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72244404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c7224440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NetworkX</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Title:</a:t>
            </a:r>
            <a:r>
              <a:rPr lang="en"/>
              <a:t> The Shoe Archive of Puzrish-Dagan, 2100-2000 BC.</a:t>
            </a:r>
            <a:endParaRPr/>
          </a:p>
          <a:p>
            <a:pPr indent="0" lvl="0" marL="0" rtl="0" algn="l">
              <a:lnSpc>
                <a:spcPct val="100000"/>
              </a:lnSpc>
              <a:spcBef>
                <a:spcPts val="0"/>
              </a:spcBef>
              <a:spcAft>
                <a:spcPts val="0"/>
              </a:spcAft>
              <a:buSzPts val="1100"/>
              <a:buNone/>
            </a:pPr>
            <a:r>
              <a:rPr b="1" lang="en"/>
              <a:t>Description</a:t>
            </a:r>
            <a:r>
              <a:rPr lang="en"/>
              <a:t>: In this demonstration, we will use NetworkX to help solve a riddle contained in a small administrative archive of cuneiform tablets from the ancient Sumerian city-state of Puzrish-Dagan, modern Drehem, Iraq. The archive contains many records of the production of fine shoes, along with precious metals and gems, but why does this small </a:t>
            </a:r>
            <a:r>
              <a:rPr lang="en"/>
              <a:t>collection</a:t>
            </a:r>
            <a:r>
              <a:rPr lang="en"/>
              <a:t> of 300 texts exist among thousands of administrative records? To help answer this question, we use network analysis in order to map the relationships between the actors of this small archive, and visualize the social network to find the leaders and their cliques in the archive.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9f72a0c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f72a0c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edge dataframe also contains a set of rows, each of which is a directed edge from one node to another. The edge’s weight is determined by the number of transactions found between two individuals. The edges each have sources, targets, edge_types which define the type of relationship between the nodes, the id_text which identifies which tablet the edge was scraped from.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notebook, we will use this dataframe to define the NetworkX graph and add the edge attributes.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7767973d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7767973d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Now we see the results in networkX</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complete network graph, with nodes sized by eigenvector centrality (i.e. ‘importance of the 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 Notebook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9211e7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9211e7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80d3a3e3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c880d3a3e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880d3a3e3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c880d3a3e3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8944a3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8944a3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8944a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8944a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archive we’re going to look at is nominally represented in the full collection of texts from Drehem.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38944a3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38944a3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3e64aeb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3e64aeb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3e64aeb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3e64aeb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parsing the data, we are left with our nodes and edges. </a:t>
            </a:r>
            <a:endParaRPr/>
          </a:p>
          <a:p>
            <a:pPr indent="0" lvl="0" marL="0" rtl="0" algn="l">
              <a:spcBef>
                <a:spcPts val="0"/>
              </a:spcBef>
              <a:spcAft>
                <a:spcPts val="0"/>
              </a:spcAft>
              <a:buNone/>
            </a:pPr>
            <a:r>
              <a:rPr lang="en"/>
              <a:t>The node dataframe contains a set of rows, each of which is a particular node, where each column is an attribute of the node. Each node is associated with an </a:t>
            </a:r>
            <a:r>
              <a:rPr lang="en"/>
              <a:t>entity in the text who either sends or receives transactions. The attributes the node has includes the lemma which was identified as an entity, the part of speech, translation, and transliteration of the lemma, the role the node played in the transactions, and finally the other attributes the node has.</a:t>
            </a:r>
            <a:endParaRPr/>
          </a:p>
          <a:p>
            <a:pPr indent="0" lvl="0" marL="0" rtl="0" algn="l">
              <a:spcBef>
                <a:spcPts val="0"/>
              </a:spcBef>
              <a:spcAft>
                <a:spcPts val="0"/>
              </a:spcAft>
              <a:buNone/>
            </a:pPr>
            <a:r>
              <a:rPr lang="en"/>
              <a:t>In the tutorial, we will use a dataframe called nodes_frame to add attributes to the nodes in the NetworkX graph.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it.ly/3lvd9AD"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a:off x="6686650" y="-3723000"/>
            <a:ext cx="2457300" cy="8866500"/>
          </a:xfrm>
          <a:prstGeom prst="rtTriangle">
            <a:avLst/>
          </a:prstGeom>
          <a:solidFill>
            <a:srgbClr val="3C7EA1">
              <a:alpha val="36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rot="-5400000">
            <a:off x="2011200" y="-1989300"/>
            <a:ext cx="1613100" cy="12652500"/>
          </a:xfrm>
          <a:prstGeom prst="rtTriangle">
            <a:avLst/>
          </a:prstGeom>
          <a:solidFill>
            <a:srgbClr val="3C7EA1">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1786300" y="4527975"/>
            <a:ext cx="47712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100">
                <a:solidFill>
                  <a:srgbClr val="F3F3F3"/>
                </a:solidFill>
              </a:rPr>
              <a:t>BIDS.berkeley.edu</a:t>
            </a:r>
            <a:r>
              <a:rPr b="0" i="0" lang="en" sz="1100" u="none" cap="none" strike="noStrike">
                <a:solidFill>
                  <a:srgbClr val="F3F3F3"/>
                </a:solidFill>
                <a:latin typeface="Arial"/>
                <a:ea typeface="Arial"/>
                <a:cs typeface="Arial"/>
                <a:sym typeface="Arial"/>
              </a:rPr>
              <a:t>   •    </a:t>
            </a:r>
            <a:r>
              <a:rPr lang="en" sz="1100">
                <a:solidFill>
                  <a:srgbClr val="F3F3F3"/>
                </a:solidFill>
              </a:rPr>
              <a:t>BIDS</a:t>
            </a:r>
            <a:r>
              <a:rPr b="0" i="0" lang="en" sz="1100" u="none" cap="none" strike="noStrike">
                <a:solidFill>
                  <a:srgbClr val="F3F3F3"/>
                </a:solidFill>
                <a:latin typeface="Arial"/>
                <a:ea typeface="Arial"/>
                <a:cs typeface="Arial"/>
                <a:sym typeface="Arial"/>
              </a:rPr>
              <a:t>@berkeley.edu  •   </a:t>
            </a:r>
            <a:r>
              <a:rPr lang="en" sz="1100">
                <a:solidFill>
                  <a:srgbClr val="F3F3F3"/>
                </a:solidFill>
              </a:rPr>
              <a:t>@UCBIDS #bidsXD</a:t>
            </a:r>
            <a:endParaRPr b="0" i="0" sz="1100" u="none" cap="none" strike="noStrike">
              <a:solidFill>
                <a:srgbClr val="F3F3F3"/>
              </a:solidFill>
              <a:latin typeface="Arial"/>
              <a:ea typeface="Arial"/>
              <a:cs typeface="Arial"/>
              <a:sym typeface="Arial"/>
            </a:endParaRPr>
          </a:p>
        </p:txBody>
      </p:sp>
      <p:sp>
        <p:nvSpPr>
          <p:cNvPr id="57" name="Google Shape;57;p13"/>
          <p:cNvSpPr txBox="1"/>
          <p:nvPr/>
        </p:nvSpPr>
        <p:spPr>
          <a:xfrm>
            <a:off x="3430888" y="2508150"/>
            <a:ext cx="3126600" cy="8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3C7EA1"/>
                </a:solidFill>
                <a:latin typeface="Open Sans"/>
                <a:ea typeface="Open Sans"/>
                <a:cs typeface="Open Sans"/>
                <a:sym typeface="Open Sans"/>
              </a:rPr>
              <a:t>BIDS GraphXD 2021</a:t>
            </a:r>
            <a:endParaRPr b="1" i="0" sz="2400" u="none" cap="none" strike="noStrike">
              <a:solidFill>
                <a:srgbClr val="3C7EA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1" lang="en" sz="2400">
                <a:solidFill>
                  <a:srgbClr val="3C7EA1"/>
                </a:solidFill>
                <a:latin typeface="Open Sans"/>
                <a:ea typeface="Open Sans"/>
                <a:cs typeface="Open Sans"/>
                <a:sym typeface="Open Sans"/>
              </a:rPr>
              <a:t>March </a:t>
            </a:r>
            <a:r>
              <a:rPr b="1" i="0" lang="en" sz="2400" u="none" cap="none" strike="noStrike">
                <a:solidFill>
                  <a:srgbClr val="3C7EA1"/>
                </a:solidFill>
                <a:latin typeface="Open Sans"/>
                <a:ea typeface="Open Sans"/>
                <a:cs typeface="Open Sans"/>
                <a:sym typeface="Open Sans"/>
              </a:rPr>
              <a:t>2</a:t>
            </a:r>
            <a:r>
              <a:rPr b="1" lang="en" sz="2400">
                <a:solidFill>
                  <a:srgbClr val="3C7EA1"/>
                </a:solidFill>
                <a:latin typeface="Open Sans"/>
                <a:ea typeface="Open Sans"/>
                <a:cs typeface="Open Sans"/>
                <a:sym typeface="Open Sans"/>
              </a:rPr>
              <a:t>3,</a:t>
            </a:r>
            <a:r>
              <a:rPr b="1" i="0" lang="en" sz="2400" u="none" cap="none" strike="noStrike">
                <a:solidFill>
                  <a:srgbClr val="3C7EA1"/>
                </a:solidFill>
                <a:latin typeface="Open Sans"/>
                <a:ea typeface="Open Sans"/>
                <a:cs typeface="Open Sans"/>
                <a:sym typeface="Open Sans"/>
              </a:rPr>
              <a:t> 202</a:t>
            </a:r>
            <a:r>
              <a:rPr b="1" lang="en" sz="2400">
                <a:solidFill>
                  <a:srgbClr val="3C7EA1"/>
                </a:solidFill>
                <a:latin typeface="Open Sans"/>
                <a:ea typeface="Open Sans"/>
                <a:cs typeface="Open Sans"/>
                <a:sym typeface="Open Sans"/>
              </a:rPr>
              <a:t>1</a:t>
            </a:r>
            <a:endParaRPr b="1" i="0" sz="2400" u="none" cap="none" strike="noStrike">
              <a:solidFill>
                <a:srgbClr val="3C7EA1"/>
              </a:solidFill>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491012" y="586975"/>
            <a:ext cx="5428450" cy="3059901"/>
          </a:xfrm>
          <a:prstGeom prst="rect">
            <a:avLst/>
          </a:prstGeom>
          <a:noFill/>
          <a:ln>
            <a:noFill/>
          </a:ln>
        </p:spPr>
      </p:pic>
      <p:pic>
        <p:nvPicPr>
          <p:cNvPr id="59" name="Google Shape;59;p13"/>
          <p:cNvPicPr preferRelativeResize="0"/>
          <p:nvPr/>
        </p:nvPicPr>
        <p:blipFill rotWithShape="1">
          <a:blip r:embed="rId4">
            <a:alphaModFix/>
          </a:blip>
          <a:srcRect b="0" l="0" r="0" t="0"/>
          <a:stretch/>
        </p:blipFill>
        <p:spPr>
          <a:xfrm>
            <a:off x="7153225" y="3939462"/>
            <a:ext cx="1990725" cy="1038375"/>
          </a:xfrm>
          <a:prstGeom prst="rect">
            <a:avLst/>
          </a:prstGeom>
          <a:noFill/>
          <a:ln>
            <a:noFill/>
          </a:ln>
        </p:spPr>
      </p:pic>
      <p:cxnSp>
        <p:nvCxnSpPr>
          <p:cNvPr id="60" name="Google Shape;60;p13"/>
          <p:cNvCxnSpPr/>
          <p:nvPr/>
        </p:nvCxnSpPr>
        <p:spPr>
          <a:xfrm>
            <a:off x="-1247775" y="5838825"/>
            <a:ext cx="10591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 Edges</a:t>
            </a:r>
            <a:endParaRPr/>
          </a:p>
        </p:txBody>
      </p:sp>
      <p:sp>
        <p:nvSpPr>
          <p:cNvPr id="154" name="Google Shape;15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Edges - transactions which relate different nodes together</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source and target defines directionality, source is the source in the text, target is the recipient in the text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edge_type: how the nodes are related</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id_text: id of the tablet the edge was scraped from</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weight: number of transactions between two individuals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edges_frame:</a:t>
            </a:r>
            <a:endParaRPr>
              <a:solidFill>
                <a:schemeClr val="dk1"/>
              </a:solidFill>
            </a:endParaRPr>
          </a:p>
        </p:txBody>
      </p:sp>
      <p:pic>
        <p:nvPicPr>
          <p:cNvPr id="155" name="Google Shape;155;p22"/>
          <p:cNvPicPr preferRelativeResize="0"/>
          <p:nvPr/>
        </p:nvPicPr>
        <p:blipFill>
          <a:blip r:embed="rId3">
            <a:alphaModFix/>
          </a:blip>
          <a:stretch>
            <a:fillRect/>
          </a:stretch>
        </p:blipFill>
        <p:spPr>
          <a:xfrm>
            <a:off x="1978275" y="3147449"/>
            <a:ext cx="6941525" cy="94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629025" y="63501"/>
            <a:ext cx="7733549" cy="5016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344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X Demo </a:t>
            </a:r>
            <a:endParaRPr/>
          </a:p>
        </p:txBody>
      </p:sp>
      <p:sp>
        <p:nvSpPr>
          <p:cNvPr id="166" name="Google Shape;166;p24"/>
          <p:cNvSpPr txBox="1"/>
          <p:nvPr>
            <p:ph idx="1" type="body"/>
          </p:nvPr>
        </p:nvSpPr>
        <p:spPr>
          <a:xfrm>
            <a:off x="311700" y="1152475"/>
            <a:ext cx="3312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500">
              <a:solidFill>
                <a:schemeClr val="dk1"/>
              </a:solidFill>
            </a:endParaRPr>
          </a:p>
          <a:p>
            <a:pPr indent="0" lvl="0" marL="0" rtl="0" algn="l">
              <a:lnSpc>
                <a:spcPct val="100000"/>
              </a:lnSpc>
              <a:spcBef>
                <a:spcPts val="0"/>
              </a:spcBef>
              <a:spcAft>
                <a:spcPts val="0"/>
              </a:spcAft>
              <a:buNone/>
            </a:pPr>
            <a:r>
              <a:t/>
            </a:r>
            <a:endParaRPr sz="2500">
              <a:solidFill>
                <a:schemeClr val="dk1"/>
              </a:solidFill>
            </a:endParaRPr>
          </a:p>
          <a:p>
            <a:pPr indent="0" lvl="0" marL="0" rtl="0" algn="l">
              <a:lnSpc>
                <a:spcPct val="100000"/>
              </a:lnSpc>
              <a:spcBef>
                <a:spcPts val="0"/>
              </a:spcBef>
              <a:spcAft>
                <a:spcPts val="0"/>
              </a:spcAft>
              <a:buNone/>
            </a:pPr>
            <a:r>
              <a:t/>
            </a:r>
            <a:endParaRPr sz="2500">
              <a:solidFill>
                <a:schemeClr val="dk1"/>
              </a:solidFill>
            </a:endParaRPr>
          </a:p>
          <a:p>
            <a:pPr indent="0" lvl="0" marL="0" rtl="0" algn="l">
              <a:lnSpc>
                <a:spcPct val="100000"/>
              </a:lnSpc>
              <a:spcBef>
                <a:spcPts val="0"/>
              </a:spcBef>
              <a:spcAft>
                <a:spcPts val="0"/>
              </a:spcAft>
              <a:buNone/>
            </a:pPr>
            <a:r>
              <a:rPr lang="en" sz="2500" u="sng">
                <a:solidFill>
                  <a:schemeClr val="hlink"/>
                </a:solidFill>
                <a:hlinkClick r:id="rId3"/>
              </a:rPr>
              <a:t>https://bit.ly/3lvd9AD</a:t>
            </a:r>
            <a:r>
              <a:rPr lang="en" sz="2500">
                <a:solidFill>
                  <a:schemeClr val="dk1"/>
                </a:solidFill>
              </a:rPr>
              <a:t> </a:t>
            </a:r>
            <a:endParaRPr sz="2500">
              <a:solidFill>
                <a:schemeClr val="dk1"/>
              </a:solidFill>
            </a:endParaRPr>
          </a:p>
        </p:txBody>
      </p:sp>
      <p:pic>
        <p:nvPicPr>
          <p:cNvPr id="167" name="Google Shape;167;p24"/>
          <p:cNvPicPr preferRelativeResize="0"/>
          <p:nvPr/>
        </p:nvPicPr>
        <p:blipFill>
          <a:blip r:embed="rId4">
            <a:alphaModFix/>
          </a:blip>
          <a:stretch>
            <a:fillRect/>
          </a:stretch>
        </p:blipFill>
        <p:spPr>
          <a:xfrm>
            <a:off x="3806665" y="0"/>
            <a:ext cx="492242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422825" y="304025"/>
            <a:ext cx="60102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00">
                <a:solidFill>
                  <a:srgbClr val="3C7EA1"/>
                </a:solidFill>
                <a:latin typeface="Open Sans"/>
                <a:ea typeface="Open Sans"/>
                <a:cs typeface="Open Sans"/>
                <a:sym typeface="Open Sans"/>
              </a:rPr>
              <a:t>BIDS GraphXD 2021  •   Tues</a:t>
            </a:r>
            <a:r>
              <a:rPr b="1" i="0" lang="en" sz="1000" u="none" cap="none" strike="noStrike">
                <a:solidFill>
                  <a:srgbClr val="3C7EA1"/>
                </a:solidFill>
                <a:latin typeface="Open Sans"/>
                <a:ea typeface="Open Sans"/>
                <a:cs typeface="Open Sans"/>
                <a:sym typeface="Open Sans"/>
              </a:rPr>
              <a:t>day, </a:t>
            </a:r>
            <a:r>
              <a:rPr b="1" lang="en" sz="1000">
                <a:solidFill>
                  <a:srgbClr val="3C7EA1"/>
                </a:solidFill>
                <a:latin typeface="Open Sans"/>
                <a:ea typeface="Open Sans"/>
                <a:cs typeface="Open Sans"/>
                <a:sym typeface="Open Sans"/>
              </a:rPr>
              <a:t>March 23</a:t>
            </a:r>
            <a:r>
              <a:rPr b="1" i="0" lang="en" sz="1000" u="none" cap="none" strike="noStrike">
                <a:solidFill>
                  <a:srgbClr val="3C7EA1"/>
                </a:solidFill>
                <a:latin typeface="Open Sans"/>
                <a:ea typeface="Open Sans"/>
                <a:cs typeface="Open Sans"/>
                <a:sym typeface="Open Sans"/>
              </a:rPr>
              <a:t>, 2021  •  </a:t>
            </a:r>
            <a:r>
              <a:rPr b="1" lang="en" sz="1000">
                <a:solidFill>
                  <a:srgbClr val="3C7EA1"/>
                </a:solidFill>
                <a:latin typeface="Open Sans"/>
                <a:ea typeface="Open Sans"/>
                <a:cs typeface="Open Sans"/>
                <a:sym typeface="Open Sans"/>
              </a:rPr>
              <a:t>1</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a:t>
            </a:r>
            <a:r>
              <a:rPr b="1" lang="en" sz="1000">
                <a:solidFill>
                  <a:srgbClr val="3C7EA1"/>
                </a:solidFill>
                <a:latin typeface="Open Sans"/>
                <a:ea typeface="Open Sans"/>
                <a:cs typeface="Open Sans"/>
                <a:sym typeface="Open Sans"/>
              </a:rPr>
              <a:t> – 2</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 PM Pacific</a:t>
            </a:r>
            <a:br>
              <a:rPr b="1" i="0" lang="en" sz="1400" u="none" cap="none" strike="noStrike">
                <a:solidFill>
                  <a:srgbClr val="3C7EA1"/>
                </a:solidFill>
                <a:latin typeface="Open Sans"/>
                <a:ea typeface="Open Sans"/>
                <a:cs typeface="Open Sans"/>
                <a:sym typeface="Open Sans"/>
              </a:rPr>
            </a:br>
            <a:r>
              <a:rPr b="1" i="0" lang="en" sz="1800" u="none" cap="none" strike="noStrike">
                <a:solidFill>
                  <a:srgbClr val="3C7EA1"/>
                </a:solidFill>
                <a:latin typeface="Open Sans"/>
                <a:ea typeface="Open Sans"/>
                <a:cs typeface="Open Sans"/>
                <a:sym typeface="Open Sans"/>
              </a:rPr>
              <a:t>Session </a:t>
            </a:r>
            <a:r>
              <a:rPr b="1" lang="en" sz="1800">
                <a:solidFill>
                  <a:srgbClr val="3C7EA1"/>
                </a:solidFill>
                <a:latin typeface="Open Sans"/>
                <a:ea typeface="Open Sans"/>
                <a:cs typeface="Open Sans"/>
                <a:sym typeface="Open Sans"/>
              </a:rPr>
              <a:t>3</a:t>
            </a:r>
            <a:r>
              <a:rPr b="1" i="0" lang="en" sz="1800" u="none" cap="none" strike="noStrike">
                <a:solidFill>
                  <a:srgbClr val="3C7EA1"/>
                </a:solidFill>
                <a:latin typeface="Open Sans"/>
                <a:ea typeface="Open Sans"/>
                <a:cs typeface="Open Sans"/>
                <a:sym typeface="Open Sans"/>
              </a:rPr>
              <a:t>: </a:t>
            </a:r>
            <a:r>
              <a:rPr b="1" lang="en" sz="1800">
                <a:solidFill>
                  <a:srgbClr val="3C7EA1"/>
                </a:solidFill>
                <a:latin typeface="Open Sans"/>
                <a:ea typeface="Open Sans"/>
                <a:cs typeface="Open Sans"/>
                <a:sym typeface="Open Sans"/>
              </a:rPr>
              <a:t>NetworkX Application Tutorial</a:t>
            </a:r>
            <a:endParaRPr b="1" i="0" sz="1800" u="none" cap="none" strike="noStrike">
              <a:solidFill>
                <a:srgbClr val="3C7EA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C7EA1"/>
              </a:solidFill>
              <a:latin typeface="Open Sans"/>
              <a:ea typeface="Open Sans"/>
              <a:cs typeface="Open Sans"/>
              <a:sym typeface="Open Sans"/>
            </a:endParaRPr>
          </a:p>
        </p:txBody>
      </p:sp>
      <p:pic>
        <p:nvPicPr>
          <p:cNvPr id="66" name="Google Shape;66;p14"/>
          <p:cNvPicPr preferRelativeResize="0"/>
          <p:nvPr/>
        </p:nvPicPr>
        <p:blipFill>
          <a:blip r:embed="rId3">
            <a:alphaModFix/>
          </a:blip>
          <a:stretch>
            <a:fillRect/>
          </a:stretch>
        </p:blipFill>
        <p:spPr>
          <a:xfrm>
            <a:off x="161926" y="114875"/>
            <a:ext cx="2128125" cy="1199576"/>
          </a:xfrm>
          <a:prstGeom prst="rect">
            <a:avLst/>
          </a:prstGeom>
          <a:noFill/>
          <a:ln>
            <a:noFill/>
          </a:ln>
        </p:spPr>
      </p:pic>
      <p:sp>
        <p:nvSpPr>
          <p:cNvPr id="67" name="Google Shape;67;p14"/>
          <p:cNvSpPr txBox="1"/>
          <p:nvPr/>
        </p:nvSpPr>
        <p:spPr>
          <a:xfrm>
            <a:off x="2846425" y="1965700"/>
            <a:ext cx="5163000" cy="15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 sz="1800">
                <a:solidFill>
                  <a:srgbClr val="404040"/>
                </a:solidFill>
                <a:latin typeface="Open Sans"/>
                <a:ea typeface="Open Sans"/>
                <a:cs typeface="Open Sans"/>
                <a:sym typeface="Open Sans"/>
              </a:rPr>
              <a:t>Adam Anderson</a:t>
            </a:r>
            <a:r>
              <a:rPr lang="en" sz="1800">
                <a:solidFill>
                  <a:srgbClr val="404040"/>
                </a:solidFill>
                <a:latin typeface="Open Sans"/>
                <a:ea typeface="Open Sans"/>
                <a:cs typeface="Open Sans"/>
                <a:sym typeface="Open Sans"/>
              </a:rPr>
              <a:t>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rPr lang="en">
                <a:solidFill>
                  <a:srgbClr val="404040"/>
                </a:solidFill>
                <a:latin typeface="Open Sans"/>
                <a:ea typeface="Open Sans"/>
                <a:cs typeface="Open Sans"/>
                <a:sym typeface="Open Sans"/>
              </a:rPr>
              <a:t>BIDS Research Program Training Manager</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solidFill>
                  <a:srgbClr val="404040"/>
                </a:solidFill>
                <a:latin typeface="Open Sans"/>
                <a:ea typeface="Open Sans"/>
                <a:cs typeface="Open Sans"/>
                <a:sym typeface="Open Sans"/>
              </a:rPr>
              <a:t>Niek Veldhuis </a:t>
            </a:r>
            <a:endParaRPr b="1" sz="18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rgbClr val="404040"/>
                </a:solidFill>
                <a:latin typeface="Open Sans"/>
                <a:ea typeface="Open Sans"/>
                <a:cs typeface="Open Sans"/>
                <a:sym typeface="Open Sans"/>
              </a:rPr>
              <a:t>Professor of Assyriology, UC Berkeley</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sz="1200">
                <a:solidFill>
                  <a:srgbClr val="404040"/>
                </a:solidFill>
                <a:latin typeface="Open Sans"/>
                <a:ea typeface="Open Sans"/>
                <a:cs typeface="Open Sans"/>
                <a:sym typeface="Open Sans"/>
              </a:rPr>
              <a:t>and the</a:t>
            </a:r>
            <a:endParaRPr i="1" sz="12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i="1" lang="en">
                <a:solidFill>
                  <a:srgbClr val="404040"/>
                </a:solidFill>
                <a:latin typeface="Open Sans"/>
                <a:ea typeface="Open Sans"/>
                <a:cs typeface="Open Sans"/>
                <a:sym typeface="Open Sans"/>
              </a:rPr>
              <a:t>Sumerian Networks Project Data Science Discovery Team</a:t>
            </a:r>
            <a:endParaRPr b="1" i="1">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040"/>
              </a:solidFill>
              <a:latin typeface="Open Sans"/>
              <a:ea typeface="Open Sans"/>
              <a:cs typeface="Open Sans"/>
              <a:sym typeface="Open Sans"/>
            </a:endParaRPr>
          </a:p>
        </p:txBody>
      </p:sp>
      <p:pic>
        <p:nvPicPr>
          <p:cNvPr id="68" name="Google Shape;68;p14"/>
          <p:cNvPicPr preferRelativeResize="0"/>
          <p:nvPr/>
        </p:nvPicPr>
        <p:blipFill>
          <a:blip r:embed="rId4">
            <a:alphaModFix/>
          </a:blip>
          <a:stretch>
            <a:fillRect/>
          </a:stretch>
        </p:blipFill>
        <p:spPr>
          <a:xfrm>
            <a:off x="1703425" y="1731275"/>
            <a:ext cx="1143000" cy="1143000"/>
          </a:xfrm>
          <a:prstGeom prst="rect">
            <a:avLst/>
          </a:prstGeom>
          <a:noFill/>
          <a:ln>
            <a:noFill/>
          </a:ln>
        </p:spPr>
      </p:pic>
      <p:pic>
        <p:nvPicPr>
          <p:cNvPr id="69" name="Google Shape;69;p14"/>
          <p:cNvPicPr preferRelativeResize="0"/>
          <p:nvPr/>
        </p:nvPicPr>
        <p:blipFill>
          <a:blip r:embed="rId5">
            <a:alphaModFix/>
          </a:blip>
          <a:stretch>
            <a:fillRect/>
          </a:stretch>
        </p:blipFill>
        <p:spPr>
          <a:xfrm>
            <a:off x="1703425" y="2920675"/>
            <a:ext cx="1143000" cy="1143000"/>
          </a:xfrm>
          <a:prstGeom prst="rect">
            <a:avLst/>
          </a:prstGeom>
          <a:noFill/>
          <a:ln>
            <a:noFill/>
          </a:ln>
        </p:spPr>
      </p:pic>
      <p:sp>
        <p:nvSpPr>
          <p:cNvPr id="70" name="Google Shape;70;p14"/>
          <p:cNvSpPr txBox="1"/>
          <p:nvPr/>
        </p:nvSpPr>
        <p:spPr>
          <a:xfrm>
            <a:off x="1580900" y="1140725"/>
            <a:ext cx="7144800" cy="11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 sz="2300" u="none" cap="none" strike="noStrike">
                <a:solidFill>
                  <a:srgbClr val="000000"/>
                </a:solidFill>
                <a:latin typeface="Open Sans"/>
                <a:ea typeface="Open Sans"/>
                <a:cs typeface="Open Sans"/>
                <a:sym typeface="Open Sans"/>
              </a:rPr>
              <a:t>Network Analysis of Ancient Sumerian Texts</a:t>
            </a:r>
            <a:endParaRPr b="1" sz="2300" u="none" cap="none" strike="noStrike">
              <a:solidFill>
                <a:srgbClr val="000000"/>
              </a:solidFill>
              <a:latin typeface="Open Sans"/>
              <a:ea typeface="Open Sans"/>
              <a:cs typeface="Open Sans"/>
              <a:sym typeface="Open Sans"/>
            </a:endParaRPr>
          </a:p>
        </p:txBody>
      </p:sp>
      <p:sp>
        <p:nvSpPr>
          <p:cNvPr id="71" name="Google Shape;71;p14"/>
          <p:cNvSpPr/>
          <p:nvPr/>
        </p:nvSpPr>
        <p:spPr>
          <a:xfrm flipH="1">
            <a:off x="7953300" y="9525"/>
            <a:ext cx="1190700" cy="5143500"/>
          </a:xfrm>
          <a:prstGeom prst="rtTriangle">
            <a:avLst/>
          </a:prstGeom>
          <a:solidFill>
            <a:srgbClr val="3C7EA1">
              <a:alpha val="36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rot="-5400000">
            <a:off x="4033725" y="33225"/>
            <a:ext cx="1057500" cy="9182100"/>
          </a:xfrm>
          <a:prstGeom prst="rtTriangle">
            <a:avLst/>
          </a:prstGeom>
          <a:solidFill>
            <a:srgbClr val="3C7EA1">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3" name="Google Shape;73;p14"/>
          <p:cNvPicPr preferRelativeResize="0"/>
          <p:nvPr/>
        </p:nvPicPr>
        <p:blipFill rotWithShape="1">
          <a:blip r:embed="rId6">
            <a:alphaModFix/>
          </a:blip>
          <a:srcRect b="0" l="0" r="0" t="0"/>
          <a:stretch/>
        </p:blipFill>
        <p:spPr>
          <a:xfrm>
            <a:off x="7343775" y="5415823"/>
            <a:ext cx="1009650" cy="730200"/>
          </a:xfrm>
          <a:prstGeom prst="rect">
            <a:avLst/>
          </a:prstGeom>
          <a:noFill/>
          <a:ln>
            <a:noFill/>
          </a:ln>
        </p:spPr>
      </p:pic>
      <p:pic>
        <p:nvPicPr>
          <p:cNvPr id="74" name="Google Shape;74;p14"/>
          <p:cNvPicPr preferRelativeResize="0"/>
          <p:nvPr/>
        </p:nvPicPr>
        <p:blipFill rotWithShape="1">
          <a:blip r:embed="rId7">
            <a:alphaModFix/>
          </a:blip>
          <a:srcRect b="0" l="0" r="0" t="0"/>
          <a:stretch/>
        </p:blipFill>
        <p:spPr>
          <a:xfrm>
            <a:off x="7408200" y="4267903"/>
            <a:ext cx="1678650" cy="875598"/>
          </a:xfrm>
          <a:prstGeom prst="rect">
            <a:avLst/>
          </a:prstGeom>
          <a:noFill/>
          <a:ln>
            <a:noFill/>
          </a:ln>
        </p:spPr>
      </p:pic>
      <p:sp>
        <p:nvSpPr>
          <p:cNvPr id="75" name="Google Shape;75;p14"/>
          <p:cNvSpPr txBox="1"/>
          <p:nvPr/>
        </p:nvSpPr>
        <p:spPr>
          <a:xfrm>
            <a:off x="3319375" y="4744225"/>
            <a:ext cx="47712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F3F3F3"/>
                </a:solidFill>
              </a:rPr>
              <a:t>BIDS.berkeley.edu</a:t>
            </a:r>
            <a:r>
              <a:rPr b="0" i="0" lang="en" sz="1000" u="none" cap="none" strike="noStrike">
                <a:solidFill>
                  <a:srgbClr val="F3F3F3"/>
                </a:solidFill>
                <a:latin typeface="Arial"/>
                <a:ea typeface="Arial"/>
                <a:cs typeface="Arial"/>
                <a:sym typeface="Arial"/>
              </a:rPr>
              <a:t>   •    </a:t>
            </a:r>
            <a:r>
              <a:rPr lang="en" sz="1000">
                <a:solidFill>
                  <a:srgbClr val="F3F3F3"/>
                </a:solidFill>
              </a:rPr>
              <a:t>BIDS</a:t>
            </a:r>
            <a:r>
              <a:rPr b="0" i="0" lang="en" sz="1000" u="none" cap="none" strike="noStrike">
                <a:solidFill>
                  <a:srgbClr val="F3F3F3"/>
                </a:solidFill>
                <a:latin typeface="Arial"/>
                <a:ea typeface="Arial"/>
                <a:cs typeface="Arial"/>
                <a:sym typeface="Arial"/>
              </a:rPr>
              <a:t>@berkeley.edu  •   </a:t>
            </a:r>
            <a:r>
              <a:rPr lang="en" sz="1000">
                <a:solidFill>
                  <a:srgbClr val="F3F3F3"/>
                </a:solidFill>
              </a:rPr>
              <a:t>@UCBIDS #bidsXD</a:t>
            </a:r>
            <a:endParaRPr b="0" i="0" sz="1000" u="none" cap="none" strike="noStrike">
              <a:solidFill>
                <a:srgbClr val="F3F3F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2422825" y="304025"/>
            <a:ext cx="60102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00">
                <a:solidFill>
                  <a:srgbClr val="3C7EA1"/>
                </a:solidFill>
                <a:latin typeface="Open Sans"/>
                <a:ea typeface="Open Sans"/>
                <a:cs typeface="Open Sans"/>
                <a:sym typeface="Open Sans"/>
              </a:rPr>
              <a:t>BIDS GraphXD 2021  •   Tues</a:t>
            </a:r>
            <a:r>
              <a:rPr b="1" i="0" lang="en" sz="1000" u="none" cap="none" strike="noStrike">
                <a:solidFill>
                  <a:srgbClr val="3C7EA1"/>
                </a:solidFill>
                <a:latin typeface="Open Sans"/>
                <a:ea typeface="Open Sans"/>
                <a:cs typeface="Open Sans"/>
                <a:sym typeface="Open Sans"/>
              </a:rPr>
              <a:t>day, </a:t>
            </a:r>
            <a:r>
              <a:rPr b="1" lang="en" sz="1000">
                <a:solidFill>
                  <a:srgbClr val="3C7EA1"/>
                </a:solidFill>
                <a:latin typeface="Open Sans"/>
                <a:ea typeface="Open Sans"/>
                <a:cs typeface="Open Sans"/>
                <a:sym typeface="Open Sans"/>
              </a:rPr>
              <a:t>March 23</a:t>
            </a:r>
            <a:r>
              <a:rPr b="1" i="0" lang="en" sz="1000" u="none" cap="none" strike="noStrike">
                <a:solidFill>
                  <a:srgbClr val="3C7EA1"/>
                </a:solidFill>
                <a:latin typeface="Open Sans"/>
                <a:ea typeface="Open Sans"/>
                <a:cs typeface="Open Sans"/>
                <a:sym typeface="Open Sans"/>
              </a:rPr>
              <a:t>, 2021  •  </a:t>
            </a:r>
            <a:r>
              <a:rPr b="1" lang="en" sz="1000">
                <a:solidFill>
                  <a:srgbClr val="3C7EA1"/>
                </a:solidFill>
                <a:latin typeface="Open Sans"/>
                <a:ea typeface="Open Sans"/>
                <a:cs typeface="Open Sans"/>
                <a:sym typeface="Open Sans"/>
              </a:rPr>
              <a:t>1</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a:t>
            </a:r>
            <a:r>
              <a:rPr b="1" lang="en" sz="1000">
                <a:solidFill>
                  <a:srgbClr val="3C7EA1"/>
                </a:solidFill>
                <a:latin typeface="Open Sans"/>
                <a:ea typeface="Open Sans"/>
                <a:cs typeface="Open Sans"/>
                <a:sym typeface="Open Sans"/>
              </a:rPr>
              <a:t> – 2</a:t>
            </a:r>
            <a:r>
              <a:rPr b="1" i="0" lang="en" sz="1000" u="none" cap="none" strike="noStrike">
                <a:solidFill>
                  <a:srgbClr val="3C7EA1"/>
                </a:solidFill>
                <a:latin typeface="Open Sans"/>
                <a:ea typeface="Open Sans"/>
                <a:cs typeface="Open Sans"/>
                <a:sym typeface="Open Sans"/>
              </a:rPr>
              <a:t>:</a:t>
            </a:r>
            <a:r>
              <a:rPr b="1" lang="en" sz="1000">
                <a:solidFill>
                  <a:srgbClr val="3C7EA1"/>
                </a:solidFill>
                <a:latin typeface="Open Sans"/>
                <a:ea typeface="Open Sans"/>
                <a:cs typeface="Open Sans"/>
                <a:sym typeface="Open Sans"/>
              </a:rPr>
              <a:t>0</a:t>
            </a:r>
            <a:r>
              <a:rPr b="1" i="0" lang="en" sz="1000" u="none" cap="none" strike="noStrike">
                <a:solidFill>
                  <a:srgbClr val="3C7EA1"/>
                </a:solidFill>
                <a:latin typeface="Open Sans"/>
                <a:ea typeface="Open Sans"/>
                <a:cs typeface="Open Sans"/>
                <a:sym typeface="Open Sans"/>
              </a:rPr>
              <a:t>0 PM Pacific</a:t>
            </a:r>
            <a:br>
              <a:rPr b="1" i="0" lang="en" sz="1400" u="none" cap="none" strike="noStrike">
                <a:solidFill>
                  <a:srgbClr val="3C7EA1"/>
                </a:solidFill>
                <a:latin typeface="Open Sans"/>
                <a:ea typeface="Open Sans"/>
                <a:cs typeface="Open Sans"/>
                <a:sym typeface="Open Sans"/>
              </a:rPr>
            </a:br>
            <a:r>
              <a:rPr b="1" i="0" lang="en" sz="1800" u="none" cap="none" strike="noStrike">
                <a:solidFill>
                  <a:srgbClr val="3C7EA1"/>
                </a:solidFill>
                <a:latin typeface="Open Sans"/>
                <a:ea typeface="Open Sans"/>
                <a:cs typeface="Open Sans"/>
                <a:sym typeface="Open Sans"/>
              </a:rPr>
              <a:t>Session </a:t>
            </a:r>
            <a:r>
              <a:rPr b="1" lang="en" sz="1800">
                <a:solidFill>
                  <a:srgbClr val="3C7EA1"/>
                </a:solidFill>
                <a:latin typeface="Open Sans"/>
                <a:ea typeface="Open Sans"/>
                <a:cs typeface="Open Sans"/>
                <a:sym typeface="Open Sans"/>
              </a:rPr>
              <a:t>3</a:t>
            </a:r>
            <a:r>
              <a:rPr b="1" i="0" lang="en" sz="1800" u="none" cap="none" strike="noStrike">
                <a:solidFill>
                  <a:srgbClr val="3C7EA1"/>
                </a:solidFill>
                <a:latin typeface="Open Sans"/>
                <a:ea typeface="Open Sans"/>
                <a:cs typeface="Open Sans"/>
                <a:sym typeface="Open Sans"/>
              </a:rPr>
              <a:t>: </a:t>
            </a:r>
            <a:r>
              <a:rPr b="1" lang="en" sz="1800">
                <a:solidFill>
                  <a:srgbClr val="3C7EA1"/>
                </a:solidFill>
                <a:latin typeface="Open Sans"/>
                <a:ea typeface="Open Sans"/>
                <a:cs typeface="Open Sans"/>
                <a:sym typeface="Open Sans"/>
              </a:rPr>
              <a:t>NetworkX Application Tutorial</a:t>
            </a:r>
            <a:endParaRPr b="1" i="0" sz="1800" u="none" cap="none" strike="noStrike">
              <a:solidFill>
                <a:srgbClr val="3C7EA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C7EA1"/>
              </a:solidFill>
              <a:latin typeface="Open Sans"/>
              <a:ea typeface="Open Sans"/>
              <a:cs typeface="Open Sans"/>
              <a:sym typeface="Open Sans"/>
            </a:endParaRPr>
          </a:p>
        </p:txBody>
      </p:sp>
      <p:pic>
        <p:nvPicPr>
          <p:cNvPr id="81" name="Google Shape;81;p15"/>
          <p:cNvPicPr preferRelativeResize="0"/>
          <p:nvPr/>
        </p:nvPicPr>
        <p:blipFill>
          <a:blip r:embed="rId3">
            <a:alphaModFix/>
          </a:blip>
          <a:stretch>
            <a:fillRect/>
          </a:stretch>
        </p:blipFill>
        <p:spPr>
          <a:xfrm>
            <a:off x="161926" y="114875"/>
            <a:ext cx="2128125" cy="1199576"/>
          </a:xfrm>
          <a:prstGeom prst="rect">
            <a:avLst/>
          </a:prstGeom>
          <a:noFill/>
          <a:ln>
            <a:noFill/>
          </a:ln>
        </p:spPr>
      </p:pic>
      <p:sp>
        <p:nvSpPr>
          <p:cNvPr id="82" name="Google Shape;82;p15"/>
          <p:cNvSpPr txBox="1"/>
          <p:nvPr/>
        </p:nvSpPr>
        <p:spPr>
          <a:xfrm>
            <a:off x="2846425" y="1965700"/>
            <a:ext cx="5163000" cy="15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 sz="1800">
                <a:solidFill>
                  <a:srgbClr val="404040"/>
                </a:solidFill>
                <a:latin typeface="Open Sans"/>
                <a:ea typeface="Open Sans"/>
                <a:cs typeface="Open Sans"/>
                <a:sym typeface="Open Sans"/>
              </a:rPr>
              <a:t>Yashila Bordag</a:t>
            </a:r>
            <a:r>
              <a:rPr lang="en" sz="1800">
                <a:solidFill>
                  <a:srgbClr val="404040"/>
                </a:solidFill>
                <a:latin typeface="Open Sans"/>
                <a:ea typeface="Open Sans"/>
                <a:cs typeface="Open Sans"/>
                <a:sym typeface="Open Sans"/>
              </a:rPr>
              <a:t>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rPr lang="en">
                <a:solidFill>
                  <a:srgbClr val="404040"/>
                </a:solidFill>
                <a:latin typeface="Open Sans"/>
                <a:ea typeface="Open Sans"/>
                <a:cs typeface="Open Sans"/>
                <a:sym typeface="Open Sans"/>
              </a:rPr>
              <a:t>Data Science Discovery Program Student Developer</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solidFill>
                  <a:srgbClr val="404040"/>
                </a:solidFill>
                <a:latin typeface="Open Sans"/>
                <a:ea typeface="Open Sans"/>
                <a:cs typeface="Open Sans"/>
                <a:sym typeface="Open Sans"/>
              </a:rPr>
              <a:t>Colman Bouton</a:t>
            </a:r>
            <a:r>
              <a:rPr b="1" lang="en" sz="1800">
                <a:solidFill>
                  <a:srgbClr val="404040"/>
                </a:solidFill>
                <a:latin typeface="Open Sans"/>
                <a:ea typeface="Open Sans"/>
                <a:cs typeface="Open Sans"/>
                <a:sym typeface="Open Sans"/>
              </a:rPr>
              <a:t> </a:t>
            </a:r>
            <a:endParaRPr b="1" sz="18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rgbClr val="404040"/>
                </a:solidFill>
                <a:latin typeface="Open Sans"/>
                <a:ea typeface="Open Sans"/>
                <a:cs typeface="Open Sans"/>
                <a:sym typeface="Open Sans"/>
              </a:rPr>
              <a:t>Data Science Discovery Program Student Developer</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sz="1200">
                <a:solidFill>
                  <a:srgbClr val="404040"/>
                </a:solidFill>
                <a:latin typeface="Open Sans"/>
                <a:ea typeface="Open Sans"/>
                <a:cs typeface="Open Sans"/>
                <a:sym typeface="Open Sans"/>
              </a:rPr>
              <a:t>and the</a:t>
            </a:r>
            <a:endParaRPr i="1" sz="1200">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i="1" lang="en">
                <a:solidFill>
                  <a:srgbClr val="404040"/>
                </a:solidFill>
                <a:latin typeface="Open Sans"/>
                <a:ea typeface="Open Sans"/>
                <a:cs typeface="Open Sans"/>
                <a:sym typeface="Open Sans"/>
              </a:rPr>
              <a:t>Sumerian Networks Project Data Science Discovery Team</a:t>
            </a:r>
            <a:endParaRPr b="1" i="1">
              <a:solidFill>
                <a:srgbClr val="404040"/>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0404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040"/>
              </a:solidFill>
              <a:latin typeface="Open Sans"/>
              <a:ea typeface="Open Sans"/>
              <a:cs typeface="Open Sans"/>
              <a:sym typeface="Open Sans"/>
            </a:endParaRPr>
          </a:p>
        </p:txBody>
      </p:sp>
      <p:sp>
        <p:nvSpPr>
          <p:cNvPr id="83" name="Google Shape;83;p15"/>
          <p:cNvSpPr txBox="1"/>
          <p:nvPr/>
        </p:nvSpPr>
        <p:spPr>
          <a:xfrm>
            <a:off x="1580900" y="1140725"/>
            <a:ext cx="7144800" cy="5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lang="en" sz="2300" u="none" cap="none" strike="noStrike">
                <a:solidFill>
                  <a:srgbClr val="000000"/>
                </a:solidFill>
                <a:latin typeface="Open Sans"/>
                <a:ea typeface="Open Sans"/>
                <a:cs typeface="Open Sans"/>
                <a:sym typeface="Open Sans"/>
              </a:rPr>
              <a:t>Network Analysis of Ancient Sumerian Texts</a:t>
            </a:r>
            <a:endParaRPr b="1" sz="2300" u="none" cap="none" strike="noStrike">
              <a:solidFill>
                <a:srgbClr val="000000"/>
              </a:solidFill>
              <a:latin typeface="Open Sans"/>
              <a:ea typeface="Open Sans"/>
              <a:cs typeface="Open Sans"/>
              <a:sym typeface="Open Sans"/>
            </a:endParaRPr>
          </a:p>
        </p:txBody>
      </p:sp>
      <p:sp>
        <p:nvSpPr>
          <p:cNvPr id="84" name="Google Shape;84;p15"/>
          <p:cNvSpPr/>
          <p:nvPr/>
        </p:nvSpPr>
        <p:spPr>
          <a:xfrm flipH="1">
            <a:off x="7953300" y="9525"/>
            <a:ext cx="1190700" cy="5143500"/>
          </a:xfrm>
          <a:prstGeom prst="rtTriangle">
            <a:avLst/>
          </a:prstGeom>
          <a:solidFill>
            <a:srgbClr val="3C7EA1">
              <a:alpha val="36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rot="-5400000">
            <a:off x="4033725" y="33225"/>
            <a:ext cx="1057500" cy="9182100"/>
          </a:xfrm>
          <a:prstGeom prst="rtTriangle">
            <a:avLst/>
          </a:prstGeom>
          <a:solidFill>
            <a:srgbClr val="3C7EA1">
              <a:alpha val="858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p15"/>
          <p:cNvPicPr preferRelativeResize="0"/>
          <p:nvPr/>
        </p:nvPicPr>
        <p:blipFill rotWithShape="1">
          <a:blip r:embed="rId4">
            <a:alphaModFix/>
          </a:blip>
          <a:srcRect b="0" l="0" r="0" t="0"/>
          <a:stretch/>
        </p:blipFill>
        <p:spPr>
          <a:xfrm>
            <a:off x="7343775" y="5415823"/>
            <a:ext cx="1009650" cy="730200"/>
          </a:xfrm>
          <a:prstGeom prst="rect">
            <a:avLst/>
          </a:prstGeom>
          <a:noFill/>
          <a:ln>
            <a:noFill/>
          </a:ln>
        </p:spPr>
      </p:pic>
      <p:pic>
        <p:nvPicPr>
          <p:cNvPr id="87" name="Google Shape;87;p15"/>
          <p:cNvPicPr preferRelativeResize="0"/>
          <p:nvPr/>
        </p:nvPicPr>
        <p:blipFill rotWithShape="1">
          <a:blip r:embed="rId5">
            <a:alphaModFix/>
          </a:blip>
          <a:srcRect b="0" l="0" r="0" t="0"/>
          <a:stretch/>
        </p:blipFill>
        <p:spPr>
          <a:xfrm>
            <a:off x="7408200" y="4267903"/>
            <a:ext cx="1678650" cy="875598"/>
          </a:xfrm>
          <a:prstGeom prst="rect">
            <a:avLst/>
          </a:prstGeom>
          <a:noFill/>
          <a:ln>
            <a:noFill/>
          </a:ln>
        </p:spPr>
      </p:pic>
      <p:sp>
        <p:nvSpPr>
          <p:cNvPr id="88" name="Google Shape;88;p15"/>
          <p:cNvSpPr txBox="1"/>
          <p:nvPr/>
        </p:nvSpPr>
        <p:spPr>
          <a:xfrm>
            <a:off x="3319375" y="4744225"/>
            <a:ext cx="47712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F3F3F3"/>
                </a:solidFill>
              </a:rPr>
              <a:t>BIDS.berkeley.edu</a:t>
            </a:r>
            <a:r>
              <a:rPr b="0" i="0" lang="en" sz="1000" u="none" cap="none" strike="noStrike">
                <a:solidFill>
                  <a:srgbClr val="F3F3F3"/>
                </a:solidFill>
                <a:latin typeface="Arial"/>
                <a:ea typeface="Arial"/>
                <a:cs typeface="Arial"/>
                <a:sym typeface="Arial"/>
              </a:rPr>
              <a:t>   •    </a:t>
            </a:r>
            <a:r>
              <a:rPr lang="en" sz="1000">
                <a:solidFill>
                  <a:srgbClr val="F3F3F3"/>
                </a:solidFill>
              </a:rPr>
              <a:t>BIDS</a:t>
            </a:r>
            <a:r>
              <a:rPr b="0" i="0" lang="en" sz="1000" u="none" cap="none" strike="noStrike">
                <a:solidFill>
                  <a:srgbClr val="F3F3F3"/>
                </a:solidFill>
                <a:latin typeface="Arial"/>
                <a:ea typeface="Arial"/>
                <a:cs typeface="Arial"/>
                <a:sym typeface="Arial"/>
              </a:rPr>
              <a:t>@berkeley.edu  •   </a:t>
            </a:r>
            <a:r>
              <a:rPr lang="en" sz="1000">
                <a:solidFill>
                  <a:srgbClr val="F3F3F3"/>
                </a:solidFill>
              </a:rPr>
              <a:t>@UCBIDS #bidsXD</a:t>
            </a:r>
            <a:endParaRPr b="0" i="0" sz="1000" u="none" cap="none" strike="noStrike">
              <a:solidFill>
                <a:srgbClr val="F3F3F3"/>
              </a:solidFill>
              <a:latin typeface="Arial"/>
              <a:ea typeface="Arial"/>
              <a:cs typeface="Arial"/>
              <a:sym typeface="Arial"/>
            </a:endParaRPr>
          </a:p>
        </p:txBody>
      </p:sp>
      <p:pic>
        <p:nvPicPr>
          <p:cNvPr id="89" name="Google Shape;89;p15"/>
          <p:cNvPicPr preferRelativeResize="0"/>
          <p:nvPr/>
        </p:nvPicPr>
        <p:blipFill>
          <a:blip r:embed="rId6">
            <a:alphaModFix/>
          </a:blip>
          <a:stretch>
            <a:fillRect/>
          </a:stretch>
        </p:blipFill>
        <p:spPr>
          <a:xfrm>
            <a:off x="1703419" y="1754919"/>
            <a:ext cx="1143000" cy="1142256"/>
          </a:xfrm>
          <a:prstGeom prst="rect">
            <a:avLst/>
          </a:prstGeom>
          <a:noFill/>
          <a:ln>
            <a:noFill/>
          </a:ln>
        </p:spPr>
      </p:pic>
      <p:pic>
        <p:nvPicPr>
          <p:cNvPr id="90" name="Google Shape;90;p15"/>
          <p:cNvPicPr preferRelativeResize="0"/>
          <p:nvPr/>
        </p:nvPicPr>
        <p:blipFill rotWithShape="1">
          <a:blip r:embed="rId7">
            <a:alphaModFix/>
          </a:blip>
          <a:srcRect b="17164" l="0" r="0" t="17171"/>
          <a:stretch/>
        </p:blipFill>
        <p:spPr>
          <a:xfrm>
            <a:off x="1703424" y="2940784"/>
            <a:ext cx="1143001" cy="11111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ctrTitle"/>
          </p:nvPr>
        </p:nvSpPr>
        <p:spPr>
          <a:xfrm>
            <a:off x="507050" y="287375"/>
            <a:ext cx="4781700" cy="87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Sumerian Networks</a:t>
            </a:r>
            <a:endParaRPr sz="2400"/>
          </a:p>
          <a:p>
            <a:pPr indent="0" lvl="0" marL="0" rtl="0" algn="ctr">
              <a:spcBef>
                <a:spcPts val="0"/>
              </a:spcBef>
              <a:spcAft>
                <a:spcPts val="0"/>
              </a:spcAft>
              <a:buNone/>
            </a:pPr>
            <a:r>
              <a:rPr lang="en" sz="2400"/>
              <a:t>DS-Discovery Team </a:t>
            </a:r>
            <a:r>
              <a:rPr lang="en" sz="2177"/>
              <a:t>Presents</a:t>
            </a:r>
            <a:r>
              <a:rPr lang="en" sz="2400"/>
              <a: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sp>
        <p:nvSpPr>
          <p:cNvPr id="96" name="Google Shape;96;p16"/>
          <p:cNvSpPr txBox="1"/>
          <p:nvPr>
            <p:ph idx="1" type="subTitle"/>
          </p:nvPr>
        </p:nvSpPr>
        <p:spPr>
          <a:xfrm>
            <a:off x="430950" y="1692950"/>
            <a:ext cx="48576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500">
                <a:solidFill>
                  <a:srgbClr val="073763"/>
                </a:solidFill>
              </a:rPr>
              <a:t>The Shoe</a:t>
            </a:r>
            <a:r>
              <a:rPr i="1" lang="en" sz="1600">
                <a:solidFill>
                  <a:srgbClr val="073763"/>
                </a:solidFill>
              </a:rPr>
              <a:t> Archive of Puzrish-Dagan, 2100-2000 BC.</a:t>
            </a:r>
            <a:endParaRPr i="1" sz="1600">
              <a:solidFill>
                <a:srgbClr val="073763"/>
              </a:solidFill>
            </a:endParaRPr>
          </a:p>
        </p:txBody>
      </p:sp>
      <p:pic>
        <p:nvPicPr>
          <p:cNvPr id="97" name="Google Shape;97;p16"/>
          <p:cNvPicPr preferRelativeResize="0"/>
          <p:nvPr/>
        </p:nvPicPr>
        <p:blipFill>
          <a:blip r:embed="rId3">
            <a:alphaModFix/>
          </a:blip>
          <a:stretch>
            <a:fillRect/>
          </a:stretch>
        </p:blipFill>
        <p:spPr>
          <a:xfrm>
            <a:off x="507050" y="3022973"/>
            <a:ext cx="4954025" cy="1700530"/>
          </a:xfrm>
          <a:prstGeom prst="rect">
            <a:avLst/>
          </a:prstGeom>
          <a:noFill/>
          <a:ln>
            <a:noFill/>
          </a:ln>
        </p:spPr>
      </p:pic>
      <p:sp>
        <p:nvSpPr>
          <p:cNvPr id="98" name="Google Shape;98;p16"/>
          <p:cNvSpPr txBox="1"/>
          <p:nvPr/>
        </p:nvSpPr>
        <p:spPr>
          <a:xfrm>
            <a:off x="5461075" y="452850"/>
            <a:ext cx="3382800" cy="228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000">
                <a:solidFill>
                  <a:schemeClr val="dk1"/>
                </a:solidFill>
              </a:rPr>
              <a:t>Description</a:t>
            </a:r>
            <a:r>
              <a:rPr lang="en" sz="1000">
                <a:solidFill>
                  <a:schemeClr val="dk1"/>
                </a:solidFill>
              </a:rPr>
              <a:t>: In this demonstration, we will use NetworkX to help solve a riddle contained in a small administrative archive of cuneiform tablets from the ancient Sumerian city-state of Puzrish-Dagan, modern Drehem, Iraq. The archive contains many records of the production of fine shoes, along with precious metals and gems, but why does this small collection of 300 texts exist among thousands of administrative records? To help answer this question, we use network analysis in order to map the relationships between the actors of this small archive, and visualize the social network to find the leaders and their cliques in the archive.</a:t>
            </a:r>
            <a:endParaRPr sz="1300"/>
          </a:p>
        </p:txBody>
      </p:sp>
      <p:pic>
        <p:nvPicPr>
          <p:cNvPr id="99" name="Google Shape;99;p16"/>
          <p:cNvPicPr preferRelativeResize="0"/>
          <p:nvPr/>
        </p:nvPicPr>
        <p:blipFill>
          <a:blip r:embed="rId4">
            <a:alphaModFix/>
          </a:blip>
          <a:stretch>
            <a:fillRect/>
          </a:stretch>
        </p:blipFill>
        <p:spPr>
          <a:xfrm>
            <a:off x="6073500" y="2660150"/>
            <a:ext cx="2486154" cy="2285699"/>
          </a:xfrm>
          <a:prstGeom prst="rect">
            <a:avLst/>
          </a:prstGeom>
          <a:noFill/>
          <a:ln>
            <a:noFill/>
          </a:ln>
        </p:spPr>
      </p:pic>
      <p:sp>
        <p:nvSpPr>
          <p:cNvPr id="100" name="Google Shape;100;p16"/>
          <p:cNvSpPr txBox="1"/>
          <p:nvPr/>
        </p:nvSpPr>
        <p:spPr>
          <a:xfrm>
            <a:off x="430850" y="1331425"/>
            <a:ext cx="4857600" cy="4311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0"/>
              </a:spcBef>
              <a:spcAft>
                <a:spcPts val="0"/>
              </a:spcAft>
              <a:buNone/>
            </a:pPr>
            <a:r>
              <a:rPr b="1" lang="en" sz="1600">
                <a:solidFill>
                  <a:schemeClr val="dk1"/>
                </a:solidFill>
              </a:rPr>
              <a:t>Network Analysis of Ancient Sumerian Texts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367000" y="208200"/>
            <a:ext cx="4410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Data in its Various Forms</a:t>
            </a:r>
            <a:endParaRPr/>
          </a:p>
        </p:txBody>
      </p:sp>
      <p:sp>
        <p:nvSpPr>
          <p:cNvPr id="106" name="Google Shape;106;p17"/>
          <p:cNvSpPr/>
          <p:nvPr/>
        </p:nvSpPr>
        <p:spPr>
          <a:xfrm>
            <a:off x="485500"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2606475"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a-ru-a šu-{d}suen</a:t>
            </a:r>
            <a:endParaRPr sz="16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ki lu₂-dingir-ra-ta </a:t>
            </a:r>
            <a:endParaRPr sz="1600">
              <a:solidFill>
                <a:schemeClr val="dk1"/>
              </a:solidFill>
              <a:latin typeface="Courier New"/>
              <a:ea typeface="Courier New"/>
              <a:cs typeface="Courier New"/>
              <a:sym typeface="Courier New"/>
            </a:endParaRPr>
          </a:p>
        </p:txBody>
      </p:sp>
      <p:sp>
        <p:nvSpPr>
          <p:cNvPr id="108" name="Google Shape;108;p17"/>
          <p:cNvSpPr/>
          <p:nvPr/>
        </p:nvSpPr>
        <p:spPr>
          <a:xfrm>
            <a:off x="4692650"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arua[offering]N; Šusuen[1]RN</a:t>
            </a:r>
            <a:endParaRPr/>
          </a:p>
          <a:p>
            <a:pPr indent="0" lvl="0" marL="0" rtl="0" algn="l">
              <a:spcBef>
                <a:spcPts val="0"/>
              </a:spcBef>
              <a:spcAft>
                <a:spcPts val="0"/>
              </a:spcAft>
              <a:buNone/>
            </a:pPr>
            <a:r>
              <a:rPr lang="en"/>
              <a:t>ki[place]N; Ludiŋirak[1]PN</a:t>
            </a:r>
            <a:endParaRPr/>
          </a:p>
        </p:txBody>
      </p:sp>
      <p:sp>
        <p:nvSpPr>
          <p:cNvPr id="109" name="Google Shape;109;p17"/>
          <p:cNvSpPr txBox="1"/>
          <p:nvPr/>
        </p:nvSpPr>
        <p:spPr>
          <a:xfrm>
            <a:off x="684425" y="1235925"/>
            <a:ext cx="121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Cuneiform Tablets</a:t>
            </a:r>
            <a:endParaRPr/>
          </a:p>
        </p:txBody>
      </p:sp>
      <p:sp>
        <p:nvSpPr>
          <p:cNvPr id="110" name="Google Shape;110;p17"/>
          <p:cNvSpPr txBox="1"/>
          <p:nvPr/>
        </p:nvSpPr>
        <p:spPr>
          <a:xfrm>
            <a:off x="2840175" y="1235925"/>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Digitization</a:t>
            </a:r>
            <a:endParaRPr/>
          </a:p>
        </p:txBody>
      </p:sp>
      <p:sp>
        <p:nvSpPr>
          <p:cNvPr id="111" name="Google Shape;111;p17"/>
          <p:cNvSpPr txBox="1"/>
          <p:nvPr/>
        </p:nvSpPr>
        <p:spPr>
          <a:xfrm>
            <a:off x="4772150" y="1235925"/>
            <a:ext cx="15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Lemmatization</a:t>
            </a:r>
            <a:endParaRPr/>
          </a:p>
        </p:txBody>
      </p:sp>
      <p:sp>
        <p:nvSpPr>
          <p:cNvPr id="112" name="Google Shape;112;p17"/>
          <p:cNvSpPr/>
          <p:nvPr/>
        </p:nvSpPr>
        <p:spPr>
          <a:xfrm>
            <a:off x="6777000" y="1102700"/>
            <a:ext cx="1716000" cy="371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6856500" y="1235925"/>
            <a:ext cx="15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Graph</a:t>
            </a:r>
            <a:endParaRPr/>
          </a:p>
        </p:txBody>
      </p:sp>
      <p:pic>
        <p:nvPicPr>
          <p:cNvPr id="114" name="Google Shape;114;p17"/>
          <p:cNvPicPr preferRelativeResize="0"/>
          <p:nvPr/>
        </p:nvPicPr>
        <p:blipFill>
          <a:blip r:embed="rId3">
            <a:alphaModFix/>
          </a:blip>
          <a:stretch>
            <a:fillRect/>
          </a:stretch>
        </p:blipFill>
        <p:spPr>
          <a:xfrm>
            <a:off x="6816750" y="2244543"/>
            <a:ext cx="1636500" cy="1597407"/>
          </a:xfrm>
          <a:prstGeom prst="rect">
            <a:avLst/>
          </a:prstGeom>
          <a:noFill/>
          <a:ln>
            <a:noFill/>
          </a:ln>
        </p:spPr>
      </p:pic>
      <p:pic>
        <p:nvPicPr>
          <p:cNvPr id="115" name="Google Shape;115;p17"/>
          <p:cNvPicPr preferRelativeResize="0"/>
          <p:nvPr/>
        </p:nvPicPr>
        <p:blipFill>
          <a:blip r:embed="rId4">
            <a:alphaModFix/>
          </a:blip>
          <a:stretch>
            <a:fillRect/>
          </a:stretch>
        </p:blipFill>
        <p:spPr>
          <a:xfrm>
            <a:off x="520300" y="2270800"/>
            <a:ext cx="1636501" cy="1922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5180500" y="888075"/>
            <a:ext cx="3211800" cy="4011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Tablets</a:t>
            </a:r>
            <a:endParaRPr/>
          </a:p>
        </p:txBody>
      </p:sp>
      <p:sp>
        <p:nvSpPr>
          <p:cNvPr id="122" name="Google Shape;122;p18"/>
          <p:cNvSpPr txBox="1"/>
          <p:nvPr/>
        </p:nvSpPr>
        <p:spPr>
          <a:xfrm>
            <a:off x="399650" y="1258125"/>
            <a:ext cx="4215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Puzriš-Dagan</a:t>
            </a:r>
            <a:r>
              <a:rPr lang="en" sz="1800"/>
              <a:t>: Royal Archive</a:t>
            </a:r>
            <a:endParaRPr sz="1800"/>
          </a:p>
          <a:p>
            <a:pPr indent="-342900" lvl="1" marL="914400" rtl="0" algn="l">
              <a:spcBef>
                <a:spcPts val="0"/>
              </a:spcBef>
              <a:spcAft>
                <a:spcPts val="0"/>
              </a:spcAft>
              <a:buSzPts val="1800"/>
              <a:buChar char="○"/>
            </a:pPr>
            <a:r>
              <a:rPr lang="en" sz="1800"/>
              <a:t>Today: Drehem (south Iraq)</a:t>
            </a:r>
            <a:endParaRPr sz="1800"/>
          </a:p>
          <a:p>
            <a:pPr indent="-342900" lvl="1" marL="914400" rtl="0" algn="l">
              <a:spcBef>
                <a:spcPts val="0"/>
              </a:spcBef>
              <a:spcAft>
                <a:spcPts val="0"/>
              </a:spcAft>
              <a:buSzPts val="1800"/>
              <a:buChar char="○"/>
            </a:pPr>
            <a:r>
              <a:rPr lang="en" sz="1800"/>
              <a:t>Ca. 2060 - 2000 BCE</a:t>
            </a:r>
            <a:endParaRPr sz="1800"/>
          </a:p>
          <a:p>
            <a:pPr indent="-342900" lvl="1" marL="914400" rtl="0" algn="l">
              <a:spcBef>
                <a:spcPts val="0"/>
              </a:spcBef>
              <a:spcAft>
                <a:spcPts val="0"/>
              </a:spcAft>
              <a:buSzPts val="1800"/>
              <a:buChar char="○"/>
            </a:pPr>
            <a:r>
              <a:rPr lang="en" sz="1800"/>
              <a:t>Looted, sold on blackmarket</a:t>
            </a:r>
            <a:endParaRPr sz="1800"/>
          </a:p>
          <a:p>
            <a:pPr indent="-342900" lvl="1" marL="914400" rtl="0" algn="l">
              <a:spcBef>
                <a:spcPts val="0"/>
              </a:spcBef>
              <a:spcAft>
                <a:spcPts val="0"/>
              </a:spcAft>
              <a:buSzPts val="1800"/>
              <a:buChar char="○"/>
            </a:pPr>
            <a:r>
              <a:rPr lang="en" sz="1800"/>
              <a:t>Original </a:t>
            </a:r>
            <a:r>
              <a:rPr lang="en" sz="1800"/>
              <a:t>arrangement </a:t>
            </a:r>
            <a:r>
              <a:rPr lang="en" sz="1800"/>
              <a:t>of tablets unknown</a:t>
            </a:r>
            <a:endParaRPr sz="1800"/>
          </a:p>
          <a:p>
            <a:pPr indent="-342900" lvl="1" marL="914400" rtl="0" algn="l">
              <a:spcBef>
                <a:spcPts val="0"/>
              </a:spcBef>
              <a:spcAft>
                <a:spcPts val="0"/>
              </a:spcAft>
              <a:buSzPts val="1800"/>
              <a:buChar char="○"/>
            </a:pPr>
            <a:r>
              <a:rPr lang="en" sz="1800"/>
              <a:t>15,000 tablets spread over the world</a:t>
            </a:r>
            <a:endParaRPr sz="1800"/>
          </a:p>
          <a:p>
            <a:pPr indent="-342900" lvl="1" marL="914400" rtl="0" algn="l">
              <a:spcBef>
                <a:spcPts val="0"/>
              </a:spcBef>
              <a:spcAft>
                <a:spcPts val="0"/>
              </a:spcAft>
              <a:buSzPts val="1800"/>
              <a:buChar char="○"/>
            </a:pPr>
            <a:r>
              <a:rPr lang="en" sz="1800"/>
              <a:t>Mostly </a:t>
            </a:r>
            <a:r>
              <a:rPr i="1" lang="en" sz="1800"/>
              <a:t>animals</a:t>
            </a:r>
            <a:endParaRPr i="1" sz="1800"/>
          </a:p>
          <a:p>
            <a:pPr indent="-342900" lvl="1" marL="914400" rtl="0" algn="l">
              <a:spcBef>
                <a:spcPts val="0"/>
              </a:spcBef>
              <a:spcAft>
                <a:spcPts val="0"/>
              </a:spcAft>
              <a:buSzPts val="1800"/>
              <a:buChar char="○"/>
            </a:pPr>
            <a:r>
              <a:rPr lang="en" sz="1800"/>
              <a:t>Treasure &amp; Shoe archive; ca 300 tablets</a:t>
            </a:r>
            <a:endParaRPr sz="1800"/>
          </a:p>
        </p:txBody>
      </p:sp>
      <p:sp>
        <p:nvSpPr>
          <p:cNvPr id="123" name="Google Shape;123;p18"/>
          <p:cNvSpPr txBox="1"/>
          <p:nvPr/>
        </p:nvSpPr>
        <p:spPr>
          <a:xfrm>
            <a:off x="5284125" y="910300"/>
            <a:ext cx="14700" cy="3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4" name="Google Shape;124;p18"/>
          <p:cNvSpPr txBox="1"/>
          <p:nvPr/>
        </p:nvSpPr>
        <p:spPr>
          <a:xfrm>
            <a:off x="5313725" y="1243325"/>
            <a:ext cx="3041700" cy="350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t>Tablet Image</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Goes Here</a:t>
            </a:r>
            <a:endParaRPr sz="3600"/>
          </a:p>
        </p:txBody>
      </p:sp>
      <p:pic>
        <p:nvPicPr>
          <p:cNvPr id="125" name="Google Shape;125;p18"/>
          <p:cNvPicPr preferRelativeResize="0"/>
          <p:nvPr/>
        </p:nvPicPr>
        <p:blipFill>
          <a:blip r:embed="rId3">
            <a:alphaModFix/>
          </a:blip>
          <a:stretch>
            <a:fillRect/>
          </a:stretch>
        </p:blipFill>
        <p:spPr>
          <a:xfrm>
            <a:off x="4705725" y="142863"/>
            <a:ext cx="4257675" cy="500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ORACC: Open Richly Annotated Cuneiform Corpus</a:t>
            </a:r>
            <a:endParaRPr/>
          </a:p>
        </p:txBody>
      </p:sp>
      <p:sp>
        <p:nvSpPr>
          <p:cNvPr id="131" name="Google Shape;131;p19"/>
          <p:cNvSpPr txBox="1"/>
          <p:nvPr>
            <p:ph idx="1" type="body"/>
          </p:nvPr>
        </p:nvSpPr>
        <p:spPr>
          <a:xfrm>
            <a:off x="311700" y="1152475"/>
            <a:ext cx="3695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Lemmatization</a:t>
            </a:r>
            <a:r>
              <a:rPr lang="en">
                <a:solidFill>
                  <a:srgbClr val="000000"/>
                </a:solidFill>
              </a:rPr>
              <a:t> of tablets performed by scholars in the field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ORACC provides standards for </a:t>
            </a:r>
            <a:r>
              <a:rPr i="1" lang="en">
                <a:solidFill>
                  <a:srgbClr val="000000"/>
                </a:solidFill>
              </a:rPr>
              <a:t>transliteration</a:t>
            </a:r>
            <a:r>
              <a:rPr lang="en">
                <a:solidFill>
                  <a:srgbClr val="000000"/>
                </a:solidFill>
              </a:rPr>
              <a:t> and </a:t>
            </a:r>
            <a:r>
              <a:rPr i="1" lang="en">
                <a:solidFill>
                  <a:srgbClr val="000000"/>
                </a:solidFill>
              </a:rPr>
              <a:t>lemmatization</a:t>
            </a:r>
            <a:r>
              <a:rPr lang="en">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Tablets assigned unique id number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Data and metadata can be downloaded in JSON format</a:t>
            </a:r>
            <a:endParaRPr>
              <a:solidFill>
                <a:srgbClr val="000000"/>
              </a:solidFill>
            </a:endParaRPr>
          </a:p>
        </p:txBody>
      </p:sp>
      <p:sp>
        <p:nvSpPr>
          <p:cNvPr id="132" name="Google Shape;132;p19"/>
          <p:cNvSpPr txBox="1"/>
          <p:nvPr/>
        </p:nvSpPr>
        <p:spPr>
          <a:xfrm>
            <a:off x="4206500" y="955500"/>
            <a:ext cx="4864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2 har ku₃-babbar 10 gin₂-ta</a:t>
            </a:r>
            <a:endParaRPr sz="1600">
              <a:latin typeface="Courier New"/>
              <a:ea typeface="Courier New"/>
              <a:cs typeface="Courier New"/>
              <a:sym typeface="Courier New"/>
            </a:endParaRPr>
          </a:p>
          <a:p>
            <a:pPr indent="0" lvl="0" marL="0" rtl="0" algn="l">
              <a:spcBef>
                <a:spcPts val="0"/>
              </a:spcBef>
              <a:spcAft>
                <a:spcPts val="0"/>
              </a:spcAft>
              <a:buNone/>
            </a:pPr>
            <a:r>
              <a:rPr lang="en" sz="1600"/>
              <a:t>n; </a:t>
            </a:r>
            <a:r>
              <a:rPr lang="en" sz="1600"/>
              <a:t>har[ring]N; kugbabbar[silver]N; n; giŋ[unit]N</a:t>
            </a:r>
            <a:endParaRPr sz="1600"/>
          </a:p>
          <a:p>
            <a:pPr indent="0" lvl="0" marL="0" rtl="0" algn="l">
              <a:spcBef>
                <a:spcPts val="0"/>
              </a:spcBef>
              <a:spcAft>
                <a:spcPts val="0"/>
              </a:spcAft>
              <a:buNone/>
            </a:pPr>
            <a:r>
              <a:rPr lang="en" sz="1600">
                <a:solidFill>
                  <a:srgbClr val="0000FF"/>
                </a:solidFill>
              </a:rPr>
              <a:t>2 silver rings 10 shekels each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{d}nin-sun₂ u₃-suh₅{ki}</a:t>
            </a:r>
            <a:endParaRPr sz="1600">
              <a:latin typeface="Courier New"/>
              <a:ea typeface="Courier New"/>
              <a:cs typeface="Courier New"/>
              <a:sym typeface="Courier New"/>
            </a:endParaRPr>
          </a:p>
          <a:p>
            <a:pPr indent="0" lvl="0" marL="0" rtl="0" algn="l">
              <a:spcBef>
                <a:spcPts val="0"/>
              </a:spcBef>
              <a:spcAft>
                <a:spcPts val="0"/>
              </a:spcAft>
              <a:buNone/>
            </a:pPr>
            <a:r>
              <a:rPr lang="en" sz="1600"/>
              <a:t>Ninsumunak[1]DN; Usuh[1]SN</a:t>
            </a:r>
            <a:endParaRPr sz="1600"/>
          </a:p>
          <a:p>
            <a:pPr indent="0" lvl="0" marL="0" rtl="0" algn="l">
              <a:spcBef>
                <a:spcPts val="0"/>
              </a:spcBef>
              <a:spcAft>
                <a:spcPts val="0"/>
              </a:spcAft>
              <a:buNone/>
            </a:pPr>
            <a:r>
              <a:rPr lang="en" sz="1600">
                <a:solidFill>
                  <a:srgbClr val="0000FF"/>
                </a:solidFill>
              </a:rPr>
              <a:t>For Ninsumun of Usuh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a-ru-a šu-{d}suen</a:t>
            </a:r>
            <a:endParaRPr sz="1600">
              <a:latin typeface="Courier New"/>
              <a:ea typeface="Courier New"/>
              <a:cs typeface="Courier New"/>
              <a:sym typeface="Courier New"/>
            </a:endParaRPr>
          </a:p>
          <a:p>
            <a:pPr indent="0" lvl="0" marL="0" rtl="0" algn="l">
              <a:spcBef>
                <a:spcPts val="0"/>
              </a:spcBef>
              <a:spcAft>
                <a:spcPts val="0"/>
              </a:spcAft>
              <a:buNone/>
            </a:pPr>
            <a:r>
              <a:rPr lang="en" sz="1600"/>
              <a:t>arua[offering]N; Šusuen[1]RN</a:t>
            </a:r>
            <a:endParaRPr sz="1600"/>
          </a:p>
          <a:p>
            <a:pPr indent="0" lvl="0" marL="0" rtl="0" algn="l">
              <a:spcBef>
                <a:spcPts val="0"/>
              </a:spcBef>
              <a:spcAft>
                <a:spcPts val="0"/>
              </a:spcAft>
              <a:buNone/>
            </a:pPr>
            <a:r>
              <a:rPr lang="en" sz="1600">
                <a:solidFill>
                  <a:srgbClr val="0000FF"/>
                </a:solidFill>
              </a:rPr>
              <a:t>Offering of Šusuen (the king)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ki lu₂-dingir-ra-ta</a:t>
            </a:r>
            <a:endParaRPr sz="1600">
              <a:latin typeface="Courier New"/>
              <a:ea typeface="Courier New"/>
              <a:cs typeface="Courier New"/>
              <a:sym typeface="Courier New"/>
            </a:endParaRPr>
          </a:p>
          <a:p>
            <a:pPr indent="0" lvl="0" marL="0" rtl="0" algn="l">
              <a:spcBef>
                <a:spcPts val="0"/>
              </a:spcBef>
              <a:spcAft>
                <a:spcPts val="0"/>
              </a:spcAft>
              <a:buNone/>
            </a:pPr>
            <a:r>
              <a:rPr lang="en" sz="1600"/>
              <a:t>ki[place]N; Ludiŋirak[1]PN</a:t>
            </a:r>
            <a:endParaRPr sz="1600"/>
          </a:p>
          <a:p>
            <a:pPr indent="0" lvl="0" marL="0" rtl="0" algn="l">
              <a:spcBef>
                <a:spcPts val="0"/>
              </a:spcBef>
              <a:spcAft>
                <a:spcPts val="0"/>
              </a:spcAft>
              <a:buNone/>
            </a:pPr>
            <a:r>
              <a:rPr lang="en" sz="1600">
                <a:solidFill>
                  <a:srgbClr val="0000FF"/>
                </a:solidFill>
              </a:rPr>
              <a:t>expended by Ludiŋira</a:t>
            </a:r>
            <a:endParaRPr sz="16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Rule-based Generator of Nodes and Edges</a:t>
            </a:r>
            <a:endParaRPr/>
          </a:p>
        </p:txBody>
      </p:sp>
      <p:sp>
        <p:nvSpPr>
          <p:cNvPr id="138" name="Google Shape;138;p20"/>
          <p:cNvSpPr txBox="1"/>
          <p:nvPr>
            <p:ph idx="1" type="body"/>
          </p:nvPr>
        </p:nvSpPr>
        <p:spPr>
          <a:xfrm>
            <a:off x="311700" y="1152475"/>
            <a:ext cx="22602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Nodes: </a:t>
            </a:r>
            <a:endParaRPr/>
          </a:p>
          <a:p>
            <a:pPr indent="-325755" lvl="0" marL="457200" rtl="0" algn="l">
              <a:spcBef>
                <a:spcPts val="1200"/>
              </a:spcBef>
              <a:spcAft>
                <a:spcPts val="0"/>
              </a:spcAft>
              <a:buSzPct val="100000"/>
              <a:buChar char="●"/>
            </a:pPr>
            <a:r>
              <a:rPr lang="en"/>
              <a:t>Persons (PN)</a:t>
            </a:r>
            <a:endParaRPr/>
          </a:p>
          <a:p>
            <a:pPr indent="-325755" lvl="0" marL="457200" rtl="0" algn="l">
              <a:spcBef>
                <a:spcPts val="0"/>
              </a:spcBef>
              <a:spcAft>
                <a:spcPts val="0"/>
              </a:spcAft>
              <a:buSzPct val="100000"/>
              <a:buChar char="●"/>
            </a:pPr>
            <a:r>
              <a:rPr lang="en"/>
              <a:t>Kings (RN)</a:t>
            </a:r>
            <a:endParaRPr/>
          </a:p>
          <a:p>
            <a:pPr indent="-325755" lvl="0" marL="457200" rtl="0" algn="l">
              <a:spcBef>
                <a:spcPts val="0"/>
              </a:spcBef>
              <a:spcAft>
                <a:spcPts val="0"/>
              </a:spcAft>
              <a:buSzPct val="100000"/>
              <a:buChar char="●"/>
            </a:pPr>
            <a:r>
              <a:rPr lang="en"/>
              <a:t>Deities (DN)</a:t>
            </a:r>
            <a:endParaRPr/>
          </a:p>
          <a:p>
            <a:pPr indent="0" lvl="0" marL="0" rtl="0" algn="l">
              <a:spcBef>
                <a:spcPts val="1200"/>
              </a:spcBef>
              <a:spcAft>
                <a:spcPts val="0"/>
              </a:spcAft>
              <a:buNone/>
            </a:pPr>
            <a:r>
              <a:rPr lang="en"/>
              <a:t>Roles: </a:t>
            </a:r>
            <a:endParaRPr/>
          </a:p>
          <a:p>
            <a:pPr indent="-325755" lvl="0" marL="457200" rtl="0" algn="l">
              <a:spcBef>
                <a:spcPts val="1200"/>
              </a:spcBef>
              <a:spcAft>
                <a:spcPts val="0"/>
              </a:spcAft>
              <a:buClr>
                <a:srgbClr val="00FFFF"/>
              </a:buClr>
              <a:buSzPct val="100000"/>
              <a:buChar char="●"/>
            </a:pPr>
            <a:r>
              <a:rPr lang="en">
                <a:solidFill>
                  <a:srgbClr val="00FFFF"/>
                </a:solidFill>
              </a:rPr>
              <a:t>Recipient</a:t>
            </a:r>
            <a:endParaRPr>
              <a:solidFill>
                <a:srgbClr val="00FFFF"/>
              </a:solidFill>
            </a:endParaRPr>
          </a:p>
          <a:p>
            <a:pPr indent="-325755" lvl="0" marL="457200" rtl="0" algn="l">
              <a:spcBef>
                <a:spcPts val="0"/>
              </a:spcBef>
              <a:spcAft>
                <a:spcPts val="0"/>
              </a:spcAft>
              <a:buClr>
                <a:srgbClr val="8E7CC3"/>
              </a:buClr>
              <a:buSzPct val="100000"/>
              <a:buChar char="●"/>
            </a:pPr>
            <a:r>
              <a:rPr lang="en">
                <a:solidFill>
                  <a:srgbClr val="8E7CC3"/>
                </a:solidFill>
              </a:rPr>
              <a:t>Offerer</a:t>
            </a:r>
            <a:endParaRPr>
              <a:solidFill>
                <a:srgbClr val="8E7CC3"/>
              </a:solidFill>
            </a:endParaRPr>
          </a:p>
          <a:p>
            <a:pPr indent="-325755" lvl="0" marL="457200" rtl="0" algn="l">
              <a:spcBef>
                <a:spcPts val="0"/>
              </a:spcBef>
              <a:spcAft>
                <a:spcPts val="0"/>
              </a:spcAft>
              <a:buClr>
                <a:srgbClr val="666666"/>
              </a:buClr>
              <a:buSzPct val="100000"/>
              <a:buChar char="●"/>
            </a:pPr>
            <a:r>
              <a:rPr lang="en">
                <a:solidFill>
                  <a:srgbClr val="666666"/>
                </a:solidFill>
              </a:rPr>
              <a:t>Source </a:t>
            </a:r>
            <a:endParaRPr>
              <a:solidFill>
                <a:srgbClr val="666666"/>
              </a:solidFill>
            </a:endParaRPr>
          </a:p>
          <a:p>
            <a:pPr indent="0" lvl="0" marL="0" rtl="0" algn="l">
              <a:spcBef>
                <a:spcPts val="1200"/>
              </a:spcBef>
              <a:spcAft>
                <a:spcPts val="0"/>
              </a:spcAft>
              <a:buNone/>
            </a:pPr>
            <a:r>
              <a:rPr lang="en"/>
              <a:t>Keywords: </a:t>
            </a:r>
            <a:endParaRPr/>
          </a:p>
          <a:p>
            <a:pPr indent="-325755" lvl="0" marL="457200" rtl="0" algn="l">
              <a:spcBef>
                <a:spcPts val="1200"/>
              </a:spcBef>
              <a:spcAft>
                <a:spcPts val="0"/>
              </a:spcAft>
              <a:buSzPct val="100000"/>
              <a:buChar char="●"/>
            </a:pPr>
            <a:r>
              <a:rPr lang="en"/>
              <a:t>arua (offering)</a:t>
            </a:r>
            <a:endParaRPr/>
          </a:p>
          <a:p>
            <a:pPr indent="-325755" lvl="0" marL="457200" rtl="0" algn="l">
              <a:spcBef>
                <a:spcPts val="0"/>
              </a:spcBef>
              <a:spcAft>
                <a:spcPts val="0"/>
              </a:spcAft>
              <a:buSzPct val="100000"/>
              <a:buChar char="●"/>
            </a:pPr>
            <a:r>
              <a:rPr lang="en"/>
              <a:t>ki (from)</a:t>
            </a:r>
            <a:endParaRPr/>
          </a:p>
        </p:txBody>
      </p:sp>
      <p:sp>
        <p:nvSpPr>
          <p:cNvPr id="139" name="Google Shape;139;p20"/>
          <p:cNvSpPr txBox="1"/>
          <p:nvPr/>
        </p:nvSpPr>
        <p:spPr>
          <a:xfrm>
            <a:off x="2342500" y="1017725"/>
            <a:ext cx="4376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2 har ku₃-babbar 10 gin₂-ta</a:t>
            </a:r>
            <a:endParaRPr sz="1600">
              <a:latin typeface="Courier New"/>
              <a:ea typeface="Courier New"/>
              <a:cs typeface="Courier New"/>
              <a:sym typeface="Courier New"/>
            </a:endParaRPr>
          </a:p>
          <a:p>
            <a:pPr indent="0" lvl="0" marL="0" rtl="0" algn="l">
              <a:spcBef>
                <a:spcPts val="0"/>
              </a:spcBef>
              <a:spcAft>
                <a:spcPts val="0"/>
              </a:spcAft>
              <a:buNone/>
            </a:pPr>
            <a:r>
              <a:rPr lang="en" sz="1600"/>
              <a:t>n; har[ring]N; kugbabbar[silver]N; n; giŋ[unit]N</a:t>
            </a:r>
            <a:endParaRPr sz="1600"/>
          </a:p>
          <a:p>
            <a:pPr indent="0" lvl="0" marL="0" rtl="0" algn="l">
              <a:spcBef>
                <a:spcPts val="0"/>
              </a:spcBef>
              <a:spcAft>
                <a:spcPts val="0"/>
              </a:spcAft>
              <a:buNone/>
            </a:pPr>
            <a:r>
              <a:rPr lang="en" sz="1600">
                <a:solidFill>
                  <a:srgbClr val="0000FF"/>
                </a:solidFill>
              </a:rPr>
              <a:t>2 silver rings 10 shekels each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latin typeface="Courier New"/>
                <a:ea typeface="Courier New"/>
                <a:cs typeface="Courier New"/>
                <a:sym typeface="Courier New"/>
              </a:rPr>
              <a:t>{d}nin-sun₂ u₃-suh₅{ki}</a:t>
            </a:r>
            <a:endParaRPr sz="1600">
              <a:latin typeface="Courier New"/>
              <a:ea typeface="Courier New"/>
              <a:cs typeface="Courier New"/>
              <a:sym typeface="Courier New"/>
            </a:endParaRPr>
          </a:p>
          <a:p>
            <a:pPr indent="0" lvl="0" marL="0" rtl="0" algn="l">
              <a:spcBef>
                <a:spcPts val="0"/>
              </a:spcBef>
              <a:spcAft>
                <a:spcPts val="0"/>
              </a:spcAft>
              <a:buNone/>
            </a:pPr>
            <a:r>
              <a:rPr lang="en" sz="1600">
                <a:highlight>
                  <a:srgbClr val="00FFFF"/>
                </a:highlight>
              </a:rPr>
              <a:t>Ninsumunak[1]DN</a:t>
            </a:r>
            <a:r>
              <a:rPr lang="en" sz="1600"/>
              <a:t>; Usuh[1]SN</a:t>
            </a:r>
            <a:endParaRPr sz="1600"/>
          </a:p>
          <a:p>
            <a:pPr indent="0" lvl="0" marL="0" rtl="0" algn="l">
              <a:spcBef>
                <a:spcPts val="0"/>
              </a:spcBef>
              <a:spcAft>
                <a:spcPts val="0"/>
              </a:spcAft>
              <a:buNone/>
            </a:pPr>
            <a:r>
              <a:rPr lang="en" sz="1600">
                <a:solidFill>
                  <a:srgbClr val="0000FF"/>
                </a:solidFill>
              </a:rPr>
              <a:t>For the goddess Ninsumun of Usuh</a:t>
            </a:r>
            <a:endParaRPr sz="1600">
              <a:solidFill>
                <a:srgbClr val="0000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Courier New"/>
                <a:ea typeface="Courier New"/>
                <a:cs typeface="Courier New"/>
                <a:sym typeface="Courier New"/>
              </a:rPr>
              <a:t>a-ru-a</a:t>
            </a:r>
            <a:r>
              <a:rPr lang="en" sz="1600">
                <a:latin typeface="Courier New"/>
                <a:ea typeface="Courier New"/>
                <a:cs typeface="Courier New"/>
                <a:sym typeface="Courier New"/>
              </a:rPr>
              <a:t> šu-{d}suen</a:t>
            </a:r>
            <a:endParaRPr sz="1600">
              <a:latin typeface="Courier New"/>
              <a:ea typeface="Courier New"/>
              <a:cs typeface="Courier New"/>
              <a:sym typeface="Courier New"/>
            </a:endParaRPr>
          </a:p>
          <a:p>
            <a:pPr indent="0" lvl="0" marL="0" rtl="0" algn="l">
              <a:spcBef>
                <a:spcPts val="0"/>
              </a:spcBef>
              <a:spcAft>
                <a:spcPts val="0"/>
              </a:spcAft>
              <a:buNone/>
            </a:pPr>
            <a:r>
              <a:rPr lang="en" sz="1600">
                <a:highlight>
                  <a:srgbClr val="FFFFFF"/>
                </a:highlight>
              </a:rPr>
              <a:t>arua[offering]N</a:t>
            </a:r>
            <a:r>
              <a:rPr lang="en" sz="1600"/>
              <a:t>; </a:t>
            </a:r>
            <a:r>
              <a:rPr lang="en" sz="1600">
                <a:highlight>
                  <a:srgbClr val="B4A7D6"/>
                </a:highlight>
              </a:rPr>
              <a:t>Šusuen</a:t>
            </a:r>
            <a:r>
              <a:rPr lang="en" sz="1600">
                <a:highlight>
                  <a:srgbClr val="B4A7D6"/>
                </a:highlight>
              </a:rPr>
              <a:t>[1]RN</a:t>
            </a:r>
            <a:endParaRPr sz="1600">
              <a:highlight>
                <a:srgbClr val="B4A7D6"/>
              </a:highlight>
            </a:endParaRPr>
          </a:p>
          <a:p>
            <a:pPr indent="0" lvl="0" marL="0" rtl="0" algn="l">
              <a:spcBef>
                <a:spcPts val="0"/>
              </a:spcBef>
              <a:spcAft>
                <a:spcPts val="0"/>
              </a:spcAft>
              <a:buNone/>
            </a:pPr>
            <a:r>
              <a:rPr lang="en" sz="1600">
                <a:solidFill>
                  <a:srgbClr val="0000FF"/>
                </a:solidFill>
              </a:rPr>
              <a:t>O</a:t>
            </a:r>
            <a:r>
              <a:rPr lang="en" sz="1600">
                <a:solidFill>
                  <a:srgbClr val="0000FF"/>
                </a:solidFill>
              </a:rPr>
              <a:t>ffering of Šusuen (the king)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latin typeface="Courier New"/>
                <a:ea typeface="Courier New"/>
                <a:cs typeface="Courier New"/>
                <a:sym typeface="Courier New"/>
              </a:rPr>
              <a:t>ki</a:t>
            </a:r>
            <a:r>
              <a:rPr lang="en" sz="1600">
                <a:latin typeface="Courier New"/>
                <a:ea typeface="Courier New"/>
                <a:cs typeface="Courier New"/>
                <a:sym typeface="Courier New"/>
              </a:rPr>
              <a:t> lu₂-dingir-ra-ta</a:t>
            </a:r>
            <a:endParaRPr sz="1600">
              <a:latin typeface="Courier New"/>
              <a:ea typeface="Courier New"/>
              <a:cs typeface="Courier New"/>
              <a:sym typeface="Courier New"/>
            </a:endParaRPr>
          </a:p>
          <a:p>
            <a:pPr indent="0" lvl="0" marL="0" rtl="0" algn="l">
              <a:spcBef>
                <a:spcPts val="0"/>
              </a:spcBef>
              <a:spcAft>
                <a:spcPts val="0"/>
              </a:spcAft>
              <a:buNone/>
            </a:pPr>
            <a:r>
              <a:rPr lang="en" sz="1600">
                <a:highlight>
                  <a:srgbClr val="FFFFFF"/>
                </a:highlight>
              </a:rPr>
              <a:t>ki[place]N</a:t>
            </a:r>
            <a:r>
              <a:rPr lang="en" sz="1600"/>
              <a:t>; </a:t>
            </a:r>
            <a:r>
              <a:rPr lang="en" sz="1600">
                <a:highlight>
                  <a:srgbClr val="CCCCCC"/>
                </a:highlight>
              </a:rPr>
              <a:t>Ludiŋirak[1]PN</a:t>
            </a:r>
            <a:endParaRPr sz="1600">
              <a:highlight>
                <a:srgbClr val="CCCCCC"/>
              </a:highlight>
            </a:endParaRPr>
          </a:p>
          <a:p>
            <a:pPr indent="0" lvl="0" marL="0" rtl="0" algn="l">
              <a:spcBef>
                <a:spcPts val="0"/>
              </a:spcBef>
              <a:spcAft>
                <a:spcPts val="0"/>
              </a:spcAft>
              <a:buNone/>
            </a:pPr>
            <a:r>
              <a:rPr lang="en" sz="1600">
                <a:solidFill>
                  <a:srgbClr val="0000FF"/>
                </a:solidFill>
              </a:rPr>
              <a:t>expended by Ludiŋira</a:t>
            </a:r>
            <a:endParaRPr sz="1600">
              <a:solidFill>
                <a:srgbClr val="0000FF"/>
              </a:solidFill>
            </a:endParaRPr>
          </a:p>
        </p:txBody>
      </p:sp>
      <p:pic>
        <p:nvPicPr>
          <p:cNvPr id="140" name="Google Shape;140;p20"/>
          <p:cNvPicPr preferRelativeResize="0"/>
          <p:nvPr/>
        </p:nvPicPr>
        <p:blipFill>
          <a:blip r:embed="rId3">
            <a:alphaModFix/>
          </a:blip>
          <a:stretch>
            <a:fillRect/>
          </a:stretch>
        </p:blipFill>
        <p:spPr>
          <a:xfrm>
            <a:off x="5817425" y="1907750"/>
            <a:ext cx="3263875" cy="3185900"/>
          </a:xfrm>
          <a:prstGeom prst="rect">
            <a:avLst/>
          </a:prstGeom>
          <a:noFill/>
          <a:ln>
            <a:noFill/>
          </a:ln>
        </p:spPr>
      </p:pic>
      <p:sp>
        <p:nvSpPr>
          <p:cNvPr id="141" name="Google Shape;141;p20"/>
          <p:cNvSpPr txBox="1"/>
          <p:nvPr/>
        </p:nvSpPr>
        <p:spPr>
          <a:xfrm>
            <a:off x="5940950" y="4445750"/>
            <a:ext cx="314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Resulting directed graph</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 Nodes</a:t>
            </a:r>
            <a:endParaRPr/>
          </a:p>
        </p:txBody>
      </p:sp>
      <p:sp>
        <p:nvSpPr>
          <p:cNvPr id="147" name="Google Shape;147;p2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Nodes - people identified as either a source or recipient in the text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lemma - the word which was identified as an actor in a transaction in the text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translation, transliteration, pos - metadata from the lemma</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role - role the actor played in a transaction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attribute - other attributes associated with the node in the text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nodes_frame:</a:t>
            </a:r>
            <a:endParaRPr>
              <a:solidFill>
                <a:schemeClr val="dk1"/>
              </a:solidFill>
            </a:endParaRPr>
          </a:p>
        </p:txBody>
      </p:sp>
      <p:pic>
        <p:nvPicPr>
          <p:cNvPr id="148" name="Google Shape;148;p21"/>
          <p:cNvPicPr preferRelativeResize="0"/>
          <p:nvPr/>
        </p:nvPicPr>
        <p:blipFill>
          <a:blip r:embed="rId3">
            <a:alphaModFix/>
          </a:blip>
          <a:stretch>
            <a:fillRect/>
          </a:stretch>
        </p:blipFill>
        <p:spPr>
          <a:xfrm>
            <a:off x="1878850" y="2838848"/>
            <a:ext cx="7186001" cy="159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