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89" r:id="rId6"/>
    <p:sldId id="290" r:id="rId7"/>
    <p:sldId id="291" r:id="rId8"/>
    <p:sldId id="297" r:id="rId9"/>
    <p:sldId id="292" r:id="rId10"/>
    <p:sldId id="293" r:id="rId11"/>
    <p:sldId id="294" r:id="rId12"/>
    <p:sldId id="295" r:id="rId13"/>
    <p:sldId id="296"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E06AD2"/>
    <a:srgbClr val="EE5CD2"/>
    <a:srgbClr val="F68D36"/>
    <a:srgbClr val="F66E08"/>
    <a:srgbClr val="EC42CC"/>
    <a:srgbClr val="E016BA"/>
    <a:srgbClr val="DC06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4" autoAdjust="0"/>
    <p:restoredTop sz="94660"/>
  </p:normalViewPr>
  <p:slideViewPr>
    <p:cSldViewPr>
      <p:cViewPr>
        <p:scale>
          <a:sx n="70" d="100"/>
          <a:sy n="70" d="100"/>
        </p:scale>
        <p:origin x="144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235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69AF8F-D386-4971-8A56-3A5DE3CD74C2}" type="datetimeFigureOut">
              <a:rPr lang="es-ES" smtClean="0"/>
              <a:pPr/>
              <a:t>06/10/2018</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C9E5C1E-A05A-48D1-97E9-216C43BDD1F9}" type="slidenum">
              <a:rPr lang="es-ES" smtClean="0"/>
              <a:pPr/>
              <a:t>‹Nº›</a:t>
            </a:fld>
            <a:endParaRPr lang="es-ES"/>
          </a:p>
        </p:txBody>
      </p:sp>
    </p:spTree>
    <p:extLst>
      <p:ext uri="{BB962C8B-B14F-4D97-AF65-F5344CB8AC3E}">
        <p14:creationId xmlns:p14="http://schemas.microsoft.com/office/powerpoint/2010/main" val="929991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C9F707-CEA4-4610-BF17-D0467539E9E2}" type="datetimeFigureOut">
              <a:rPr lang="es-ES" smtClean="0"/>
              <a:pPr/>
              <a:t>06/10/2018</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2B021A-DF95-4630-82BC-035DF66DB03C}" type="slidenum">
              <a:rPr lang="es-ES" smtClean="0"/>
              <a:pPr/>
              <a:t>‹Nº›</a:t>
            </a:fld>
            <a:endParaRPr lang="es-ES"/>
          </a:p>
        </p:txBody>
      </p:sp>
    </p:spTree>
    <p:extLst>
      <p:ext uri="{BB962C8B-B14F-4D97-AF65-F5344CB8AC3E}">
        <p14:creationId xmlns:p14="http://schemas.microsoft.com/office/powerpoint/2010/main" val="343342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7" descr="logo_AD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5334000"/>
            <a:ext cx="12954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5354638"/>
            <a:ext cx="23526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4" name="Rectangle 2"/>
          <p:cNvSpPr>
            <a:spLocks noGrp="1" noChangeArrowheads="1"/>
          </p:cNvSpPr>
          <p:nvPr>
            <p:ph type="ctrTitle"/>
          </p:nvPr>
        </p:nvSpPr>
        <p:spPr>
          <a:xfrm>
            <a:off x="685800" y="2130425"/>
            <a:ext cx="7772400" cy="1470025"/>
          </a:xfrm>
        </p:spPr>
        <p:txBody>
          <a:bodyPr/>
          <a:lstStyle>
            <a:lvl1pPr>
              <a:defRPr/>
            </a:lvl1pPr>
          </a:lstStyle>
          <a:p>
            <a:pPr lvl="0"/>
            <a:r>
              <a:rPr lang="es-ES" noProof="0" smtClean="0"/>
              <a:t>Haga clic para modificar el estilo de título del patrón</a:t>
            </a:r>
            <a:endParaRPr lang="en-US" noProof="0" smtClean="0"/>
          </a:p>
        </p:txBody>
      </p:sp>
      <p:sp>
        <p:nvSpPr>
          <p:cNvPr id="3075" name="Rectangle 3"/>
          <p:cNvSpPr>
            <a:spLocks noGrp="1" noChangeArrowheads="1"/>
          </p:cNvSpPr>
          <p:nvPr>
            <p:ph type="subTitle" idx="1"/>
          </p:nvPr>
        </p:nvSpPr>
        <p:spPr>
          <a:xfrm>
            <a:off x="1905000" y="3505200"/>
            <a:ext cx="6400800" cy="1752600"/>
          </a:xfrm>
        </p:spPr>
        <p:txBody>
          <a:bodyPr/>
          <a:lstStyle>
            <a:lvl1pPr marL="0" indent="0" algn="ctr">
              <a:buFontTx/>
              <a:buNone/>
              <a:defRPr/>
            </a:lvl1pPr>
          </a:lstStyle>
          <a:p>
            <a:pPr lvl="0"/>
            <a:r>
              <a:rPr lang="es-ES" noProof="0" smtClean="0"/>
              <a:t>Haga clic para modificar el estilo de subtítulo del patrón</a:t>
            </a:r>
            <a:endParaRPr lang="en-US" noProof="0" smtClean="0"/>
          </a:p>
        </p:txBody>
      </p:sp>
      <p:sp>
        <p:nvSpPr>
          <p:cNvPr id="6" name="Rectangle 4"/>
          <p:cNvSpPr>
            <a:spLocks noGrp="1" noChangeArrowheads="1"/>
          </p:cNvSpPr>
          <p:nvPr>
            <p:ph type="dt" sz="half" idx="10"/>
          </p:nvPr>
        </p:nvSpPr>
        <p:spPr>
          <a:xfrm>
            <a:off x="2514600" y="5421313"/>
            <a:ext cx="2133600" cy="476250"/>
          </a:xfrm>
        </p:spPr>
        <p:txBody>
          <a:bodyPr/>
          <a:lstStyle>
            <a:lvl1pPr>
              <a:defRPr smtClean="0"/>
            </a:lvl1pPr>
          </a:lstStyle>
          <a:p>
            <a:pPr>
              <a:defRPr/>
            </a:pPr>
            <a:endParaRPr lang="en-US"/>
          </a:p>
        </p:txBody>
      </p:sp>
      <p:sp>
        <p:nvSpPr>
          <p:cNvPr id="7" name="Rectangle 5"/>
          <p:cNvSpPr>
            <a:spLocks noGrp="1" noChangeArrowheads="1"/>
          </p:cNvSpPr>
          <p:nvPr>
            <p:ph type="ftr" sz="quarter" idx="11"/>
          </p:nvPr>
        </p:nvSpPr>
        <p:spPr>
          <a:xfrm>
            <a:off x="3962400" y="5791200"/>
            <a:ext cx="2895600" cy="476250"/>
          </a:xfrm>
        </p:spPr>
        <p:txBody>
          <a:bodyPr/>
          <a:lstStyle>
            <a:lvl1pPr>
              <a:defRPr smtClean="0"/>
            </a:lvl1pPr>
          </a:lstStyle>
          <a:p>
            <a:pPr>
              <a:defRPr/>
            </a:pPr>
            <a:endParaRPr lang="en-US"/>
          </a:p>
        </p:txBody>
      </p:sp>
      <p:sp>
        <p:nvSpPr>
          <p:cNvPr id="8" name="Rectangle 6"/>
          <p:cNvSpPr>
            <a:spLocks noGrp="1" noChangeArrowheads="1"/>
          </p:cNvSpPr>
          <p:nvPr>
            <p:ph type="sldNum" sz="quarter" idx="12"/>
          </p:nvPr>
        </p:nvSpPr>
        <p:spPr>
          <a:xfrm>
            <a:off x="7010400" y="5791200"/>
            <a:ext cx="2133600" cy="476250"/>
          </a:xfrm>
        </p:spPr>
        <p:txBody>
          <a:bodyPr/>
          <a:lstStyle>
            <a:lvl1pPr>
              <a:defRPr smtClean="0"/>
            </a:lvl1pPr>
          </a:lstStyle>
          <a:p>
            <a:pPr>
              <a:defRPr/>
            </a:pPr>
            <a:fld id="{972DEE8A-CDFB-4FB3-99F3-539F8016EC18}" type="slidenum">
              <a:rPr lang="en-US"/>
              <a:pPr>
                <a:defRPr/>
              </a:pPr>
              <a:t>‹Nº›</a:t>
            </a:fld>
            <a:endParaRPr lang="en-US"/>
          </a:p>
        </p:txBody>
      </p:sp>
    </p:spTree>
    <p:extLst>
      <p:ext uri="{BB962C8B-B14F-4D97-AF65-F5344CB8AC3E}">
        <p14:creationId xmlns:p14="http://schemas.microsoft.com/office/powerpoint/2010/main" val="408087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F75906-8488-440A-80E4-2C8619687B45}" type="slidenum">
              <a:rPr lang="en-US"/>
              <a:pPr>
                <a:defRPr/>
              </a:pPr>
              <a:t>‹Nº›</a:t>
            </a:fld>
            <a:endParaRPr lang="en-US"/>
          </a:p>
        </p:txBody>
      </p:sp>
    </p:spTree>
    <p:extLst>
      <p:ext uri="{BB962C8B-B14F-4D97-AF65-F5344CB8AC3E}">
        <p14:creationId xmlns:p14="http://schemas.microsoft.com/office/powerpoint/2010/main" val="2798870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B53BD1-5548-437A-8684-64EFC4F41148}" type="slidenum">
              <a:rPr lang="en-US"/>
              <a:pPr>
                <a:defRPr/>
              </a:pPr>
              <a:t>‹Nº›</a:t>
            </a:fld>
            <a:endParaRPr lang="en-US"/>
          </a:p>
        </p:txBody>
      </p:sp>
    </p:spTree>
    <p:extLst>
      <p:ext uri="{BB962C8B-B14F-4D97-AF65-F5344CB8AC3E}">
        <p14:creationId xmlns:p14="http://schemas.microsoft.com/office/powerpoint/2010/main" val="191782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9925" y="6219825"/>
            <a:ext cx="21240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a:xfrm>
            <a:off x="457200" y="152400"/>
            <a:ext cx="8229600" cy="914400"/>
          </a:xfrm>
        </p:spPr>
        <p:txBody>
          <a:bodyPr/>
          <a:lstStyle>
            <a:lvl1pPr>
              <a:defRPr sz="3200"/>
            </a:lvl1pPr>
          </a:lstStyle>
          <a:p>
            <a:r>
              <a:rPr lang="es-ES" smtClean="0"/>
              <a:t>Haga clic para modificar el estilo de título del patrón</a:t>
            </a:r>
            <a:endParaRPr lang="es-ES" dirty="0"/>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smtClean="0"/>
            </a:lvl1pPr>
          </a:lstStyle>
          <a:p>
            <a:pPr>
              <a:defRPr/>
            </a:pPr>
            <a:endParaRPr lang="en-US"/>
          </a:p>
        </p:txBody>
      </p:sp>
      <p:sp>
        <p:nvSpPr>
          <p:cNvPr id="6" name="4 Marcador de pie de página"/>
          <p:cNvSpPr>
            <a:spLocks noGrp="1"/>
          </p:cNvSpPr>
          <p:nvPr>
            <p:ph type="ftr" sz="quarter" idx="11"/>
          </p:nvPr>
        </p:nvSpPr>
        <p:spPr/>
        <p:txBody>
          <a:bodyPr/>
          <a:lstStyle>
            <a:lvl1pPr>
              <a:defRPr smtClean="0"/>
            </a:lvl1pPr>
          </a:lstStyle>
          <a:p>
            <a:pPr>
              <a:defRPr/>
            </a:pPr>
            <a:endParaRPr lang="en-US"/>
          </a:p>
        </p:txBody>
      </p:sp>
      <p:sp>
        <p:nvSpPr>
          <p:cNvPr id="7" name="5 Marcador de número de diapositiva"/>
          <p:cNvSpPr>
            <a:spLocks noGrp="1"/>
          </p:cNvSpPr>
          <p:nvPr>
            <p:ph type="sldNum" sz="quarter" idx="12"/>
          </p:nvPr>
        </p:nvSpPr>
        <p:spPr/>
        <p:txBody>
          <a:bodyPr/>
          <a:lstStyle>
            <a:lvl1pPr>
              <a:defRPr smtClean="0"/>
            </a:lvl1pPr>
          </a:lstStyle>
          <a:p>
            <a:pPr>
              <a:defRPr/>
            </a:pPr>
            <a:fld id="{10844E3A-E455-4B81-A641-46495809AC04}" type="slidenum">
              <a:rPr lang="en-US"/>
              <a:pPr>
                <a:defRPr/>
              </a:pPr>
              <a:t>‹Nº›</a:t>
            </a:fld>
            <a:endParaRPr lang="en-US"/>
          </a:p>
        </p:txBody>
      </p:sp>
    </p:spTree>
    <p:extLst>
      <p:ext uri="{BB962C8B-B14F-4D97-AF65-F5344CB8AC3E}">
        <p14:creationId xmlns:p14="http://schemas.microsoft.com/office/powerpoint/2010/main" val="38237957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2A19C28-C9C2-4DD7-9BC8-FF9D7D2D3CB4}" type="slidenum">
              <a:rPr lang="en-US"/>
              <a:pPr>
                <a:defRPr/>
              </a:pPr>
              <a:t>‹Nº›</a:t>
            </a:fld>
            <a:endParaRPr lang="en-US"/>
          </a:p>
        </p:txBody>
      </p:sp>
    </p:spTree>
    <p:extLst>
      <p:ext uri="{BB962C8B-B14F-4D97-AF65-F5344CB8AC3E}">
        <p14:creationId xmlns:p14="http://schemas.microsoft.com/office/powerpoint/2010/main" val="3241588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B682B66-ED76-40AC-87B0-0092027F5A42}" type="slidenum">
              <a:rPr lang="en-US"/>
              <a:pPr>
                <a:defRPr/>
              </a:pPr>
              <a:t>‹Nº›</a:t>
            </a:fld>
            <a:endParaRPr lang="en-US"/>
          </a:p>
        </p:txBody>
      </p:sp>
    </p:spTree>
    <p:extLst>
      <p:ext uri="{BB962C8B-B14F-4D97-AF65-F5344CB8AC3E}">
        <p14:creationId xmlns:p14="http://schemas.microsoft.com/office/powerpoint/2010/main" val="77425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C3BD65C-21B4-43CC-8764-EA5AEE1AED05}" type="slidenum">
              <a:rPr lang="en-US"/>
              <a:pPr>
                <a:defRPr/>
              </a:pPr>
              <a:t>‹Nº›</a:t>
            </a:fld>
            <a:endParaRPr lang="en-US"/>
          </a:p>
        </p:txBody>
      </p:sp>
    </p:spTree>
    <p:extLst>
      <p:ext uri="{BB962C8B-B14F-4D97-AF65-F5344CB8AC3E}">
        <p14:creationId xmlns:p14="http://schemas.microsoft.com/office/powerpoint/2010/main" val="53957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6789D22-9D38-415D-A1E2-67C573712913}" type="slidenum">
              <a:rPr lang="en-US"/>
              <a:pPr>
                <a:defRPr/>
              </a:pPr>
              <a:t>‹Nº›</a:t>
            </a:fld>
            <a:endParaRPr lang="en-US"/>
          </a:p>
        </p:txBody>
      </p:sp>
    </p:spTree>
    <p:extLst>
      <p:ext uri="{BB962C8B-B14F-4D97-AF65-F5344CB8AC3E}">
        <p14:creationId xmlns:p14="http://schemas.microsoft.com/office/powerpoint/2010/main" val="3899739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2AD382E-8E0E-41F1-B4F8-729DE1C16AD7}" type="slidenum">
              <a:rPr lang="en-US"/>
              <a:pPr>
                <a:defRPr/>
              </a:pPr>
              <a:t>‹Nº›</a:t>
            </a:fld>
            <a:endParaRPr lang="en-US"/>
          </a:p>
        </p:txBody>
      </p:sp>
    </p:spTree>
    <p:extLst>
      <p:ext uri="{BB962C8B-B14F-4D97-AF65-F5344CB8AC3E}">
        <p14:creationId xmlns:p14="http://schemas.microsoft.com/office/powerpoint/2010/main" val="1158099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DADFCB2-1794-422C-999D-A10F199883FA}" type="slidenum">
              <a:rPr lang="en-US"/>
              <a:pPr>
                <a:defRPr/>
              </a:pPr>
              <a:t>‹Nº›</a:t>
            </a:fld>
            <a:endParaRPr lang="en-US"/>
          </a:p>
        </p:txBody>
      </p:sp>
    </p:spTree>
    <p:extLst>
      <p:ext uri="{BB962C8B-B14F-4D97-AF65-F5344CB8AC3E}">
        <p14:creationId xmlns:p14="http://schemas.microsoft.com/office/powerpoint/2010/main" val="44457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415FF47-07E2-47F7-8E6F-9AEB5EC2EE30}" type="slidenum">
              <a:rPr lang="en-US"/>
              <a:pPr>
                <a:defRPr/>
              </a:pPr>
              <a:t>‹Nº›</a:t>
            </a:fld>
            <a:endParaRPr lang="en-US"/>
          </a:p>
        </p:txBody>
      </p:sp>
    </p:spTree>
    <p:extLst>
      <p:ext uri="{BB962C8B-B14F-4D97-AF65-F5344CB8AC3E}">
        <p14:creationId xmlns:p14="http://schemas.microsoft.com/office/powerpoint/2010/main" val="1765040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pic>
        <p:nvPicPr>
          <p:cNvPr id="1026" name="Picture 8"/>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010400" y="6219825"/>
            <a:ext cx="21240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Haga clic para cambiar el estilo de título	</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55122CF6-DC5D-4261-AA54-B30798BAA8F1}" type="slidenum">
              <a:rPr lang="en-US"/>
              <a:pPr>
                <a:defRPr/>
              </a:pPr>
              <a:t>‹Nº›</a:t>
            </a:fld>
            <a:endParaRPr lang="en-US"/>
          </a:p>
        </p:txBody>
      </p:sp>
      <p:pic>
        <p:nvPicPr>
          <p:cNvPr id="1032" name="Picture 7" descr="logo_ADM"/>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6200" y="6196013"/>
            <a:ext cx="76200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par>
    </p:tnLst>
  </p:timing>
  <p:txStyles>
    <p:titleStyle>
      <a:lvl1pPr algn="ctr" rtl="0" eaLnBrk="1" fontAlgn="base" hangingPunct="1">
        <a:spcBef>
          <a:spcPct val="0"/>
        </a:spcBef>
        <a:spcAft>
          <a:spcPct val="0"/>
        </a:spcAft>
        <a:defRPr sz="4000">
          <a:solidFill>
            <a:schemeClr val="bg1"/>
          </a:solidFill>
          <a:latin typeface="+mj-lt"/>
          <a:ea typeface="+mj-ea"/>
          <a:cs typeface="+mj-cs"/>
        </a:defRPr>
      </a:lvl1pPr>
      <a:lvl2pPr algn="ctr" rtl="0" eaLnBrk="1" fontAlgn="base" hangingPunct="1">
        <a:spcBef>
          <a:spcPct val="0"/>
        </a:spcBef>
        <a:spcAft>
          <a:spcPct val="0"/>
        </a:spcAft>
        <a:defRPr sz="4000">
          <a:solidFill>
            <a:schemeClr val="bg1"/>
          </a:solidFill>
          <a:latin typeface="Arial" charset="0"/>
        </a:defRPr>
      </a:lvl2pPr>
      <a:lvl3pPr algn="ctr" rtl="0" eaLnBrk="1" fontAlgn="base" hangingPunct="1">
        <a:spcBef>
          <a:spcPct val="0"/>
        </a:spcBef>
        <a:spcAft>
          <a:spcPct val="0"/>
        </a:spcAft>
        <a:defRPr sz="4000">
          <a:solidFill>
            <a:schemeClr val="bg1"/>
          </a:solidFill>
          <a:latin typeface="Arial" charset="0"/>
        </a:defRPr>
      </a:lvl3pPr>
      <a:lvl4pPr algn="ctr" rtl="0" eaLnBrk="1" fontAlgn="base" hangingPunct="1">
        <a:spcBef>
          <a:spcPct val="0"/>
        </a:spcBef>
        <a:spcAft>
          <a:spcPct val="0"/>
        </a:spcAft>
        <a:defRPr sz="4000">
          <a:solidFill>
            <a:schemeClr val="bg1"/>
          </a:solidFill>
          <a:latin typeface="Arial" charset="0"/>
        </a:defRPr>
      </a:lvl4pPr>
      <a:lvl5pPr algn="ctr" rtl="0" eaLnBrk="1" fontAlgn="base" hangingPunct="1">
        <a:spcBef>
          <a:spcPct val="0"/>
        </a:spcBef>
        <a:spcAft>
          <a:spcPct val="0"/>
        </a:spcAft>
        <a:defRPr sz="4000">
          <a:solidFill>
            <a:schemeClr val="bg1"/>
          </a:solidFill>
          <a:latin typeface="Arial" charset="0"/>
        </a:defRPr>
      </a:lvl5pPr>
      <a:lvl6pPr marL="457200" algn="ctr" rtl="0" eaLnBrk="1" fontAlgn="base" hangingPunct="1">
        <a:spcBef>
          <a:spcPct val="0"/>
        </a:spcBef>
        <a:spcAft>
          <a:spcPct val="0"/>
        </a:spcAft>
        <a:defRPr sz="4000">
          <a:solidFill>
            <a:schemeClr val="bg1"/>
          </a:solidFill>
          <a:latin typeface="Arial" charset="0"/>
        </a:defRPr>
      </a:lvl6pPr>
      <a:lvl7pPr marL="914400" algn="ctr" rtl="0" eaLnBrk="1" fontAlgn="base" hangingPunct="1">
        <a:spcBef>
          <a:spcPct val="0"/>
        </a:spcBef>
        <a:spcAft>
          <a:spcPct val="0"/>
        </a:spcAft>
        <a:defRPr sz="4000">
          <a:solidFill>
            <a:schemeClr val="bg1"/>
          </a:solidFill>
          <a:latin typeface="Arial" charset="0"/>
        </a:defRPr>
      </a:lvl7pPr>
      <a:lvl8pPr marL="1371600" algn="ctr" rtl="0" eaLnBrk="1" fontAlgn="base" hangingPunct="1">
        <a:spcBef>
          <a:spcPct val="0"/>
        </a:spcBef>
        <a:spcAft>
          <a:spcPct val="0"/>
        </a:spcAft>
        <a:defRPr sz="4000">
          <a:solidFill>
            <a:schemeClr val="bg1"/>
          </a:solidFill>
          <a:latin typeface="Arial" charset="0"/>
        </a:defRPr>
      </a:lvl8pPr>
      <a:lvl9pPr marL="1828800" algn="ctr" rtl="0" eaLnBrk="1" fontAlgn="base" hangingPunct="1">
        <a:spcBef>
          <a:spcPct val="0"/>
        </a:spcBef>
        <a:spcAft>
          <a:spcPct val="0"/>
        </a:spcAft>
        <a:defRPr sz="40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a:solidFill>
            <a:schemeClr val="bg1"/>
          </a:solidFill>
          <a:latin typeface="+mn-lt"/>
        </a:defRPr>
      </a:lvl4pPr>
      <a:lvl5pPr marL="2057400" indent="-228600" algn="l" rtl="0" eaLnBrk="1" fontAlgn="base" hangingPunct="1">
        <a:spcBef>
          <a:spcPct val="20000"/>
        </a:spcBef>
        <a:spcAft>
          <a:spcPct val="0"/>
        </a:spcAft>
        <a:buChar char="»"/>
        <a:defRPr>
          <a:solidFill>
            <a:schemeClr val="bg1"/>
          </a:solidFill>
          <a:latin typeface="+mn-lt"/>
        </a:defRPr>
      </a:lvl5pPr>
      <a:lvl6pPr marL="2514600" indent="-228600" algn="l" rtl="0" eaLnBrk="1" fontAlgn="base" hangingPunct="1">
        <a:spcBef>
          <a:spcPct val="20000"/>
        </a:spcBef>
        <a:spcAft>
          <a:spcPct val="0"/>
        </a:spcAft>
        <a:buChar char="»"/>
        <a:defRPr>
          <a:solidFill>
            <a:schemeClr val="bg1"/>
          </a:solidFill>
          <a:latin typeface="+mn-lt"/>
        </a:defRPr>
      </a:lvl6pPr>
      <a:lvl7pPr marL="2971800" indent="-228600" algn="l" rtl="0" eaLnBrk="1" fontAlgn="base" hangingPunct="1">
        <a:spcBef>
          <a:spcPct val="20000"/>
        </a:spcBef>
        <a:spcAft>
          <a:spcPct val="0"/>
        </a:spcAft>
        <a:buChar char="»"/>
        <a:defRPr>
          <a:solidFill>
            <a:schemeClr val="bg1"/>
          </a:solidFill>
          <a:latin typeface="+mn-lt"/>
        </a:defRPr>
      </a:lvl7pPr>
      <a:lvl8pPr marL="3429000" indent="-228600" algn="l" rtl="0" eaLnBrk="1" fontAlgn="base" hangingPunct="1">
        <a:spcBef>
          <a:spcPct val="20000"/>
        </a:spcBef>
        <a:spcAft>
          <a:spcPct val="0"/>
        </a:spcAft>
        <a:buChar char="»"/>
        <a:defRPr>
          <a:solidFill>
            <a:schemeClr val="bg1"/>
          </a:solidFill>
          <a:latin typeface="+mn-lt"/>
        </a:defRPr>
      </a:lvl8pPr>
      <a:lvl9pPr marL="3886200" indent="-228600" algn="l" rtl="0" eaLnBrk="1" fontAlgn="base" hangingPunct="1">
        <a:spcBef>
          <a:spcPct val="20000"/>
        </a:spcBef>
        <a:spcAft>
          <a:spcPct val="0"/>
        </a:spcAft>
        <a:buChar char="»"/>
        <a:defRPr>
          <a:solidFill>
            <a:schemeClr val="bg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5004048" y="1182129"/>
            <a:ext cx="2999453" cy="1470025"/>
          </a:xfrm>
        </p:spPr>
        <p:txBody>
          <a:bodyPr/>
          <a:lstStyle/>
          <a:p>
            <a:pPr eaLnBrk="1" hangingPunct="1"/>
            <a:r>
              <a:rPr lang="es-ES" sz="8000" b="1" dirty="0" smtClean="0">
                <a:effectLst>
                  <a:outerShdw blurRad="38100" dist="38100" dir="2700000" algn="tl">
                    <a:srgbClr val="000000">
                      <a:alpha val="43137"/>
                    </a:srgbClr>
                  </a:outerShdw>
                </a:effectLst>
              </a:rPr>
              <a:t>SPA</a:t>
            </a:r>
          </a:p>
        </p:txBody>
      </p:sp>
      <p:sp>
        <p:nvSpPr>
          <p:cNvPr id="4099" name="Rectangle 3"/>
          <p:cNvSpPr>
            <a:spLocks noGrp="1" noChangeArrowheads="1"/>
          </p:cNvSpPr>
          <p:nvPr>
            <p:ph type="subTitle" idx="1"/>
          </p:nvPr>
        </p:nvSpPr>
        <p:spPr>
          <a:xfrm>
            <a:off x="3274499" y="2324025"/>
            <a:ext cx="4752528" cy="643880"/>
          </a:xfrm>
        </p:spPr>
        <p:txBody>
          <a:bodyPr/>
          <a:lstStyle/>
          <a:p>
            <a:r>
              <a:rPr lang="es-BO" dirty="0" smtClean="0"/>
              <a:t>Single Page </a:t>
            </a:r>
            <a:r>
              <a:rPr lang="es-BO" dirty="0" err="1" smtClean="0"/>
              <a:t>Application</a:t>
            </a:r>
            <a:endParaRPr lang="es-ES" dirty="0" smtClean="0">
              <a:effectLst>
                <a:outerShdw blurRad="38100" dist="38100" dir="2700000" algn="tl">
                  <a:srgbClr val="000000">
                    <a:alpha val="43137"/>
                  </a:srgbClr>
                </a:outerShdw>
              </a:effectLst>
            </a:endParaRPr>
          </a:p>
        </p:txBody>
      </p:sp>
      <p:sp>
        <p:nvSpPr>
          <p:cNvPr id="4" name="Shape 526337"/>
          <p:cNvSpPr txBox="1">
            <a:spLocks noChangeArrowheads="1"/>
          </p:cNvSpPr>
          <p:nvPr/>
        </p:nvSpPr>
        <p:spPr bwMode="auto">
          <a:xfrm>
            <a:off x="4499992" y="5575523"/>
            <a:ext cx="2824748" cy="6740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90000"/>
              </a:lnSpc>
              <a:spcBef>
                <a:spcPct val="0"/>
              </a:spcBef>
              <a:spcAft>
                <a:spcPct val="0"/>
              </a:spcAft>
              <a:buClr>
                <a:schemeClr val="tx2"/>
              </a:buClr>
              <a:buSzPct val="55000"/>
              <a:buFont typeface="Wingdings" pitchFamily="2" charset="2"/>
              <a:buNone/>
              <a:tabLst/>
              <a:defRPr/>
            </a:pPr>
            <a:r>
              <a:rPr lang="es-ES" sz="1400" b="1" dirty="0" smtClean="0">
                <a:solidFill>
                  <a:srgbClr val="002060"/>
                </a:solidFill>
                <a:latin typeface="+mj-lt"/>
                <a:ea typeface="+mj-ea"/>
                <a:cs typeface="+mj-cs"/>
              </a:rPr>
              <a:t>Jhonny Marcelo Chura</a:t>
            </a:r>
            <a:endParaRPr lang="es-ES" sz="1400" dirty="0">
              <a:solidFill>
                <a:srgbClr val="002060"/>
              </a:solidFill>
              <a:latin typeface="+mj-lt"/>
              <a:ea typeface="+mj-ea"/>
              <a:cs typeface="+mj-cs"/>
            </a:endParaRPr>
          </a:p>
          <a:p>
            <a:pPr marL="0" marR="0" lvl="0" indent="0" algn="l" defTabSz="914400" rtl="0" eaLnBrk="1" fontAlgn="base" latinLnBrk="0" hangingPunct="1">
              <a:lnSpc>
                <a:spcPct val="90000"/>
              </a:lnSpc>
              <a:spcBef>
                <a:spcPct val="0"/>
              </a:spcBef>
              <a:spcAft>
                <a:spcPct val="0"/>
              </a:spcAft>
              <a:buClr>
                <a:schemeClr val="tx2"/>
              </a:buClr>
              <a:buSzPct val="55000"/>
              <a:buFont typeface="Wingdings" pitchFamily="2" charset="2"/>
              <a:buNone/>
              <a:tabLst/>
              <a:defRPr/>
            </a:pPr>
            <a:r>
              <a:rPr lang="es-ES_tradnl" sz="1400" dirty="0" smtClean="0">
                <a:solidFill>
                  <a:srgbClr val="002060"/>
                </a:solidFill>
                <a:latin typeface="+mj-lt"/>
                <a:ea typeface="+mj-ea"/>
                <a:cs typeface="+mj-cs"/>
              </a:rPr>
              <a:t>Desarrollador CRM</a:t>
            </a:r>
            <a:endParaRPr lang="es-ES_tradnl" sz="1400" dirty="0">
              <a:solidFill>
                <a:srgbClr val="002060"/>
              </a:solidFill>
              <a:latin typeface="+mj-lt"/>
              <a:ea typeface="+mj-ea"/>
              <a:cs typeface="+mj-cs"/>
            </a:endParaRPr>
          </a:p>
          <a:p>
            <a:pPr marL="0" marR="0" lvl="0" indent="0" algn="l" defTabSz="914400" rtl="0" eaLnBrk="1" fontAlgn="base" latinLnBrk="0" hangingPunct="1">
              <a:lnSpc>
                <a:spcPct val="90000"/>
              </a:lnSpc>
              <a:spcBef>
                <a:spcPct val="0"/>
              </a:spcBef>
              <a:spcAft>
                <a:spcPct val="0"/>
              </a:spcAft>
              <a:buClr>
                <a:schemeClr val="tx2"/>
              </a:buClr>
              <a:buSzPct val="55000"/>
              <a:buFont typeface="Wingdings" pitchFamily="2" charset="2"/>
              <a:buNone/>
              <a:tabLst/>
              <a:defRPr/>
            </a:pPr>
            <a:r>
              <a:rPr lang="es-ES_tradnl" sz="1400" dirty="0">
                <a:solidFill>
                  <a:srgbClr val="002060"/>
                </a:solidFill>
                <a:latin typeface="+mj-lt"/>
                <a:ea typeface="+mj-ea"/>
                <a:cs typeface="+mj-cs"/>
              </a:rPr>
              <a:t>HANSA Ltda.</a:t>
            </a:r>
            <a:endParaRPr lang="es-ES" sz="1400" dirty="0">
              <a:solidFill>
                <a:srgbClr val="002060"/>
              </a:solidFill>
              <a:latin typeface="+mj-lt"/>
              <a:ea typeface="+mj-ea"/>
              <a:cs typeface="+mj-cs"/>
            </a:endParaRPr>
          </a:p>
        </p:txBody>
      </p:sp>
      <p:sp>
        <p:nvSpPr>
          <p:cNvPr id="5" name="Rectangle 3"/>
          <p:cNvSpPr txBox="1">
            <a:spLocks noChangeArrowheads="1"/>
          </p:cNvSpPr>
          <p:nvPr/>
        </p:nvSpPr>
        <p:spPr bwMode="auto">
          <a:xfrm>
            <a:off x="611560" y="3468197"/>
            <a:ext cx="7058161" cy="96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a:solidFill>
                  <a:schemeClr val="bg1"/>
                </a:solidFill>
                <a:latin typeface="+mn-lt"/>
              </a:defRPr>
            </a:lvl4pPr>
            <a:lvl5pPr marL="2057400" indent="-228600" algn="l" rtl="0" eaLnBrk="1" fontAlgn="base" hangingPunct="1">
              <a:spcBef>
                <a:spcPct val="20000"/>
              </a:spcBef>
              <a:spcAft>
                <a:spcPct val="0"/>
              </a:spcAft>
              <a:buChar char="»"/>
              <a:defRPr>
                <a:solidFill>
                  <a:schemeClr val="bg1"/>
                </a:solidFill>
                <a:latin typeface="+mn-lt"/>
              </a:defRPr>
            </a:lvl5pPr>
            <a:lvl6pPr marL="2514600" indent="-228600" algn="l" rtl="0" eaLnBrk="1" fontAlgn="base" hangingPunct="1">
              <a:spcBef>
                <a:spcPct val="20000"/>
              </a:spcBef>
              <a:spcAft>
                <a:spcPct val="0"/>
              </a:spcAft>
              <a:buChar char="»"/>
              <a:defRPr>
                <a:solidFill>
                  <a:schemeClr val="bg1"/>
                </a:solidFill>
                <a:latin typeface="+mn-lt"/>
              </a:defRPr>
            </a:lvl6pPr>
            <a:lvl7pPr marL="2971800" indent="-228600" algn="l" rtl="0" eaLnBrk="1" fontAlgn="base" hangingPunct="1">
              <a:spcBef>
                <a:spcPct val="20000"/>
              </a:spcBef>
              <a:spcAft>
                <a:spcPct val="0"/>
              </a:spcAft>
              <a:buChar char="»"/>
              <a:defRPr>
                <a:solidFill>
                  <a:schemeClr val="bg1"/>
                </a:solidFill>
                <a:latin typeface="+mn-lt"/>
              </a:defRPr>
            </a:lvl7pPr>
            <a:lvl8pPr marL="3429000" indent="-228600" algn="l" rtl="0" eaLnBrk="1" fontAlgn="base" hangingPunct="1">
              <a:spcBef>
                <a:spcPct val="20000"/>
              </a:spcBef>
              <a:spcAft>
                <a:spcPct val="0"/>
              </a:spcAft>
              <a:buChar char="»"/>
              <a:defRPr>
                <a:solidFill>
                  <a:schemeClr val="bg1"/>
                </a:solidFill>
                <a:latin typeface="+mn-lt"/>
              </a:defRPr>
            </a:lvl8pPr>
            <a:lvl9pPr marL="3886200" indent="-228600" algn="l" rtl="0" eaLnBrk="1" fontAlgn="base" hangingPunct="1">
              <a:spcBef>
                <a:spcPct val="20000"/>
              </a:spcBef>
              <a:spcAft>
                <a:spcPct val="0"/>
              </a:spcAft>
              <a:buChar char="»"/>
              <a:defRPr>
                <a:solidFill>
                  <a:schemeClr val="bg1"/>
                </a:solidFill>
                <a:latin typeface="+mn-lt"/>
              </a:defRPr>
            </a:lvl9pPr>
          </a:lstStyle>
          <a:p>
            <a:r>
              <a:rPr lang="es-BO" sz="2400" i="1" dirty="0" smtClean="0"/>
              <a:t>Un </a:t>
            </a:r>
            <a:r>
              <a:rPr lang="es-BO" sz="2400" i="1" dirty="0"/>
              <a:t>tipo de aplicación web cada vez más usado por la agradable experiencia de usuario que </a:t>
            </a:r>
            <a:r>
              <a:rPr lang="es-BO" sz="2400" i="1" dirty="0" smtClean="0"/>
              <a:t>aporta.</a:t>
            </a:r>
            <a:endParaRPr lang="es-ES" sz="2400" i="1" kern="0" dirty="0" smtClean="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4581128"/>
            <a:ext cx="8229600" cy="604664"/>
          </a:xfrm>
        </p:spPr>
        <p:txBody>
          <a:bodyPr/>
          <a:lstStyle/>
          <a:p>
            <a:pPr marL="0" indent="0" algn="r">
              <a:buNone/>
            </a:pPr>
            <a:r>
              <a:rPr lang="es-BO" dirty="0" smtClean="0"/>
              <a:t>Gracias por su atención</a:t>
            </a:r>
            <a:endParaRPr lang="es-BO" dirty="0"/>
          </a:p>
        </p:txBody>
      </p:sp>
    </p:spTree>
    <p:extLst>
      <p:ext uri="{BB962C8B-B14F-4D97-AF65-F5344CB8AC3E}">
        <p14:creationId xmlns:p14="http://schemas.microsoft.com/office/powerpoint/2010/main" val="255826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54360"/>
            <a:ext cx="8229600" cy="914400"/>
          </a:xfrm>
        </p:spPr>
        <p:txBody>
          <a:bodyPr/>
          <a:lstStyle/>
          <a:p>
            <a:r>
              <a:rPr lang="es-ES" dirty="0" smtClean="0"/>
              <a:t>SPA</a:t>
            </a:r>
            <a:endParaRPr lang="es-BO" dirty="0"/>
          </a:p>
        </p:txBody>
      </p:sp>
      <p:sp>
        <p:nvSpPr>
          <p:cNvPr id="5" name="4 Marcador de contenido"/>
          <p:cNvSpPr>
            <a:spLocks noGrp="1"/>
          </p:cNvSpPr>
          <p:nvPr>
            <p:ph idx="1"/>
          </p:nvPr>
        </p:nvSpPr>
        <p:spPr>
          <a:xfrm>
            <a:off x="457200" y="1268760"/>
            <a:ext cx="8229600" cy="4525963"/>
          </a:xfrm>
        </p:spPr>
        <p:txBody>
          <a:bodyPr/>
          <a:lstStyle/>
          <a:p>
            <a:pPr marL="0" indent="0">
              <a:buNone/>
            </a:pPr>
            <a:r>
              <a:rPr lang="es-BO" dirty="0" smtClean="0"/>
              <a:t>Es </a:t>
            </a:r>
            <a:r>
              <a:rPr lang="es-BO" dirty="0"/>
              <a:t>un sitio web que cabe en una sola página con el propósito de dar una experiencia más fluida a los usuarios como una aplicación de escritorio. En un SPA todos los códigos de HTML, JavaScript, y CSS se </a:t>
            </a:r>
            <a:r>
              <a:rPr lang="es-BO" dirty="0" smtClean="0"/>
              <a:t>cargan una vez​ </a:t>
            </a:r>
            <a:r>
              <a:rPr lang="es-BO" dirty="0"/>
              <a:t>o los recursos necesarios se cargan dinámicamente como lo requiera la página y se van agregando, normalmente como respuesta de las acciones del usuario.</a:t>
            </a:r>
            <a:endParaRPr lang="es-BO" dirty="0"/>
          </a:p>
        </p:txBody>
      </p:sp>
    </p:spTree>
    <p:extLst>
      <p:ext uri="{BB962C8B-B14F-4D97-AF65-F5344CB8AC3E}">
        <p14:creationId xmlns:p14="http://schemas.microsoft.com/office/powerpoint/2010/main" val="3662415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b="1" dirty="0"/>
              <a:t>Características de un SPA</a:t>
            </a:r>
            <a:br>
              <a:rPr lang="es-BO" b="1" dirty="0"/>
            </a:br>
            <a:endParaRPr lang="es-BO" dirty="0"/>
          </a:p>
        </p:txBody>
      </p:sp>
      <p:sp>
        <p:nvSpPr>
          <p:cNvPr id="3" name="Marcador de contenido 2"/>
          <p:cNvSpPr>
            <a:spLocks noGrp="1"/>
          </p:cNvSpPr>
          <p:nvPr>
            <p:ph idx="1"/>
          </p:nvPr>
        </p:nvSpPr>
        <p:spPr>
          <a:xfrm>
            <a:off x="457200" y="1600201"/>
            <a:ext cx="8229600" cy="3917032"/>
          </a:xfrm>
        </p:spPr>
        <p:txBody>
          <a:bodyPr/>
          <a:lstStyle/>
          <a:p>
            <a:r>
              <a:rPr lang="es-BO" dirty="0" smtClean="0"/>
              <a:t>SPA </a:t>
            </a:r>
            <a:r>
              <a:rPr lang="es-BO" dirty="0"/>
              <a:t>se </a:t>
            </a:r>
            <a:r>
              <a:rPr lang="es-BO" dirty="0" smtClean="0"/>
              <a:t>conocen como </a:t>
            </a:r>
            <a:r>
              <a:rPr lang="es-BO" dirty="0"/>
              <a:t>aplicaciones de una sola página o </a:t>
            </a:r>
            <a:r>
              <a:rPr lang="es-BO" b="1" dirty="0"/>
              <a:t>Single Page </a:t>
            </a:r>
            <a:r>
              <a:rPr lang="es-BO" b="1" dirty="0" err="1"/>
              <a:t>Applications</a:t>
            </a:r>
            <a:r>
              <a:rPr lang="es-BO" dirty="0"/>
              <a:t>. </a:t>
            </a:r>
          </a:p>
          <a:p>
            <a:r>
              <a:rPr lang="es-BO" dirty="0"/>
              <a:t>La aplicación se envía al navegador y la página no se recarga durante su uso.</a:t>
            </a:r>
          </a:p>
          <a:p>
            <a:r>
              <a:rPr lang="es-BO" dirty="0"/>
              <a:t>Una arquitectura SPA permite realizar cualquier aplicación tradicional de escritorio vía web, ya que el tiempo de respuesta es mucho más </a:t>
            </a:r>
            <a:r>
              <a:rPr lang="es-BO" dirty="0" smtClean="0"/>
              <a:t>rápido.</a:t>
            </a:r>
            <a:endParaRPr lang="es-BO" dirty="0"/>
          </a:p>
        </p:txBody>
      </p:sp>
    </p:spTree>
    <p:extLst>
      <p:ext uri="{BB962C8B-B14F-4D97-AF65-F5344CB8AC3E}">
        <p14:creationId xmlns:p14="http://schemas.microsoft.com/office/powerpoint/2010/main" val="1344509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Aplicación </a:t>
            </a:r>
            <a:r>
              <a:rPr lang="es-BO" dirty="0"/>
              <a:t>web </a:t>
            </a:r>
            <a:r>
              <a:rPr lang="es-BO" dirty="0" smtClean="0"/>
              <a:t>tradicional VS SPA</a:t>
            </a:r>
            <a:endParaRPr lang="es-BO" dirty="0"/>
          </a:p>
        </p:txBody>
      </p:sp>
      <p:pic>
        <p:nvPicPr>
          <p:cNvPr id="4"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b="49724"/>
          <a:stretch/>
        </p:blipFill>
        <p:spPr>
          <a:xfrm>
            <a:off x="611560" y="1081520"/>
            <a:ext cx="7776864" cy="4723743"/>
          </a:xfrm>
        </p:spPr>
      </p:pic>
      <p:sp>
        <p:nvSpPr>
          <p:cNvPr id="5" name="CuadroTexto 4"/>
          <p:cNvSpPr txBox="1"/>
          <p:nvPr/>
        </p:nvSpPr>
        <p:spPr>
          <a:xfrm>
            <a:off x="4716016" y="2620206"/>
            <a:ext cx="1080120" cy="338554"/>
          </a:xfrm>
          <a:prstGeom prst="rect">
            <a:avLst/>
          </a:prstGeom>
          <a:noFill/>
        </p:spPr>
        <p:txBody>
          <a:bodyPr wrap="square" rtlCol="0">
            <a:spAutoFit/>
          </a:bodyPr>
          <a:lstStyle/>
          <a:p>
            <a:r>
              <a:rPr lang="es-BO" sz="1600" b="1" dirty="0" smtClean="0">
                <a:solidFill>
                  <a:schemeClr val="tx1">
                    <a:lumMod val="75000"/>
                    <a:lumOff val="25000"/>
                  </a:schemeClr>
                </a:solidFill>
              </a:rPr>
              <a:t>, JS,CSS</a:t>
            </a:r>
            <a:endParaRPr lang="es-BO" sz="1600" b="1" dirty="0">
              <a:solidFill>
                <a:schemeClr val="tx1">
                  <a:lumMod val="75000"/>
                  <a:lumOff val="25000"/>
                </a:schemeClr>
              </a:solidFill>
            </a:endParaRPr>
          </a:p>
        </p:txBody>
      </p:sp>
      <p:sp>
        <p:nvSpPr>
          <p:cNvPr id="6" name="CuadroTexto 5"/>
          <p:cNvSpPr txBox="1"/>
          <p:nvPr/>
        </p:nvSpPr>
        <p:spPr>
          <a:xfrm>
            <a:off x="4716016" y="4221088"/>
            <a:ext cx="1080120" cy="338554"/>
          </a:xfrm>
          <a:prstGeom prst="rect">
            <a:avLst/>
          </a:prstGeom>
          <a:noFill/>
        </p:spPr>
        <p:txBody>
          <a:bodyPr wrap="square" rtlCol="0">
            <a:spAutoFit/>
          </a:bodyPr>
          <a:lstStyle/>
          <a:p>
            <a:r>
              <a:rPr lang="es-BO" sz="1600" b="1" dirty="0" smtClean="0">
                <a:solidFill>
                  <a:schemeClr val="tx1">
                    <a:lumMod val="75000"/>
                    <a:lumOff val="25000"/>
                  </a:schemeClr>
                </a:solidFill>
              </a:rPr>
              <a:t>, JS,CSS</a:t>
            </a:r>
            <a:endParaRPr lang="es-BO" sz="1600" b="1" dirty="0">
              <a:solidFill>
                <a:schemeClr val="tx1">
                  <a:lumMod val="75000"/>
                  <a:lumOff val="25000"/>
                </a:schemeClr>
              </a:solidFill>
            </a:endParaRPr>
          </a:p>
        </p:txBody>
      </p:sp>
      <p:sp>
        <p:nvSpPr>
          <p:cNvPr id="8" name="CuadroTexto 7"/>
          <p:cNvSpPr txBox="1"/>
          <p:nvPr/>
        </p:nvSpPr>
        <p:spPr>
          <a:xfrm>
            <a:off x="6300192" y="4067199"/>
            <a:ext cx="1800200" cy="307777"/>
          </a:xfrm>
          <a:prstGeom prst="rect">
            <a:avLst/>
          </a:prstGeom>
          <a:noFill/>
        </p:spPr>
        <p:txBody>
          <a:bodyPr wrap="square" rtlCol="0">
            <a:spAutoFit/>
          </a:bodyPr>
          <a:lstStyle/>
          <a:p>
            <a:r>
              <a:rPr lang="es-BO" sz="1400" b="1" dirty="0" smtClean="0">
                <a:solidFill>
                  <a:schemeClr val="tx1">
                    <a:lumMod val="75000"/>
                    <a:lumOff val="25000"/>
                  </a:schemeClr>
                </a:solidFill>
              </a:rPr>
              <a:t>Lógica de negocio</a:t>
            </a:r>
            <a:endParaRPr lang="es-BO" sz="1400" b="1" dirty="0">
              <a:solidFill>
                <a:schemeClr val="tx1">
                  <a:lumMod val="75000"/>
                  <a:lumOff val="25000"/>
                </a:schemeClr>
              </a:solidFill>
            </a:endParaRPr>
          </a:p>
        </p:txBody>
      </p:sp>
      <p:sp>
        <p:nvSpPr>
          <p:cNvPr id="14" name="Rectángulo 13"/>
          <p:cNvSpPr/>
          <p:nvPr/>
        </p:nvSpPr>
        <p:spPr>
          <a:xfrm>
            <a:off x="3779912" y="4960334"/>
            <a:ext cx="2289409" cy="276999"/>
          </a:xfrm>
          <a:prstGeom prst="rect">
            <a:avLst/>
          </a:prstGeom>
        </p:spPr>
        <p:txBody>
          <a:bodyPr wrap="none">
            <a:spAutoFit/>
          </a:bodyPr>
          <a:lstStyle/>
          <a:p>
            <a:r>
              <a:rPr lang="es-BO" sz="1200" dirty="0" smtClean="0">
                <a:solidFill>
                  <a:schemeClr val="tx1">
                    <a:lumMod val="65000"/>
                    <a:lumOff val="35000"/>
                  </a:schemeClr>
                </a:solidFill>
              </a:rPr>
              <a:t>Presentación de datos definida</a:t>
            </a:r>
            <a:endParaRPr lang="es-BO" sz="1200" dirty="0">
              <a:solidFill>
                <a:schemeClr val="tx1">
                  <a:lumMod val="65000"/>
                  <a:lumOff val="35000"/>
                </a:schemeClr>
              </a:solidFill>
            </a:endParaRPr>
          </a:p>
        </p:txBody>
      </p:sp>
      <p:sp>
        <p:nvSpPr>
          <p:cNvPr id="15" name="Rectángulo 14"/>
          <p:cNvSpPr/>
          <p:nvPr/>
        </p:nvSpPr>
        <p:spPr>
          <a:xfrm>
            <a:off x="1187624" y="5157192"/>
            <a:ext cx="1667444" cy="276999"/>
          </a:xfrm>
          <a:prstGeom prst="rect">
            <a:avLst/>
          </a:prstGeom>
        </p:spPr>
        <p:txBody>
          <a:bodyPr wrap="none">
            <a:spAutoFit/>
          </a:bodyPr>
          <a:lstStyle/>
          <a:p>
            <a:r>
              <a:rPr lang="es-BO" sz="1200" dirty="0" smtClean="0"/>
              <a:t>Problema </a:t>
            </a:r>
            <a:r>
              <a:rPr lang="es-BO" sz="1200" dirty="0"/>
              <a:t>de </a:t>
            </a:r>
            <a:r>
              <a:rPr lang="es-BO" sz="1200" dirty="0" smtClean="0"/>
              <a:t>latencia </a:t>
            </a:r>
            <a:endParaRPr lang="es-BO" sz="1200" dirty="0"/>
          </a:p>
        </p:txBody>
      </p:sp>
      <p:sp>
        <p:nvSpPr>
          <p:cNvPr id="17" name="Rectángulo 16"/>
          <p:cNvSpPr/>
          <p:nvPr/>
        </p:nvSpPr>
        <p:spPr>
          <a:xfrm>
            <a:off x="3815264" y="3304891"/>
            <a:ext cx="2289409" cy="276999"/>
          </a:xfrm>
          <a:prstGeom prst="rect">
            <a:avLst/>
          </a:prstGeom>
        </p:spPr>
        <p:txBody>
          <a:bodyPr wrap="none">
            <a:spAutoFit/>
          </a:bodyPr>
          <a:lstStyle/>
          <a:p>
            <a:r>
              <a:rPr lang="es-BO" sz="1200" dirty="0" smtClean="0">
                <a:solidFill>
                  <a:schemeClr val="tx1">
                    <a:lumMod val="65000"/>
                    <a:lumOff val="35000"/>
                  </a:schemeClr>
                </a:solidFill>
              </a:rPr>
              <a:t>Presentación de datos definida</a:t>
            </a:r>
            <a:endParaRPr lang="es-BO" sz="1200" dirty="0">
              <a:solidFill>
                <a:schemeClr val="tx1">
                  <a:lumMod val="65000"/>
                  <a:lumOff val="35000"/>
                </a:schemeClr>
              </a:solidFill>
            </a:endParaRPr>
          </a:p>
        </p:txBody>
      </p:sp>
    </p:spTree>
    <p:extLst>
      <p:ext uri="{BB962C8B-B14F-4D97-AF65-F5344CB8AC3E}">
        <p14:creationId xmlns:p14="http://schemas.microsoft.com/office/powerpoint/2010/main" val="1198236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Aplicación web tradicional VS SPA</a:t>
            </a:r>
          </a:p>
        </p:txBody>
      </p:sp>
      <p:pic>
        <p:nvPicPr>
          <p:cNvPr id="7"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t="49953"/>
          <a:stretch/>
        </p:blipFill>
        <p:spPr>
          <a:xfrm>
            <a:off x="534380" y="1196752"/>
            <a:ext cx="8075240" cy="4536504"/>
          </a:xfrm>
        </p:spPr>
      </p:pic>
      <p:sp>
        <p:nvSpPr>
          <p:cNvPr id="8" name="CuadroTexto 7"/>
          <p:cNvSpPr txBox="1"/>
          <p:nvPr/>
        </p:nvSpPr>
        <p:spPr>
          <a:xfrm>
            <a:off x="1063310" y="4216942"/>
            <a:ext cx="1946942" cy="307777"/>
          </a:xfrm>
          <a:prstGeom prst="rect">
            <a:avLst/>
          </a:prstGeom>
          <a:noFill/>
        </p:spPr>
        <p:txBody>
          <a:bodyPr wrap="square" rtlCol="0">
            <a:spAutoFit/>
          </a:bodyPr>
          <a:lstStyle/>
          <a:p>
            <a:r>
              <a:rPr lang="es-BO" sz="1400" b="1" dirty="0" smtClean="0">
                <a:solidFill>
                  <a:schemeClr val="tx1">
                    <a:lumMod val="75000"/>
                    <a:lumOff val="25000"/>
                  </a:schemeClr>
                </a:solidFill>
              </a:rPr>
              <a:t>Lógica de negocio</a:t>
            </a:r>
            <a:endParaRPr lang="es-BO" sz="1400" b="1" dirty="0">
              <a:solidFill>
                <a:schemeClr val="tx1">
                  <a:lumMod val="75000"/>
                  <a:lumOff val="25000"/>
                </a:schemeClr>
              </a:solidFill>
            </a:endParaRPr>
          </a:p>
        </p:txBody>
      </p:sp>
      <p:sp>
        <p:nvSpPr>
          <p:cNvPr id="9" name="CuadroTexto 8"/>
          <p:cNvSpPr txBox="1"/>
          <p:nvPr/>
        </p:nvSpPr>
        <p:spPr>
          <a:xfrm>
            <a:off x="4355976" y="2543370"/>
            <a:ext cx="1584176" cy="276999"/>
          </a:xfrm>
          <a:prstGeom prst="rect">
            <a:avLst/>
          </a:prstGeom>
          <a:noFill/>
        </p:spPr>
        <p:txBody>
          <a:bodyPr wrap="square" rtlCol="0">
            <a:spAutoFit/>
          </a:bodyPr>
          <a:lstStyle/>
          <a:p>
            <a:r>
              <a:rPr lang="es-BO" sz="1200" b="1" dirty="0" smtClean="0">
                <a:solidFill>
                  <a:schemeClr val="tx1">
                    <a:lumMod val="75000"/>
                    <a:lumOff val="25000"/>
                  </a:schemeClr>
                </a:solidFill>
              </a:rPr>
              <a:t>Carga única</a:t>
            </a:r>
            <a:endParaRPr lang="es-BO" sz="1200" b="1" dirty="0">
              <a:solidFill>
                <a:schemeClr val="tx1">
                  <a:lumMod val="75000"/>
                  <a:lumOff val="25000"/>
                </a:schemeClr>
              </a:solidFill>
            </a:endParaRPr>
          </a:p>
        </p:txBody>
      </p:sp>
      <p:sp>
        <p:nvSpPr>
          <p:cNvPr id="10" name="Rectángulo 9"/>
          <p:cNvSpPr/>
          <p:nvPr/>
        </p:nvSpPr>
        <p:spPr>
          <a:xfrm>
            <a:off x="4932040" y="4412083"/>
            <a:ext cx="2898101" cy="276999"/>
          </a:xfrm>
          <a:prstGeom prst="rect">
            <a:avLst/>
          </a:prstGeom>
        </p:spPr>
        <p:txBody>
          <a:bodyPr wrap="none">
            <a:spAutoFit/>
          </a:bodyPr>
          <a:lstStyle/>
          <a:p>
            <a:r>
              <a:rPr lang="es-BO" sz="1200" dirty="0" smtClean="0">
                <a:solidFill>
                  <a:schemeClr val="tx1">
                    <a:lumMod val="65000"/>
                    <a:lumOff val="35000"/>
                  </a:schemeClr>
                </a:solidFill>
              </a:rPr>
              <a:t>Facilidad de trabajar con una API </a:t>
            </a:r>
            <a:r>
              <a:rPr lang="es-BO" sz="1200" dirty="0">
                <a:solidFill>
                  <a:schemeClr val="tx1">
                    <a:lumMod val="65000"/>
                    <a:lumOff val="35000"/>
                  </a:schemeClr>
                </a:solidFill>
              </a:rPr>
              <a:t>REST</a:t>
            </a:r>
          </a:p>
        </p:txBody>
      </p:sp>
      <p:sp>
        <p:nvSpPr>
          <p:cNvPr id="11" name="Rectángulo 10"/>
          <p:cNvSpPr/>
          <p:nvPr/>
        </p:nvSpPr>
        <p:spPr>
          <a:xfrm>
            <a:off x="3010252" y="5128350"/>
            <a:ext cx="3191941" cy="430887"/>
          </a:xfrm>
          <a:prstGeom prst="rect">
            <a:avLst/>
          </a:prstGeom>
        </p:spPr>
        <p:txBody>
          <a:bodyPr wrap="square">
            <a:spAutoFit/>
          </a:bodyPr>
          <a:lstStyle/>
          <a:p>
            <a:r>
              <a:rPr lang="es-BO" sz="1100" dirty="0" smtClean="0">
                <a:solidFill>
                  <a:schemeClr val="tx1">
                    <a:lumMod val="65000"/>
                    <a:lumOff val="35000"/>
                  </a:schemeClr>
                </a:solidFill>
              </a:rPr>
              <a:t>Envió de datos </a:t>
            </a:r>
            <a:r>
              <a:rPr lang="es-BO" sz="1100" dirty="0">
                <a:solidFill>
                  <a:schemeClr val="tx1">
                    <a:lumMod val="65000"/>
                    <a:lumOff val="35000"/>
                  </a:schemeClr>
                </a:solidFill>
              </a:rPr>
              <a:t>puros, no mezclados con HTML </a:t>
            </a:r>
            <a:endParaRPr lang="es-BO" sz="1100" dirty="0" smtClean="0">
              <a:solidFill>
                <a:schemeClr val="tx1">
                  <a:lumMod val="65000"/>
                  <a:lumOff val="35000"/>
                </a:schemeClr>
              </a:solidFill>
            </a:endParaRPr>
          </a:p>
          <a:p>
            <a:r>
              <a:rPr lang="es-BO" sz="1100" dirty="0" smtClean="0">
                <a:solidFill>
                  <a:schemeClr val="tx1">
                    <a:lumMod val="65000"/>
                    <a:lumOff val="35000"/>
                  </a:schemeClr>
                </a:solidFill>
              </a:rPr>
              <a:t>u </a:t>
            </a:r>
            <a:r>
              <a:rPr lang="es-BO" sz="1100" dirty="0">
                <a:solidFill>
                  <a:schemeClr val="tx1">
                    <a:lumMod val="65000"/>
                    <a:lumOff val="35000"/>
                  </a:schemeClr>
                </a:solidFill>
              </a:rPr>
              <a:t>otro lenguaje para definir su presentación</a:t>
            </a:r>
          </a:p>
        </p:txBody>
      </p:sp>
      <p:sp>
        <p:nvSpPr>
          <p:cNvPr id="12" name="Rectángulo 11"/>
          <p:cNvSpPr/>
          <p:nvPr/>
        </p:nvSpPr>
        <p:spPr>
          <a:xfrm>
            <a:off x="1115616" y="4923554"/>
            <a:ext cx="2376264" cy="461665"/>
          </a:xfrm>
          <a:prstGeom prst="rect">
            <a:avLst/>
          </a:prstGeom>
        </p:spPr>
        <p:txBody>
          <a:bodyPr wrap="square">
            <a:spAutoFit/>
          </a:bodyPr>
          <a:lstStyle/>
          <a:p>
            <a:r>
              <a:rPr lang="es-BO" sz="1200" dirty="0" smtClean="0"/>
              <a:t>Navegación fluida y  </a:t>
            </a:r>
          </a:p>
          <a:p>
            <a:r>
              <a:rPr lang="es-BO" sz="1200" dirty="0" smtClean="0"/>
              <a:t>mejor rendimiento </a:t>
            </a:r>
            <a:endParaRPr lang="es-BO" sz="1200" dirty="0"/>
          </a:p>
        </p:txBody>
      </p:sp>
      <p:sp>
        <p:nvSpPr>
          <p:cNvPr id="13" name="CuadroTexto 12"/>
          <p:cNvSpPr txBox="1"/>
          <p:nvPr/>
        </p:nvSpPr>
        <p:spPr>
          <a:xfrm>
            <a:off x="4765587" y="2784267"/>
            <a:ext cx="1174565" cy="338554"/>
          </a:xfrm>
          <a:prstGeom prst="rect">
            <a:avLst/>
          </a:prstGeom>
          <a:noFill/>
        </p:spPr>
        <p:txBody>
          <a:bodyPr wrap="square" rtlCol="0">
            <a:spAutoFit/>
          </a:bodyPr>
          <a:lstStyle/>
          <a:p>
            <a:r>
              <a:rPr lang="es-BO" sz="1600" b="1" dirty="0" smtClean="0">
                <a:solidFill>
                  <a:schemeClr val="tx1">
                    <a:lumMod val="75000"/>
                    <a:lumOff val="25000"/>
                  </a:schemeClr>
                </a:solidFill>
              </a:rPr>
              <a:t>, JS,CSS</a:t>
            </a:r>
            <a:endParaRPr lang="es-BO" sz="1600" b="1" dirty="0">
              <a:solidFill>
                <a:schemeClr val="tx1">
                  <a:lumMod val="75000"/>
                  <a:lumOff val="25000"/>
                </a:schemeClr>
              </a:solidFill>
            </a:endParaRPr>
          </a:p>
        </p:txBody>
      </p:sp>
    </p:spTree>
    <p:extLst>
      <p:ext uri="{BB962C8B-B14F-4D97-AF65-F5344CB8AC3E}">
        <p14:creationId xmlns:p14="http://schemas.microsoft.com/office/powerpoint/2010/main" val="308138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b="1" dirty="0"/>
              <a:t>Lenguajes y tecnologías para producir una </a:t>
            </a:r>
            <a:r>
              <a:rPr lang="es-BO" b="1" dirty="0" smtClean="0"/>
              <a:t>SPA</a:t>
            </a:r>
            <a:endParaRPr lang="es-BO" dirty="0"/>
          </a:p>
        </p:txBody>
      </p:sp>
      <p:sp>
        <p:nvSpPr>
          <p:cNvPr id="3" name="Marcador de contenido 2"/>
          <p:cNvSpPr>
            <a:spLocks noGrp="1"/>
          </p:cNvSpPr>
          <p:nvPr>
            <p:ph idx="1"/>
          </p:nvPr>
        </p:nvSpPr>
        <p:spPr>
          <a:xfrm>
            <a:off x="457200" y="1196752"/>
            <a:ext cx="8229600" cy="4525963"/>
          </a:xfrm>
        </p:spPr>
        <p:txBody>
          <a:bodyPr/>
          <a:lstStyle/>
          <a:p>
            <a:pPr marL="0" indent="0">
              <a:buNone/>
            </a:pPr>
            <a:endParaRPr lang="es-BO" dirty="0" smtClean="0"/>
          </a:p>
          <a:p>
            <a:pPr marL="0" indent="0">
              <a:buNone/>
            </a:pPr>
            <a:r>
              <a:rPr lang="es-BO" dirty="0" smtClean="0"/>
              <a:t>Esto </a:t>
            </a:r>
            <a:r>
              <a:rPr lang="es-BO" dirty="0"/>
              <a:t>es muy fácil de responder: Una SPA se realiza en </a:t>
            </a:r>
            <a:r>
              <a:rPr lang="es-BO" dirty="0" err="1"/>
              <a:t>Javascript</a:t>
            </a:r>
            <a:r>
              <a:rPr lang="es-BO" dirty="0"/>
              <a:t>. No existe ningún otro tipo de lenguaje en el que puedas realizar una SPA, ya que básicamente es una aplicación web que se ejecuta del lado del cliente</a:t>
            </a:r>
            <a:r>
              <a:rPr lang="es-BO" dirty="0" smtClean="0"/>
              <a:t>.</a:t>
            </a:r>
          </a:p>
        </p:txBody>
      </p:sp>
    </p:spTree>
    <p:extLst>
      <p:ext uri="{BB962C8B-B14F-4D97-AF65-F5344CB8AC3E}">
        <p14:creationId xmlns:p14="http://schemas.microsoft.com/office/powerpoint/2010/main" val="1158955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b="1" dirty="0" smtClean="0"/>
              <a:t>Tecnologías </a:t>
            </a:r>
            <a:r>
              <a:rPr lang="es-BO" b="1" dirty="0"/>
              <a:t>para producir una SPA</a:t>
            </a:r>
            <a:endParaRPr lang="es-BO" dirty="0"/>
          </a:p>
        </p:txBody>
      </p:sp>
      <p:sp>
        <p:nvSpPr>
          <p:cNvPr id="3" name="Marcador de contenido 2"/>
          <p:cNvSpPr>
            <a:spLocks noGrp="1"/>
          </p:cNvSpPr>
          <p:nvPr>
            <p:ph idx="1"/>
          </p:nvPr>
        </p:nvSpPr>
        <p:spPr>
          <a:xfrm>
            <a:off x="457200" y="992108"/>
            <a:ext cx="8229600" cy="4525963"/>
          </a:xfrm>
        </p:spPr>
        <p:txBody>
          <a:bodyPr/>
          <a:lstStyle/>
          <a:p>
            <a:pPr marL="0" indent="0">
              <a:buNone/>
            </a:pPr>
            <a:r>
              <a:rPr lang="es-BO" dirty="0"/>
              <a:t>Dentro de </a:t>
            </a:r>
            <a:r>
              <a:rPr lang="es-BO" dirty="0" err="1"/>
              <a:t>Javascript</a:t>
            </a:r>
            <a:r>
              <a:rPr lang="es-BO" dirty="0"/>
              <a:t>, existen diversas librerías y </a:t>
            </a:r>
            <a:r>
              <a:rPr lang="es-BO" dirty="0" err="1"/>
              <a:t>frameworks</a:t>
            </a:r>
            <a:r>
              <a:rPr lang="es-BO" dirty="0"/>
              <a:t> que facilitan mucho el desarrollo de una SPA, entre los que podemos mencionar:</a:t>
            </a:r>
          </a:p>
          <a:p>
            <a:pPr>
              <a:buFont typeface="Wingdings" panose="05000000000000000000" pitchFamily="2" charset="2"/>
              <a:buChar char="Ø"/>
            </a:pPr>
            <a:r>
              <a:rPr lang="es-BO" dirty="0"/>
              <a:t> </a:t>
            </a:r>
            <a:r>
              <a:rPr lang="es-BO" dirty="0" err="1" smtClean="0"/>
              <a:t>AngularJS</a:t>
            </a:r>
            <a:r>
              <a:rPr lang="es-BO" dirty="0" smtClean="0"/>
              <a:t> </a:t>
            </a:r>
            <a:r>
              <a:rPr lang="es-BO" dirty="0"/>
              <a:t>(2013)</a:t>
            </a:r>
          </a:p>
          <a:p>
            <a:pPr>
              <a:buFont typeface="Wingdings" panose="05000000000000000000" pitchFamily="2" charset="2"/>
              <a:buChar char="Ø"/>
            </a:pPr>
            <a:r>
              <a:rPr lang="es-BO" dirty="0" smtClean="0"/>
              <a:t> </a:t>
            </a:r>
            <a:r>
              <a:rPr lang="es-BO" dirty="0" err="1" smtClean="0"/>
              <a:t>React</a:t>
            </a:r>
            <a:r>
              <a:rPr lang="es-BO" dirty="0" smtClean="0"/>
              <a:t> </a:t>
            </a:r>
            <a:r>
              <a:rPr lang="es-BO" dirty="0"/>
              <a:t>(2015)</a:t>
            </a:r>
          </a:p>
          <a:p>
            <a:pPr>
              <a:buFont typeface="Wingdings" panose="05000000000000000000" pitchFamily="2" charset="2"/>
              <a:buChar char="Ø"/>
            </a:pPr>
            <a:r>
              <a:rPr lang="es-BO" dirty="0"/>
              <a:t> </a:t>
            </a:r>
            <a:r>
              <a:rPr lang="es-BO" dirty="0" err="1" smtClean="0"/>
              <a:t>Polymer</a:t>
            </a:r>
            <a:endParaRPr lang="es-BO" dirty="0" smtClean="0"/>
          </a:p>
          <a:p>
            <a:pPr>
              <a:buFont typeface="Wingdings" panose="05000000000000000000" pitchFamily="2" charset="2"/>
              <a:buChar char="Ø"/>
            </a:pPr>
            <a:r>
              <a:rPr lang="es-BO" dirty="0"/>
              <a:t> </a:t>
            </a:r>
            <a:r>
              <a:rPr lang="es-BO" dirty="0" smtClean="0"/>
              <a:t>Angular (</a:t>
            </a:r>
            <a:r>
              <a:rPr lang="es-BO" dirty="0" err="1" smtClean="0"/>
              <a:t>typescript</a:t>
            </a:r>
            <a:r>
              <a:rPr lang="es-BO" dirty="0" smtClean="0"/>
              <a:t>, componentes)</a:t>
            </a:r>
            <a:endParaRPr lang="es-BO" dirty="0"/>
          </a:p>
          <a:p>
            <a:pPr>
              <a:buFont typeface="Wingdings" panose="05000000000000000000" pitchFamily="2" charset="2"/>
              <a:buChar char="Ø"/>
            </a:pPr>
            <a:r>
              <a:rPr lang="es-BO" dirty="0"/>
              <a:t> </a:t>
            </a:r>
            <a:r>
              <a:rPr lang="es-BO" dirty="0" err="1" smtClean="0"/>
              <a:t>EmberJS</a:t>
            </a:r>
            <a:endParaRPr lang="es-BO" dirty="0" smtClean="0"/>
          </a:p>
          <a:p>
            <a:pPr>
              <a:buFont typeface="Wingdings" panose="05000000000000000000" pitchFamily="2" charset="2"/>
              <a:buChar char="Ø"/>
            </a:pPr>
            <a:r>
              <a:rPr lang="es-BO" dirty="0"/>
              <a:t> </a:t>
            </a:r>
            <a:r>
              <a:rPr lang="es-BO" dirty="0" err="1" smtClean="0"/>
              <a:t>VueJS</a:t>
            </a:r>
            <a:endParaRPr lang="es-BO" dirty="0"/>
          </a:p>
          <a:p>
            <a:pPr marL="0" indent="0">
              <a:buNone/>
            </a:pPr>
            <a:endParaRPr lang="es-BO" dirty="0"/>
          </a:p>
          <a:p>
            <a:pPr marL="0" indent="0">
              <a:buNone/>
            </a:pPr>
            <a:endParaRPr lang="es-B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3" y="4682681"/>
            <a:ext cx="2034609" cy="1431604"/>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8052" y="4682683"/>
            <a:ext cx="1431603" cy="1431602"/>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1706" y="3296310"/>
            <a:ext cx="1311607" cy="1311607"/>
          </a:xfrm>
          <a:prstGeom prst="rect">
            <a:avLst/>
          </a:prstGeom>
        </p:spPr>
      </p:pic>
      <p:pic>
        <p:nvPicPr>
          <p:cNvPr id="7" name="Imagen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1990" y="1935297"/>
            <a:ext cx="1451037" cy="1323630"/>
          </a:xfrm>
          <a:prstGeom prst="rect">
            <a:avLst/>
          </a:prstGeom>
        </p:spPr>
      </p:pic>
      <p:pic>
        <p:nvPicPr>
          <p:cNvPr id="8" name="Imagen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9535" y="4682682"/>
            <a:ext cx="1567097" cy="1431603"/>
          </a:xfrm>
          <a:prstGeom prst="rect">
            <a:avLst/>
          </a:prstGeom>
        </p:spPr>
      </p:pic>
      <p:pic>
        <p:nvPicPr>
          <p:cNvPr id="9" name="Imagen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6632" y="4682684"/>
            <a:ext cx="1592324" cy="1431602"/>
          </a:xfrm>
          <a:prstGeom prst="rect">
            <a:avLst/>
          </a:prstGeom>
        </p:spPr>
      </p:pic>
    </p:spTree>
    <p:extLst>
      <p:ext uri="{BB962C8B-B14F-4D97-AF65-F5344CB8AC3E}">
        <p14:creationId xmlns:p14="http://schemas.microsoft.com/office/powerpoint/2010/main" val="2782540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lgn="ctr">
              <a:buNone/>
            </a:pPr>
            <a:r>
              <a:rPr lang="es-BO" sz="4000" b="1" dirty="0"/>
              <a:t>Ejemplo de SPA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279" y="2924944"/>
            <a:ext cx="2520280" cy="1431604"/>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0072" y="2924944"/>
            <a:ext cx="1728192" cy="1311607"/>
          </a:xfrm>
          <a:prstGeom prst="rect">
            <a:avLst/>
          </a:prstGeom>
        </p:spPr>
      </p:pic>
    </p:spTree>
    <p:extLst>
      <p:ext uri="{BB962C8B-B14F-4D97-AF65-F5344CB8AC3E}">
        <p14:creationId xmlns:p14="http://schemas.microsoft.com/office/powerpoint/2010/main" val="378479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Conclusiones</a:t>
            </a:r>
            <a:endParaRPr lang="es-BO" dirty="0"/>
          </a:p>
        </p:txBody>
      </p:sp>
      <p:sp>
        <p:nvSpPr>
          <p:cNvPr id="3" name="Marcador de contenido 2"/>
          <p:cNvSpPr>
            <a:spLocks noGrp="1"/>
          </p:cNvSpPr>
          <p:nvPr>
            <p:ph idx="1"/>
          </p:nvPr>
        </p:nvSpPr>
        <p:spPr>
          <a:xfrm>
            <a:off x="460451" y="1196752"/>
            <a:ext cx="8229600" cy="4525963"/>
          </a:xfrm>
        </p:spPr>
        <p:txBody>
          <a:bodyPr/>
          <a:lstStyle/>
          <a:p>
            <a:pPr marL="0" indent="0">
              <a:buNone/>
            </a:pPr>
            <a:r>
              <a:rPr lang="es-BO" dirty="0" smtClean="0"/>
              <a:t>Con </a:t>
            </a:r>
            <a:r>
              <a:rPr lang="es-BO" dirty="0"/>
              <a:t>las </a:t>
            </a:r>
            <a:r>
              <a:rPr lang="es-BO" dirty="0" err="1"/>
              <a:t>SPAs</a:t>
            </a:r>
            <a:r>
              <a:rPr lang="es-BO" dirty="0"/>
              <a:t> eliminamos por completo uno de los principales cuellos de botella: El problema de la </a:t>
            </a:r>
            <a:r>
              <a:rPr lang="es-BO" dirty="0" smtClean="0"/>
              <a:t>latencia. Así </a:t>
            </a:r>
            <a:r>
              <a:rPr lang="es-BO" dirty="0"/>
              <a:t>podemos conseguir que la aplicación web alcance la velocidad de cualquier aplicación nativa en lo que se refiere al tiempo de espera al cambiar de vistas. Esto se aprecia notablemente sea cual sea el </a:t>
            </a:r>
            <a:r>
              <a:rPr lang="es-BO" dirty="0" smtClean="0"/>
              <a:t>dispositivo.</a:t>
            </a:r>
            <a:endParaRPr lang="es-BO" dirty="0"/>
          </a:p>
        </p:txBody>
      </p:sp>
    </p:spTree>
    <p:extLst>
      <p:ext uri="{BB962C8B-B14F-4D97-AF65-F5344CB8AC3E}">
        <p14:creationId xmlns:p14="http://schemas.microsoft.com/office/powerpoint/2010/main" val="3222579563"/>
      </p:ext>
    </p:extLst>
  </p:cSld>
  <p:clrMapOvr>
    <a:masterClrMapping/>
  </p:clrMapOvr>
</p:sld>
</file>

<file path=ppt/theme/theme1.xml><?xml version="1.0" encoding="utf-8"?>
<a:theme xmlns:a="http://schemas.openxmlformats.org/drawingml/2006/main" name="SISPL02 Plantila de presentaciones Power Point v 2.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1BB0E484566F344AAFC2F7E5031C9771" ma:contentTypeVersion="2" ma:contentTypeDescription="Crear nuevo documento." ma:contentTypeScope="" ma:versionID="5175f8e867eb06b5345b02c040e61e6c">
  <xsd:schema xmlns:xsd="http://www.w3.org/2001/XMLSchema" xmlns:p="http://schemas.microsoft.com/office/2006/metadata/properties" xmlns:ns2="0780b762-f5e8-449c-99e5-23fd9405d059" targetNamespace="http://schemas.microsoft.com/office/2006/metadata/properties" ma:root="true" ma:fieldsID="809cbb708812331b8e6e37cbd104c11e" ns2:_="">
    <xsd:import namespace="0780b762-f5e8-449c-99e5-23fd9405d059"/>
    <xsd:element name="properties">
      <xsd:complexType>
        <xsd:sequence>
          <xsd:element name="documentManagement">
            <xsd:complexType>
              <xsd:all>
                <xsd:element ref="ns2:Version0" minOccurs="0"/>
                <xsd:element ref="ns2:Codigo" minOccurs="0"/>
              </xsd:all>
            </xsd:complexType>
          </xsd:element>
        </xsd:sequence>
      </xsd:complexType>
    </xsd:element>
  </xsd:schema>
  <xsd:schema xmlns:xsd="http://www.w3.org/2001/XMLSchema" xmlns:dms="http://schemas.microsoft.com/office/2006/documentManagement/types" targetNamespace="0780b762-f5e8-449c-99e5-23fd9405d059" elementFormDefault="qualified">
    <xsd:import namespace="http://schemas.microsoft.com/office/2006/documentManagement/types"/>
    <xsd:element name="Version0" ma:index="8" nillable="true" ma:displayName="Version" ma:decimals="1" ma:description="Version del documento" ma:internalName="Version0">
      <xsd:simpleType>
        <xsd:restriction base="dms:Number"/>
      </xsd:simpleType>
    </xsd:element>
    <xsd:element name="Codigo" ma:index="9" nillable="true" ma:displayName="Codigo" ma:description="Codigo del documento" ma:internalName="Codigo">
      <xsd:simpleType>
        <xsd:restriction base="dms:Text">
          <xsd:maxLength value="7"/>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ma:readOnly="true"/>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Codigo xmlns="0780b762-f5e8-449c-99e5-23fd9405d059">SISPL02</Codigo>
    <Version0 xmlns="0780b762-f5e8-449c-99e5-23fd9405d059">2</Version0>
  </documentManagement>
</p:properties>
</file>

<file path=customXml/itemProps1.xml><?xml version="1.0" encoding="utf-8"?>
<ds:datastoreItem xmlns:ds="http://schemas.openxmlformats.org/officeDocument/2006/customXml" ds:itemID="{0C262870-369B-48D7-9923-74EC1EE3EF09}">
  <ds:schemaRefs>
    <ds:schemaRef ds:uri="http://schemas.microsoft.com/sharepoint/v3/contenttype/forms"/>
  </ds:schemaRefs>
</ds:datastoreItem>
</file>

<file path=customXml/itemProps2.xml><?xml version="1.0" encoding="utf-8"?>
<ds:datastoreItem xmlns:ds="http://schemas.openxmlformats.org/officeDocument/2006/customXml" ds:itemID="{B82C6555-D063-4120-9E64-37C0341ADE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80b762-f5e8-449c-99e5-23fd9405d05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FBC7236-CBB5-4BF9-BC5F-9DAB652ED46F}">
  <ds:schemaRefs>
    <ds:schemaRef ds:uri="http://www.w3.org/XML/1998/namespace"/>
    <ds:schemaRef ds:uri="http://schemas.microsoft.com/office/2006/metadata/properties"/>
    <ds:schemaRef ds:uri="http://schemas.microsoft.com/office/2006/documentManagement/types"/>
    <ds:schemaRef ds:uri="http://purl.org/dc/elements/1.1/"/>
    <ds:schemaRef ds:uri="http://purl.org/dc/dcmitype/"/>
    <ds:schemaRef ds:uri="http://schemas.openxmlformats.org/package/2006/metadata/core-properties"/>
    <ds:schemaRef ds:uri="0780b762-f5e8-449c-99e5-23fd9405d059"/>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203655</TotalTime>
  <Words>393</Words>
  <Application>Microsoft Office PowerPoint</Application>
  <PresentationFormat>Presentación en pantalla (4:3)</PresentationFormat>
  <Paragraphs>43</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Wingdings</vt:lpstr>
      <vt:lpstr>SISPL02 Plantila de presentaciones Power Point v 2.0</vt:lpstr>
      <vt:lpstr>SPA</vt:lpstr>
      <vt:lpstr>SPA</vt:lpstr>
      <vt:lpstr>Características de un SPA </vt:lpstr>
      <vt:lpstr>Aplicación web tradicional VS SPA</vt:lpstr>
      <vt:lpstr>Aplicación web tradicional VS SPA</vt:lpstr>
      <vt:lpstr>Lenguajes y tecnologías para producir una SPA</vt:lpstr>
      <vt:lpstr>Tecnologías para producir una SPA</vt:lpstr>
      <vt:lpstr>Presentación de PowerPoint</vt:lpstr>
      <vt:lpstr>Conclusiones</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dc:title>
  <dc:creator>RMamani</dc:creator>
  <cp:lastModifiedBy>WINDOWS 8.1</cp:lastModifiedBy>
  <cp:revision>113</cp:revision>
  <dcterms:created xsi:type="dcterms:W3CDTF">2014-08-29T22:45:37Z</dcterms:created>
  <dcterms:modified xsi:type="dcterms:W3CDTF">2018-10-07T04:29:41Z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0x0101001BB0E484566F344AAFC2F7E5031C9771</vt:lpwstr>
  </property>
  <property fmtid="{D5CDD505-2E9C-101B-9397-08002B2CF9AE}" pid="3" name="NXPowerLiteLastOptimized">
    <vt:lpwstr>219844</vt:lpwstr>
  </property>
  <property fmtid="{D5CDD505-2E9C-101B-9397-08002B2CF9AE}" pid="4" name="NXPowerLiteSettings">
    <vt:lpwstr>F7000400038000</vt:lpwstr>
  </property>
  <property fmtid="{D5CDD505-2E9C-101B-9397-08002B2CF9AE}" pid="5" name="NXPowerLiteVersion">
    <vt:lpwstr>D5.0.6</vt:lpwstr>
  </property>
</Properties>
</file>