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 id="2147483689" r:id="rId3"/>
    <p:sldMasterId id="2147483703" r:id="rId4"/>
  </p:sldMasterIdLst>
  <p:notesMasterIdLst>
    <p:notesMasterId r:id="rId49"/>
  </p:notesMasterIdLst>
  <p:sldIdLst>
    <p:sldId id="274" r:id="rId5"/>
    <p:sldId id="266" r:id="rId6"/>
    <p:sldId id="268" r:id="rId7"/>
    <p:sldId id="300" r:id="rId8"/>
    <p:sldId id="326" r:id="rId9"/>
    <p:sldId id="328" r:id="rId10"/>
    <p:sldId id="338" r:id="rId11"/>
    <p:sldId id="339" r:id="rId12"/>
    <p:sldId id="340" r:id="rId13"/>
    <p:sldId id="341" r:id="rId14"/>
    <p:sldId id="299" r:id="rId15"/>
    <p:sldId id="301" r:id="rId16"/>
    <p:sldId id="329" r:id="rId17"/>
    <p:sldId id="330" r:id="rId18"/>
    <p:sldId id="331" r:id="rId19"/>
    <p:sldId id="332" r:id="rId20"/>
    <p:sldId id="333" r:id="rId21"/>
    <p:sldId id="334" r:id="rId22"/>
    <p:sldId id="264" r:id="rId23"/>
    <p:sldId id="265" r:id="rId24"/>
    <p:sldId id="263" r:id="rId25"/>
    <p:sldId id="277" r:id="rId26"/>
    <p:sldId id="259" r:id="rId27"/>
    <p:sldId id="280" r:id="rId28"/>
    <p:sldId id="275" r:id="rId29"/>
    <p:sldId id="288" r:id="rId30"/>
    <p:sldId id="261" r:id="rId31"/>
    <p:sldId id="319" r:id="rId32"/>
    <p:sldId id="291" r:id="rId33"/>
    <p:sldId id="282" r:id="rId34"/>
    <p:sldId id="295" r:id="rId35"/>
    <p:sldId id="344" r:id="rId36"/>
    <p:sldId id="345" r:id="rId37"/>
    <p:sldId id="306" r:id="rId38"/>
    <p:sldId id="347" r:id="rId39"/>
    <p:sldId id="348" r:id="rId40"/>
    <p:sldId id="351" r:id="rId41"/>
    <p:sldId id="349" r:id="rId42"/>
    <p:sldId id="350" r:id="rId43"/>
    <p:sldId id="293" r:id="rId44"/>
    <p:sldId id="314" r:id="rId45"/>
    <p:sldId id="315" r:id="rId46"/>
    <p:sldId id="311" r:id="rId47"/>
    <p:sldId id="313" r:id="rId48"/>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F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BDBED569-4797-4DF1-A0F4-6AAB3CD982D8}" styleName="Ljust format 3 - Dekorfärg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6D9F66E-5EB9-4882-86FB-DCBF35E3C3E4}" styleName="Mellanmörkt format 4 - Dekorfärg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Mörkt format 1 - Dekorfärg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Format med tema 1 - dekorfärg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Format med tema 1 - dekorfärg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Format med tema 1 - dekorfärg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Inget format, tabellrutnä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Format med tema 1 - dekorfärg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1" autoAdjust="0"/>
    <p:restoredTop sz="91760" autoAdjust="0"/>
  </p:normalViewPr>
  <p:slideViewPr>
    <p:cSldViewPr snapToGrid="0" snapToObjects="1">
      <p:cViewPr>
        <p:scale>
          <a:sx n="150" d="100"/>
          <a:sy n="150" d="100"/>
        </p:scale>
        <p:origin x="-304" y="-912"/>
      </p:cViewPr>
      <p:guideLst>
        <p:guide orient="horz" pos="2160"/>
        <p:guide pos="2880"/>
      </p:guideLst>
    </p:cSldViewPr>
  </p:slideViewPr>
  <p:outlineViewPr>
    <p:cViewPr>
      <p:scale>
        <a:sx n="33" d="100"/>
        <a:sy n="33" d="100"/>
      </p:scale>
      <p:origin x="8" y="2346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_rels/data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g"/><Relationship Id="rId3" Type="http://schemas.openxmlformats.org/officeDocument/2006/relationships/image" Target="../media/image22.jpg"/></Relationships>
</file>

<file path=ppt/diagrams/_rels/data4.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g"/><Relationship Id="rId3" Type="http://schemas.openxmlformats.org/officeDocument/2006/relationships/image" Target="../media/image22.jpg"/></Relationships>
</file>

<file path=ppt/diagrams/_rels/data6.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g"/><Relationship Id="rId3" Type="http://schemas.openxmlformats.org/officeDocument/2006/relationships/image" Target="../media/image22.jpg"/></Relationships>
</file>

<file path=ppt/diagrams/_rels/data8.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g"/><Relationship Id="rId3" Type="http://schemas.openxmlformats.org/officeDocument/2006/relationships/image" Target="../media/image22.jpg"/></Relationships>
</file>

<file path=ppt/diagrams/_rels/drawing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g"/><Relationship Id="rId3" Type="http://schemas.openxmlformats.org/officeDocument/2006/relationships/image" Target="../media/image22.jpg"/></Relationships>
</file>

<file path=ppt/diagrams/_rels/drawing4.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g"/><Relationship Id="rId3" Type="http://schemas.openxmlformats.org/officeDocument/2006/relationships/image" Target="../media/image22.jpg"/></Relationships>
</file>

<file path=ppt/diagrams/_rels/drawing6.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g"/><Relationship Id="rId3" Type="http://schemas.openxmlformats.org/officeDocument/2006/relationships/image" Target="../media/image22.jpg"/></Relationships>
</file>

<file path=ppt/diagrams/_rels/drawing8.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g"/><Relationship Id="rId3" Type="http://schemas.openxmlformats.org/officeDocument/2006/relationships/image" Target="../media/image2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CBEF6D-7A27-B945-A1DF-6210B9747C3B}"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sv-SE"/>
        </a:p>
      </dgm:t>
    </dgm:pt>
    <dgm:pt modelId="{DEEC7A65-3EEC-A94B-A3CF-9DFC1524FD53}">
      <dgm:prSet phldrT="[Text]" custT="1">
        <dgm:style>
          <a:lnRef idx="1">
            <a:schemeClr val="dk1"/>
          </a:lnRef>
          <a:fillRef idx="2">
            <a:schemeClr val="dk1"/>
          </a:fillRef>
          <a:effectRef idx="1">
            <a:schemeClr val="dk1"/>
          </a:effectRef>
          <a:fontRef idx="minor">
            <a:schemeClr val="dk1"/>
          </a:fontRef>
        </dgm:style>
      </dgm:prSet>
      <dgm:spPr/>
      <dgm:t>
        <a:bodyPr/>
        <a:lstStyle/>
        <a:p>
          <a:r>
            <a:rPr lang="sv-SE" sz="1000" dirty="0" smtClean="0">
              <a:solidFill>
                <a:schemeClr val="tx1"/>
              </a:solidFill>
            </a:rPr>
            <a:t>Expedierings-underlag </a:t>
          </a:r>
          <a:br>
            <a:rPr lang="sv-SE" sz="1000" dirty="0" smtClean="0">
              <a:solidFill>
                <a:schemeClr val="tx1"/>
              </a:solidFill>
            </a:rPr>
          </a:br>
          <a:r>
            <a:rPr lang="sv-SE" sz="1000" dirty="0" smtClean="0">
              <a:solidFill>
                <a:schemeClr val="tx1"/>
              </a:solidFill>
            </a:rPr>
            <a:t>(Recept)</a:t>
          </a:r>
          <a:endParaRPr lang="sv-SE" sz="1000" dirty="0">
            <a:solidFill>
              <a:srgbClr val="382819"/>
            </a:solidFill>
          </a:endParaRPr>
        </a:p>
      </dgm:t>
    </dgm:pt>
    <dgm:pt modelId="{EB7F0031-CB7A-754F-BD5B-679DF7C67DEA}" type="parTrans" cxnId="{768C17DB-45E9-0746-82B8-582A59C04684}">
      <dgm:prSet/>
      <dgm:spPr/>
      <dgm:t>
        <a:bodyPr/>
        <a:lstStyle/>
        <a:p>
          <a:endParaRPr lang="sv-SE"/>
        </a:p>
      </dgm:t>
    </dgm:pt>
    <dgm:pt modelId="{7EBB0590-C471-354F-90A2-B6C726FDA59A}" type="sibTrans" cxnId="{768C17DB-45E9-0746-82B8-582A59C04684}">
      <dgm:prSet/>
      <dgm:spPr/>
      <dgm:t>
        <a:bodyPr/>
        <a:lstStyle/>
        <a:p>
          <a:endParaRPr lang="sv-SE"/>
        </a:p>
      </dgm:t>
    </dgm:pt>
    <dgm:pt modelId="{0D4945D6-6A66-9C46-99FA-5824A7760151}">
      <dgm:prSet phldrT="[Text]" custT="1">
        <dgm:style>
          <a:lnRef idx="1">
            <a:schemeClr val="dk1"/>
          </a:lnRef>
          <a:fillRef idx="2">
            <a:schemeClr val="dk1"/>
          </a:fillRef>
          <a:effectRef idx="1">
            <a:schemeClr val="dk1"/>
          </a:effectRef>
          <a:fontRef idx="minor">
            <a:schemeClr val="dk1"/>
          </a:fontRef>
        </dgm:style>
      </dgm:prSet>
      <dgm:spPr/>
      <dgm:t>
        <a:bodyPr/>
        <a:lstStyle/>
        <a:p>
          <a:r>
            <a:rPr lang="sv-SE" sz="1050" dirty="0" smtClean="0">
              <a:solidFill>
                <a:schemeClr val="tx1"/>
              </a:solidFill>
            </a:rPr>
            <a:t>Uthämtade läkemedel</a:t>
          </a:r>
          <a:endParaRPr lang="sv-SE" sz="1050" dirty="0">
            <a:solidFill>
              <a:srgbClr val="382819"/>
            </a:solidFill>
          </a:endParaRPr>
        </a:p>
      </dgm:t>
    </dgm:pt>
    <dgm:pt modelId="{27180289-FDAF-AF4F-ADC4-F1E299B20820}" type="parTrans" cxnId="{4B05E889-AB4A-D842-8871-6C8D802272A5}">
      <dgm:prSet/>
      <dgm:spPr/>
      <dgm:t>
        <a:bodyPr/>
        <a:lstStyle/>
        <a:p>
          <a:endParaRPr lang="sv-SE"/>
        </a:p>
      </dgm:t>
    </dgm:pt>
    <dgm:pt modelId="{77BEBA60-F540-AE48-895C-C1E5D1248149}" type="sibTrans" cxnId="{4B05E889-AB4A-D842-8871-6C8D802272A5}">
      <dgm:prSet/>
      <dgm:spPr/>
      <dgm:t>
        <a:bodyPr/>
        <a:lstStyle/>
        <a:p>
          <a:endParaRPr lang="sv-SE"/>
        </a:p>
      </dgm:t>
    </dgm:pt>
    <dgm:pt modelId="{2D1902E3-033F-DC4E-9269-BE6E075CEB8A}" type="pres">
      <dgm:prSet presAssocID="{7DCBEF6D-7A27-B945-A1DF-6210B9747C3B}" presName="diagram" presStyleCnt="0">
        <dgm:presLayoutVars>
          <dgm:dir/>
          <dgm:resizeHandles val="exact"/>
        </dgm:presLayoutVars>
      </dgm:prSet>
      <dgm:spPr/>
      <dgm:t>
        <a:bodyPr/>
        <a:lstStyle/>
        <a:p>
          <a:endParaRPr lang="sv-SE"/>
        </a:p>
      </dgm:t>
    </dgm:pt>
    <dgm:pt modelId="{163AC0F3-0F4F-314D-9CD4-397B1FAF3FE4}" type="pres">
      <dgm:prSet presAssocID="{DEEC7A65-3EEC-A94B-A3CF-9DFC1524FD53}" presName="node" presStyleLbl="node1" presStyleIdx="0" presStyleCnt="2" custScaleX="94966" custScaleY="72261">
        <dgm:presLayoutVars>
          <dgm:bulletEnabled val="1"/>
        </dgm:presLayoutVars>
      </dgm:prSet>
      <dgm:spPr/>
      <dgm:t>
        <a:bodyPr/>
        <a:lstStyle/>
        <a:p>
          <a:endParaRPr lang="sv-SE"/>
        </a:p>
      </dgm:t>
    </dgm:pt>
    <dgm:pt modelId="{B1CBB65A-655E-F94F-B1BC-A9E89F1EA0F9}" type="pres">
      <dgm:prSet presAssocID="{7EBB0590-C471-354F-90A2-B6C726FDA59A}" presName="sibTrans" presStyleCnt="0"/>
      <dgm:spPr/>
    </dgm:pt>
    <dgm:pt modelId="{9824311D-41EE-5C42-BF21-7F538129D4FA}" type="pres">
      <dgm:prSet presAssocID="{0D4945D6-6A66-9C46-99FA-5824A7760151}" presName="node" presStyleLbl="node1" presStyleIdx="1" presStyleCnt="2" custScaleX="75190" custScaleY="60129" custLinFactNeighborX="1237" custLinFactNeighborY="33578">
        <dgm:presLayoutVars>
          <dgm:bulletEnabled val="1"/>
        </dgm:presLayoutVars>
      </dgm:prSet>
      <dgm:spPr/>
      <dgm:t>
        <a:bodyPr/>
        <a:lstStyle/>
        <a:p>
          <a:endParaRPr lang="sv-SE"/>
        </a:p>
      </dgm:t>
    </dgm:pt>
  </dgm:ptLst>
  <dgm:cxnLst>
    <dgm:cxn modelId="{768C17DB-45E9-0746-82B8-582A59C04684}" srcId="{7DCBEF6D-7A27-B945-A1DF-6210B9747C3B}" destId="{DEEC7A65-3EEC-A94B-A3CF-9DFC1524FD53}" srcOrd="0" destOrd="0" parTransId="{EB7F0031-CB7A-754F-BD5B-679DF7C67DEA}" sibTransId="{7EBB0590-C471-354F-90A2-B6C726FDA59A}"/>
    <dgm:cxn modelId="{4B05E889-AB4A-D842-8871-6C8D802272A5}" srcId="{7DCBEF6D-7A27-B945-A1DF-6210B9747C3B}" destId="{0D4945D6-6A66-9C46-99FA-5824A7760151}" srcOrd="1" destOrd="0" parTransId="{27180289-FDAF-AF4F-ADC4-F1E299B20820}" sibTransId="{77BEBA60-F540-AE48-895C-C1E5D1248149}"/>
    <dgm:cxn modelId="{961895AF-2625-F24F-A5D9-67F85D1DAE47}" type="presOf" srcId="{7DCBEF6D-7A27-B945-A1DF-6210B9747C3B}" destId="{2D1902E3-033F-DC4E-9269-BE6E075CEB8A}" srcOrd="0" destOrd="0" presId="urn:microsoft.com/office/officeart/2005/8/layout/default"/>
    <dgm:cxn modelId="{A6B46161-8661-2148-A2E5-CAB30B797DEC}" type="presOf" srcId="{0D4945D6-6A66-9C46-99FA-5824A7760151}" destId="{9824311D-41EE-5C42-BF21-7F538129D4FA}" srcOrd="0" destOrd="0" presId="urn:microsoft.com/office/officeart/2005/8/layout/default"/>
    <dgm:cxn modelId="{1254C742-974B-4D42-9797-04A92124979F}" type="presOf" srcId="{DEEC7A65-3EEC-A94B-A3CF-9DFC1524FD53}" destId="{163AC0F3-0F4F-314D-9CD4-397B1FAF3FE4}" srcOrd="0" destOrd="0" presId="urn:microsoft.com/office/officeart/2005/8/layout/default"/>
    <dgm:cxn modelId="{E94EC9AD-6565-E448-84FE-1C9100552113}" type="presParOf" srcId="{2D1902E3-033F-DC4E-9269-BE6E075CEB8A}" destId="{163AC0F3-0F4F-314D-9CD4-397B1FAF3FE4}" srcOrd="0" destOrd="0" presId="urn:microsoft.com/office/officeart/2005/8/layout/default"/>
    <dgm:cxn modelId="{8DE35DE4-EDA8-0043-A331-FBF42EAEF771}" type="presParOf" srcId="{2D1902E3-033F-DC4E-9269-BE6E075CEB8A}" destId="{B1CBB65A-655E-F94F-B1BC-A9E89F1EA0F9}" srcOrd="1" destOrd="0" presId="urn:microsoft.com/office/officeart/2005/8/layout/default"/>
    <dgm:cxn modelId="{7EEA1B8D-DECE-0648-BC0E-BE4C55FD95F2}" type="presParOf" srcId="{2D1902E3-033F-DC4E-9269-BE6E075CEB8A}" destId="{9824311D-41EE-5C42-BF21-7F538129D4FA}" srcOrd="2"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DB8E9E-A092-8C47-9D02-B9E1F3F96C97}" type="doc">
      <dgm:prSet loTypeId="urn:microsoft.com/office/officeart/2005/8/layout/vList4" loCatId="" qsTypeId="urn:microsoft.com/office/officeart/2005/8/quickstyle/simple4" qsCatId="simple" csTypeId="urn:microsoft.com/office/officeart/2005/8/colors/accent1_2" csCatId="accent1" phldr="1"/>
      <dgm:spPr/>
      <dgm:t>
        <a:bodyPr/>
        <a:lstStyle/>
        <a:p>
          <a:endParaRPr lang="sv-SE"/>
        </a:p>
      </dgm:t>
    </dgm:pt>
    <dgm:pt modelId="{AAC8424C-82F4-ED46-93BB-5F720AB8716D}">
      <dgm:prSet phldrT="[Text]" custT="1">
        <dgm:style>
          <a:lnRef idx="2">
            <a:schemeClr val="accent1"/>
          </a:lnRef>
          <a:fillRef idx="1">
            <a:schemeClr val="lt1"/>
          </a:fillRef>
          <a:effectRef idx="0">
            <a:schemeClr val="accent1"/>
          </a:effectRef>
          <a:fontRef idx="minor">
            <a:schemeClr val="dk1"/>
          </a:fontRef>
        </dgm:style>
      </dgm:prSet>
      <dgm:spPr>
        <a:ln>
          <a:solidFill>
            <a:schemeClr val="bg1">
              <a:lumMod val="50000"/>
            </a:schemeClr>
          </a:solidFill>
        </a:ln>
      </dgm:spPr>
      <dgm:t>
        <a:bodyPr/>
        <a:lstStyle/>
        <a:p>
          <a:r>
            <a:rPr lang="sv-SE" sz="1000" dirty="0" smtClean="0">
              <a:solidFill>
                <a:srgbClr val="382819"/>
              </a:solidFill>
            </a:rPr>
            <a:t>Läkemedelsordinationer</a:t>
          </a:r>
          <a:endParaRPr lang="sv-SE" sz="1000" dirty="0">
            <a:solidFill>
              <a:srgbClr val="382819"/>
            </a:solidFill>
          </a:endParaRPr>
        </a:p>
      </dgm:t>
    </dgm:pt>
    <dgm:pt modelId="{E50B9A83-8A0A-D245-84A1-1C59DC1CE028}" type="parTrans" cxnId="{2E2AA581-342B-0141-B1B9-F7FE47C72CA5}">
      <dgm:prSet/>
      <dgm:spPr/>
      <dgm:t>
        <a:bodyPr/>
        <a:lstStyle/>
        <a:p>
          <a:endParaRPr lang="sv-SE">
            <a:solidFill>
              <a:srgbClr val="382819"/>
            </a:solidFill>
          </a:endParaRPr>
        </a:p>
      </dgm:t>
    </dgm:pt>
    <dgm:pt modelId="{9A42BE83-11CC-034C-B1FA-C2A4B24A112F}" type="sibTrans" cxnId="{2E2AA581-342B-0141-B1B9-F7FE47C72CA5}">
      <dgm:prSet/>
      <dgm:spPr/>
      <dgm:t>
        <a:bodyPr/>
        <a:lstStyle/>
        <a:p>
          <a:endParaRPr lang="sv-SE">
            <a:solidFill>
              <a:srgbClr val="382819"/>
            </a:solidFill>
          </a:endParaRPr>
        </a:p>
      </dgm:t>
    </dgm:pt>
    <dgm:pt modelId="{7A67CA74-06BA-4947-8595-DCD885DDFBD1}">
      <dgm:prSet phldrT="[Text]" custT="1">
        <dgm:style>
          <a:lnRef idx="2">
            <a:schemeClr val="accent1"/>
          </a:lnRef>
          <a:fillRef idx="1">
            <a:schemeClr val="lt1"/>
          </a:fillRef>
          <a:effectRef idx="0">
            <a:schemeClr val="accent1"/>
          </a:effectRef>
          <a:fontRef idx="minor">
            <a:schemeClr val="dk1"/>
          </a:fontRef>
        </dgm:style>
      </dgm:prSet>
      <dgm:spPr>
        <a:ln>
          <a:solidFill>
            <a:srgbClr val="7F7F7F"/>
          </a:solidFill>
        </a:ln>
      </dgm:spPr>
      <dgm:t>
        <a:bodyPr/>
        <a:lstStyle/>
        <a:p>
          <a:r>
            <a:rPr lang="sv-SE" sz="1000" dirty="0" smtClean="0">
              <a:solidFill>
                <a:srgbClr val="382819"/>
              </a:solidFill>
            </a:rPr>
            <a:t>Expedieringsunderlag</a:t>
          </a:r>
          <a:br>
            <a:rPr lang="sv-SE" sz="1000" dirty="0" smtClean="0">
              <a:solidFill>
                <a:srgbClr val="382819"/>
              </a:solidFill>
            </a:rPr>
          </a:br>
          <a:r>
            <a:rPr lang="sv-SE" sz="1000" dirty="0" smtClean="0">
              <a:solidFill>
                <a:srgbClr val="382819"/>
              </a:solidFill>
            </a:rPr>
            <a:t>(förskrivning)</a:t>
          </a:r>
          <a:endParaRPr lang="sv-SE" sz="1000" dirty="0">
            <a:solidFill>
              <a:srgbClr val="382819"/>
            </a:solidFill>
          </a:endParaRPr>
        </a:p>
      </dgm:t>
    </dgm:pt>
    <dgm:pt modelId="{238E6E79-1C9B-AF45-9466-C312A3D8A098}" type="parTrans" cxnId="{8192C22E-17C0-6A48-A569-993B48880531}">
      <dgm:prSet/>
      <dgm:spPr/>
      <dgm:t>
        <a:bodyPr/>
        <a:lstStyle/>
        <a:p>
          <a:endParaRPr lang="sv-SE">
            <a:solidFill>
              <a:srgbClr val="382819"/>
            </a:solidFill>
          </a:endParaRPr>
        </a:p>
      </dgm:t>
    </dgm:pt>
    <dgm:pt modelId="{35CD1148-EB44-7549-B1D7-5F8A38CDA3CD}" type="sibTrans" cxnId="{8192C22E-17C0-6A48-A569-993B48880531}">
      <dgm:prSet/>
      <dgm:spPr/>
      <dgm:t>
        <a:bodyPr/>
        <a:lstStyle/>
        <a:p>
          <a:endParaRPr lang="sv-SE">
            <a:solidFill>
              <a:srgbClr val="382819"/>
            </a:solidFill>
          </a:endParaRPr>
        </a:p>
      </dgm:t>
    </dgm:pt>
    <dgm:pt modelId="{9986EC4E-7E55-CB46-A68F-3EF9CE0AB835}">
      <dgm:prSet phldrT="[Text]" custT="1">
        <dgm:style>
          <a:lnRef idx="2">
            <a:schemeClr val="accent1"/>
          </a:lnRef>
          <a:fillRef idx="1">
            <a:schemeClr val="lt1"/>
          </a:fillRef>
          <a:effectRef idx="0">
            <a:schemeClr val="accent1"/>
          </a:effectRef>
          <a:fontRef idx="minor">
            <a:schemeClr val="dk1"/>
          </a:fontRef>
        </dgm:style>
      </dgm:prSet>
      <dgm:spPr>
        <a:ln>
          <a:solidFill>
            <a:srgbClr val="7F7F7F"/>
          </a:solidFill>
        </a:ln>
      </dgm:spPr>
      <dgm:t>
        <a:bodyPr/>
        <a:lstStyle/>
        <a:p>
          <a:r>
            <a:rPr lang="sv-SE" sz="1000" dirty="0" smtClean="0">
              <a:solidFill>
                <a:srgbClr val="382819"/>
              </a:solidFill>
            </a:rPr>
            <a:t>Uthämtade läkemedel</a:t>
          </a:r>
          <a:endParaRPr lang="sv-SE" sz="1000" dirty="0">
            <a:solidFill>
              <a:srgbClr val="382819"/>
            </a:solidFill>
          </a:endParaRPr>
        </a:p>
      </dgm:t>
    </dgm:pt>
    <dgm:pt modelId="{EFA7F83F-C62B-5D41-83F8-EBA2A7C088AE}" type="parTrans" cxnId="{91E2BABE-6340-8240-8274-DF43DC3A7682}">
      <dgm:prSet/>
      <dgm:spPr/>
      <dgm:t>
        <a:bodyPr/>
        <a:lstStyle/>
        <a:p>
          <a:endParaRPr lang="sv-SE">
            <a:solidFill>
              <a:srgbClr val="382819"/>
            </a:solidFill>
          </a:endParaRPr>
        </a:p>
      </dgm:t>
    </dgm:pt>
    <dgm:pt modelId="{F45F9217-2D5D-6F43-A468-DC7EBBFE793F}" type="sibTrans" cxnId="{91E2BABE-6340-8240-8274-DF43DC3A7682}">
      <dgm:prSet/>
      <dgm:spPr/>
      <dgm:t>
        <a:bodyPr/>
        <a:lstStyle/>
        <a:p>
          <a:endParaRPr lang="sv-SE">
            <a:solidFill>
              <a:srgbClr val="382819"/>
            </a:solidFill>
          </a:endParaRPr>
        </a:p>
      </dgm:t>
    </dgm:pt>
    <dgm:pt modelId="{74627B24-35E2-F841-B5D3-96ACA7C7804C}" type="pres">
      <dgm:prSet presAssocID="{46DB8E9E-A092-8C47-9D02-B9E1F3F96C97}" presName="linear" presStyleCnt="0">
        <dgm:presLayoutVars>
          <dgm:dir/>
          <dgm:resizeHandles val="exact"/>
        </dgm:presLayoutVars>
      </dgm:prSet>
      <dgm:spPr/>
      <dgm:t>
        <a:bodyPr/>
        <a:lstStyle/>
        <a:p>
          <a:endParaRPr lang="sv-SE"/>
        </a:p>
      </dgm:t>
    </dgm:pt>
    <dgm:pt modelId="{49AAA0F2-44BB-3E47-9737-A22F3D7D6AD0}" type="pres">
      <dgm:prSet presAssocID="{AAC8424C-82F4-ED46-93BB-5F720AB8716D}" presName="comp" presStyleCnt="0"/>
      <dgm:spPr/>
    </dgm:pt>
    <dgm:pt modelId="{383E6720-D94C-CB49-827C-3D6B7C0BB8FD}" type="pres">
      <dgm:prSet presAssocID="{AAC8424C-82F4-ED46-93BB-5F720AB8716D}" presName="box" presStyleLbl="node1" presStyleIdx="0" presStyleCnt="3"/>
      <dgm:spPr/>
      <dgm:t>
        <a:bodyPr/>
        <a:lstStyle/>
        <a:p>
          <a:endParaRPr lang="sv-SE"/>
        </a:p>
      </dgm:t>
    </dgm:pt>
    <dgm:pt modelId="{AC996CF2-0F7D-244A-B5FD-3DFF298717EE}" type="pres">
      <dgm:prSet presAssocID="{AAC8424C-82F4-ED46-93BB-5F720AB8716D}" presName="img" presStyleLbl="fgImgPlace1" presStyleIdx="0" presStyleCnt="3" custLinFactNeighborX="-8126"/>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t>
        <a:bodyPr/>
        <a:lstStyle/>
        <a:p>
          <a:endParaRPr lang="sv-SE"/>
        </a:p>
      </dgm:t>
    </dgm:pt>
    <dgm:pt modelId="{415CF7C8-2429-104F-93DB-F366281FC997}" type="pres">
      <dgm:prSet presAssocID="{AAC8424C-82F4-ED46-93BB-5F720AB8716D}" presName="text" presStyleLbl="node1" presStyleIdx="0" presStyleCnt="3">
        <dgm:presLayoutVars>
          <dgm:bulletEnabled val="1"/>
        </dgm:presLayoutVars>
      </dgm:prSet>
      <dgm:spPr/>
      <dgm:t>
        <a:bodyPr/>
        <a:lstStyle/>
        <a:p>
          <a:endParaRPr lang="sv-SE"/>
        </a:p>
      </dgm:t>
    </dgm:pt>
    <dgm:pt modelId="{66B52408-8856-E147-868C-371592EC93D1}" type="pres">
      <dgm:prSet presAssocID="{9A42BE83-11CC-034C-B1FA-C2A4B24A112F}" presName="spacer" presStyleCnt="0"/>
      <dgm:spPr/>
    </dgm:pt>
    <dgm:pt modelId="{5DA8E2DC-DA46-5F43-A4C6-921A3D925AA0}" type="pres">
      <dgm:prSet presAssocID="{7A67CA74-06BA-4947-8595-DCD885DDFBD1}" presName="comp" presStyleCnt="0"/>
      <dgm:spPr/>
    </dgm:pt>
    <dgm:pt modelId="{D7EC801B-9D09-DC44-A173-997459634361}" type="pres">
      <dgm:prSet presAssocID="{7A67CA74-06BA-4947-8595-DCD885DDFBD1}" presName="box" presStyleLbl="node1" presStyleIdx="1" presStyleCnt="3" custScaleX="90428" custLinFactNeighborX="5352"/>
      <dgm:spPr/>
      <dgm:t>
        <a:bodyPr/>
        <a:lstStyle/>
        <a:p>
          <a:endParaRPr lang="sv-SE"/>
        </a:p>
      </dgm:t>
    </dgm:pt>
    <dgm:pt modelId="{2E47990A-4A46-BB4C-A2ED-64B767D67765}" type="pres">
      <dgm:prSet presAssocID="{7A67CA74-06BA-4947-8595-DCD885DDFBD1}" presName="img" presStyleLbl="fgImgPlace1" presStyleIdx="1" presStyleCnt="3" custLinFactNeighborX="26760"/>
      <dgm:spPr>
        <a:blipFill>
          <a:blip xmlns:r="http://schemas.openxmlformats.org/officeDocument/2006/relationships" r:embed="rId2">
            <a:extLst>
              <a:ext uri="{28A0092B-C50C-407E-A947-70E740481C1C}">
                <a14:useLocalDpi xmlns:a14="http://schemas.microsoft.com/office/drawing/2010/main" val="0"/>
              </a:ext>
            </a:extLst>
          </a:blip>
          <a:srcRect/>
          <a:stretch>
            <a:fillRect t="-35000" b="-35000"/>
          </a:stretch>
        </a:blipFill>
      </dgm:spPr>
      <dgm:t>
        <a:bodyPr/>
        <a:lstStyle/>
        <a:p>
          <a:endParaRPr lang="sv-SE"/>
        </a:p>
      </dgm:t>
    </dgm:pt>
    <dgm:pt modelId="{3E3CD85E-A7D0-AA43-9164-389657963A59}" type="pres">
      <dgm:prSet presAssocID="{7A67CA74-06BA-4947-8595-DCD885DDFBD1}" presName="text" presStyleLbl="node1" presStyleIdx="1" presStyleCnt="3">
        <dgm:presLayoutVars>
          <dgm:bulletEnabled val="1"/>
        </dgm:presLayoutVars>
      </dgm:prSet>
      <dgm:spPr/>
      <dgm:t>
        <a:bodyPr/>
        <a:lstStyle/>
        <a:p>
          <a:endParaRPr lang="sv-SE"/>
        </a:p>
      </dgm:t>
    </dgm:pt>
    <dgm:pt modelId="{3A7BBF40-CCFB-4A46-BF05-DA8E23310B07}" type="pres">
      <dgm:prSet presAssocID="{35CD1148-EB44-7549-B1D7-5F8A38CDA3CD}" presName="spacer" presStyleCnt="0"/>
      <dgm:spPr/>
    </dgm:pt>
    <dgm:pt modelId="{DEADB46B-5D2F-0A47-8662-03B1C51D7C4F}" type="pres">
      <dgm:prSet presAssocID="{9986EC4E-7E55-CB46-A68F-3EF9CE0AB835}" presName="comp" presStyleCnt="0"/>
      <dgm:spPr/>
    </dgm:pt>
    <dgm:pt modelId="{A469B5BA-48AB-2447-968A-83A233B3619A}" type="pres">
      <dgm:prSet presAssocID="{9986EC4E-7E55-CB46-A68F-3EF9CE0AB835}" presName="box" presStyleLbl="node1" presStyleIdx="2" presStyleCnt="3" custScaleX="75785" custLinFactNeighborX="7535"/>
      <dgm:spPr/>
      <dgm:t>
        <a:bodyPr/>
        <a:lstStyle/>
        <a:p>
          <a:endParaRPr lang="sv-SE"/>
        </a:p>
      </dgm:t>
    </dgm:pt>
    <dgm:pt modelId="{5E57F427-D693-324A-B3A2-2DF82D044E0E}" type="pres">
      <dgm:prSet presAssocID="{9986EC4E-7E55-CB46-A68F-3EF9CE0AB835}" presName="img" presStyleLbl="fgImgPlace1" presStyleIdx="2" presStyleCnt="3" custLinFactNeighborX="69130"/>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t>
        <a:bodyPr/>
        <a:lstStyle/>
        <a:p>
          <a:endParaRPr lang="sv-SE"/>
        </a:p>
      </dgm:t>
    </dgm:pt>
    <dgm:pt modelId="{2800F71B-6FCF-324E-AE15-445F26D222A7}" type="pres">
      <dgm:prSet presAssocID="{9986EC4E-7E55-CB46-A68F-3EF9CE0AB835}" presName="text" presStyleLbl="node1" presStyleIdx="2" presStyleCnt="3">
        <dgm:presLayoutVars>
          <dgm:bulletEnabled val="1"/>
        </dgm:presLayoutVars>
      </dgm:prSet>
      <dgm:spPr/>
      <dgm:t>
        <a:bodyPr/>
        <a:lstStyle/>
        <a:p>
          <a:endParaRPr lang="sv-SE"/>
        </a:p>
      </dgm:t>
    </dgm:pt>
  </dgm:ptLst>
  <dgm:cxnLst>
    <dgm:cxn modelId="{5FC4D00B-7A12-E248-A1BF-337FDEA0866E}" type="presOf" srcId="{9986EC4E-7E55-CB46-A68F-3EF9CE0AB835}" destId="{2800F71B-6FCF-324E-AE15-445F26D222A7}" srcOrd="1" destOrd="0" presId="urn:microsoft.com/office/officeart/2005/8/layout/vList4"/>
    <dgm:cxn modelId="{5ED23BA6-F7BC-EE42-B9F0-B4175682125A}" type="presOf" srcId="{AAC8424C-82F4-ED46-93BB-5F720AB8716D}" destId="{383E6720-D94C-CB49-827C-3D6B7C0BB8FD}" srcOrd="0" destOrd="0" presId="urn:microsoft.com/office/officeart/2005/8/layout/vList4"/>
    <dgm:cxn modelId="{5E5E4233-28C8-A143-A305-18CAB2FD7E41}" type="presOf" srcId="{9986EC4E-7E55-CB46-A68F-3EF9CE0AB835}" destId="{A469B5BA-48AB-2447-968A-83A233B3619A}" srcOrd="0" destOrd="0" presId="urn:microsoft.com/office/officeart/2005/8/layout/vList4"/>
    <dgm:cxn modelId="{7EC09657-2BC0-8A4F-ACF4-91F6B49FE2A8}" type="presOf" srcId="{7A67CA74-06BA-4947-8595-DCD885DDFBD1}" destId="{D7EC801B-9D09-DC44-A173-997459634361}" srcOrd="0" destOrd="0" presId="urn:microsoft.com/office/officeart/2005/8/layout/vList4"/>
    <dgm:cxn modelId="{8192C22E-17C0-6A48-A569-993B48880531}" srcId="{46DB8E9E-A092-8C47-9D02-B9E1F3F96C97}" destId="{7A67CA74-06BA-4947-8595-DCD885DDFBD1}" srcOrd="1" destOrd="0" parTransId="{238E6E79-1C9B-AF45-9466-C312A3D8A098}" sibTransId="{35CD1148-EB44-7549-B1D7-5F8A38CDA3CD}"/>
    <dgm:cxn modelId="{2E2AA581-342B-0141-B1B9-F7FE47C72CA5}" srcId="{46DB8E9E-A092-8C47-9D02-B9E1F3F96C97}" destId="{AAC8424C-82F4-ED46-93BB-5F720AB8716D}" srcOrd="0" destOrd="0" parTransId="{E50B9A83-8A0A-D245-84A1-1C59DC1CE028}" sibTransId="{9A42BE83-11CC-034C-B1FA-C2A4B24A112F}"/>
    <dgm:cxn modelId="{91E2BABE-6340-8240-8274-DF43DC3A7682}" srcId="{46DB8E9E-A092-8C47-9D02-B9E1F3F96C97}" destId="{9986EC4E-7E55-CB46-A68F-3EF9CE0AB835}" srcOrd="2" destOrd="0" parTransId="{EFA7F83F-C62B-5D41-83F8-EBA2A7C088AE}" sibTransId="{F45F9217-2D5D-6F43-A468-DC7EBBFE793F}"/>
    <dgm:cxn modelId="{119D7C31-C066-4C4B-887B-62A959726DF5}" type="presOf" srcId="{46DB8E9E-A092-8C47-9D02-B9E1F3F96C97}" destId="{74627B24-35E2-F841-B5D3-96ACA7C7804C}" srcOrd="0" destOrd="0" presId="urn:microsoft.com/office/officeart/2005/8/layout/vList4"/>
    <dgm:cxn modelId="{579AE035-2B22-E74D-8715-FF9FBF82A925}" type="presOf" srcId="{AAC8424C-82F4-ED46-93BB-5F720AB8716D}" destId="{415CF7C8-2429-104F-93DB-F366281FC997}" srcOrd="1" destOrd="0" presId="urn:microsoft.com/office/officeart/2005/8/layout/vList4"/>
    <dgm:cxn modelId="{1809D265-5DD8-F64A-B4B7-25B519C717ED}" type="presOf" srcId="{7A67CA74-06BA-4947-8595-DCD885DDFBD1}" destId="{3E3CD85E-A7D0-AA43-9164-389657963A59}" srcOrd="1" destOrd="0" presId="urn:microsoft.com/office/officeart/2005/8/layout/vList4"/>
    <dgm:cxn modelId="{2E88611C-3A07-974B-BBC7-AA752D5F4A9A}" type="presParOf" srcId="{74627B24-35E2-F841-B5D3-96ACA7C7804C}" destId="{49AAA0F2-44BB-3E47-9737-A22F3D7D6AD0}" srcOrd="0" destOrd="0" presId="urn:microsoft.com/office/officeart/2005/8/layout/vList4"/>
    <dgm:cxn modelId="{414D171B-A810-0C41-AC96-92B74D656796}" type="presParOf" srcId="{49AAA0F2-44BB-3E47-9737-A22F3D7D6AD0}" destId="{383E6720-D94C-CB49-827C-3D6B7C0BB8FD}" srcOrd="0" destOrd="0" presId="urn:microsoft.com/office/officeart/2005/8/layout/vList4"/>
    <dgm:cxn modelId="{BCFAF5D1-B193-FB4C-9F8A-93B309C65BB1}" type="presParOf" srcId="{49AAA0F2-44BB-3E47-9737-A22F3D7D6AD0}" destId="{AC996CF2-0F7D-244A-B5FD-3DFF298717EE}" srcOrd="1" destOrd="0" presId="urn:microsoft.com/office/officeart/2005/8/layout/vList4"/>
    <dgm:cxn modelId="{D79E4BBF-0955-BC46-A09E-F3D7CD0A9E1B}" type="presParOf" srcId="{49AAA0F2-44BB-3E47-9737-A22F3D7D6AD0}" destId="{415CF7C8-2429-104F-93DB-F366281FC997}" srcOrd="2" destOrd="0" presId="urn:microsoft.com/office/officeart/2005/8/layout/vList4"/>
    <dgm:cxn modelId="{A1A3A54D-5361-4149-84D3-917FA2DB81E9}" type="presParOf" srcId="{74627B24-35E2-F841-B5D3-96ACA7C7804C}" destId="{66B52408-8856-E147-868C-371592EC93D1}" srcOrd="1" destOrd="0" presId="urn:microsoft.com/office/officeart/2005/8/layout/vList4"/>
    <dgm:cxn modelId="{3D3B5954-073A-244D-85B0-EA38CFCD9991}" type="presParOf" srcId="{74627B24-35E2-F841-B5D3-96ACA7C7804C}" destId="{5DA8E2DC-DA46-5F43-A4C6-921A3D925AA0}" srcOrd="2" destOrd="0" presId="urn:microsoft.com/office/officeart/2005/8/layout/vList4"/>
    <dgm:cxn modelId="{1F3EF93D-1C1C-0447-906E-DA58E71C11F1}" type="presParOf" srcId="{5DA8E2DC-DA46-5F43-A4C6-921A3D925AA0}" destId="{D7EC801B-9D09-DC44-A173-997459634361}" srcOrd="0" destOrd="0" presId="urn:microsoft.com/office/officeart/2005/8/layout/vList4"/>
    <dgm:cxn modelId="{6E2794BC-2E6E-CA46-BB32-D975CD8F9D71}" type="presParOf" srcId="{5DA8E2DC-DA46-5F43-A4C6-921A3D925AA0}" destId="{2E47990A-4A46-BB4C-A2ED-64B767D67765}" srcOrd="1" destOrd="0" presId="urn:microsoft.com/office/officeart/2005/8/layout/vList4"/>
    <dgm:cxn modelId="{C4FBA49A-C828-1A40-94B1-6C9293E85C07}" type="presParOf" srcId="{5DA8E2DC-DA46-5F43-A4C6-921A3D925AA0}" destId="{3E3CD85E-A7D0-AA43-9164-389657963A59}" srcOrd="2" destOrd="0" presId="urn:microsoft.com/office/officeart/2005/8/layout/vList4"/>
    <dgm:cxn modelId="{E6E3FD5D-D541-DD47-A9B6-AD51FCC037AA}" type="presParOf" srcId="{74627B24-35E2-F841-B5D3-96ACA7C7804C}" destId="{3A7BBF40-CCFB-4A46-BF05-DA8E23310B07}" srcOrd="3" destOrd="0" presId="urn:microsoft.com/office/officeart/2005/8/layout/vList4"/>
    <dgm:cxn modelId="{015F6FE7-E174-9F40-BC25-597465B73012}" type="presParOf" srcId="{74627B24-35E2-F841-B5D3-96ACA7C7804C}" destId="{DEADB46B-5D2F-0A47-8662-03B1C51D7C4F}" srcOrd="4" destOrd="0" presId="urn:microsoft.com/office/officeart/2005/8/layout/vList4"/>
    <dgm:cxn modelId="{12F857C0-555D-B44A-99E6-90064F6C4A04}" type="presParOf" srcId="{DEADB46B-5D2F-0A47-8662-03B1C51D7C4F}" destId="{A469B5BA-48AB-2447-968A-83A233B3619A}" srcOrd="0" destOrd="0" presId="urn:microsoft.com/office/officeart/2005/8/layout/vList4"/>
    <dgm:cxn modelId="{CC5B2946-D6D7-044D-8DDF-D475CCB6FBF1}" type="presParOf" srcId="{DEADB46B-5D2F-0A47-8662-03B1C51D7C4F}" destId="{5E57F427-D693-324A-B3A2-2DF82D044E0E}" srcOrd="1" destOrd="0" presId="urn:microsoft.com/office/officeart/2005/8/layout/vList4"/>
    <dgm:cxn modelId="{E5A2F01C-413A-6E4C-BA53-8A05B330ABA6}" type="presParOf" srcId="{DEADB46B-5D2F-0A47-8662-03B1C51D7C4F}" destId="{2800F71B-6FCF-324E-AE15-445F26D222A7}" srcOrd="2" destOrd="0" presId="urn:microsoft.com/office/officeart/2005/8/layout/vList4"/>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CBEF6D-7A27-B945-A1DF-6210B9747C3B}"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sv-SE"/>
        </a:p>
      </dgm:t>
    </dgm:pt>
    <dgm:pt modelId="{DEEC7A65-3EEC-A94B-A3CF-9DFC1524FD53}">
      <dgm:prSet phldrT="[Text]" custT="1">
        <dgm:style>
          <a:lnRef idx="1">
            <a:schemeClr val="dk1"/>
          </a:lnRef>
          <a:fillRef idx="2">
            <a:schemeClr val="dk1"/>
          </a:fillRef>
          <a:effectRef idx="1">
            <a:schemeClr val="dk1"/>
          </a:effectRef>
          <a:fontRef idx="minor">
            <a:schemeClr val="dk1"/>
          </a:fontRef>
        </dgm:style>
      </dgm:prSet>
      <dgm:spPr/>
      <dgm:t>
        <a:bodyPr/>
        <a:lstStyle/>
        <a:p>
          <a:r>
            <a:rPr lang="sv-SE" sz="1000" dirty="0" smtClean="0">
              <a:solidFill>
                <a:srgbClr val="0000FF"/>
              </a:solidFill>
            </a:rPr>
            <a:t>Expedierings-underlag </a:t>
          </a:r>
          <a:br>
            <a:rPr lang="sv-SE" sz="1000" dirty="0" smtClean="0">
              <a:solidFill>
                <a:srgbClr val="0000FF"/>
              </a:solidFill>
            </a:rPr>
          </a:br>
          <a:r>
            <a:rPr lang="sv-SE" sz="1000" dirty="0" smtClean="0">
              <a:solidFill>
                <a:srgbClr val="0000FF"/>
              </a:solidFill>
            </a:rPr>
            <a:t>(Recept)</a:t>
          </a:r>
          <a:endParaRPr lang="sv-SE" sz="1000" dirty="0">
            <a:solidFill>
              <a:srgbClr val="0000FF"/>
            </a:solidFill>
          </a:endParaRPr>
        </a:p>
      </dgm:t>
    </dgm:pt>
    <dgm:pt modelId="{EB7F0031-CB7A-754F-BD5B-679DF7C67DEA}" type="parTrans" cxnId="{768C17DB-45E9-0746-82B8-582A59C04684}">
      <dgm:prSet/>
      <dgm:spPr/>
      <dgm:t>
        <a:bodyPr/>
        <a:lstStyle/>
        <a:p>
          <a:endParaRPr lang="sv-SE"/>
        </a:p>
      </dgm:t>
    </dgm:pt>
    <dgm:pt modelId="{7EBB0590-C471-354F-90A2-B6C726FDA59A}" type="sibTrans" cxnId="{768C17DB-45E9-0746-82B8-582A59C04684}">
      <dgm:prSet/>
      <dgm:spPr/>
      <dgm:t>
        <a:bodyPr/>
        <a:lstStyle/>
        <a:p>
          <a:endParaRPr lang="sv-SE"/>
        </a:p>
      </dgm:t>
    </dgm:pt>
    <dgm:pt modelId="{0D4945D6-6A66-9C46-99FA-5824A7760151}">
      <dgm:prSet phldrT="[Text]" custT="1">
        <dgm:style>
          <a:lnRef idx="1">
            <a:schemeClr val="dk1"/>
          </a:lnRef>
          <a:fillRef idx="2">
            <a:schemeClr val="dk1"/>
          </a:fillRef>
          <a:effectRef idx="1">
            <a:schemeClr val="dk1"/>
          </a:effectRef>
          <a:fontRef idx="minor">
            <a:schemeClr val="dk1"/>
          </a:fontRef>
        </dgm:style>
      </dgm:prSet>
      <dgm:spPr/>
      <dgm:t>
        <a:bodyPr/>
        <a:lstStyle/>
        <a:p>
          <a:r>
            <a:rPr lang="sv-SE" sz="1050" dirty="0" smtClean="0">
              <a:solidFill>
                <a:srgbClr val="0000FF"/>
              </a:solidFill>
            </a:rPr>
            <a:t>Uthämtade läkemedel</a:t>
          </a:r>
          <a:endParaRPr lang="sv-SE" sz="1050" dirty="0">
            <a:solidFill>
              <a:srgbClr val="0000FF"/>
            </a:solidFill>
          </a:endParaRPr>
        </a:p>
      </dgm:t>
    </dgm:pt>
    <dgm:pt modelId="{27180289-FDAF-AF4F-ADC4-F1E299B20820}" type="parTrans" cxnId="{4B05E889-AB4A-D842-8871-6C8D802272A5}">
      <dgm:prSet/>
      <dgm:spPr/>
      <dgm:t>
        <a:bodyPr/>
        <a:lstStyle/>
        <a:p>
          <a:endParaRPr lang="sv-SE"/>
        </a:p>
      </dgm:t>
    </dgm:pt>
    <dgm:pt modelId="{77BEBA60-F540-AE48-895C-C1E5D1248149}" type="sibTrans" cxnId="{4B05E889-AB4A-D842-8871-6C8D802272A5}">
      <dgm:prSet/>
      <dgm:spPr/>
      <dgm:t>
        <a:bodyPr/>
        <a:lstStyle/>
        <a:p>
          <a:endParaRPr lang="sv-SE"/>
        </a:p>
      </dgm:t>
    </dgm:pt>
    <dgm:pt modelId="{2D1902E3-033F-DC4E-9269-BE6E075CEB8A}" type="pres">
      <dgm:prSet presAssocID="{7DCBEF6D-7A27-B945-A1DF-6210B9747C3B}" presName="diagram" presStyleCnt="0">
        <dgm:presLayoutVars>
          <dgm:dir/>
          <dgm:resizeHandles val="exact"/>
        </dgm:presLayoutVars>
      </dgm:prSet>
      <dgm:spPr/>
      <dgm:t>
        <a:bodyPr/>
        <a:lstStyle/>
        <a:p>
          <a:endParaRPr lang="sv-SE"/>
        </a:p>
      </dgm:t>
    </dgm:pt>
    <dgm:pt modelId="{163AC0F3-0F4F-314D-9CD4-397B1FAF3FE4}" type="pres">
      <dgm:prSet presAssocID="{DEEC7A65-3EEC-A94B-A3CF-9DFC1524FD53}" presName="node" presStyleLbl="node1" presStyleIdx="0" presStyleCnt="2" custScaleX="94966" custScaleY="72261">
        <dgm:presLayoutVars>
          <dgm:bulletEnabled val="1"/>
        </dgm:presLayoutVars>
      </dgm:prSet>
      <dgm:spPr/>
      <dgm:t>
        <a:bodyPr/>
        <a:lstStyle/>
        <a:p>
          <a:endParaRPr lang="sv-SE"/>
        </a:p>
      </dgm:t>
    </dgm:pt>
    <dgm:pt modelId="{B1CBB65A-655E-F94F-B1BC-A9E89F1EA0F9}" type="pres">
      <dgm:prSet presAssocID="{7EBB0590-C471-354F-90A2-B6C726FDA59A}" presName="sibTrans" presStyleCnt="0"/>
      <dgm:spPr/>
    </dgm:pt>
    <dgm:pt modelId="{9824311D-41EE-5C42-BF21-7F538129D4FA}" type="pres">
      <dgm:prSet presAssocID="{0D4945D6-6A66-9C46-99FA-5824A7760151}" presName="node" presStyleLbl="node1" presStyleIdx="1" presStyleCnt="2" custScaleX="75190" custScaleY="60129" custLinFactNeighborX="1237" custLinFactNeighborY="33578">
        <dgm:presLayoutVars>
          <dgm:bulletEnabled val="1"/>
        </dgm:presLayoutVars>
      </dgm:prSet>
      <dgm:spPr/>
      <dgm:t>
        <a:bodyPr/>
        <a:lstStyle/>
        <a:p>
          <a:endParaRPr lang="sv-SE"/>
        </a:p>
      </dgm:t>
    </dgm:pt>
  </dgm:ptLst>
  <dgm:cxnLst>
    <dgm:cxn modelId="{768C17DB-45E9-0746-82B8-582A59C04684}" srcId="{7DCBEF6D-7A27-B945-A1DF-6210B9747C3B}" destId="{DEEC7A65-3EEC-A94B-A3CF-9DFC1524FD53}" srcOrd="0" destOrd="0" parTransId="{EB7F0031-CB7A-754F-BD5B-679DF7C67DEA}" sibTransId="{7EBB0590-C471-354F-90A2-B6C726FDA59A}"/>
    <dgm:cxn modelId="{E8735B17-9B52-1A41-98AB-8B500F97F22D}" type="presOf" srcId="{DEEC7A65-3EEC-A94B-A3CF-9DFC1524FD53}" destId="{163AC0F3-0F4F-314D-9CD4-397B1FAF3FE4}" srcOrd="0" destOrd="0" presId="urn:microsoft.com/office/officeart/2005/8/layout/default"/>
    <dgm:cxn modelId="{4B05E889-AB4A-D842-8871-6C8D802272A5}" srcId="{7DCBEF6D-7A27-B945-A1DF-6210B9747C3B}" destId="{0D4945D6-6A66-9C46-99FA-5824A7760151}" srcOrd="1" destOrd="0" parTransId="{27180289-FDAF-AF4F-ADC4-F1E299B20820}" sibTransId="{77BEBA60-F540-AE48-895C-C1E5D1248149}"/>
    <dgm:cxn modelId="{91805917-4F72-C14E-BD4C-6C9AFE3F2D99}" type="presOf" srcId="{0D4945D6-6A66-9C46-99FA-5824A7760151}" destId="{9824311D-41EE-5C42-BF21-7F538129D4FA}" srcOrd="0" destOrd="0" presId="urn:microsoft.com/office/officeart/2005/8/layout/default"/>
    <dgm:cxn modelId="{534BAC07-ABDE-C04F-B593-2ED7C495E715}" type="presOf" srcId="{7DCBEF6D-7A27-B945-A1DF-6210B9747C3B}" destId="{2D1902E3-033F-DC4E-9269-BE6E075CEB8A}" srcOrd="0" destOrd="0" presId="urn:microsoft.com/office/officeart/2005/8/layout/default"/>
    <dgm:cxn modelId="{7263A6FD-0D27-C74E-AC65-230168AD2FA8}" type="presParOf" srcId="{2D1902E3-033F-DC4E-9269-BE6E075CEB8A}" destId="{163AC0F3-0F4F-314D-9CD4-397B1FAF3FE4}" srcOrd="0" destOrd="0" presId="urn:microsoft.com/office/officeart/2005/8/layout/default"/>
    <dgm:cxn modelId="{DD8F1A0D-7E27-7F44-9DB0-488EDB49D30F}" type="presParOf" srcId="{2D1902E3-033F-DC4E-9269-BE6E075CEB8A}" destId="{B1CBB65A-655E-F94F-B1BC-A9E89F1EA0F9}" srcOrd="1" destOrd="0" presId="urn:microsoft.com/office/officeart/2005/8/layout/default"/>
    <dgm:cxn modelId="{76122241-9EBB-5A44-9E36-9E06D7EBFD07}" type="presParOf" srcId="{2D1902E3-033F-DC4E-9269-BE6E075CEB8A}" destId="{9824311D-41EE-5C42-BF21-7F538129D4FA}" srcOrd="2"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DB8E9E-A092-8C47-9D02-B9E1F3F96C97}" type="doc">
      <dgm:prSet loTypeId="urn:microsoft.com/office/officeart/2005/8/layout/vList4" loCatId="" qsTypeId="urn:microsoft.com/office/officeart/2005/8/quickstyle/simple4" qsCatId="simple" csTypeId="urn:microsoft.com/office/officeart/2005/8/colors/accent1_2" csCatId="accent1" phldr="1"/>
      <dgm:spPr/>
      <dgm:t>
        <a:bodyPr/>
        <a:lstStyle/>
        <a:p>
          <a:endParaRPr lang="sv-SE"/>
        </a:p>
      </dgm:t>
    </dgm:pt>
    <dgm:pt modelId="{AAC8424C-82F4-ED46-93BB-5F720AB8716D}">
      <dgm:prSet phldrT="[Text]" custT="1">
        <dgm:style>
          <a:lnRef idx="2">
            <a:schemeClr val="accent1"/>
          </a:lnRef>
          <a:fillRef idx="1">
            <a:schemeClr val="lt1"/>
          </a:fillRef>
          <a:effectRef idx="0">
            <a:schemeClr val="accent1"/>
          </a:effectRef>
          <a:fontRef idx="minor">
            <a:schemeClr val="dk1"/>
          </a:fontRef>
        </dgm:style>
      </dgm:prSet>
      <dgm:spPr>
        <a:ln>
          <a:solidFill>
            <a:schemeClr val="bg1">
              <a:lumMod val="50000"/>
            </a:schemeClr>
          </a:solidFill>
        </a:ln>
      </dgm:spPr>
      <dgm:t>
        <a:bodyPr/>
        <a:lstStyle/>
        <a:p>
          <a:r>
            <a:rPr lang="sv-SE" sz="1000" dirty="0" smtClean="0">
              <a:solidFill>
                <a:srgbClr val="382819"/>
              </a:solidFill>
            </a:rPr>
            <a:t>Läkemedelsordinationer</a:t>
          </a:r>
          <a:endParaRPr lang="sv-SE" sz="1000" dirty="0">
            <a:solidFill>
              <a:srgbClr val="382819"/>
            </a:solidFill>
          </a:endParaRPr>
        </a:p>
      </dgm:t>
    </dgm:pt>
    <dgm:pt modelId="{E50B9A83-8A0A-D245-84A1-1C59DC1CE028}" type="parTrans" cxnId="{2E2AA581-342B-0141-B1B9-F7FE47C72CA5}">
      <dgm:prSet/>
      <dgm:spPr/>
      <dgm:t>
        <a:bodyPr/>
        <a:lstStyle/>
        <a:p>
          <a:endParaRPr lang="sv-SE">
            <a:solidFill>
              <a:srgbClr val="382819"/>
            </a:solidFill>
          </a:endParaRPr>
        </a:p>
      </dgm:t>
    </dgm:pt>
    <dgm:pt modelId="{9A42BE83-11CC-034C-B1FA-C2A4B24A112F}" type="sibTrans" cxnId="{2E2AA581-342B-0141-B1B9-F7FE47C72CA5}">
      <dgm:prSet/>
      <dgm:spPr/>
      <dgm:t>
        <a:bodyPr/>
        <a:lstStyle/>
        <a:p>
          <a:endParaRPr lang="sv-SE">
            <a:solidFill>
              <a:srgbClr val="382819"/>
            </a:solidFill>
          </a:endParaRPr>
        </a:p>
      </dgm:t>
    </dgm:pt>
    <dgm:pt modelId="{7A67CA74-06BA-4947-8595-DCD885DDFBD1}">
      <dgm:prSet phldrT="[Text]" custT="1">
        <dgm:style>
          <a:lnRef idx="2">
            <a:schemeClr val="accent1"/>
          </a:lnRef>
          <a:fillRef idx="1">
            <a:schemeClr val="lt1"/>
          </a:fillRef>
          <a:effectRef idx="0">
            <a:schemeClr val="accent1"/>
          </a:effectRef>
          <a:fontRef idx="minor">
            <a:schemeClr val="dk1"/>
          </a:fontRef>
        </dgm:style>
      </dgm:prSet>
      <dgm:spPr>
        <a:ln>
          <a:solidFill>
            <a:srgbClr val="7F7F7F"/>
          </a:solidFill>
        </a:ln>
      </dgm:spPr>
      <dgm:t>
        <a:bodyPr/>
        <a:lstStyle/>
        <a:p>
          <a:r>
            <a:rPr lang="sv-SE" sz="1000" dirty="0" smtClean="0">
              <a:solidFill>
                <a:srgbClr val="0000FF"/>
              </a:solidFill>
            </a:rPr>
            <a:t>Expedieringsunderlag</a:t>
          </a:r>
          <a:br>
            <a:rPr lang="sv-SE" sz="1000" dirty="0" smtClean="0">
              <a:solidFill>
                <a:srgbClr val="0000FF"/>
              </a:solidFill>
            </a:rPr>
          </a:br>
          <a:r>
            <a:rPr lang="sv-SE" sz="1000" dirty="0" smtClean="0">
              <a:solidFill>
                <a:srgbClr val="0000FF"/>
              </a:solidFill>
            </a:rPr>
            <a:t>(förskrivning)</a:t>
          </a:r>
          <a:endParaRPr lang="sv-SE" sz="1000" dirty="0">
            <a:solidFill>
              <a:srgbClr val="0000FF"/>
            </a:solidFill>
          </a:endParaRPr>
        </a:p>
      </dgm:t>
    </dgm:pt>
    <dgm:pt modelId="{238E6E79-1C9B-AF45-9466-C312A3D8A098}" type="parTrans" cxnId="{8192C22E-17C0-6A48-A569-993B48880531}">
      <dgm:prSet/>
      <dgm:spPr/>
      <dgm:t>
        <a:bodyPr/>
        <a:lstStyle/>
        <a:p>
          <a:endParaRPr lang="sv-SE">
            <a:solidFill>
              <a:srgbClr val="382819"/>
            </a:solidFill>
          </a:endParaRPr>
        </a:p>
      </dgm:t>
    </dgm:pt>
    <dgm:pt modelId="{35CD1148-EB44-7549-B1D7-5F8A38CDA3CD}" type="sibTrans" cxnId="{8192C22E-17C0-6A48-A569-993B48880531}">
      <dgm:prSet/>
      <dgm:spPr/>
      <dgm:t>
        <a:bodyPr/>
        <a:lstStyle/>
        <a:p>
          <a:endParaRPr lang="sv-SE">
            <a:solidFill>
              <a:srgbClr val="382819"/>
            </a:solidFill>
          </a:endParaRPr>
        </a:p>
      </dgm:t>
    </dgm:pt>
    <dgm:pt modelId="{9986EC4E-7E55-CB46-A68F-3EF9CE0AB835}">
      <dgm:prSet phldrT="[Text]" custT="1">
        <dgm:style>
          <a:lnRef idx="2">
            <a:schemeClr val="accent1"/>
          </a:lnRef>
          <a:fillRef idx="1">
            <a:schemeClr val="lt1"/>
          </a:fillRef>
          <a:effectRef idx="0">
            <a:schemeClr val="accent1"/>
          </a:effectRef>
          <a:fontRef idx="minor">
            <a:schemeClr val="dk1"/>
          </a:fontRef>
        </dgm:style>
      </dgm:prSet>
      <dgm:spPr>
        <a:ln>
          <a:solidFill>
            <a:srgbClr val="7F7F7F"/>
          </a:solidFill>
        </a:ln>
      </dgm:spPr>
      <dgm:t>
        <a:bodyPr/>
        <a:lstStyle/>
        <a:p>
          <a:r>
            <a:rPr lang="sv-SE" sz="1000" dirty="0" smtClean="0">
              <a:solidFill>
                <a:srgbClr val="0000FF"/>
              </a:solidFill>
            </a:rPr>
            <a:t>Uthämtade läkemedel</a:t>
          </a:r>
          <a:endParaRPr lang="sv-SE" sz="1000" dirty="0">
            <a:solidFill>
              <a:srgbClr val="0000FF"/>
            </a:solidFill>
          </a:endParaRPr>
        </a:p>
      </dgm:t>
    </dgm:pt>
    <dgm:pt modelId="{EFA7F83F-C62B-5D41-83F8-EBA2A7C088AE}" type="parTrans" cxnId="{91E2BABE-6340-8240-8274-DF43DC3A7682}">
      <dgm:prSet/>
      <dgm:spPr/>
      <dgm:t>
        <a:bodyPr/>
        <a:lstStyle/>
        <a:p>
          <a:endParaRPr lang="sv-SE">
            <a:solidFill>
              <a:srgbClr val="382819"/>
            </a:solidFill>
          </a:endParaRPr>
        </a:p>
      </dgm:t>
    </dgm:pt>
    <dgm:pt modelId="{F45F9217-2D5D-6F43-A468-DC7EBBFE793F}" type="sibTrans" cxnId="{91E2BABE-6340-8240-8274-DF43DC3A7682}">
      <dgm:prSet/>
      <dgm:spPr/>
      <dgm:t>
        <a:bodyPr/>
        <a:lstStyle/>
        <a:p>
          <a:endParaRPr lang="sv-SE">
            <a:solidFill>
              <a:srgbClr val="382819"/>
            </a:solidFill>
          </a:endParaRPr>
        </a:p>
      </dgm:t>
    </dgm:pt>
    <dgm:pt modelId="{74627B24-35E2-F841-B5D3-96ACA7C7804C}" type="pres">
      <dgm:prSet presAssocID="{46DB8E9E-A092-8C47-9D02-B9E1F3F96C97}" presName="linear" presStyleCnt="0">
        <dgm:presLayoutVars>
          <dgm:dir/>
          <dgm:resizeHandles val="exact"/>
        </dgm:presLayoutVars>
      </dgm:prSet>
      <dgm:spPr/>
      <dgm:t>
        <a:bodyPr/>
        <a:lstStyle/>
        <a:p>
          <a:endParaRPr lang="sv-SE"/>
        </a:p>
      </dgm:t>
    </dgm:pt>
    <dgm:pt modelId="{49AAA0F2-44BB-3E47-9737-A22F3D7D6AD0}" type="pres">
      <dgm:prSet presAssocID="{AAC8424C-82F4-ED46-93BB-5F720AB8716D}" presName="comp" presStyleCnt="0"/>
      <dgm:spPr/>
    </dgm:pt>
    <dgm:pt modelId="{383E6720-D94C-CB49-827C-3D6B7C0BB8FD}" type="pres">
      <dgm:prSet presAssocID="{AAC8424C-82F4-ED46-93BB-5F720AB8716D}" presName="box" presStyleLbl="node1" presStyleIdx="0" presStyleCnt="3"/>
      <dgm:spPr/>
      <dgm:t>
        <a:bodyPr/>
        <a:lstStyle/>
        <a:p>
          <a:endParaRPr lang="sv-SE"/>
        </a:p>
      </dgm:t>
    </dgm:pt>
    <dgm:pt modelId="{AC996CF2-0F7D-244A-B5FD-3DFF298717EE}" type="pres">
      <dgm:prSet presAssocID="{AAC8424C-82F4-ED46-93BB-5F720AB8716D}" presName="img" presStyleLbl="fgImgPlace1" presStyleIdx="0" presStyleCnt="3" custLinFactNeighborX="-8126"/>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t>
        <a:bodyPr/>
        <a:lstStyle/>
        <a:p>
          <a:endParaRPr lang="sv-SE"/>
        </a:p>
      </dgm:t>
    </dgm:pt>
    <dgm:pt modelId="{415CF7C8-2429-104F-93DB-F366281FC997}" type="pres">
      <dgm:prSet presAssocID="{AAC8424C-82F4-ED46-93BB-5F720AB8716D}" presName="text" presStyleLbl="node1" presStyleIdx="0" presStyleCnt="3">
        <dgm:presLayoutVars>
          <dgm:bulletEnabled val="1"/>
        </dgm:presLayoutVars>
      </dgm:prSet>
      <dgm:spPr/>
      <dgm:t>
        <a:bodyPr/>
        <a:lstStyle/>
        <a:p>
          <a:endParaRPr lang="sv-SE"/>
        </a:p>
      </dgm:t>
    </dgm:pt>
    <dgm:pt modelId="{66B52408-8856-E147-868C-371592EC93D1}" type="pres">
      <dgm:prSet presAssocID="{9A42BE83-11CC-034C-B1FA-C2A4B24A112F}" presName="spacer" presStyleCnt="0"/>
      <dgm:spPr/>
    </dgm:pt>
    <dgm:pt modelId="{5DA8E2DC-DA46-5F43-A4C6-921A3D925AA0}" type="pres">
      <dgm:prSet presAssocID="{7A67CA74-06BA-4947-8595-DCD885DDFBD1}" presName="comp" presStyleCnt="0"/>
      <dgm:spPr/>
    </dgm:pt>
    <dgm:pt modelId="{D7EC801B-9D09-DC44-A173-997459634361}" type="pres">
      <dgm:prSet presAssocID="{7A67CA74-06BA-4947-8595-DCD885DDFBD1}" presName="box" presStyleLbl="node1" presStyleIdx="1" presStyleCnt="3" custScaleX="90428" custLinFactNeighborX="5352"/>
      <dgm:spPr/>
      <dgm:t>
        <a:bodyPr/>
        <a:lstStyle/>
        <a:p>
          <a:endParaRPr lang="sv-SE"/>
        </a:p>
      </dgm:t>
    </dgm:pt>
    <dgm:pt modelId="{2E47990A-4A46-BB4C-A2ED-64B767D67765}" type="pres">
      <dgm:prSet presAssocID="{7A67CA74-06BA-4947-8595-DCD885DDFBD1}" presName="img" presStyleLbl="fgImgPlace1" presStyleIdx="1" presStyleCnt="3" custLinFactNeighborX="26760"/>
      <dgm:spPr>
        <a:blipFill>
          <a:blip xmlns:r="http://schemas.openxmlformats.org/officeDocument/2006/relationships" r:embed="rId2">
            <a:extLst>
              <a:ext uri="{28A0092B-C50C-407E-A947-70E740481C1C}">
                <a14:useLocalDpi xmlns:a14="http://schemas.microsoft.com/office/drawing/2010/main" val="0"/>
              </a:ext>
            </a:extLst>
          </a:blip>
          <a:srcRect/>
          <a:stretch>
            <a:fillRect t="-35000" b="-35000"/>
          </a:stretch>
        </a:blipFill>
      </dgm:spPr>
      <dgm:t>
        <a:bodyPr/>
        <a:lstStyle/>
        <a:p>
          <a:endParaRPr lang="sv-SE"/>
        </a:p>
      </dgm:t>
    </dgm:pt>
    <dgm:pt modelId="{3E3CD85E-A7D0-AA43-9164-389657963A59}" type="pres">
      <dgm:prSet presAssocID="{7A67CA74-06BA-4947-8595-DCD885DDFBD1}" presName="text" presStyleLbl="node1" presStyleIdx="1" presStyleCnt="3">
        <dgm:presLayoutVars>
          <dgm:bulletEnabled val="1"/>
        </dgm:presLayoutVars>
      </dgm:prSet>
      <dgm:spPr/>
      <dgm:t>
        <a:bodyPr/>
        <a:lstStyle/>
        <a:p>
          <a:endParaRPr lang="sv-SE"/>
        </a:p>
      </dgm:t>
    </dgm:pt>
    <dgm:pt modelId="{3A7BBF40-CCFB-4A46-BF05-DA8E23310B07}" type="pres">
      <dgm:prSet presAssocID="{35CD1148-EB44-7549-B1D7-5F8A38CDA3CD}" presName="spacer" presStyleCnt="0"/>
      <dgm:spPr/>
    </dgm:pt>
    <dgm:pt modelId="{DEADB46B-5D2F-0A47-8662-03B1C51D7C4F}" type="pres">
      <dgm:prSet presAssocID="{9986EC4E-7E55-CB46-A68F-3EF9CE0AB835}" presName="comp" presStyleCnt="0"/>
      <dgm:spPr/>
    </dgm:pt>
    <dgm:pt modelId="{A469B5BA-48AB-2447-968A-83A233B3619A}" type="pres">
      <dgm:prSet presAssocID="{9986EC4E-7E55-CB46-A68F-3EF9CE0AB835}" presName="box" presStyleLbl="node1" presStyleIdx="2" presStyleCnt="3" custScaleX="75785" custLinFactNeighborX="7535"/>
      <dgm:spPr/>
      <dgm:t>
        <a:bodyPr/>
        <a:lstStyle/>
        <a:p>
          <a:endParaRPr lang="sv-SE"/>
        </a:p>
      </dgm:t>
    </dgm:pt>
    <dgm:pt modelId="{5E57F427-D693-324A-B3A2-2DF82D044E0E}" type="pres">
      <dgm:prSet presAssocID="{9986EC4E-7E55-CB46-A68F-3EF9CE0AB835}" presName="img" presStyleLbl="fgImgPlace1" presStyleIdx="2" presStyleCnt="3" custLinFactNeighborX="69130"/>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t>
        <a:bodyPr/>
        <a:lstStyle/>
        <a:p>
          <a:endParaRPr lang="sv-SE"/>
        </a:p>
      </dgm:t>
    </dgm:pt>
    <dgm:pt modelId="{2800F71B-6FCF-324E-AE15-445F26D222A7}" type="pres">
      <dgm:prSet presAssocID="{9986EC4E-7E55-CB46-A68F-3EF9CE0AB835}" presName="text" presStyleLbl="node1" presStyleIdx="2" presStyleCnt="3">
        <dgm:presLayoutVars>
          <dgm:bulletEnabled val="1"/>
        </dgm:presLayoutVars>
      </dgm:prSet>
      <dgm:spPr/>
      <dgm:t>
        <a:bodyPr/>
        <a:lstStyle/>
        <a:p>
          <a:endParaRPr lang="sv-SE"/>
        </a:p>
      </dgm:t>
    </dgm:pt>
  </dgm:ptLst>
  <dgm:cxnLst>
    <dgm:cxn modelId="{3D398AF4-D483-2F49-AB0D-6473B2B49DE0}" type="presOf" srcId="{9986EC4E-7E55-CB46-A68F-3EF9CE0AB835}" destId="{2800F71B-6FCF-324E-AE15-445F26D222A7}" srcOrd="1" destOrd="0" presId="urn:microsoft.com/office/officeart/2005/8/layout/vList4"/>
    <dgm:cxn modelId="{87D87015-0DFB-E74F-B1CE-714273578977}" type="presOf" srcId="{7A67CA74-06BA-4947-8595-DCD885DDFBD1}" destId="{D7EC801B-9D09-DC44-A173-997459634361}" srcOrd="0" destOrd="0" presId="urn:microsoft.com/office/officeart/2005/8/layout/vList4"/>
    <dgm:cxn modelId="{27B372E0-5A5B-6943-A86C-560C81C35C74}" type="presOf" srcId="{9986EC4E-7E55-CB46-A68F-3EF9CE0AB835}" destId="{A469B5BA-48AB-2447-968A-83A233B3619A}" srcOrd="0" destOrd="0" presId="urn:microsoft.com/office/officeart/2005/8/layout/vList4"/>
    <dgm:cxn modelId="{8A47E355-720C-DE4E-A71A-8A765BC9F590}" type="presOf" srcId="{7A67CA74-06BA-4947-8595-DCD885DDFBD1}" destId="{3E3CD85E-A7D0-AA43-9164-389657963A59}" srcOrd="1" destOrd="0" presId="urn:microsoft.com/office/officeart/2005/8/layout/vList4"/>
    <dgm:cxn modelId="{56D6F780-4178-D944-AB0A-A80601800868}" type="presOf" srcId="{AAC8424C-82F4-ED46-93BB-5F720AB8716D}" destId="{415CF7C8-2429-104F-93DB-F366281FC997}" srcOrd="1" destOrd="0" presId="urn:microsoft.com/office/officeart/2005/8/layout/vList4"/>
    <dgm:cxn modelId="{B5A6DBD4-EC7C-F244-B594-2AF27AD2B589}" type="presOf" srcId="{46DB8E9E-A092-8C47-9D02-B9E1F3F96C97}" destId="{74627B24-35E2-F841-B5D3-96ACA7C7804C}" srcOrd="0" destOrd="0" presId="urn:microsoft.com/office/officeart/2005/8/layout/vList4"/>
    <dgm:cxn modelId="{8192C22E-17C0-6A48-A569-993B48880531}" srcId="{46DB8E9E-A092-8C47-9D02-B9E1F3F96C97}" destId="{7A67CA74-06BA-4947-8595-DCD885DDFBD1}" srcOrd="1" destOrd="0" parTransId="{238E6E79-1C9B-AF45-9466-C312A3D8A098}" sibTransId="{35CD1148-EB44-7549-B1D7-5F8A38CDA3CD}"/>
    <dgm:cxn modelId="{2E2AA581-342B-0141-B1B9-F7FE47C72CA5}" srcId="{46DB8E9E-A092-8C47-9D02-B9E1F3F96C97}" destId="{AAC8424C-82F4-ED46-93BB-5F720AB8716D}" srcOrd="0" destOrd="0" parTransId="{E50B9A83-8A0A-D245-84A1-1C59DC1CE028}" sibTransId="{9A42BE83-11CC-034C-B1FA-C2A4B24A112F}"/>
    <dgm:cxn modelId="{91E2BABE-6340-8240-8274-DF43DC3A7682}" srcId="{46DB8E9E-A092-8C47-9D02-B9E1F3F96C97}" destId="{9986EC4E-7E55-CB46-A68F-3EF9CE0AB835}" srcOrd="2" destOrd="0" parTransId="{EFA7F83F-C62B-5D41-83F8-EBA2A7C088AE}" sibTransId="{F45F9217-2D5D-6F43-A468-DC7EBBFE793F}"/>
    <dgm:cxn modelId="{A8BD4018-A315-1F49-B440-A66580CA4C83}" type="presOf" srcId="{AAC8424C-82F4-ED46-93BB-5F720AB8716D}" destId="{383E6720-D94C-CB49-827C-3D6B7C0BB8FD}" srcOrd="0" destOrd="0" presId="urn:microsoft.com/office/officeart/2005/8/layout/vList4"/>
    <dgm:cxn modelId="{D666B39F-E267-7C48-94DB-35F045089E34}" type="presParOf" srcId="{74627B24-35E2-F841-B5D3-96ACA7C7804C}" destId="{49AAA0F2-44BB-3E47-9737-A22F3D7D6AD0}" srcOrd="0" destOrd="0" presId="urn:microsoft.com/office/officeart/2005/8/layout/vList4"/>
    <dgm:cxn modelId="{32297F76-F8F2-CB4F-B45A-074A1C46D380}" type="presParOf" srcId="{49AAA0F2-44BB-3E47-9737-A22F3D7D6AD0}" destId="{383E6720-D94C-CB49-827C-3D6B7C0BB8FD}" srcOrd="0" destOrd="0" presId="urn:microsoft.com/office/officeart/2005/8/layout/vList4"/>
    <dgm:cxn modelId="{41774B1B-79EA-6946-B86B-5D99F5321580}" type="presParOf" srcId="{49AAA0F2-44BB-3E47-9737-A22F3D7D6AD0}" destId="{AC996CF2-0F7D-244A-B5FD-3DFF298717EE}" srcOrd="1" destOrd="0" presId="urn:microsoft.com/office/officeart/2005/8/layout/vList4"/>
    <dgm:cxn modelId="{2E2BE253-E421-3342-807C-9E84C66F6E08}" type="presParOf" srcId="{49AAA0F2-44BB-3E47-9737-A22F3D7D6AD0}" destId="{415CF7C8-2429-104F-93DB-F366281FC997}" srcOrd="2" destOrd="0" presId="urn:microsoft.com/office/officeart/2005/8/layout/vList4"/>
    <dgm:cxn modelId="{EDEB635F-1F47-5B48-A769-6B240D897A55}" type="presParOf" srcId="{74627B24-35E2-F841-B5D3-96ACA7C7804C}" destId="{66B52408-8856-E147-868C-371592EC93D1}" srcOrd="1" destOrd="0" presId="urn:microsoft.com/office/officeart/2005/8/layout/vList4"/>
    <dgm:cxn modelId="{FA4CA14A-AAAB-1147-A61A-73017BAE423D}" type="presParOf" srcId="{74627B24-35E2-F841-B5D3-96ACA7C7804C}" destId="{5DA8E2DC-DA46-5F43-A4C6-921A3D925AA0}" srcOrd="2" destOrd="0" presId="urn:microsoft.com/office/officeart/2005/8/layout/vList4"/>
    <dgm:cxn modelId="{18169C82-C6D0-3343-AEA1-78D84B0B8B2B}" type="presParOf" srcId="{5DA8E2DC-DA46-5F43-A4C6-921A3D925AA0}" destId="{D7EC801B-9D09-DC44-A173-997459634361}" srcOrd="0" destOrd="0" presId="urn:microsoft.com/office/officeart/2005/8/layout/vList4"/>
    <dgm:cxn modelId="{D3295A6C-77E2-A940-8B2E-44F30BB4A524}" type="presParOf" srcId="{5DA8E2DC-DA46-5F43-A4C6-921A3D925AA0}" destId="{2E47990A-4A46-BB4C-A2ED-64B767D67765}" srcOrd="1" destOrd="0" presId="urn:microsoft.com/office/officeart/2005/8/layout/vList4"/>
    <dgm:cxn modelId="{FB0F7D29-D3FA-E14E-8AA9-5092A5071AE4}" type="presParOf" srcId="{5DA8E2DC-DA46-5F43-A4C6-921A3D925AA0}" destId="{3E3CD85E-A7D0-AA43-9164-389657963A59}" srcOrd="2" destOrd="0" presId="urn:microsoft.com/office/officeart/2005/8/layout/vList4"/>
    <dgm:cxn modelId="{465EFA63-CEF7-FA42-9815-84DDBE367C0A}" type="presParOf" srcId="{74627B24-35E2-F841-B5D3-96ACA7C7804C}" destId="{3A7BBF40-CCFB-4A46-BF05-DA8E23310B07}" srcOrd="3" destOrd="0" presId="urn:microsoft.com/office/officeart/2005/8/layout/vList4"/>
    <dgm:cxn modelId="{1279B507-52D2-D447-AC78-363FD004FF80}" type="presParOf" srcId="{74627B24-35E2-F841-B5D3-96ACA7C7804C}" destId="{DEADB46B-5D2F-0A47-8662-03B1C51D7C4F}" srcOrd="4" destOrd="0" presId="urn:microsoft.com/office/officeart/2005/8/layout/vList4"/>
    <dgm:cxn modelId="{D5A5A039-669D-8B47-97C7-9983A6C017A6}" type="presParOf" srcId="{DEADB46B-5D2F-0A47-8662-03B1C51D7C4F}" destId="{A469B5BA-48AB-2447-968A-83A233B3619A}" srcOrd="0" destOrd="0" presId="urn:microsoft.com/office/officeart/2005/8/layout/vList4"/>
    <dgm:cxn modelId="{0277ED21-95FC-3C4C-98DB-A4875DAEE540}" type="presParOf" srcId="{DEADB46B-5D2F-0A47-8662-03B1C51D7C4F}" destId="{5E57F427-D693-324A-B3A2-2DF82D044E0E}" srcOrd="1" destOrd="0" presId="urn:microsoft.com/office/officeart/2005/8/layout/vList4"/>
    <dgm:cxn modelId="{29C25F11-5E53-F64E-A691-C27B34D45BBD}" type="presParOf" srcId="{DEADB46B-5D2F-0A47-8662-03B1C51D7C4F}" destId="{2800F71B-6FCF-324E-AE15-445F26D222A7}" srcOrd="2" destOrd="0" presId="urn:microsoft.com/office/officeart/2005/8/layout/vList4"/>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CBEF6D-7A27-B945-A1DF-6210B9747C3B}"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sv-SE"/>
        </a:p>
      </dgm:t>
    </dgm:pt>
    <dgm:pt modelId="{DEEC7A65-3EEC-A94B-A3CF-9DFC1524FD53}">
      <dgm:prSet phldrT="[Text]" custT="1">
        <dgm:style>
          <a:lnRef idx="1">
            <a:schemeClr val="dk1"/>
          </a:lnRef>
          <a:fillRef idx="2">
            <a:schemeClr val="dk1"/>
          </a:fillRef>
          <a:effectRef idx="1">
            <a:schemeClr val="dk1"/>
          </a:effectRef>
          <a:fontRef idx="minor">
            <a:schemeClr val="dk1"/>
          </a:fontRef>
        </dgm:style>
      </dgm:prSet>
      <dgm:spPr/>
      <dgm:t>
        <a:bodyPr/>
        <a:lstStyle/>
        <a:p>
          <a:r>
            <a:rPr lang="sv-SE" sz="1000" dirty="0" smtClean="0">
              <a:solidFill>
                <a:srgbClr val="0000FF"/>
              </a:solidFill>
            </a:rPr>
            <a:t>Expedierings-underlag </a:t>
          </a:r>
          <a:br>
            <a:rPr lang="sv-SE" sz="1000" dirty="0" smtClean="0">
              <a:solidFill>
                <a:srgbClr val="0000FF"/>
              </a:solidFill>
            </a:rPr>
          </a:br>
          <a:r>
            <a:rPr lang="sv-SE" sz="1000" dirty="0" smtClean="0">
              <a:solidFill>
                <a:srgbClr val="0000FF"/>
              </a:solidFill>
            </a:rPr>
            <a:t>(Recept)</a:t>
          </a:r>
          <a:endParaRPr lang="sv-SE" sz="1000" dirty="0">
            <a:solidFill>
              <a:srgbClr val="0000FF"/>
            </a:solidFill>
          </a:endParaRPr>
        </a:p>
      </dgm:t>
    </dgm:pt>
    <dgm:pt modelId="{EB7F0031-CB7A-754F-BD5B-679DF7C67DEA}" type="parTrans" cxnId="{768C17DB-45E9-0746-82B8-582A59C04684}">
      <dgm:prSet/>
      <dgm:spPr/>
      <dgm:t>
        <a:bodyPr/>
        <a:lstStyle/>
        <a:p>
          <a:endParaRPr lang="sv-SE"/>
        </a:p>
      </dgm:t>
    </dgm:pt>
    <dgm:pt modelId="{7EBB0590-C471-354F-90A2-B6C726FDA59A}" type="sibTrans" cxnId="{768C17DB-45E9-0746-82B8-582A59C04684}">
      <dgm:prSet/>
      <dgm:spPr/>
      <dgm:t>
        <a:bodyPr/>
        <a:lstStyle/>
        <a:p>
          <a:endParaRPr lang="sv-SE"/>
        </a:p>
      </dgm:t>
    </dgm:pt>
    <dgm:pt modelId="{0D4945D6-6A66-9C46-99FA-5824A7760151}">
      <dgm:prSet phldrT="[Text]" custT="1">
        <dgm:style>
          <a:lnRef idx="1">
            <a:schemeClr val="dk1"/>
          </a:lnRef>
          <a:fillRef idx="2">
            <a:schemeClr val="dk1"/>
          </a:fillRef>
          <a:effectRef idx="1">
            <a:schemeClr val="dk1"/>
          </a:effectRef>
          <a:fontRef idx="minor">
            <a:schemeClr val="dk1"/>
          </a:fontRef>
        </dgm:style>
      </dgm:prSet>
      <dgm:spPr/>
      <dgm:t>
        <a:bodyPr/>
        <a:lstStyle/>
        <a:p>
          <a:r>
            <a:rPr lang="sv-SE" sz="1050" dirty="0" smtClean="0">
              <a:solidFill>
                <a:srgbClr val="382819"/>
              </a:solidFill>
            </a:rPr>
            <a:t>Uthämtade läkemedel</a:t>
          </a:r>
          <a:endParaRPr lang="sv-SE" sz="1050" dirty="0">
            <a:solidFill>
              <a:srgbClr val="382819"/>
            </a:solidFill>
          </a:endParaRPr>
        </a:p>
      </dgm:t>
    </dgm:pt>
    <dgm:pt modelId="{27180289-FDAF-AF4F-ADC4-F1E299B20820}" type="parTrans" cxnId="{4B05E889-AB4A-D842-8871-6C8D802272A5}">
      <dgm:prSet/>
      <dgm:spPr/>
      <dgm:t>
        <a:bodyPr/>
        <a:lstStyle/>
        <a:p>
          <a:endParaRPr lang="sv-SE"/>
        </a:p>
      </dgm:t>
    </dgm:pt>
    <dgm:pt modelId="{77BEBA60-F540-AE48-895C-C1E5D1248149}" type="sibTrans" cxnId="{4B05E889-AB4A-D842-8871-6C8D802272A5}">
      <dgm:prSet/>
      <dgm:spPr/>
      <dgm:t>
        <a:bodyPr/>
        <a:lstStyle/>
        <a:p>
          <a:endParaRPr lang="sv-SE"/>
        </a:p>
      </dgm:t>
    </dgm:pt>
    <dgm:pt modelId="{2D1902E3-033F-DC4E-9269-BE6E075CEB8A}" type="pres">
      <dgm:prSet presAssocID="{7DCBEF6D-7A27-B945-A1DF-6210B9747C3B}" presName="diagram" presStyleCnt="0">
        <dgm:presLayoutVars>
          <dgm:dir/>
          <dgm:resizeHandles val="exact"/>
        </dgm:presLayoutVars>
      </dgm:prSet>
      <dgm:spPr/>
      <dgm:t>
        <a:bodyPr/>
        <a:lstStyle/>
        <a:p>
          <a:endParaRPr lang="sv-SE"/>
        </a:p>
      </dgm:t>
    </dgm:pt>
    <dgm:pt modelId="{163AC0F3-0F4F-314D-9CD4-397B1FAF3FE4}" type="pres">
      <dgm:prSet presAssocID="{DEEC7A65-3EEC-A94B-A3CF-9DFC1524FD53}" presName="node" presStyleLbl="node1" presStyleIdx="0" presStyleCnt="2" custScaleX="94966" custScaleY="72261">
        <dgm:presLayoutVars>
          <dgm:bulletEnabled val="1"/>
        </dgm:presLayoutVars>
      </dgm:prSet>
      <dgm:spPr/>
      <dgm:t>
        <a:bodyPr/>
        <a:lstStyle/>
        <a:p>
          <a:endParaRPr lang="sv-SE"/>
        </a:p>
      </dgm:t>
    </dgm:pt>
    <dgm:pt modelId="{B1CBB65A-655E-F94F-B1BC-A9E89F1EA0F9}" type="pres">
      <dgm:prSet presAssocID="{7EBB0590-C471-354F-90A2-B6C726FDA59A}" presName="sibTrans" presStyleCnt="0"/>
      <dgm:spPr/>
    </dgm:pt>
    <dgm:pt modelId="{9824311D-41EE-5C42-BF21-7F538129D4FA}" type="pres">
      <dgm:prSet presAssocID="{0D4945D6-6A66-9C46-99FA-5824A7760151}" presName="node" presStyleLbl="node1" presStyleIdx="1" presStyleCnt="2" custScaleX="75190" custScaleY="60129" custLinFactNeighborX="1237" custLinFactNeighborY="33578">
        <dgm:presLayoutVars>
          <dgm:bulletEnabled val="1"/>
        </dgm:presLayoutVars>
      </dgm:prSet>
      <dgm:spPr/>
      <dgm:t>
        <a:bodyPr/>
        <a:lstStyle/>
        <a:p>
          <a:endParaRPr lang="sv-SE"/>
        </a:p>
      </dgm:t>
    </dgm:pt>
  </dgm:ptLst>
  <dgm:cxnLst>
    <dgm:cxn modelId="{13F886C4-B5EB-1247-B860-0C37D0B12175}" type="presOf" srcId="{0D4945D6-6A66-9C46-99FA-5824A7760151}" destId="{9824311D-41EE-5C42-BF21-7F538129D4FA}" srcOrd="0" destOrd="0" presId="urn:microsoft.com/office/officeart/2005/8/layout/default"/>
    <dgm:cxn modelId="{768C17DB-45E9-0746-82B8-582A59C04684}" srcId="{7DCBEF6D-7A27-B945-A1DF-6210B9747C3B}" destId="{DEEC7A65-3EEC-A94B-A3CF-9DFC1524FD53}" srcOrd="0" destOrd="0" parTransId="{EB7F0031-CB7A-754F-BD5B-679DF7C67DEA}" sibTransId="{7EBB0590-C471-354F-90A2-B6C726FDA59A}"/>
    <dgm:cxn modelId="{4B05E889-AB4A-D842-8871-6C8D802272A5}" srcId="{7DCBEF6D-7A27-B945-A1DF-6210B9747C3B}" destId="{0D4945D6-6A66-9C46-99FA-5824A7760151}" srcOrd="1" destOrd="0" parTransId="{27180289-FDAF-AF4F-ADC4-F1E299B20820}" sibTransId="{77BEBA60-F540-AE48-895C-C1E5D1248149}"/>
    <dgm:cxn modelId="{5592BC33-C643-654D-8775-1A3B5A38CBDF}" type="presOf" srcId="{DEEC7A65-3EEC-A94B-A3CF-9DFC1524FD53}" destId="{163AC0F3-0F4F-314D-9CD4-397B1FAF3FE4}" srcOrd="0" destOrd="0" presId="urn:microsoft.com/office/officeart/2005/8/layout/default"/>
    <dgm:cxn modelId="{496869BA-D689-7B42-B147-975202DFC281}" type="presOf" srcId="{7DCBEF6D-7A27-B945-A1DF-6210B9747C3B}" destId="{2D1902E3-033F-DC4E-9269-BE6E075CEB8A}" srcOrd="0" destOrd="0" presId="urn:microsoft.com/office/officeart/2005/8/layout/default"/>
    <dgm:cxn modelId="{7E9B610B-9298-C64F-BD46-2052AC969323}" type="presParOf" srcId="{2D1902E3-033F-DC4E-9269-BE6E075CEB8A}" destId="{163AC0F3-0F4F-314D-9CD4-397B1FAF3FE4}" srcOrd="0" destOrd="0" presId="urn:microsoft.com/office/officeart/2005/8/layout/default"/>
    <dgm:cxn modelId="{1956E838-EF2C-5F4D-886B-517CB87D337E}" type="presParOf" srcId="{2D1902E3-033F-DC4E-9269-BE6E075CEB8A}" destId="{B1CBB65A-655E-F94F-B1BC-A9E89F1EA0F9}" srcOrd="1" destOrd="0" presId="urn:microsoft.com/office/officeart/2005/8/layout/default"/>
    <dgm:cxn modelId="{3CB8AFB9-FF46-0248-8F60-8B9FC80AD75A}" type="presParOf" srcId="{2D1902E3-033F-DC4E-9269-BE6E075CEB8A}" destId="{9824311D-41EE-5C42-BF21-7F538129D4FA}" srcOrd="2"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DB8E9E-A092-8C47-9D02-B9E1F3F96C97}" type="doc">
      <dgm:prSet loTypeId="urn:microsoft.com/office/officeart/2005/8/layout/vList4" loCatId="" qsTypeId="urn:microsoft.com/office/officeart/2005/8/quickstyle/simple4" qsCatId="simple" csTypeId="urn:microsoft.com/office/officeart/2005/8/colors/accent1_2" csCatId="accent1" phldr="1"/>
      <dgm:spPr/>
      <dgm:t>
        <a:bodyPr/>
        <a:lstStyle/>
        <a:p>
          <a:endParaRPr lang="sv-SE"/>
        </a:p>
      </dgm:t>
    </dgm:pt>
    <dgm:pt modelId="{AAC8424C-82F4-ED46-93BB-5F720AB8716D}">
      <dgm:prSet phldrT="[Text]" custT="1">
        <dgm:style>
          <a:lnRef idx="2">
            <a:schemeClr val="accent1"/>
          </a:lnRef>
          <a:fillRef idx="1">
            <a:schemeClr val="lt1"/>
          </a:fillRef>
          <a:effectRef idx="0">
            <a:schemeClr val="accent1"/>
          </a:effectRef>
          <a:fontRef idx="minor">
            <a:schemeClr val="dk1"/>
          </a:fontRef>
        </dgm:style>
      </dgm:prSet>
      <dgm:spPr>
        <a:ln>
          <a:solidFill>
            <a:schemeClr val="bg1">
              <a:lumMod val="50000"/>
            </a:schemeClr>
          </a:solidFill>
        </a:ln>
      </dgm:spPr>
      <dgm:t>
        <a:bodyPr/>
        <a:lstStyle/>
        <a:p>
          <a:r>
            <a:rPr lang="sv-SE" sz="1000" dirty="0" smtClean="0">
              <a:solidFill>
                <a:srgbClr val="382819"/>
              </a:solidFill>
            </a:rPr>
            <a:t>Läkemedelsordinationer</a:t>
          </a:r>
          <a:endParaRPr lang="sv-SE" sz="1000" dirty="0">
            <a:solidFill>
              <a:srgbClr val="382819"/>
            </a:solidFill>
          </a:endParaRPr>
        </a:p>
      </dgm:t>
    </dgm:pt>
    <dgm:pt modelId="{E50B9A83-8A0A-D245-84A1-1C59DC1CE028}" type="parTrans" cxnId="{2E2AA581-342B-0141-B1B9-F7FE47C72CA5}">
      <dgm:prSet/>
      <dgm:spPr/>
      <dgm:t>
        <a:bodyPr/>
        <a:lstStyle/>
        <a:p>
          <a:endParaRPr lang="sv-SE">
            <a:solidFill>
              <a:srgbClr val="382819"/>
            </a:solidFill>
          </a:endParaRPr>
        </a:p>
      </dgm:t>
    </dgm:pt>
    <dgm:pt modelId="{9A42BE83-11CC-034C-B1FA-C2A4B24A112F}" type="sibTrans" cxnId="{2E2AA581-342B-0141-B1B9-F7FE47C72CA5}">
      <dgm:prSet/>
      <dgm:spPr/>
      <dgm:t>
        <a:bodyPr/>
        <a:lstStyle/>
        <a:p>
          <a:endParaRPr lang="sv-SE">
            <a:solidFill>
              <a:srgbClr val="382819"/>
            </a:solidFill>
          </a:endParaRPr>
        </a:p>
      </dgm:t>
    </dgm:pt>
    <dgm:pt modelId="{7A67CA74-06BA-4947-8595-DCD885DDFBD1}">
      <dgm:prSet phldrT="[Text]" custT="1">
        <dgm:style>
          <a:lnRef idx="2">
            <a:schemeClr val="accent1"/>
          </a:lnRef>
          <a:fillRef idx="1">
            <a:schemeClr val="lt1"/>
          </a:fillRef>
          <a:effectRef idx="0">
            <a:schemeClr val="accent1"/>
          </a:effectRef>
          <a:fontRef idx="minor">
            <a:schemeClr val="dk1"/>
          </a:fontRef>
        </dgm:style>
      </dgm:prSet>
      <dgm:spPr>
        <a:ln>
          <a:solidFill>
            <a:srgbClr val="7F7F7F"/>
          </a:solidFill>
        </a:ln>
      </dgm:spPr>
      <dgm:t>
        <a:bodyPr/>
        <a:lstStyle/>
        <a:p>
          <a:r>
            <a:rPr lang="sv-SE" sz="1000" dirty="0" smtClean="0">
              <a:solidFill>
                <a:srgbClr val="0000FF"/>
              </a:solidFill>
            </a:rPr>
            <a:t>Expedieringsunderlag</a:t>
          </a:r>
          <a:br>
            <a:rPr lang="sv-SE" sz="1000" dirty="0" smtClean="0">
              <a:solidFill>
                <a:srgbClr val="0000FF"/>
              </a:solidFill>
            </a:rPr>
          </a:br>
          <a:r>
            <a:rPr lang="sv-SE" sz="1000" dirty="0" smtClean="0">
              <a:solidFill>
                <a:srgbClr val="0000FF"/>
              </a:solidFill>
            </a:rPr>
            <a:t>(förskrivning)</a:t>
          </a:r>
          <a:endParaRPr lang="sv-SE" sz="1000" dirty="0">
            <a:solidFill>
              <a:srgbClr val="0000FF"/>
            </a:solidFill>
          </a:endParaRPr>
        </a:p>
      </dgm:t>
    </dgm:pt>
    <dgm:pt modelId="{238E6E79-1C9B-AF45-9466-C312A3D8A098}" type="parTrans" cxnId="{8192C22E-17C0-6A48-A569-993B48880531}">
      <dgm:prSet/>
      <dgm:spPr/>
      <dgm:t>
        <a:bodyPr/>
        <a:lstStyle/>
        <a:p>
          <a:endParaRPr lang="sv-SE">
            <a:solidFill>
              <a:srgbClr val="382819"/>
            </a:solidFill>
          </a:endParaRPr>
        </a:p>
      </dgm:t>
    </dgm:pt>
    <dgm:pt modelId="{35CD1148-EB44-7549-B1D7-5F8A38CDA3CD}" type="sibTrans" cxnId="{8192C22E-17C0-6A48-A569-993B48880531}">
      <dgm:prSet/>
      <dgm:spPr/>
      <dgm:t>
        <a:bodyPr/>
        <a:lstStyle/>
        <a:p>
          <a:endParaRPr lang="sv-SE">
            <a:solidFill>
              <a:srgbClr val="382819"/>
            </a:solidFill>
          </a:endParaRPr>
        </a:p>
      </dgm:t>
    </dgm:pt>
    <dgm:pt modelId="{9986EC4E-7E55-CB46-A68F-3EF9CE0AB835}">
      <dgm:prSet phldrT="[Text]" custT="1">
        <dgm:style>
          <a:lnRef idx="2">
            <a:schemeClr val="accent1"/>
          </a:lnRef>
          <a:fillRef idx="1">
            <a:schemeClr val="lt1"/>
          </a:fillRef>
          <a:effectRef idx="0">
            <a:schemeClr val="accent1"/>
          </a:effectRef>
          <a:fontRef idx="minor">
            <a:schemeClr val="dk1"/>
          </a:fontRef>
        </dgm:style>
      </dgm:prSet>
      <dgm:spPr>
        <a:ln>
          <a:solidFill>
            <a:srgbClr val="7F7F7F"/>
          </a:solidFill>
        </a:ln>
      </dgm:spPr>
      <dgm:t>
        <a:bodyPr/>
        <a:lstStyle/>
        <a:p>
          <a:r>
            <a:rPr lang="sv-SE" sz="1000" dirty="0" smtClean="0">
              <a:solidFill>
                <a:srgbClr val="0000FF"/>
              </a:solidFill>
            </a:rPr>
            <a:t>Uthämtade läkemedel</a:t>
          </a:r>
          <a:endParaRPr lang="sv-SE" sz="1000" dirty="0">
            <a:solidFill>
              <a:srgbClr val="0000FF"/>
            </a:solidFill>
          </a:endParaRPr>
        </a:p>
      </dgm:t>
    </dgm:pt>
    <dgm:pt modelId="{EFA7F83F-C62B-5D41-83F8-EBA2A7C088AE}" type="parTrans" cxnId="{91E2BABE-6340-8240-8274-DF43DC3A7682}">
      <dgm:prSet/>
      <dgm:spPr/>
      <dgm:t>
        <a:bodyPr/>
        <a:lstStyle/>
        <a:p>
          <a:endParaRPr lang="sv-SE">
            <a:solidFill>
              <a:srgbClr val="382819"/>
            </a:solidFill>
          </a:endParaRPr>
        </a:p>
      </dgm:t>
    </dgm:pt>
    <dgm:pt modelId="{F45F9217-2D5D-6F43-A468-DC7EBBFE793F}" type="sibTrans" cxnId="{91E2BABE-6340-8240-8274-DF43DC3A7682}">
      <dgm:prSet/>
      <dgm:spPr/>
      <dgm:t>
        <a:bodyPr/>
        <a:lstStyle/>
        <a:p>
          <a:endParaRPr lang="sv-SE">
            <a:solidFill>
              <a:srgbClr val="382819"/>
            </a:solidFill>
          </a:endParaRPr>
        </a:p>
      </dgm:t>
    </dgm:pt>
    <dgm:pt modelId="{74627B24-35E2-F841-B5D3-96ACA7C7804C}" type="pres">
      <dgm:prSet presAssocID="{46DB8E9E-A092-8C47-9D02-B9E1F3F96C97}" presName="linear" presStyleCnt="0">
        <dgm:presLayoutVars>
          <dgm:dir/>
          <dgm:resizeHandles val="exact"/>
        </dgm:presLayoutVars>
      </dgm:prSet>
      <dgm:spPr/>
      <dgm:t>
        <a:bodyPr/>
        <a:lstStyle/>
        <a:p>
          <a:endParaRPr lang="sv-SE"/>
        </a:p>
      </dgm:t>
    </dgm:pt>
    <dgm:pt modelId="{49AAA0F2-44BB-3E47-9737-A22F3D7D6AD0}" type="pres">
      <dgm:prSet presAssocID="{AAC8424C-82F4-ED46-93BB-5F720AB8716D}" presName="comp" presStyleCnt="0"/>
      <dgm:spPr/>
    </dgm:pt>
    <dgm:pt modelId="{383E6720-D94C-CB49-827C-3D6B7C0BB8FD}" type="pres">
      <dgm:prSet presAssocID="{AAC8424C-82F4-ED46-93BB-5F720AB8716D}" presName="box" presStyleLbl="node1" presStyleIdx="0" presStyleCnt="3"/>
      <dgm:spPr/>
      <dgm:t>
        <a:bodyPr/>
        <a:lstStyle/>
        <a:p>
          <a:endParaRPr lang="sv-SE"/>
        </a:p>
      </dgm:t>
    </dgm:pt>
    <dgm:pt modelId="{AC996CF2-0F7D-244A-B5FD-3DFF298717EE}" type="pres">
      <dgm:prSet presAssocID="{AAC8424C-82F4-ED46-93BB-5F720AB8716D}" presName="img" presStyleLbl="fgImgPlace1" presStyleIdx="0" presStyleCnt="3" custLinFactNeighborX="-8126"/>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t>
        <a:bodyPr/>
        <a:lstStyle/>
        <a:p>
          <a:endParaRPr lang="sv-SE"/>
        </a:p>
      </dgm:t>
    </dgm:pt>
    <dgm:pt modelId="{415CF7C8-2429-104F-93DB-F366281FC997}" type="pres">
      <dgm:prSet presAssocID="{AAC8424C-82F4-ED46-93BB-5F720AB8716D}" presName="text" presStyleLbl="node1" presStyleIdx="0" presStyleCnt="3">
        <dgm:presLayoutVars>
          <dgm:bulletEnabled val="1"/>
        </dgm:presLayoutVars>
      </dgm:prSet>
      <dgm:spPr/>
      <dgm:t>
        <a:bodyPr/>
        <a:lstStyle/>
        <a:p>
          <a:endParaRPr lang="sv-SE"/>
        </a:p>
      </dgm:t>
    </dgm:pt>
    <dgm:pt modelId="{66B52408-8856-E147-868C-371592EC93D1}" type="pres">
      <dgm:prSet presAssocID="{9A42BE83-11CC-034C-B1FA-C2A4B24A112F}" presName="spacer" presStyleCnt="0"/>
      <dgm:spPr/>
    </dgm:pt>
    <dgm:pt modelId="{5DA8E2DC-DA46-5F43-A4C6-921A3D925AA0}" type="pres">
      <dgm:prSet presAssocID="{7A67CA74-06BA-4947-8595-DCD885DDFBD1}" presName="comp" presStyleCnt="0"/>
      <dgm:spPr/>
    </dgm:pt>
    <dgm:pt modelId="{D7EC801B-9D09-DC44-A173-997459634361}" type="pres">
      <dgm:prSet presAssocID="{7A67CA74-06BA-4947-8595-DCD885DDFBD1}" presName="box" presStyleLbl="node1" presStyleIdx="1" presStyleCnt="3" custScaleX="90428" custLinFactNeighborX="5352"/>
      <dgm:spPr/>
      <dgm:t>
        <a:bodyPr/>
        <a:lstStyle/>
        <a:p>
          <a:endParaRPr lang="sv-SE"/>
        </a:p>
      </dgm:t>
    </dgm:pt>
    <dgm:pt modelId="{2E47990A-4A46-BB4C-A2ED-64B767D67765}" type="pres">
      <dgm:prSet presAssocID="{7A67CA74-06BA-4947-8595-DCD885DDFBD1}" presName="img" presStyleLbl="fgImgPlace1" presStyleIdx="1" presStyleCnt="3" custLinFactNeighborX="26760"/>
      <dgm:spPr>
        <a:blipFill>
          <a:blip xmlns:r="http://schemas.openxmlformats.org/officeDocument/2006/relationships" r:embed="rId2">
            <a:extLst>
              <a:ext uri="{28A0092B-C50C-407E-A947-70E740481C1C}">
                <a14:useLocalDpi xmlns:a14="http://schemas.microsoft.com/office/drawing/2010/main" val="0"/>
              </a:ext>
            </a:extLst>
          </a:blip>
          <a:srcRect/>
          <a:stretch>
            <a:fillRect t="-35000" b="-35000"/>
          </a:stretch>
        </a:blipFill>
      </dgm:spPr>
      <dgm:t>
        <a:bodyPr/>
        <a:lstStyle/>
        <a:p>
          <a:endParaRPr lang="sv-SE"/>
        </a:p>
      </dgm:t>
    </dgm:pt>
    <dgm:pt modelId="{3E3CD85E-A7D0-AA43-9164-389657963A59}" type="pres">
      <dgm:prSet presAssocID="{7A67CA74-06BA-4947-8595-DCD885DDFBD1}" presName="text" presStyleLbl="node1" presStyleIdx="1" presStyleCnt="3">
        <dgm:presLayoutVars>
          <dgm:bulletEnabled val="1"/>
        </dgm:presLayoutVars>
      </dgm:prSet>
      <dgm:spPr/>
      <dgm:t>
        <a:bodyPr/>
        <a:lstStyle/>
        <a:p>
          <a:endParaRPr lang="sv-SE"/>
        </a:p>
      </dgm:t>
    </dgm:pt>
    <dgm:pt modelId="{3A7BBF40-CCFB-4A46-BF05-DA8E23310B07}" type="pres">
      <dgm:prSet presAssocID="{35CD1148-EB44-7549-B1D7-5F8A38CDA3CD}" presName="spacer" presStyleCnt="0"/>
      <dgm:spPr/>
    </dgm:pt>
    <dgm:pt modelId="{DEADB46B-5D2F-0A47-8662-03B1C51D7C4F}" type="pres">
      <dgm:prSet presAssocID="{9986EC4E-7E55-CB46-A68F-3EF9CE0AB835}" presName="comp" presStyleCnt="0"/>
      <dgm:spPr/>
    </dgm:pt>
    <dgm:pt modelId="{A469B5BA-48AB-2447-968A-83A233B3619A}" type="pres">
      <dgm:prSet presAssocID="{9986EC4E-7E55-CB46-A68F-3EF9CE0AB835}" presName="box" presStyleLbl="node1" presStyleIdx="2" presStyleCnt="3" custScaleX="75785" custLinFactNeighborX="7535"/>
      <dgm:spPr/>
      <dgm:t>
        <a:bodyPr/>
        <a:lstStyle/>
        <a:p>
          <a:endParaRPr lang="sv-SE"/>
        </a:p>
      </dgm:t>
    </dgm:pt>
    <dgm:pt modelId="{5E57F427-D693-324A-B3A2-2DF82D044E0E}" type="pres">
      <dgm:prSet presAssocID="{9986EC4E-7E55-CB46-A68F-3EF9CE0AB835}" presName="img" presStyleLbl="fgImgPlace1" presStyleIdx="2" presStyleCnt="3" custLinFactNeighborX="69130"/>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t>
        <a:bodyPr/>
        <a:lstStyle/>
        <a:p>
          <a:endParaRPr lang="sv-SE"/>
        </a:p>
      </dgm:t>
    </dgm:pt>
    <dgm:pt modelId="{2800F71B-6FCF-324E-AE15-445F26D222A7}" type="pres">
      <dgm:prSet presAssocID="{9986EC4E-7E55-CB46-A68F-3EF9CE0AB835}" presName="text" presStyleLbl="node1" presStyleIdx="2" presStyleCnt="3">
        <dgm:presLayoutVars>
          <dgm:bulletEnabled val="1"/>
        </dgm:presLayoutVars>
      </dgm:prSet>
      <dgm:spPr/>
      <dgm:t>
        <a:bodyPr/>
        <a:lstStyle/>
        <a:p>
          <a:endParaRPr lang="sv-SE"/>
        </a:p>
      </dgm:t>
    </dgm:pt>
  </dgm:ptLst>
  <dgm:cxnLst>
    <dgm:cxn modelId="{B3114227-31C8-5D45-9233-C2F0690CB80C}" type="presOf" srcId="{AAC8424C-82F4-ED46-93BB-5F720AB8716D}" destId="{383E6720-D94C-CB49-827C-3D6B7C0BB8FD}" srcOrd="0" destOrd="0" presId="urn:microsoft.com/office/officeart/2005/8/layout/vList4"/>
    <dgm:cxn modelId="{82CD4369-14A7-CE43-9951-8860E760E22D}" type="presOf" srcId="{7A67CA74-06BA-4947-8595-DCD885DDFBD1}" destId="{3E3CD85E-A7D0-AA43-9164-389657963A59}" srcOrd="1" destOrd="0" presId="urn:microsoft.com/office/officeart/2005/8/layout/vList4"/>
    <dgm:cxn modelId="{E06CA193-F9F9-0345-8975-A11BEDB740E9}" type="presOf" srcId="{9986EC4E-7E55-CB46-A68F-3EF9CE0AB835}" destId="{A469B5BA-48AB-2447-968A-83A233B3619A}" srcOrd="0" destOrd="0" presId="urn:microsoft.com/office/officeart/2005/8/layout/vList4"/>
    <dgm:cxn modelId="{4E8DEC23-6B2A-1744-839A-DB3B9693025D}" type="presOf" srcId="{AAC8424C-82F4-ED46-93BB-5F720AB8716D}" destId="{415CF7C8-2429-104F-93DB-F366281FC997}" srcOrd="1" destOrd="0" presId="urn:microsoft.com/office/officeart/2005/8/layout/vList4"/>
    <dgm:cxn modelId="{89EF6039-AE90-AF4C-8232-D6593908131E}" type="presOf" srcId="{9986EC4E-7E55-CB46-A68F-3EF9CE0AB835}" destId="{2800F71B-6FCF-324E-AE15-445F26D222A7}" srcOrd="1" destOrd="0" presId="urn:microsoft.com/office/officeart/2005/8/layout/vList4"/>
    <dgm:cxn modelId="{4F0CD7B4-88E9-1440-90DA-993C2400F431}" type="presOf" srcId="{7A67CA74-06BA-4947-8595-DCD885DDFBD1}" destId="{D7EC801B-9D09-DC44-A173-997459634361}" srcOrd="0" destOrd="0" presId="urn:microsoft.com/office/officeart/2005/8/layout/vList4"/>
    <dgm:cxn modelId="{8192C22E-17C0-6A48-A569-993B48880531}" srcId="{46DB8E9E-A092-8C47-9D02-B9E1F3F96C97}" destId="{7A67CA74-06BA-4947-8595-DCD885DDFBD1}" srcOrd="1" destOrd="0" parTransId="{238E6E79-1C9B-AF45-9466-C312A3D8A098}" sibTransId="{35CD1148-EB44-7549-B1D7-5F8A38CDA3CD}"/>
    <dgm:cxn modelId="{2E2AA581-342B-0141-B1B9-F7FE47C72CA5}" srcId="{46DB8E9E-A092-8C47-9D02-B9E1F3F96C97}" destId="{AAC8424C-82F4-ED46-93BB-5F720AB8716D}" srcOrd="0" destOrd="0" parTransId="{E50B9A83-8A0A-D245-84A1-1C59DC1CE028}" sibTransId="{9A42BE83-11CC-034C-B1FA-C2A4B24A112F}"/>
    <dgm:cxn modelId="{EC94E4EF-221A-8F47-B83C-17EE6C25EF4C}" type="presOf" srcId="{46DB8E9E-A092-8C47-9D02-B9E1F3F96C97}" destId="{74627B24-35E2-F841-B5D3-96ACA7C7804C}" srcOrd="0" destOrd="0" presId="urn:microsoft.com/office/officeart/2005/8/layout/vList4"/>
    <dgm:cxn modelId="{91E2BABE-6340-8240-8274-DF43DC3A7682}" srcId="{46DB8E9E-A092-8C47-9D02-B9E1F3F96C97}" destId="{9986EC4E-7E55-CB46-A68F-3EF9CE0AB835}" srcOrd="2" destOrd="0" parTransId="{EFA7F83F-C62B-5D41-83F8-EBA2A7C088AE}" sibTransId="{F45F9217-2D5D-6F43-A468-DC7EBBFE793F}"/>
    <dgm:cxn modelId="{D42AC005-69EA-224D-AE46-E438E846F69D}" type="presParOf" srcId="{74627B24-35E2-F841-B5D3-96ACA7C7804C}" destId="{49AAA0F2-44BB-3E47-9737-A22F3D7D6AD0}" srcOrd="0" destOrd="0" presId="urn:microsoft.com/office/officeart/2005/8/layout/vList4"/>
    <dgm:cxn modelId="{33331A25-0337-D148-A83A-EAEFCE4BF0FA}" type="presParOf" srcId="{49AAA0F2-44BB-3E47-9737-A22F3D7D6AD0}" destId="{383E6720-D94C-CB49-827C-3D6B7C0BB8FD}" srcOrd="0" destOrd="0" presId="urn:microsoft.com/office/officeart/2005/8/layout/vList4"/>
    <dgm:cxn modelId="{7EA4843A-5AF2-EF4F-89C8-7268D7152C84}" type="presParOf" srcId="{49AAA0F2-44BB-3E47-9737-A22F3D7D6AD0}" destId="{AC996CF2-0F7D-244A-B5FD-3DFF298717EE}" srcOrd="1" destOrd="0" presId="urn:microsoft.com/office/officeart/2005/8/layout/vList4"/>
    <dgm:cxn modelId="{94375FDD-2F3E-8345-BDF7-7FC468A5F2A6}" type="presParOf" srcId="{49AAA0F2-44BB-3E47-9737-A22F3D7D6AD0}" destId="{415CF7C8-2429-104F-93DB-F366281FC997}" srcOrd="2" destOrd="0" presId="urn:microsoft.com/office/officeart/2005/8/layout/vList4"/>
    <dgm:cxn modelId="{2E7EC2CF-5E88-EF46-92AC-0029629ADD76}" type="presParOf" srcId="{74627B24-35E2-F841-B5D3-96ACA7C7804C}" destId="{66B52408-8856-E147-868C-371592EC93D1}" srcOrd="1" destOrd="0" presId="urn:microsoft.com/office/officeart/2005/8/layout/vList4"/>
    <dgm:cxn modelId="{F9E7C81D-16C2-4049-9C5B-8D4747ABBAF1}" type="presParOf" srcId="{74627B24-35E2-F841-B5D3-96ACA7C7804C}" destId="{5DA8E2DC-DA46-5F43-A4C6-921A3D925AA0}" srcOrd="2" destOrd="0" presId="urn:microsoft.com/office/officeart/2005/8/layout/vList4"/>
    <dgm:cxn modelId="{5C312F86-06BC-ED41-BB8A-2469CFB9DAFE}" type="presParOf" srcId="{5DA8E2DC-DA46-5F43-A4C6-921A3D925AA0}" destId="{D7EC801B-9D09-DC44-A173-997459634361}" srcOrd="0" destOrd="0" presId="urn:microsoft.com/office/officeart/2005/8/layout/vList4"/>
    <dgm:cxn modelId="{15F5A841-3022-EB48-BB34-91BFC4B4C1B0}" type="presParOf" srcId="{5DA8E2DC-DA46-5F43-A4C6-921A3D925AA0}" destId="{2E47990A-4A46-BB4C-A2ED-64B767D67765}" srcOrd="1" destOrd="0" presId="urn:microsoft.com/office/officeart/2005/8/layout/vList4"/>
    <dgm:cxn modelId="{D7B90971-00D2-244F-8C17-CF3F92379AB8}" type="presParOf" srcId="{5DA8E2DC-DA46-5F43-A4C6-921A3D925AA0}" destId="{3E3CD85E-A7D0-AA43-9164-389657963A59}" srcOrd="2" destOrd="0" presId="urn:microsoft.com/office/officeart/2005/8/layout/vList4"/>
    <dgm:cxn modelId="{70D513A5-E233-8446-B32B-8C32C8D5D0AD}" type="presParOf" srcId="{74627B24-35E2-F841-B5D3-96ACA7C7804C}" destId="{3A7BBF40-CCFB-4A46-BF05-DA8E23310B07}" srcOrd="3" destOrd="0" presId="urn:microsoft.com/office/officeart/2005/8/layout/vList4"/>
    <dgm:cxn modelId="{9CC3D8CE-D733-994F-9CE4-20CE08154618}" type="presParOf" srcId="{74627B24-35E2-F841-B5D3-96ACA7C7804C}" destId="{DEADB46B-5D2F-0A47-8662-03B1C51D7C4F}" srcOrd="4" destOrd="0" presId="urn:microsoft.com/office/officeart/2005/8/layout/vList4"/>
    <dgm:cxn modelId="{AF235F60-3F71-5340-916F-EE64872B8F04}" type="presParOf" srcId="{DEADB46B-5D2F-0A47-8662-03B1C51D7C4F}" destId="{A469B5BA-48AB-2447-968A-83A233B3619A}" srcOrd="0" destOrd="0" presId="urn:microsoft.com/office/officeart/2005/8/layout/vList4"/>
    <dgm:cxn modelId="{A6E157A3-DE81-7643-95A0-627E74CE11B4}" type="presParOf" srcId="{DEADB46B-5D2F-0A47-8662-03B1C51D7C4F}" destId="{5E57F427-D693-324A-B3A2-2DF82D044E0E}" srcOrd="1" destOrd="0" presId="urn:microsoft.com/office/officeart/2005/8/layout/vList4"/>
    <dgm:cxn modelId="{67245140-0A1B-0C4F-A219-78505817DD1D}" type="presParOf" srcId="{DEADB46B-5D2F-0A47-8662-03B1C51D7C4F}" destId="{2800F71B-6FCF-324E-AE15-445F26D222A7}" srcOrd="2" destOrd="0" presId="urn:microsoft.com/office/officeart/2005/8/layout/vList4"/>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CBEF6D-7A27-B945-A1DF-6210B9747C3B}"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sv-SE"/>
        </a:p>
      </dgm:t>
    </dgm:pt>
    <dgm:pt modelId="{DEEC7A65-3EEC-A94B-A3CF-9DFC1524FD53}">
      <dgm:prSet phldrT="[Text]" custT="1">
        <dgm:style>
          <a:lnRef idx="1">
            <a:schemeClr val="dk1"/>
          </a:lnRef>
          <a:fillRef idx="2">
            <a:schemeClr val="dk1"/>
          </a:fillRef>
          <a:effectRef idx="1">
            <a:schemeClr val="dk1"/>
          </a:effectRef>
          <a:fontRef idx="minor">
            <a:schemeClr val="dk1"/>
          </a:fontRef>
        </dgm:style>
      </dgm:prSet>
      <dgm:spPr/>
      <dgm:t>
        <a:bodyPr/>
        <a:lstStyle/>
        <a:p>
          <a:r>
            <a:rPr lang="sv-SE" sz="1000" dirty="0" smtClean="0">
              <a:solidFill>
                <a:srgbClr val="382819"/>
              </a:solidFill>
            </a:rPr>
            <a:t>Expedierings-underlag </a:t>
          </a:r>
          <a:br>
            <a:rPr lang="sv-SE" sz="1000" dirty="0" smtClean="0">
              <a:solidFill>
                <a:srgbClr val="382819"/>
              </a:solidFill>
            </a:rPr>
          </a:br>
          <a:r>
            <a:rPr lang="sv-SE" sz="1000" dirty="0" smtClean="0">
              <a:solidFill>
                <a:srgbClr val="382819"/>
              </a:solidFill>
            </a:rPr>
            <a:t>(Recept)</a:t>
          </a:r>
          <a:endParaRPr lang="sv-SE" sz="1000" dirty="0">
            <a:solidFill>
              <a:srgbClr val="382819"/>
            </a:solidFill>
          </a:endParaRPr>
        </a:p>
      </dgm:t>
    </dgm:pt>
    <dgm:pt modelId="{EB7F0031-CB7A-754F-BD5B-679DF7C67DEA}" type="parTrans" cxnId="{768C17DB-45E9-0746-82B8-582A59C04684}">
      <dgm:prSet/>
      <dgm:spPr/>
      <dgm:t>
        <a:bodyPr/>
        <a:lstStyle/>
        <a:p>
          <a:endParaRPr lang="sv-SE"/>
        </a:p>
      </dgm:t>
    </dgm:pt>
    <dgm:pt modelId="{7EBB0590-C471-354F-90A2-B6C726FDA59A}" type="sibTrans" cxnId="{768C17DB-45E9-0746-82B8-582A59C04684}">
      <dgm:prSet/>
      <dgm:spPr/>
      <dgm:t>
        <a:bodyPr/>
        <a:lstStyle/>
        <a:p>
          <a:endParaRPr lang="sv-SE"/>
        </a:p>
      </dgm:t>
    </dgm:pt>
    <dgm:pt modelId="{0D4945D6-6A66-9C46-99FA-5824A7760151}">
      <dgm:prSet phldrT="[Text]" custT="1">
        <dgm:style>
          <a:lnRef idx="1">
            <a:schemeClr val="dk1"/>
          </a:lnRef>
          <a:fillRef idx="2">
            <a:schemeClr val="dk1"/>
          </a:fillRef>
          <a:effectRef idx="1">
            <a:schemeClr val="dk1"/>
          </a:effectRef>
          <a:fontRef idx="minor">
            <a:schemeClr val="dk1"/>
          </a:fontRef>
        </dgm:style>
      </dgm:prSet>
      <dgm:spPr/>
      <dgm:t>
        <a:bodyPr/>
        <a:lstStyle/>
        <a:p>
          <a:r>
            <a:rPr lang="sv-SE" sz="1050" dirty="0" smtClean="0">
              <a:solidFill>
                <a:srgbClr val="382819"/>
              </a:solidFill>
            </a:rPr>
            <a:t>Uthämtade läkemedel</a:t>
          </a:r>
          <a:endParaRPr lang="sv-SE" sz="1050" dirty="0">
            <a:solidFill>
              <a:srgbClr val="382819"/>
            </a:solidFill>
          </a:endParaRPr>
        </a:p>
      </dgm:t>
    </dgm:pt>
    <dgm:pt modelId="{27180289-FDAF-AF4F-ADC4-F1E299B20820}" type="parTrans" cxnId="{4B05E889-AB4A-D842-8871-6C8D802272A5}">
      <dgm:prSet/>
      <dgm:spPr/>
      <dgm:t>
        <a:bodyPr/>
        <a:lstStyle/>
        <a:p>
          <a:endParaRPr lang="sv-SE"/>
        </a:p>
      </dgm:t>
    </dgm:pt>
    <dgm:pt modelId="{77BEBA60-F540-AE48-895C-C1E5D1248149}" type="sibTrans" cxnId="{4B05E889-AB4A-D842-8871-6C8D802272A5}">
      <dgm:prSet/>
      <dgm:spPr/>
      <dgm:t>
        <a:bodyPr/>
        <a:lstStyle/>
        <a:p>
          <a:endParaRPr lang="sv-SE"/>
        </a:p>
      </dgm:t>
    </dgm:pt>
    <dgm:pt modelId="{2D1902E3-033F-DC4E-9269-BE6E075CEB8A}" type="pres">
      <dgm:prSet presAssocID="{7DCBEF6D-7A27-B945-A1DF-6210B9747C3B}" presName="diagram" presStyleCnt="0">
        <dgm:presLayoutVars>
          <dgm:dir/>
          <dgm:resizeHandles val="exact"/>
        </dgm:presLayoutVars>
      </dgm:prSet>
      <dgm:spPr/>
      <dgm:t>
        <a:bodyPr/>
        <a:lstStyle/>
        <a:p>
          <a:endParaRPr lang="sv-SE"/>
        </a:p>
      </dgm:t>
    </dgm:pt>
    <dgm:pt modelId="{163AC0F3-0F4F-314D-9CD4-397B1FAF3FE4}" type="pres">
      <dgm:prSet presAssocID="{DEEC7A65-3EEC-A94B-A3CF-9DFC1524FD53}" presName="node" presStyleLbl="node1" presStyleIdx="0" presStyleCnt="2" custScaleX="94966" custScaleY="72261">
        <dgm:presLayoutVars>
          <dgm:bulletEnabled val="1"/>
        </dgm:presLayoutVars>
      </dgm:prSet>
      <dgm:spPr/>
      <dgm:t>
        <a:bodyPr/>
        <a:lstStyle/>
        <a:p>
          <a:endParaRPr lang="sv-SE"/>
        </a:p>
      </dgm:t>
    </dgm:pt>
    <dgm:pt modelId="{B1CBB65A-655E-F94F-B1BC-A9E89F1EA0F9}" type="pres">
      <dgm:prSet presAssocID="{7EBB0590-C471-354F-90A2-B6C726FDA59A}" presName="sibTrans" presStyleCnt="0"/>
      <dgm:spPr/>
    </dgm:pt>
    <dgm:pt modelId="{9824311D-41EE-5C42-BF21-7F538129D4FA}" type="pres">
      <dgm:prSet presAssocID="{0D4945D6-6A66-9C46-99FA-5824A7760151}" presName="node" presStyleLbl="node1" presStyleIdx="1" presStyleCnt="2" custScaleX="75190" custScaleY="60129" custLinFactNeighborX="1237" custLinFactNeighborY="33578">
        <dgm:presLayoutVars>
          <dgm:bulletEnabled val="1"/>
        </dgm:presLayoutVars>
      </dgm:prSet>
      <dgm:spPr/>
      <dgm:t>
        <a:bodyPr/>
        <a:lstStyle/>
        <a:p>
          <a:endParaRPr lang="sv-SE"/>
        </a:p>
      </dgm:t>
    </dgm:pt>
  </dgm:ptLst>
  <dgm:cxnLst>
    <dgm:cxn modelId="{5E5D9A3F-F556-624C-8690-F4A516AE29C9}" type="presOf" srcId="{0D4945D6-6A66-9C46-99FA-5824A7760151}" destId="{9824311D-41EE-5C42-BF21-7F538129D4FA}" srcOrd="0" destOrd="0" presId="urn:microsoft.com/office/officeart/2005/8/layout/default"/>
    <dgm:cxn modelId="{768C17DB-45E9-0746-82B8-582A59C04684}" srcId="{7DCBEF6D-7A27-B945-A1DF-6210B9747C3B}" destId="{DEEC7A65-3EEC-A94B-A3CF-9DFC1524FD53}" srcOrd="0" destOrd="0" parTransId="{EB7F0031-CB7A-754F-BD5B-679DF7C67DEA}" sibTransId="{7EBB0590-C471-354F-90A2-B6C726FDA59A}"/>
    <dgm:cxn modelId="{36BFCE2C-693C-9143-A341-C127C0A2CA10}" type="presOf" srcId="{7DCBEF6D-7A27-B945-A1DF-6210B9747C3B}" destId="{2D1902E3-033F-DC4E-9269-BE6E075CEB8A}" srcOrd="0" destOrd="0" presId="urn:microsoft.com/office/officeart/2005/8/layout/default"/>
    <dgm:cxn modelId="{4B05E889-AB4A-D842-8871-6C8D802272A5}" srcId="{7DCBEF6D-7A27-B945-A1DF-6210B9747C3B}" destId="{0D4945D6-6A66-9C46-99FA-5824A7760151}" srcOrd="1" destOrd="0" parTransId="{27180289-FDAF-AF4F-ADC4-F1E299B20820}" sibTransId="{77BEBA60-F540-AE48-895C-C1E5D1248149}"/>
    <dgm:cxn modelId="{E8198A34-2765-2B41-9355-EAC11A6F4BE9}" type="presOf" srcId="{DEEC7A65-3EEC-A94B-A3CF-9DFC1524FD53}" destId="{163AC0F3-0F4F-314D-9CD4-397B1FAF3FE4}" srcOrd="0" destOrd="0" presId="urn:microsoft.com/office/officeart/2005/8/layout/default"/>
    <dgm:cxn modelId="{26596E8B-5397-8940-98C0-ED4474A6BDD3}" type="presParOf" srcId="{2D1902E3-033F-DC4E-9269-BE6E075CEB8A}" destId="{163AC0F3-0F4F-314D-9CD4-397B1FAF3FE4}" srcOrd="0" destOrd="0" presId="urn:microsoft.com/office/officeart/2005/8/layout/default"/>
    <dgm:cxn modelId="{8A5FA7A0-FDA0-2A4D-A740-99AC7BE9AFF7}" type="presParOf" srcId="{2D1902E3-033F-DC4E-9269-BE6E075CEB8A}" destId="{B1CBB65A-655E-F94F-B1BC-A9E89F1EA0F9}" srcOrd="1" destOrd="0" presId="urn:microsoft.com/office/officeart/2005/8/layout/default"/>
    <dgm:cxn modelId="{E1FB6F80-CBA6-7741-886B-BE62A354DFAC}" type="presParOf" srcId="{2D1902E3-033F-DC4E-9269-BE6E075CEB8A}" destId="{9824311D-41EE-5C42-BF21-7F538129D4FA}" srcOrd="2"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DB8E9E-A092-8C47-9D02-B9E1F3F96C97}" type="doc">
      <dgm:prSet loTypeId="urn:microsoft.com/office/officeart/2005/8/layout/vList4" loCatId="" qsTypeId="urn:microsoft.com/office/officeart/2005/8/quickstyle/simple4" qsCatId="simple" csTypeId="urn:microsoft.com/office/officeart/2005/8/colors/accent1_2" csCatId="accent1" phldr="1"/>
      <dgm:spPr/>
      <dgm:t>
        <a:bodyPr/>
        <a:lstStyle/>
        <a:p>
          <a:endParaRPr lang="sv-SE"/>
        </a:p>
      </dgm:t>
    </dgm:pt>
    <dgm:pt modelId="{AAC8424C-82F4-ED46-93BB-5F720AB8716D}">
      <dgm:prSet phldrT="[Text]" custT="1">
        <dgm:style>
          <a:lnRef idx="2">
            <a:schemeClr val="accent1"/>
          </a:lnRef>
          <a:fillRef idx="1">
            <a:schemeClr val="lt1"/>
          </a:fillRef>
          <a:effectRef idx="0">
            <a:schemeClr val="accent1"/>
          </a:effectRef>
          <a:fontRef idx="minor">
            <a:schemeClr val="dk1"/>
          </a:fontRef>
        </dgm:style>
      </dgm:prSet>
      <dgm:spPr>
        <a:ln>
          <a:solidFill>
            <a:schemeClr val="bg1">
              <a:lumMod val="50000"/>
            </a:schemeClr>
          </a:solidFill>
        </a:ln>
      </dgm:spPr>
      <dgm:t>
        <a:bodyPr/>
        <a:lstStyle/>
        <a:p>
          <a:r>
            <a:rPr lang="sv-SE" sz="1000" dirty="0" smtClean="0">
              <a:solidFill>
                <a:srgbClr val="382819"/>
              </a:solidFill>
            </a:rPr>
            <a:t>Läkemedelsordinationer</a:t>
          </a:r>
          <a:endParaRPr lang="sv-SE" sz="1000" dirty="0">
            <a:solidFill>
              <a:srgbClr val="382819"/>
            </a:solidFill>
          </a:endParaRPr>
        </a:p>
      </dgm:t>
    </dgm:pt>
    <dgm:pt modelId="{E50B9A83-8A0A-D245-84A1-1C59DC1CE028}" type="parTrans" cxnId="{2E2AA581-342B-0141-B1B9-F7FE47C72CA5}">
      <dgm:prSet/>
      <dgm:spPr/>
      <dgm:t>
        <a:bodyPr/>
        <a:lstStyle/>
        <a:p>
          <a:endParaRPr lang="sv-SE">
            <a:solidFill>
              <a:srgbClr val="382819"/>
            </a:solidFill>
          </a:endParaRPr>
        </a:p>
      </dgm:t>
    </dgm:pt>
    <dgm:pt modelId="{9A42BE83-11CC-034C-B1FA-C2A4B24A112F}" type="sibTrans" cxnId="{2E2AA581-342B-0141-B1B9-F7FE47C72CA5}">
      <dgm:prSet/>
      <dgm:spPr/>
      <dgm:t>
        <a:bodyPr/>
        <a:lstStyle/>
        <a:p>
          <a:endParaRPr lang="sv-SE">
            <a:solidFill>
              <a:srgbClr val="382819"/>
            </a:solidFill>
          </a:endParaRPr>
        </a:p>
      </dgm:t>
    </dgm:pt>
    <dgm:pt modelId="{7A67CA74-06BA-4947-8595-DCD885DDFBD1}">
      <dgm:prSet phldrT="[Text]" custT="1">
        <dgm:style>
          <a:lnRef idx="2">
            <a:schemeClr val="accent1"/>
          </a:lnRef>
          <a:fillRef idx="1">
            <a:schemeClr val="lt1"/>
          </a:fillRef>
          <a:effectRef idx="0">
            <a:schemeClr val="accent1"/>
          </a:effectRef>
          <a:fontRef idx="minor">
            <a:schemeClr val="dk1"/>
          </a:fontRef>
        </dgm:style>
      </dgm:prSet>
      <dgm:spPr>
        <a:ln>
          <a:solidFill>
            <a:srgbClr val="7F7F7F"/>
          </a:solidFill>
        </a:ln>
      </dgm:spPr>
      <dgm:t>
        <a:bodyPr/>
        <a:lstStyle/>
        <a:p>
          <a:r>
            <a:rPr lang="sv-SE" sz="1000" dirty="0" smtClean="0">
              <a:solidFill>
                <a:srgbClr val="382819"/>
              </a:solidFill>
            </a:rPr>
            <a:t>Expedieringsunderlag</a:t>
          </a:r>
          <a:br>
            <a:rPr lang="sv-SE" sz="1000" dirty="0" smtClean="0">
              <a:solidFill>
                <a:srgbClr val="382819"/>
              </a:solidFill>
            </a:rPr>
          </a:br>
          <a:r>
            <a:rPr lang="sv-SE" sz="1000" dirty="0" smtClean="0">
              <a:solidFill>
                <a:srgbClr val="382819"/>
              </a:solidFill>
            </a:rPr>
            <a:t>(förskrivning)</a:t>
          </a:r>
          <a:endParaRPr lang="sv-SE" sz="1000" dirty="0">
            <a:solidFill>
              <a:srgbClr val="382819"/>
            </a:solidFill>
          </a:endParaRPr>
        </a:p>
      </dgm:t>
    </dgm:pt>
    <dgm:pt modelId="{238E6E79-1C9B-AF45-9466-C312A3D8A098}" type="parTrans" cxnId="{8192C22E-17C0-6A48-A569-993B48880531}">
      <dgm:prSet/>
      <dgm:spPr/>
      <dgm:t>
        <a:bodyPr/>
        <a:lstStyle/>
        <a:p>
          <a:endParaRPr lang="sv-SE">
            <a:solidFill>
              <a:srgbClr val="382819"/>
            </a:solidFill>
          </a:endParaRPr>
        </a:p>
      </dgm:t>
    </dgm:pt>
    <dgm:pt modelId="{35CD1148-EB44-7549-B1D7-5F8A38CDA3CD}" type="sibTrans" cxnId="{8192C22E-17C0-6A48-A569-993B48880531}">
      <dgm:prSet/>
      <dgm:spPr/>
      <dgm:t>
        <a:bodyPr/>
        <a:lstStyle/>
        <a:p>
          <a:endParaRPr lang="sv-SE">
            <a:solidFill>
              <a:srgbClr val="382819"/>
            </a:solidFill>
          </a:endParaRPr>
        </a:p>
      </dgm:t>
    </dgm:pt>
    <dgm:pt modelId="{9986EC4E-7E55-CB46-A68F-3EF9CE0AB835}">
      <dgm:prSet phldrT="[Text]" custT="1">
        <dgm:style>
          <a:lnRef idx="2">
            <a:schemeClr val="accent1"/>
          </a:lnRef>
          <a:fillRef idx="1">
            <a:schemeClr val="lt1"/>
          </a:fillRef>
          <a:effectRef idx="0">
            <a:schemeClr val="accent1"/>
          </a:effectRef>
          <a:fontRef idx="minor">
            <a:schemeClr val="dk1"/>
          </a:fontRef>
        </dgm:style>
      </dgm:prSet>
      <dgm:spPr>
        <a:ln>
          <a:solidFill>
            <a:srgbClr val="7F7F7F"/>
          </a:solidFill>
        </a:ln>
      </dgm:spPr>
      <dgm:t>
        <a:bodyPr/>
        <a:lstStyle/>
        <a:p>
          <a:r>
            <a:rPr lang="sv-SE" sz="1000" dirty="0" smtClean="0">
              <a:solidFill>
                <a:srgbClr val="382819"/>
              </a:solidFill>
            </a:rPr>
            <a:t>Uthämtade läkemedel</a:t>
          </a:r>
          <a:endParaRPr lang="sv-SE" sz="1000" dirty="0">
            <a:solidFill>
              <a:srgbClr val="382819"/>
            </a:solidFill>
          </a:endParaRPr>
        </a:p>
      </dgm:t>
    </dgm:pt>
    <dgm:pt modelId="{EFA7F83F-C62B-5D41-83F8-EBA2A7C088AE}" type="parTrans" cxnId="{91E2BABE-6340-8240-8274-DF43DC3A7682}">
      <dgm:prSet/>
      <dgm:spPr/>
      <dgm:t>
        <a:bodyPr/>
        <a:lstStyle/>
        <a:p>
          <a:endParaRPr lang="sv-SE">
            <a:solidFill>
              <a:srgbClr val="382819"/>
            </a:solidFill>
          </a:endParaRPr>
        </a:p>
      </dgm:t>
    </dgm:pt>
    <dgm:pt modelId="{F45F9217-2D5D-6F43-A468-DC7EBBFE793F}" type="sibTrans" cxnId="{91E2BABE-6340-8240-8274-DF43DC3A7682}">
      <dgm:prSet/>
      <dgm:spPr/>
      <dgm:t>
        <a:bodyPr/>
        <a:lstStyle/>
        <a:p>
          <a:endParaRPr lang="sv-SE">
            <a:solidFill>
              <a:srgbClr val="382819"/>
            </a:solidFill>
          </a:endParaRPr>
        </a:p>
      </dgm:t>
    </dgm:pt>
    <dgm:pt modelId="{74627B24-35E2-F841-B5D3-96ACA7C7804C}" type="pres">
      <dgm:prSet presAssocID="{46DB8E9E-A092-8C47-9D02-B9E1F3F96C97}" presName="linear" presStyleCnt="0">
        <dgm:presLayoutVars>
          <dgm:dir/>
          <dgm:resizeHandles val="exact"/>
        </dgm:presLayoutVars>
      </dgm:prSet>
      <dgm:spPr/>
      <dgm:t>
        <a:bodyPr/>
        <a:lstStyle/>
        <a:p>
          <a:endParaRPr lang="sv-SE"/>
        </a:p>
      </dgm:t>
    </dgm:pt>
    <dgm:pt modelId="{49AAA0F2-44BB-3E47-9737-A22F3D7D6AD0}" type="pres">
      <dgm:prSet presAssocID="{AAC8424C-82F4-ED46-93BB-5F720AB8716D}" presName="comp" presStyleCnt="0"/>
      <dgm:spPr/>
    </dgm:pt>
    <dgm:pt modelId="{383E6720-D94C-CB49-827C-3D6B7C0BB8FD}" type="pres">
      <dgm:prSet presAssocID="{AAC8424C-82F4-ED46-93BB-5F720AB8716D}" presName="box" presStyleLbl="node1" presStyleIdx="0" presStyleCnt="3"/>
      <dgm:spPr/>
      <dgm:t>
        <a:bodyPr/>
        <a:lstStyle/>
        <a:p>
          <a:endParaRPr lang="sv-SE"/>
        </a:p>
      </dgm:t>
    </dgm:pt>
    <dgm:pt modelId="{AC996CF2-0F7D-244A-B5FD-3DFF298717EE}" type="pres">
      <dgm:prSet presAssocID="{AAC8424C-82F4-ED46-93BB-5F720AB8716D}" presName="img" presStyleLbl="fgImgPlace1" presStyleIdx="0" presStyleCnt="3" custLinFactNeighborX="-8126"/>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t>
        <a:bodyPr/>
        <a:lstStyle/>
        <a:p>
          <a:endParaRPr lang="sv-SE"/>
        </a:p>
      </dgm:t>
    </dgm:pt>
    <dgm:pt modelId="{415CF7C8-2429-104F-93DB-F366281FC997}" type="pres">
      <dgm:prSet presAssocID="{AAC8424C-82F4-ED46-93BB-5F720AB8716D}" presName="text" presStyleLbl="node1" presStyleIdx="0" presStyleCnt="3">
        <dgm:presLayoutVars>
          <dgm:bulletEnabled val="1"/>
        </dgm:presLayoutVars>
      </dgm:prSet>
      <dgm:spPr/>
      <dgm:t>
        <a:bodyPr/>
        <a:lstStyle/>
        <a:p>
          <a:endParaRPr lang="sv-SE"/>
        </a:p>
      </dgm:t>
    </dgm:pt>
    <dgm:pt modelId="{66B52408-8856-E147-868C-371592EC93D1}" type="pres">
      <dgm:prSet presAssocID="{9A42BE83-11CC-034C-B1FA-C2A4B24A112F}" presName="spacer" presStyleCnt="0"/>
      <dgm:spPr/>
    </dgm:pt>
    <dgm:pt modelId="{5DA8E2DC-DA46-5F43-A4C6-921A3D925AA0}" type="pres">
      <dgm:prSet presAssocID="{7A67CA74-06BA-4947-8595-DCD885DDFBD1}" presName="comp" presStyleCnt="0"/>
      <dgm:spPr/>
    </dgm:pt>
    <dgm:pt modelId="{D7EC801B-9D09-DC44-A173-997459634361}" type="pres">
      <dgm:prSet presAssocID="{7A67CA74-06BA-4947-8595-DCD885DDFBD1}" presName="box" presStyleLbl="node1" presStyleIdx="1" presStyleCnt="3" custScaleX="90428" custLinFactNeighborX="5352"/>
      <dgm:spPr/>
      <dgm:t>
        <a:bodyPr/>
        <a:lstStyle/>
        <a:p>
          <a:endParaRPr lang="sv-SE"/>
        </a:p>
      </dgm:t>
    </dgm:pt>
    <dgm:pt modelId="{2E47990A-4A46-BB4C-A2ED-64B767D67765}" type="pres">
      <dgm:prSet presAssocID="{7A67CA74-06BA-4947-8595-DCD885DDFBD1}" presName="img" presStyleLbl="fgImgPlace1" presStyleIdx="1" presStyleCnt="3" custLinFactNeighborX="26760"/>
      <dgm:spPr>
        <a:blipFill>
          <a:blip xmlns:r="http://schemas.openxmlformats.org/officeDocument/2006/relationships" r:embed="rId2">
            <a:extLst>
              <a:ext uri="{28A0092B-C50C-407E-A947-70E740481C1C}">
                <a14:useLocalDpi xmlns:a14="http://schemas.microsoft.com/office/drawing/2010/main" val="0"/>
              </a:ext>
            </a:extLst>
          </a:blip>
          <a:srcRect/>
          <a:stretch>
            <a:fillRect t="-35000" b="-35000"/>
          </a:stretch>
        </a:blipFill>
      </dgm:spPr>
      <dgm:t>
        <a:bodyPr/>
        <a:lstStyle/>
        <a:p>
          <a:endParaRPr lang="sv-SE"/>
        </a:p>
      </dgm:t>
    </dgm:pt>
    <dgm:pt modelId="{3E3CD85E-A7D0-AA43-9164-389657963A59}" type="pres">
      <dgm:prSet presAssocID="{7A67CA74-06BA-4947-8595-DCD885DDFBD1}" presName="text" presStyleLbl="node1" presStyleIdx="1" presStyleCnt="3">
        <dgm:presLayoutVars>
          <dgm:bulletEnabled val="1"/>
        </dgm:presLayoutVars>
      </dgm:prSet>
      <dgm:spPr/>
      <dgm:t>
        <a:bodyPr/>
        <a:lstStyle/>
        <a:p>
          <a:endParaRPr lang="sv-SE"/>
        </a:p>
      </dgm:t>
    </dgm:pt>
    <dgm:pt modelId="{3A7BBF40-CCFB-4A46-BF05-DA8E23310B07}" type="pres">
      <dgm:prSet presAssocID="{35CD1148-EB44-7549-B1D7-5F8A38CDA3CD}" presName="spacer" presStyleCnt="0"/>
      <dgm:spPr/>
    </dgm:pt>
    <dgm:pt modelId="{DEADB46B-5D2F-0A47-8662-03B1C51D7C4F}" type="pres">
      <dgm:prSet presAssocID="{9986EC4E-7E55-CB46-A68F-3EF9CE0AB835}" presName="comp" presStyleCnt="0"/>
      <dgm:spPr/>
    </dgm:pt>
    <dgm:pt modelId="{A469B5BA-48AB-2447-968A-83A233B3619A}" type="pres">
      <dgm:prSet presAssocID="{9986EC4E-7E55-CB46-A68F-3EF9CE0AB835}" presName="box" presStyleLbl="node1" presStyleIdx="2" presStyleCnt="3" custScaleX="75785" custLinFactNeighborX="7535"/>
      <dgm:spPr/>
      <dgm:t>
        <a:bodyPr/>
        <a:lstStyle/>
        <a:p>
          <a:endParaRPr lang="sv-SE"/>
        </a:p>
      </dgm:t>
    </dgm:pt>
    <dgm:pt modelId="{5E57F427-D693-324A-B3A2-2DF82D044E0E}" type="pres">
      <dgm:prSet presAssocID="{9986EC4E-7E55-CB46-A68F-3EF9CE0AB835}" presName="img" presStyleLbl="fgImgPlace1" presStyleIdx="2" presStyleCnt="3" custLinFactNeighborX="69130"/>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t>
        <a:bodyPr/>
        <a:lstStyle/>
        <a:p>
          <a:endParaRPr lang="sv-SE"/>
        </a:p>
      </dgm:t>
    </dgm:pt>
    <dgm:pt modelId="{2800F71B-6FCF-324E-AE15-445F26D222A7}" type="pres">
      <dgm:prSet presAssocID="{9986EC4E-7E55-CB46-A68F-3EF9CE0AB835}" presName="text" presStyleLbl="node1" presStyleIdx="2" presStyleCnt="3">
        <dgm:presLayoutVars>
          <dgm:bulletEnabled val="1"/>
        </dgm:presLayoutVars>
      </dgm:prSet>
      <dgm:spPr/>
      <dgm:t>
        <a:bodyPr/>
        <a:lstStyle/>
        <a:p>
          <a:endParaRPr lang="sv-SE"/>
        </a:p>
      </dgm:t>
    </dgm:pt>
  </dgm:ptLst>
  <dgm:cxnLst>
    <dgm:cxn modelId="{C402BC66-E984-334F-A7E2-2DFFBA82CAD2}" type="presOf" srcId="{46DB8E9E-A092-8C47-9D02-B9E1F3F96C97}" destId="{74627B24-35E2-F841-B5D3-96ACA7C7804C}" srcOrd="0" destOrd="0" presId="urn:microsoft.com/office/officeart/2005/8/layout/vList4"/>
    <dgm:cxn modelId="{33C16AFE-7CB9-E643-8AF6-EB271DBAF2B2}" type="presOf" srcId="{AAC8424C-82F4-ED46-93BB-5F720AB8716D}" destId="{415CF7C8-2429-104F-93DB-F366281FC997}" srcOrd="1" destOrd="0" presId="urn:microsoft.com/office/officeart/2005/8/layout/vList4"/>
    <dgm:cxn modelId="{3EB622D2-FEB1-204C-ABF5-A9B9147550C3}" type="presOf" srcId="{9986EC4E-7E55-CB46-A68F-3EF9CE0AB835}" destId="{A469B5BA-48AB-2447-968A-83A233B3619A}" srcOrd="0" destOrd="0" presId="urn:microsoft.com/office/officeart/2005/8/layout/vList4"/>
    <dgm:cxn modelId="{B8F94B4C-C81E-6F43-BC6C-F2D15BFC6BBB}" type="presOf" srcId="{AAC8424C-82F4-ED46-93BB-5F720AB8716D}" destId="{383E6720-D94C-CB49-827C-3D6B7C0BB8FD}" srcOrd="0" destOrd="0" presId="urn:microsoft.com/office/officeart/2005/8/layout/vList4"/>
    <dgm:cxn modelId="{3407E705-FD05-1743-9A43-76A85BEF7359}" type="presOf" srcId="{7A67CA74-06BA-4947-8595-DCD885DDFBD1}" destId="{D7EC801B-9D09-DC44-A173-997459634361}" srcOrd="0" destOrd="0" presId="urn:microsoft.com/office/officeart/2005/8/layout/vList4"/>
    <dgm:cxn modelId="{91E2BABE-6340-8240-8274-DF43DC3A7682}" srcId="{46DB8E9E-A092-8C47-9D02-B9E1F3F96C97}" destId="{9986EC4E-7E55-CB46-A68F-3EF9CE0AB835}" srcOrd="2" destOrd="0" parTransId="{EFA7F83F-C62B-5D41-83F8-EBA2A7C088AE}" sibTransId="{F45F9217-2D5D-6F43-A468-DC7EBBFE793F}"/>
    <dgm:cxn modelId="{E0228BFE-224D-2544-B4A4-16FD6445E13B}" type="presOf" srcId="{7A67CA74-06BA-4947-8595-DCD885DDFBD1}" destId="{3E3CD85E-A7D0-AA43-9164-389657963A59}" srcOrd="1" destOrd="0" presId="urn:microsoft.com/office/officeart/2005/8/layout/vList4"/>
    <dgm:cxn modelId="{5AEEDCDD-EA0C-D845-98D0-D043C3712628}" type="presOf" srcId="{9986EC4E-7E55-CB46-A68F-3EF9CE0AB835}" destId="{2800F71B-6FCF-324E-AE15-445F26D222A7}" srcOrd="1" destOrd="0" presId="urn:microsoft.com/office/officeart/2005/8/layout/vList4"/>
    <dgm:cxn modelId="{2E2AA581-342B-0141-B1B9-F7FE47C72CA5}" srcId="{46DB8E9E-A092-8C47-9D02-B9E1F3F96C97}" destId="{AAC8424C-82F4-ED46-93BB-5F720AB8716D}" srcOrd="0" destOrd="0" parTransId="{E50B9A83-8A0A-D245-84A1-1C59DC1CE028}" sibTransId="{9A42BE83-11CC-034C-B1FA-C2A4B24A112F}"/>
    <dgm:cxn modelId="{8192C22E-17C0-6A48-A569-993B48880531}" srcId="{46DB8E9E-A092-8C47-9D02-B9E1F3F96C97}" destId="{7A67CA74-06BA-4947-8595-DCD885DDFBD1}" srcOrd="1" destOrd="0" parTransId="{238E6E79-1C9B-AF45-9466-C312A3D8A098}" sibTransId="{35CD1148-EB44-7549-B1D7-5F8A38CDA3CD}"/>
    <dgm:cxn modelId="{A6FDE175-D38C-FD47-8E0A-7BFDA4CC2888}" type="presParOf" srcId="{74627B24-35E2-F841-B5D3-96ACA7C7804C}" destId="{49AAA0F2-44BB-3E47-9737-A22F3D7D6AD0}" srcOrd="0" destOrd="0" presId="urn:microsoft.com/office/officeart/2005/8/layout/vList4"/>
    <dgm:cxn modelId="{AE9F1275-2CEB-B345-9486-C991DE837477}" type="presParOf" srcId="{49AAA0F2-44BB-3E47-9737-A22F3D7D6AD0}" destId="{383E6720-D94C-CB49-827C-3D6B7C0BB8FD}" srcOrd="0" destOrd="0" presId="urn:microsoft.com/office/officeart/2005/8/layout/vList4"/>
    <dgm:cxn modelId="{40EF8047-93A4-0546-8DA0-9AF29E248709}" type="presParOf" srcId="{49AAA0F2-44BB-3E47-9737-A22F3D7D6AD0}" destId="{AC996CF2-0F7D-244A-B5FD-3DFF298717EE}" srcOrd="1" destOrd="0" presId="urn:microsoft.com/office/officeart/2005/8/layout/vList4"/>
    <dgm:cxn modelId="{0EB80B9F-4853-C749-8165-43AFADA3A35F}" type="presParOf" srcId="{49AAA0F2-44BB-3E47-9737-A22F3D7D6AD0}" destId="{415CF7C8-2429-104F-93DB-F366281FC997}" srcOrd="2" destOrd="0" presId="urn:microsoft.com/office/officeart/2005/8/layout/vList4"/>
    <dgm:cxn modelId="{7F49EA2B-C0D3-DC4A-A283-D3C72CEBAEDA}" type="presParOf" srcId="{74627B24-35E2-F841-B5D3-96ACA7C7804C}" destId="{66B52408-8856-E147-868C-371592EC93D1}" srcOrd="1" destOrd="0" presId="urn:microsoft.com/office/officeart/2005/8/layout/vList4"/>
    <dgm:cxn modelId="{D567CCC7-D9CA-5B43-B95F-8A897495B299}" type="presParOf" srcId="{74627B24-35E2-F841-B5D3-96ACA7C7804C}" destId="{5DA8E2DC-DA46-5F43-A4C6-921A3D925AA0}" srcOrd="2" destOrd="0" presId="urn:microsoft.com/office/officeart/2005/8/layout/vList4"/>
    <dgm:cxn modelId="{175C4C12-C0A3-4D49-B32C-6ADFB6C9BD5E}" type="presParOf" srcId="{5DA8E2DC-DA46-5F43-A4C6-921A3D925AA0}" destId="{D7EC801B-9D09-DC44-A173-997459634361}" srcOrd="0" destOrd="0" presId="urn:microsoft.com/office/officeart/2005/8/layout/vList4"/>
    <dgm:cxn modelId="{4CB88BAD-435D-E44E-B609-7A8B1E970FA2}" type="presParOf" srcId="{5DA8E2DC-DA46-5F43-A4C6-921A3D925AA0}" destId="{2E47990A-4A46-BB4C-A2ED-64B767D67765}" srcOrd="1" destOrd="0" presId="urn:microsoft.com/office/officeart/2005/8/layout/vList4"/>
    <dgm:cxn modelId="{2F700087-6AE5-9B48-8F0F-A7182E096F41}" type="presParOf" srcId="{5DA8E2DC-DA46-5F43-A4C6-921A3D925AA0}" destId="{3E3CD85E-A7D0-AA43-9164-389657963A59}" srcOrd="2" destOrd="0" presId="urn:microsoft.com/office/officeart/2005/8/layout/vList4"/>
    <dgm:cxn modelId="{DB3B7BE8-49FC-3441-B154-B9B4098B8DBD}" type="presParOf" srcId="{74627B24-35E2-F841-B5D3-96ACA7C7804C}" destId="{3A7BBF40-CCFB-4A46-BF05-DA8E23310B07}" srcOrd="3" destOrd="0" presId="urn:microsoft.com/office/officeart/2005/8/layout/vList4"/>
    <dgm:cxn modelId="{764E7E7F-5396-584A-A464-7040A6B1B4FA}" type="presParOf" srcId="{74627B24-35E2-F841-B5D3-96ACA7C7804C}" destId="{DEADB46B-5D2F-0A47-8662-03B1C51D7C4F}" srcOrd="4" destOrd="0" presId="urn:microsoft.com/office/officeart/2005/8/layout/vList4"/>
    <dgm:cxn modelId="{C088CA87-3444-FE48-A2B0-A3C22CBC219F}" type="presParOf" srcId="{DEADB46B-5D2F-0A47-8662-03B1C51D7C4F}" destId="{A469B5BA-48AB-2447-968A-83A233B3619A}" srcOrd="0" destOrd="0" presId="urn:microsoft.com/office/officeart/2005/8/layout/vList4"/>
    <dgm:cxn modelId="{68A3D74E-DC63-D845-ADA2-0B9EEFC303C9}" type="presParOf" srcId="{DEADB46B-5D2F-0A47-8662-03B1C51D7C4F}" destId="{5E57F427-D693-324A-B3A2-2DF82D044E0E}" srcOrd="1" destOrd="0" presId="urn:microsoft.com/office/officeart/2005/8/layout/vList4"/>
    <dgm:cxn modelId="{8F270D23-0C0B-B541-B4EF-0DBDD20F741B}" type="presParOf" srcId="{DEADB46B-5D2F-0A47-8662-03B1C51D7C4F}" destId="{2800F71B-6FCF-324E-AE15-445F26D222A7}" srcOrd="2" destOrd="0" presId="urn:microsoft.com/office/officeart/2005/8/layout/vList4"/>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AC0F3-0F4F-314D-9CD4-397B1FAF3FE4}">
      <dsp:nvSpPr>
        <dsp:cNvPr id="0" name=""/>
        <dsp:cNvSpPr/>
      </dsp:nvSpPr>
      <dsp:spPr>
        <a:xfrm>
          <a:off x="29079" y="99048"/>
          <a:ext cx="1097160" cy="500907"/>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solidFill>
                <a:schemeClr val="tx1"/>
              </a:solidFill>
            </a:rPr>
            <a:t>Expedierings-underlag </a:t>
          </a:r>
          <a:br>
            <a:rPr lang="sv-SE" sz="1000" kern="1200" dirty="0" smtClean="0">
              <a:solidFill>
                <a:schemeClr val="tx1"/>
              </a:solidFill>
            </a:rPr>
          </a:br>
          <a:r>
            <a:rPr lang="sv-SE" sz="1000" kern="1200" dirty="0" smtClean="0">
              <a:solidFill>
                <a:schemeClr val="tx1"/>
              </a:solidFill>
            </a:rPr>
            <a:t>(Recept)</a:t>
          </a:r>
          <a:endParaRPr lang="sv-SE" sz="1000" kern="1200" dirty="0">
            <a:solidFill>
              <a:srgbClr val="382819"/>
            </a:solidFill>
          </a:endParaRPr>
        </a:p>
      </dsp:txBody>
      <dsp:txXfrm>
        <a:off x="29079" y="99048"/>
        <a:ext cx="1097160" cy="500907"/>
      </dsp:txXfrm>
    </dsp:sp>
    <dsp:sp modelId="{9824311D-41EE-5C42-BF21-7F538129D4FA}">
      <dsp:nvSpPr>
        <dsp:cNvPr id="0" name=""/>
        <dsp:cNvSpPr/>
      </dsp:nvSpPr>
      <dsp:spPr>
        <a:xfrm>
          <a:off x="157608" y="814534"/>
          <a:ext cx="868684" cy="416809"/>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sv-SE" sz="1050" kern="1200" dirty="0" smtClean="0">
              <a:solidFill>
                <a:schemeClr val="tx1"/>
              </a:solidFill>
            </a:rPr>
            <a:t>Uthämtade läkemedel</a:t>
          </a:r>
          <a:endParaRPr lang="sv-SE" sz="1050" kern="1200" dirty="0">
            <a:solidFill>
              <a:srgbClr val="382819"/>
            </a:solidFill>
          </a:endParaRPr>
        </a:p>
      </dsp:txBody>
      <dsp:txXfrm>
        <a:off x="157608" y="814534"/>
        <a:ext cx="868684" cy="416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6720-D94C-CB49-827C-3D6B7C0BB8FD}">
      <dsp:nvSpPr>
        <dsp:cNvPr id="0" name=""/>
        <dsp:cNvSpPr/>
      </dsp:nvSpPr>
      <dsp:spPr>
        <a:xfrm>
          <a:off x="0" y="0"/>
          <a:ext cx="1898142" cy="393150"/>
        </a:xfrm>
        <a:prstGeom prst="roundRect">
          <a:avLst>
            <a:gd name="adj" fmla="val 10000"/>
          </a:avLst>
        </a:prstGeom>
        <a:solidFill>
          <a:schemeClr val="lt1"/>
        </a:solidFill>
        <a:ln w="25400" cap="flat" cmpd="sng" algn="ctr">
          <a:solidFill>
            <a:schemeClr val="bg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382819"/>
              </a:solidFill>
            </a:rPr>
            <a:t>Läkemedelsordinationer</a:t>
          </a:r>
          <a:endParaRPr lang="sv-SE" sz="1000" kern="1200" dirty="0">
            <a:solidFill>
              <a:srgbClr val="382819"/>
            </a:solidFill>
          </a:endParaRPr>
        </a:p>
      </dsp:txBody>
      <dsp:txXfrm>
        <a:off x="418943" y="0"/>
        <a:ext cx="1479198" cy="393150"/>
      </dsp:txXfrm>
    </dsp:sp>
    <dsp:sp modelId="{AC996CF2-0F7D-244A-B5FD-3DFF298717EE}">
      <dsp:nvSpPr>
        <dsp:cNvPr id="0" name=""/>
        <dsp:cNvSpPr/>
      </dsp:nvSpPr>
      <dsp:spPr>
        <a:xfrm>
          <a:off x="8466" y="39315"/>
          <a:ext cx="379628" cy="3145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7EC801B-9D09-DC44-A173-997459634361}">
      <dsp:nvSpPr>
        <dsp:cNvPr id="0" name=""/>
        <dsp:cNvSpPr/>
      </dsp:nvSpPr>
      <dsp:spPr>
        <a:xfrm>
          <a:off x="181690" y="432466"/>
          <a:ext cx="1716451" cy="393150"/>
        </a:xfrm>
        <a:prstGeom prst="roundRect">
          <a:avLst>
            <a:gd name="adj" fmla="val 10000"/>
          </a:avLst>
        </a:prstGeom>
        <a:solidFill>
          <a:schemeClr val="lt1"/>
        </a:solidFill>
        <a:ln w="25400" cap="flat" cmpd="sng" algn="ctr">
          <a:solidFill>
            <a:srgbClr val="7F7F7F"/>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382819"/>
              </a:solidFill>
            </a:rPr>
            <a:t>Expedieringsunderlag</a:t>
          </a:r>
          <a:br>
            <a:rPr lang="sv-SE" sz="1000" kern="1200" dirty="0" smtClean="0">
              <a:solidFill>
                <a:srgbClr val="382819"/>
              </a:solidFill>
            </a:rPr>
          </a:br>
          <a:r>
            <a:rPr lang="sv-SE" sz="1000" kern="1200" dirty="0" smtClean="0">
              <a:solidFill>
                <a:srgbClr val="382819"/>
              </a:solidFill>
            </a:rPr>
            <a:t>(förskrivning)</a:t>
          </a:r>
          <a:endParaRPr lang="sv-SE" sz="1000" kern="1200" dirty="0">
            <a:solidFill>
              <a:srgbClr val="382819"/>
            </a:solidFill>
          </a:endParaRPr>
        </a:p>
      </dsp:txBody>
      <dsp:txXfrm>
        <a:off x="560532" y="432466"/>
        <a:ext cx="1337609" cy="393150"/>
      </dsp:txXfrm>
    </dsp:sp>
    <dsp:sp modelId="{2E47990A-4A46-BB4C-A2ED-64B767D67765}">
      <dsp:nvSpPr>
        <dsp:cNvPr id="0" name=""/>
        <dsp:cNvSpPr/>
      </dsp:nvSpPr>
      <dsp:spPr>
        <a:xfrm>
          <a:off x="166668" y="471781"/>
          <a:ext cx="379628" cy="31452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5000" b="-3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469B5BA-48AB-2447-968A-83A233B3619A}">
      <dsp:nvSpPr>
        <dsp:cNvPr id="0" name=""/>
        <dsp:cNvSpPr/>
      </dsp:nvSpPr>
      <dsp:spPr>
        <a:xfrm>
          <a:off x="459635" y="864932"/>
          <a:ext cx="1438506" cy="393150"/>
        </a:xfrm>
        <a:prstGeom prst="roundRect">
          <a:avLst>
            <a:gd name="adj" fmla="val 10000"/>
          </a:avLst>
        </a:prstGeom>
        <a:solidFill>
          <a:schemeClr val="lt1"/>
        </a:solidFill>
        <a:ln w="25400" cap="flat" cmpd="sng" algn="ctr">
          <a:solidFill>
            <a:srgbClr val="7F7F7F"/>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382819"/>
              </a:solidFill>
            </a:rPr>
            <a:t>Uthämtade läkemedel</a:t>
          </a:r>
          <a:endParaRPr lang="sv-SE" sz="1000" kern="1200" dirty="0">
            <a:solidFill>
              <a:srgbClr val="382819"/>
            </a:solidFill>
          </a:endParaRPr>
        </a:p>
      </dsp:txBody>
      <dsp:txXfrm>
        <a:off x="777131" y="864932"/>
        <a:ext cx="1121010" cy="393150"/>
      </dsp:txXfrm>
    </dsp:sp>
    <dsp:sp modelId="{5E57F427-D693-324A-B3A2-2DF82D044E0E}">
      <dsp:nvSpPr>
        <dsp:cNvPr id="0" name=""/>
        <dsp:cNvSpPr/>
      </dsp:nvSpPr>
      <dsp:spPr>
        <a:xfrm>
          <a:off x="397003" y="904247"/>
          <a:ext cx="379628" cy="31452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AC0F3-0F4F-314D-9CD4-397B1FAF3FE4}">
      <dsp:nvSpPr>
        <dsp:cNvPr id="0" name=""/>
        <dsp:cNvSpPr/>
      </dsp:nvSpPr>
      <dsp:spPr>
        <a:xfrm>
          <a:off x="29079" y="99048"/>
          <a:ext cx="1097160" cy="500907"/>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solidFill>
                <a:srgbClr val="0000FF"/>
              </a:solidFill>
            </a:rPr>
            <a:t>Expedierings-underlag </a:t>
          </a:r>
          <a:br>
            <a:rPr lang="sv-SE" sz="1000" kern="1200" dirty="0" smtClean="0">
              <a:solidFill>
                <a:srgbClr val="0000FF"/>
              </a:solidFill>
            </a:rPr>
          </a:br>
          <a:r>
            <a:rPr lang="sv-SE" sz="1000" kern="1200" dirty="0" smtClean="0">
              <a:solidFill>
                <a:srgbClr val="0000FF"/>
              </a:solidFill>
            </a:rPr>
            <a:t>(Recept)</a:t>
          </a:r>
          <a:endParaRPr lang="sv-SE" sz="1000" kern="1200" dirty="0">
            <a:solidFill>
              <a:srgbClr val="0000FF"/>
            </a:solidFill>
          </a:endParaRPr>
        </a:p>
      </dsp:txBody>
      <dsp:txXfrm>
        <a:off x="29079" y="99048"/>
        <a:ext cx="1097160" cy="500907"/>
      </dsp:txXfrm>
    </dsp:sp>
    <dsp:sp modelId="{9824311D-41EE-5C42-BF21-7F538129D4FA}">
      <dsp:nvSpPr>
        <dsp:cNvPr id="0" name=""/>
        <dsp:cNvSpPr/>
      </dsp:nvSpPr>
      <dsp:spPr>
        <a:xfrm>
          <a:off x="157608" y="814534"/>
          <a:ext cx="868684" cy="416809"/>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sv-SE" sz="1050" kern="1200" dirty="0" smtClean="0">
              <a:solidFill>
                <a:srgbClr val="0000FF"/>
              </a:solidFill>
            </a:rPr>
            <a:t>Uthämtade läkemedel</a:t>
          </a:r>
          <a:endParaRPr lang="sv-SE" sz="1050" kern="1200" dirty="0">
            <a:solidFill>
              <a:srgbClr val="0000FF"/>
            </a:solidFill>
          </a:endParaRPr>
        </a:p>
      </dsp:txBody>
      <dsp:txXfrm>
        <a:off x="157608" y="814534"/>
        <a:ext cx="868684" cy="416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6720-D94C-CB49-827C-3D6B7C0BB8FD}">
      <dsp:nvSpPr>
        <dsp:cNvPr id="0" name=""/>
        <dsp:cNvSpPr/>
      </dsp:nvSpPr>
      <dsp:spPr>
        <a:xfrm>
          <a:off x="0" y="0"/>
          <a:ext cx="1898142" cy="393150"/>
        </a:xfrm>
        <a:prstGeom prst="roundRect">
          <a:avLst>
            <a:gd name="adj" fmla="val 10000"/>
          </a:avLst>
        </a:prstGeom>
        <a:solidFill>
          <a:schemeClr val="lt1"/>
        </a:solidFill>
        <a:ln w="25400" cap="flat" cmpd="sng" algn="ctr">
          <a:solidFill>
            <a:schemeClr val="bg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382819"/>
              </a:solidFill>
            </a:rPr>
            <a:t>Läkemedelsordinationer</a:t>
          </a:r>
          <a:endParaRPr lang="sv-SE" sz="1000" kern="1200" dirty="0">
            <a:solidFill>
              <a:srgbClr val="382819"/>
            </a:solidFill>
          </a:endParaRPr>
        </a:p>
      </dsp:txBody>
      <dsp:txXfrm>
        <a:off x="418943" y="0"/>
        <a:ext cx="1479198" cy="393150"/>
      </dsp:txXfrm>
    </dsp:sp>
    <dsp:sp modelId="{AC996CF2-0F7D-244A-B5FD-3DFF298717EE}">
      <dsp:nvSpPr>
        <dsp:cNvPr id="0" name=""/>
        <dsp:cNvSpPr/>
      </dsp:nvSpPr>
      <dsp:spPr>
        <a:xfrm>
          <a:off x="8466" y="39315"/>
          <a:ext cx="379628" cy="3145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7EC801B-9D09-DC44-A173-997459634361}">
      <dsp:nvSpPr>
        <dsp:cNvPr id="0" name=""/>
        <dsp:cNvSpPr/>
      </dsp:nvSpPr>
      <dsp:spPr>
        <a:xfrm>
          <a:off x="181690" y="432466"/>
          <a:ext cx="1716451" cy="393150"/>
        </a:xfrm>
        <a:prstGeom prst="roundRect">
          <a:avLst>
            <a:gd name="adj" fmla="val 10000"/>
          </a:avLst>
        </a:prstGeom>
        <a:solidFill>
          <a:schemeClr val="lt1"/>
        </a:solidFill>
        <a:ln w="25400" cap="flat" cmpd="sng" algn="ctr">
          <a:solidFill>
            <a:srgbClr val="7F7F7F"/>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0000FF"/>
              </a:solidFill>
            </a:rPr>
            <a:t>Expedieringsunderlag</a:t>
          </a:r>
          <a:br>
            <a:rPr lang="sv-SE" sz="1000" kern="1200" dirty="0" smtClean="0">
              <a:solidFill>
                <a:srgbClr val="0000FF"/>
              </a:solidFill>
            </a:rPr>
          </a:br>
          <a:r>
            <a:rPr lang="sv-SE" sz="1000" kern="1200" dirty="0" smtClean="0">
              <a:solidFill>
                <a:srgbClr val="0000FF"/>
              </a:solidFill>
            </a:rPr>
            <a:t>(förskrivning)</a:t>
          </a:r>
          <a:endParaRPr lang="sv-SE" sz="1000" kern="1200" dirty="0">
            <a:solidFill>
              <a:srgbClr val="0000FF"/>
            </a:solidFill>
          </a:endParaRPr>
        </a:p>
      </dsp:txBody>
      <dsp:txXfrm>
        <a:off x="560532" y="432466"/>
        <a:ext cx="1337609" cy="393150"/>
      </dsp:txXfrm>
    </dsp:sp>
    <dsp:sp modelId="{2E47990A-4A46-BB4C-A2ED-64B767D67765}">
      <dsp:nvSpPr>
        <dsp:cNvPr id="0" name=""/>
        <dsp:cNvSpPr/>
      </dsp:nvSpPr>
      <dsp:spPr>
        <a:xfrm>
          <a:off x="166668" y="471781"/>
          <a:ext cx="379628" cy="31452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5000" b="-3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469B5BA-48AB-2447-968A-83A233B3619A}">
      <dsp:nvSpPr>
        <dsp:cNvPr id="0" name=""/>
        <dsp:cNvSpPr/>
      </dsp:nvSpPr>
      <dsp:spPr>
        <a:xfrm>
          <a:off x="459635" y="864932"/>
          <a:ext cx="1438506" cy="393150"/>
        </a:xfrm>
        <a:prstGeom prst="roundRect">
          <a:avLst>
            <a:gd name="adj" fmla="val 10000"/>
          </a:avLst>
        </a:prstGeom>
        <a:solidFill>
          <a:schemeClr val="lt1"/>
        </a:solidFill>
        <a:ln w="25400" cap="flat" cmpd="sng" algn="ctr">
          <a:solidFill>
            <a:srgbClr val="7F7F7F"/>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0000FF"/>
              </a:solidFill>
            </a:rPr>
            <a:t>Uthämtade läkemedel</a:t>
          </a:r>
          <a:endParaRPr lang="sv-SE" sz="1000" kern="1200" dirty="0">
            <a:solidFill>
              <a:srgbClr val="0000FF"/>
            </a:solidFill>
          </a:endParaRPr>
        </a:p>
      </dsp:txBody>
      <dsp:txXfrm>
        <a:off x="777131" y="864932"/>
        <a:ext cx="1121010" cy="393150"/>
      </dsp:txXfrm>
    </dsp:sp>
    <dsp:sp modelId="{5E57F427-D693-324A-B3A2-2DF82D044E0E}">
      <dsp:nvSpPr>
        <dsp:cNvPr id="0" name=""/>
        <dsp:cNvSpPr/>
      </dsp:nvSpPr>
      <dsp:spPr>
        <a:xfrm>
          <a:off x="397003" y="904247"/>
          <a:ext cx="379628" cy="31452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AC0F3-0F4F-314D-9CD4-397B1FAF3FE4}">
      <dsp:nvSpPr>
        <dsp:cNvPr id="0" name=""/>
        <dsp:cNvSpPr/>
      </dsp:nvSpPr>
      <dsp:spPr>
        <a:xfrm>
          <a:off x="29079" y="99048"/>
          <a:ext cx="1097160" cy="500907"/>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solidFill>
                <a:srgbClr val="0000FF"/>
              </a:solidFill>
            </a:rPr>
            <a:t>Expedierings-underlag </a:t>
          </a:r>
          <a:br>
            <a:rPr lang="sv-SE" sz="1000" kern="1200" dirty="0" smtClean="0">
              <a:solidFill>
                <a:srgbClr val="0000FF"/>
              </a:solidFill>
            </a:rPr>
          </a:br>
          <a:r>
            <a:rPr lang="sv-SE" sz="1000" kern="1200" dirty="0" smtClean="0">
              <a:solidFill>
                <a:srgbClr val="0000FF"/>
              </a:solidFill>
            </a:rPr>
            <a:t>(Recept)</a:t>
          </a:r>
          <a:endParaRPr lang="sv-SE" sz="1000" kern="1200" dirty="0">
            <a:solidFill>
              <a:srgbClr val="0000FF"/>
            </a:solidFill>
          </a:endParaRPr>
        </a:p>
      </dsp:txBody>
      <dsp:txXfrm>
        <a:off x="29079" y="99048"/>
        <a:ext cx="1097160" cy="500907"/>
      </dsp:txXfrm>
    </dsp:sp>
    <dsp:sp modelId="{9824311D-41EE-5C42-BF21-7F538129D4FA}">
      <dsp:nvSpPr>
        <dsp:cNvPr id="0" name=""/>
        <dsp:cNvSpPr/>
      </dsp:nvSpPr>
      <dsp:spPr>
        <a:xfrm>
          <a:off x="157608" y="814534"/>
          <a:ext cx="868684" cy="416809"/>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sv-SE" sz="1050" kern="1200" dirty="0" smtClean="0">
              <a:solidFill>
                <a:srgbClr val="382819"/>
              </a:solidFill>
            </a:rPr>
            <a:t>Uthämtade läkemedel</a:t>
          </a:r>
          <a:endParaRPr lang="sv-SE" sz="1050" kern="1200" dirty="0">
            <a:solidFill>
              <a:srgbClr val="382819"/>
            </a:solidFill>
          </a:endParaRPr>
        </a:p>
      </dsp:txBody>
      <dsp:txXfrm>
        <a:off x="157608" y="814534"/>
        <a:ext cx="868684" cy="4168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6720-D94C-CB49-827C-3D6B7C0BB8FD}">
      <dsp:nvSpPr>
        <dsp:cNvPr id="0" name=""/>
        <dsp:cNvSpPr/>
      </dsp:nvSpPr>
      <dsp:spPr>
        <a:xfrm>
          <a:off x="0" y="0"/>
          <a:ext cx="1898142" cy="393150"/>
        </a:xfrm>
        <a:prstGeom prst="roundRect">
          <a:avLst>
            <a:gd name="adj" fmla="val 10000"/>
          </a:avLst>
        </a:prstGeom>
        <a:solidFill>
          <a:schemeClr val="lt1"/>
        </a:solidFill>
        <a:ln w="25400" cap="flat" cmpd="sng" algn="ctr">
          <a:solidFill>
            <a:schemeClr val="bg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382819"/>
              </a:solidFill>
            </a:rPr>
            <a:t>Läkemedelsordinationer</a:t>
          </a:r>
          <a:endParaRPr lang="sv-SE" sz="1000" kern="1200" dirty="0">
            <a:solidFill>
              <a:srgbClr val="382819"/>
            </a:solidFill>
          </a:endParaRPr>
        </a:p>
      </dsp:txBody>
      <dsp:txXfrm>
        <a:off x="418943" y="0"/>
        <a:ext cx="1479198" cy="393150"/>
      </dsp:txXfrm>
    </dsp:sp>
    <dsp:sp modelId="{AC996CF2-0F7D-244A-B5FD-3DFF298717EE}">
      <dsp:nvSpPr>
        <dsp:cNvPr id="0" name=""/>
        <dsp:cNvSpPr/>
      </dsp:nvSpPr>
      <dsp:spPr>
        <a:xfrm>
          <a:off x="8466" y="39315"/>
          <a:ext cx="379628" cy="3145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7EC801B-9D09-DC44-A173-997459634361}">
      <dsp:nvSpPr>
        <dsp:cNvPr id="0" name=""/>
        <dsp:cNvSpPr/>
      </dsp:nvSpPr>
      <dsp:spPr>
        <a:xfrm>
          <a:off x="181690" y="432466"/>
          <a:ext cx="1716451" cy="393150"/>
        </a:xfrm>
        <a:prstGeom prst="roundRect">
          <a:avLst>
            <a:gd name="adj" fmla="val 10000"/>
          </a:avLst>
        </a:prstGeom>
        <a:solidFill>
          <a:schemeClr val="lt1"/>
        </a:solidFill>
        <a:ln w="25400" cap="flat" cmpd="sng" algn="ctr">
          <a:solidFill>
            <a:srgbClr val="7F7F7F"/>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0000FF"/>
              </a:solidFill>
            </a:rPr>
            <a:t>Expedieringsunderlag</a:t>
          </a:r>
          <a:br>
            <a:rPr lang="sv-SE" sz="1000" kern="1200" dirty="0" smtClean="0">
              <a:solidFill>
                <a:srgbClr val="0000FF"/>
              </a:solidFill>
            </a:rPr>
          </a:br>
          <a:r>
            <a:rPr lang="sv-SE" sz="1000" kern="1200" dirty="0" smtClean="0">
              <a:solidFill>
                <a:srgbClr val="0000FF"/>
              </a:solidFill>
            </a:rPr>
            <a:t>(förskrivning)</a:t>
          </a:r>
          <a:endParaRPr lang="sv-SE" sz="1000" kern="1200" dirty="0">
            <a:solidFill>
              <a:srgbClr val="0000FF"/>
            </a:solidFill>
          </a:endParaRPr>
        </a:p>
      </dsp:txBody>
      <dsp:txXfrm>
        <a:off x="560532" y="432466"/>
        <a:ext cx="1337609" cy="393150"/>
      </dsp:txXfrm>
    </dsp:sp>
    <dsp:sp modelId="{2E47990A-4A46-BB4C-A2ED-64B767D67765}">
      <dsp:nvSpPr>
        <dsp:cNvPr id="0" name=""/>
        <dsp:cNvSpPr/>
      </dsp:nvSpPr>
      <dsp:spPr>
        <a:xfrm>
          <a:off x="166668" y="471781"/>
          <a:ext cx="379628" cy="31452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5000" b="-3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469B5BA-48AB-2447-968A-83A233B3619A}">
      <dsp:nvSpPr>
        <dsp:cNvPr id="0" name=""/>
        <dsp:cNvSpPr/>
      </dsp:nvSpPr>
      <dsp:spPr>
        <a:xfrm>
          <a:off x="459635" y="864932"/>
          <a:ext cx="1438506" cy="393150"/>
        </a:xfrm>
        <a:prstGeom prst="roundRect">
          <a:avLst>
            <a:gd name="adj" fmla="val 10000"/>
          </a:avLst>
        </a:prstGeom>
        <a:solidFill>
          <a:schemeClr val="lt1"/>
        </a:solidFill>
        <a:ln w="25400" cap="flat" cmpd="sng" algn="ctr">
          <a:solidFill>
            <a:srgbClr val="7F7F7F"/>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0000FF"/>
              </a:solidFill>
            </a:rPr>
            <a:t>Uthämtade läkemedel</a:t>
          </a:r>
          <a:endParaRPr lang="sv-SE" sz="1000" kern="1200" dirty="0">
            <a:solidFill>
              <a:srgbClr val="0000FF"/>
            </a:solidFill>
          </a:endParaRPr>
        </a:p>
      </dsp:txBody>
      <dsp:txXfrm>
        <a:off x="777131" y="864932"/>
        <a:ext cx="1121010" cy="393150"/>
      </dsp:txXfrm>
    </dsp:sp>
    <dsp:sp modelId="{5E57F427-D693-324A-B3A2-2DF82D044E0E}">
      <dsp:nvSpPr>
        <dsp:cNvPr id="0" name=""/>
        <dsp:cNvSpPr/>
      </dsp:nvSpPr>
      <dsp:spPr>
        <a:xfrm>
          <a:off x="397003" y="904247"/>
          <a:ext cx="379628" cy="31452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AC0F3-0F4F-314D-9CD4-397B1FAF3FE4}">
      <dsp:nvSpPr>
        <dsp:cNvPr id="0" name=""/>
        <dsp:cNvSpPr/>
      </dsp:nvSpPr>
      <dsp:spPr>
        <a:xfrm>
          <a:off x="29079" y="99048"/>
          <a:ext cx="1097160" cy="500907"/>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sv-SE" sz="1000" kern="1200" dirty="0" smtClean="0">
              <a:solidFill>
                <a:srgbClr val="382819"/>
              </a:solidFill>
            </a:rPr>
            <a:t>Expedierings-underlag </a:t>
          </a:r>
          <a:br>
            <a:rPr lang="sv-SE" sz="1000" kern="1200" dirty="0" smtClean="0">
              <a:solidFill>
                <a:srgbClr val="382819"/>
              </a:solidFill>
            </a:rPr>
          </a:br>
          <a:r>
            <a:rPr lang="sv-SE" sz="1000" kern="1200" dirty="0" smtClean="0">
              <a:solidFill>
                <a:srgbClr val="382819"/>
              </a:solidFill>
            </a:rPr>
            <a:t>(Recept)</a:t>
          </a:r>
          <a:endParaRPr lang="sv-SE" sz="1000" kern="1200" dirty="0">
            <a:solidFill>
              <a:srgbClr val="382819"/>
            </a:solidFill>
          </a:endParaRPr>
        </a:p>
      </dsp:txBody>
      <dsp:txXfrm>
        <a:off x="29079" y="99048"/>
        <a:ext cx="1097160" cy="500907"/>
      </dsp:txXfrm>
    </dsp:sp>
    <dsp:sp modelId="{9824311D-41EE-5C42-BF21-7F538129D4FA}">
      <dsp:nvSpPr>
        <dsp:cNvPr id="0" name=""/>
        <dsp:cNvSpPr/>
      </dsp:nvSpPr>
      <dsp:spPr>
        <a:xfrm>
          <a:off x="157608" y="814534"/>
          <a:ext cx="868684" cy="416809"/>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sv-SE" sz="1050" kern="1200" dirty="0" smtClean="0">
              <a:solidFill>
                <a:srgbClr val="382819"/>
              </a:solidFill>
            </a:rPr>
            <a:t>Uthämtade läkemedel</a:t>
          </a:r>
          <a:endParaRPr lang="sv-SE" sz="1050" kern="1200" dirty="0">
            <a:solidFill>
              <a:srgbClr val="382819"/>
            </a:solidFill>
          </a:endParaRPr>
        </a:p>
      </dsp:txBody>
      <dsp:txXfrm>
        <a:off x="157608" y="814534"/>
        <a:ext cx="868684" cy="4168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6720-D94C-CB49-827C-3D6B7C0BB8FD}">
      <dsp:nvSpPr>
        <dsp:cNvPr id="0" name=""/>
        <dsp:cNvSpPr/>
      </dsp:nvSpPr>
      <dsp:spPr>
        <a:xfrm>
          <a:off x="0" y="0"/>
          <a:ext cx="1898142" cy="393150"/>
        </a:xfrm>
        <a:prstGeom prst="roundRect">
          <a:avLst>
            <a:gd name="adj" fmla="val 10000"/>
          </a:avLst>
        </a:prstGeom>
        <a:solidFill>
          <a:schemeClr val="lt1"/>
        </a:solidFill>
        <a:ln w="25400" cap="flat" cmpd="sng" algn="ctr">
          <a:solidFill>
            <a:schemeClr val="bg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382819"/>
              </a:solidFill>
            </a:rPr>
            <a:t>Läkemedelsordinationer</a:t>
          </a:r>
          <a:endParaRPr lang="sv-SE" sz="1000" kern="1200" dirty="0">
            <a:solidFill>
              <a:srgbClr val="382819"/>
            </a:solidFill>
          </a:endParaRPr>
        </a:p>
      </dsp:txBody>
      <dsp:txXfrm>
        <a:off x="418943" y="0"/>
        <a:ext cx="1479198" cy="393150"/>
      </dsp:txXfrm>
    </dsp:sp>
    <dsp:sp modelId="{AC996CF2-0F7D-244A-B5FD-3DFF298717EE}">
      <dsp:nvSpPr>
        <dsp:cNvPr id="0" name=""/>
        <dsp:cNvSpPr/>
      </dsp:nvSpPr>
      <dsp:spPr>
        <a:xfrm>
          <a:off x="8466" y="39315"/>
          <a:ext cx="379628" cy="3145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7EC801B-9D09-DC44-A173-997459634361}">
      <dsp:nvSpPr>
        <dsp:cNvPr id="0" name=""/>
        <dsp:cNvSpPr/>
      </dsp:nvSpPr>
      <dsp:spPr>
        <a:xfrm>
          <a:off x="181690" y="432466"/>
          <a:ext cx="1716451" cy="393150"/>
        </a:xfrm>
        <a:prstGeom prst="roundRect">
          <a:avLst>
            <a:gd name="adj" fmla="val 10000"/>
          </a:avLst>
        </a:prstGeom>
        <a:solidFill>
          <a:schemeClr val="lt1"/>
        </a:solidFill>
        <a:ln w="25400" cap="flat" cmpd="sng" algn="ctr">
          <a:solidFill>
            <a:srgbClr val="7F7F7F"/>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382819"/>
              </a:solidFill>
            </a:rPr>
            <a:t>Expedieringsunderlag</a:t>
          </a:r>
          <a:br>
            <a:rPr lang="sv-SE" sz="1000" kern="1200" dirty="0" smtClean="0">
              <a:solidFill>
                <a:srgbClr val="382819"/>
              </a:solidFill>
            </a:rPr>
          </a:br>
          <a:r>
            <a:rPr lang="sv-SE" sz="1000" kern="1200" dirty="0" smtClean="0">
              <a:solidFill>
                <a:srgbClr val="382819"/>
              </a:solidFill>
            </a:rPr>
            <a:t>(förskrivning)</a:t>
          </a:r>
          <a:endParaRPr lang="sv-SE" sz="1000" kern="1200" dirty="0">
            <a:solidFill>
              <a:srgbClr val="382819"/>
            </a:solidFill>
          </a:endParaRPr>
        </a:p>
      </dsp:txBody>
      <dsp:txXfrm>
        <a:off x="560532" y="432466"/>
        <a:ext cx="1337609" cy="393150"/>
      </dsp:txXfrm>
    </dsp:sp>
    <dsp:sp modelId="{2E47990A-4A46-BB4C-A2ED-64B767D67765}">
      <dsp:nvSpPr>
        <dsp:cNvPr id="0" name=""/>
        <dsp:cNvSpPr/>
      </dsp:nvSpPr>
      <dsp:spPr>
        <a:xfrm>
          <a:off x="166668" y="471781"/>
          <a:ext cx="379628" cy="31452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5000" b="-3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469B5BA-48AB-2447-968A-83A233B3619A}">
      <dsp:nvSpPr>
        <dsp:cNvPr id="0" name=""/>
        <dsp:cNvSpPr/>
      </dsp:nvSpPr>
      <dsp:spPr>
        <a:xfrm>
          <a:off x="459635" y="864932"/>
          <a:ext cx="1438506" cy="393150"/>
        </a:xfrm>
        <a:prstGeom prst="roundRect">
          <a:avLst>
            <a:gd name="adj" fmla="val 10000"/>
          </a:avLst>
        </a:prstGeom>
        <a:solidFill>
          <a:schemeClr val="lt1"/>
        </a:solidFill>
        <a:ln w="25400" cap="flat" cmpd="sng" algn="ctr">
          <a:solidFill>
            <a:srgbClr val="7F7F7F"/>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sv-SE" sz="1000" kern="1200" dirty="0" smtClean="0">
              <a:solidFill>
                <a:srgbClr val="382819"/>
              </a:solidFill>
            </a:rPr>
            <a:t>Uthämtade läkemedel</a:t>
          </a:r>
          <a:endParaRPr lang="sv-SE" sz="1000" kern="1200" dirty="0">
            <a:solidFill>
              <a:srgbClr val="382819"/>
            </a:solidFill>
          </a:endParaRPr>
        </a:p>
      </dsp:txBody>
      <dsp:txXfrm>
        <a:off x="777131" y="864932"/>
        <a:ext cx="1121010" cy="393150"/>
      </dsp:txXfrm>
    </dsp:sp>
    <dsp:sp modelId="{5E57F427-D693-324A-B3A2-2DF82D044E0E}">
      <dsp:nvSpPr>
        <dsp:cNvPr id="0" name=""/>
        <dsp:cNvSpPr/>
      </dsp:nvSpPr>
      <dsp:spPr>
        <a:xfrm>
          <a:off x="397003" y="904247"/>
          <a:ext cx="379628" cy="31452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F8578-F5EA-9348-9074-69EF694379CC}" type="datetimeFigureOut">
              <a:rPr lang="sv-SE" smtClean="0"/>
              <a:t>2015-03-26</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86C122-0624-2448-A274-9C246476B983}" type="slidenum">
              <a:rPr lang="sv-SE" smtClean="0"/>
              <a:t>‹Nr.›</a:t>
            </a:fld>
            <a:endParaRPr lang="sv-SE"/>
          </a:p>
        </p:txBody>
      </p:sp>
    </p:spTree>
    <p:extLst>
      <p:ext uri="{BB962C8B-B14F-4D97-AF65-F5344CB8AC3E}">
        <p14:creationId xmlns:p14="http://schemas.microsoft.com/office/powerpoint/2010/main" val="31820936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pPr>
              <a:defRPr/>
            </a:pPr>
            <a:fld id="{76374C2A-E21E-4D86-8849-2E48A0AF7CDA}" type="slidenum">
              <a:rPr lang="sv-SE" smtClean="0">
                <a:solidFill>
                  <a:prstClr val="black"/>
                </a:solidFill>
              </a:rPr>
              <a:pPr>
                <a:defRPr/>
              </a:pPr>
              <a:t>1</a:t>
            </a:fld>
            <a:endParaRPr lang="sv-SE"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11</a:t>
            </a:fld>
            <a:endParaRPr lang="sv-SE"/>
          </a:p>
        </p:txBody>
      </p:sp>
    </p:spTree>
    <p:extLst>
      <p:ext uri="{BB962C8B-B14F-4D97-AF65-F5344CB8AC3E}">
        <p14:creationId xmlns:p14="http://schemas.microsoft.com/office/powerpoint/2010/main" val="4199636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BE86C122-0624-2448-A274-9C246476B983}" type="slidenum">
              <a:rPr lang="sv-SE" smtClean="0"/>
              <a:t>14</a:t>
            </a:fld>
            <a:endParaRPr lang="sv-SE"/>
          </a:p>
        </p:txBody>
      </p:sp>
    </p:spTree>
    <p:extLst>
      <p:ext uri="{BB962C8B-B14F-4D97-AF65-F5344CB8AC3E}">
        <p14:creationId xmlns:p14="http://schemas.microsoft.com/office/powerpoint/2010/main" val="508775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20</a:t>
            </a:fld>
            <a:endParaRPr lang="sv-SE"/>
          </a:p>
        </p:txBody>
      </p:sp>
    </p:spTree>
    <p:extLst>
      <p:ext uri="{BB962C8B-B14F-4D97-AF65-F5344CB8AC3E}">
        <p14:creationId xmlns:p14="http://schemas.microsoft.com/office/powerpoint/2010/main" val="419581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21</a:t>
            </a:fld>
            <a:endParaRPr lang="sv-SE"/>
          </a:p>
        </p:txBody>
      </p:sp>
    </p:spTree>
    <p:extLst>
      <p:ext uri="{BB962C8B-B14F-4D97-AF65-F5344CB8AC3E}">
        <p14:creationId xmlns:p14="http://schemas.microsoft.com/office/powerpoint/2010/main" val="419581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pPr>
              <a:defRPr/>
            </a:pPr>
            <a:fld id="{76374C2A-E21E-4D86-8849-2E48A0AF7CDA}" type="slidenum">
              <a:rPr lang="sv-SE" smtClean="0"/>
              <a:pPr>
                <a:defRPr/>
              </a:pPr>
              <a:t>22</a:t>
            </a:fld>
            <a:endParaRPr lang="sv-S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23</a:t>
            </a:fld>
            <a:endParaRPr lang="sv-SE"/>
          </a:p>
        </p:txBody>
      </p:sp>
    </p:spTree>
    <p:extLst>
      <p:ext uri="{BB962C8B-B14F-4D97-AF65-F5344CB8AC3E}">
        <p14:creationId xmlns:p14="http://schemas.microsoft.com/office/powerpoint/2010/main" val="419581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24</a:t>
            </a:fld>
            <a:endParaRPr lang="sv-SE"/>
          </a:p>
        </p:txBody>
      </p:sp>
    </p:spTree>
    <p:extLst>
      <p:ext uri="{BB962C8B-B14F-4D97-AF65-F5344CB8AC3E}">
        <p14:creationId xmlns:p14="http://schemas.microsoft.com/office/powerpoint/2010/main" val="419581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25</a:t>
            </a:fld>
            <a:endParaRPr lang="sv-SE"/>
          </a:p>
        </p:txBody>
      </p:sp>
    </p:spTree>
    <p:extLst>
      <p:ext uri="{BB962C8B-B14F-4D97-AF65-F5344CB8AC3E}">
        <p14:creationId xmlns:p14="http://schemas.microsoft.com/office/powerpoint/2010/main" val="419581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Utifrån</a:t>
            </a:r>
            <a:r>
              <a:rPr lang="sv-SE" baseline="0" dirty="0" smtClean="0"/>
              <a:t> läkemedelsbehandlingen ska det alltid vara tydligt vilka expedieringsunderlag som behöver skapas för att motsvara ordinationen.</a:t>
            </a:r>
          </a:p>
          <a:p>
            <a:r>
              <a:rPr lang="sv-SE" baseline="0" dirty="0" smtClean="0"/>
              <a:t>Speciellt viktigt är detta vid dosdispensering då expedieringsunderlaget (dosrecept) är det som styr vad som patienten får i påsarna. </a:t>
            </a:r>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27</a:t>
            </a:fld>
            <a:endParaRPr lang="sv-SE"/>
          </a:p>
        </p:txBody>
      </p:sp>
    </p:spTree>
    <p:extLst>
      <p:ext uri="{BB962C8B-B14F-4D97-AF65-F5344CB8AC3E}">
        <p14:creationId xmlns:p14="http://schemas.microsoft.com/office/powerpoint/2010/main" val="721483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HOPPA</a:t>
            </a:r>
            <a:r>
              <a:rPr lang="sv-SE" baseline="0" dirty="0" smtClean="0"/>
              <a:t> ÖVER</a:t>
            </a:r>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30</a:t>
            </a:fld>
            <a:endParaRPr lang="sv-SE"/>
          </a:p>
        </p:txBody>
      </p:sp>
    </p:spTree>
    <p:extLst>
      <p:ext uri="{BB962C8B-B14F-4D97-AF65-F5344CB8AC3E}">
        <p14:creationId xmlns:p14="http://schemas.microsoft.com/office/powerpoint/2010/main" val="390897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smtClean="0"/>
          </a:p>
        </p:txBody>
      </p:sp>
      <p:sp>
        <p:nvSpPr>
          <p:cNvPr id="4" name="Platshållare för bildnummer 3"/>
          <p:cNvSpPr>
            <a:spLocks noGrp="1"/>
          </p:cNvSpPr>
          <p:nvPr>
            <p:ph type="sldNum" sz="quarter" idx="10"/>
          </p:nvPr>
        </p:nvSpPr>
        <p:spPr/>
        <p:txBody>
          <a:bodyPr/>
          <a:lstStyle/>
          <a:p>
            <a:fld id="{BE86C122-0624-2448-A274-9C246476B983}" type="slidenum">
              <a:rPr lang="sv-SE" smtClean="0"/>
              <a:t>2</a:t>
            </a:fld>
            <a:endParaRPr lang="sv-SE" dirty="0"/>
          </a:p>
        </p:txBody>
      </p:sp>
    </p:spTree>
    <p:extLst>
      <p:ext uri="{BB962C8B-B14F-4D97-AF65-F5344CB8AC3E}">
        <p14:creationId xmlns:p14="http://schemas.microsoft.com/office/powerpoint/2010/main" val="2002825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E3: </a:t>
            </a:r>
            <a:r>
              <a:rPr lang="sv-SE" dirty="0" err="1" smtClean="0"/>
              <a:t>Sobril</a:t>
            </a:r>
            <a:r>
              <a:rPr lang="sv-SE" dirty="0" smtClean="0"/>
              <a:t> är en aktuell</a:t>
            </a:r>
            <a:r>
              <a:rPr lang="sv-SE" baseline="0" dirty="0" smtClean="0"/>
              <a:t> läkemedelsbehandling. Det finns redan en registrerad </a:t>
            </a:r>
            <a:r>
              <a:rPr lang="sv-SE" i="1" baseline="0" dirty="0" smtClean="0"/>
              <a:t>Läkemedelsbehandling</a:t>
            </a:r>
            <a:r>
              <a:rPr lang="sv-SE" baseline="0" dirty="0" smtClean="0"/>
              <a:t> med </a:t>
            </a:r>
            <a:r>
              <a:rPr lang="sv-SE" baseline="0" dirty="0" err="1" smtClean="0"/>
              <a:t>Sobril</a:t>
            </a:r>
            <a:r>
              <a:rPr lang="sv-SE" baseline="0" dirty="0" smtClean="0"/>
              <a:t> i NOD. Receptet är giltigt och hör ihop med denna behandling.</a:t>
            </a:r>
            <a:br>
              <a:rPr lang="sv-SE" baseline="0" dirty="0" smtClean="0"/>
            </a:br>
            <a:r>
              <a:rPr lang="sv-SE" b="1" baseline="0" dirty="0" err="1" smtClean="0"/>
              <a:t>AttachMedicalPrescription</a:t>
            </a:r>
            <a:r>
              <a:rPr lang="sv-SE" b="1" baseline="0" dirty="0" smtClean="0"/>
              <a:t>  </a:t>
            </a:r>
          </a:p>
          <a:p>
            <a:r>
              <a:rPr lang="sv-SE" b="0" baseline="0" dirty="0" smtClean="0"/>
              <a:t>kräver rättighet som Registrerande. Förskrivare är redan given i </a:t>
            </a:r>
            <a:r>
              <a:rPr lang="sv-SE" b="0" baseline="0" dirty="0" err="1" smtClean="0"/>
              <a:t>exp.underlag</a:t>
            </a:r>
            <a:r>
              <a:rPr lang="sv-SE" b="0" baseline="0" dirty="0" smtClean="0"/>
              <a:t>. Ordinatör är redan angiven för Läkemedelsbehandlingen. [Om behandlingsansvaret också ska övertas används </a:t>
            </a:r>
            <a:r>
              <a:rPr lang="sv-SE" b="0" baseline="0" dirty="0" err="1" smtClean="0"/>
              <a:t>ChangeMedication</a:t>
            </a:r>
            <a:r>
              <a:rPr lang="sv-SE" b="0" baseline="0" dirty="0" smtClean="0"/>
              <a:t> för detta]</a:t>
            </a:r>
            <a:endParaRPr lang="sv-SE" b="1"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sv-SE"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sv-SE" b="0" baseline="0" dirty="0" smtClean="0"/>
              <a:t>E4: Entocort är en pågående behandling för patienten. Ett giltigt recept finns men ingen </a:t>
            </a:r>
            <a:r>
              <a:rPr lang="sv-SE" i="1" baseline="0" dirty="0" smtClean="0"/>
              <a:t>Läkemedelsbehandling</a:t>
            </a:r>
            <a:r>
              <a:rPr lang="sv-SE" baseline="0" dirty="0" smtClean="0"/>
              <a:t> </a:t>
            </a:r>
            <a:r>
              <a:rPr lang="sv-SE" b="0" baseline="0" dirty="0" smtClean="0"/>
              <a:t>är upplagd i NOD, och läkaren väljer att bekräfta denna som en aktuell behandling.</a:t>
            </a:r>
          </a:p>
          <a:p>
            <a:r>
              <a:rPr lang="sv-SE" b="1" baseline="0" dirty="0" err="1" smtClean="0"/>
              <a:t>RegisterMedication</a:t>
            </a:r>
            <a:r>
              <a:rPr lang="sv-SE" b="1" baseline="0" dirty="0" smtClean="0"/>
              <a:t> </a:t>
            </a:r>
            <a:r>
              <a:rPr lang="sv-SE" b="0" baseline="0" dirty="0" smtClean="0"/>
              <a:t>(baseras på information i </a:t>
            </a:r>
            <a:r>
              <a:rPr lang="sv-SE" b="0" baseline="0" dirty="0" err="1" smtClean="0"/>
              <a:t>expederingsunderlaget</a:t>
            </a:r>
            <a:r>
              <a:rPr lang="sv-SE" b="0" baseline="0" dirty="0" smtClean="0"/>
              <a:t>)</a:t>
            </a:r>
            <a:endParaRPr lang="sv-SE" b="1"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sv-SE" b="1" baseline="0" dirty="0" err="1" smtClean="0"/>
              <a:t>AttachMedicalPrescription</a:t>
            </a:r>
            <a:endParaRPr lang="sv-SE" b="0" baseline="0" dirty="0" smtClean="0"/>
          </a:p>
          <a:p>
            <a:endParaRPr lang="sv-SE"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sv-SE" b="0" baseline="0" dirty="0" smtClean="0"/>
              <a:t>E5: Valium är inte längre aktuell för patienten, det var en behandling för två månader sedan som nu är avslutad. Det finns dock kvar ett giltigt recept med uttag kvar, och läkaren sätter ut medicinen.</a:t>
            </a:r>
          </a:p>
          <a:p>
            <a:pPr marL="0" marR="0" indent="0" algn="l" defTabSz="457200" rtl="0" eaLnBrk="1" fontAlgn="auto" latinLnBrk="0" hangingPunct="1">
              <a:lnSpc>
                <a:spcPct val="100000"/>
              </a:lnSpc>
              <a:spcBef>
                <a:spcPts val="0"/>
              </a:spcBef>
              <a:spcAft>
                <a:spcPts val="0"/>
              </a:spcAft>
              <a:buClrTx/>
              <a:buSzTx/>
              <a:buFontTx/>
              <a:buNone/>
              <a:tabLst/>
              <a:defRPr/>
            </a:pPr>
            <a:r>
              <a:rPr lang="sv-SE" b="1" baseline="0" dirty="0" err="1" smtClean="0"/>
              <a:t>RegisterMedication</a:t>
            </a:r>
            <a:r>
              <a:rPr lang="sv-SE" b="1"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sv-SE" b="0" baseline="0" dirty="0" smtClean="0"/>
              <a:t>kräver rättighet som Registrerande. Förskrivare hämtas från </a:t>
            </a:r>
            <a:r>
              <a:rPr lang="sv-SE" b="0" baseline="0" dirty="0" err="1" smtClean="0"/>
              <a:t>exp.underlaget</a:t>
            </a:r>
            <a:r>
              <a:rPr lang="sv-SE" b="0" baseline="0" dirty="0" smtClean="0"/>
              <a:t> E5. Om behandlingsansvaret ska övertas, sätts Ordinatör till den nya ordinatören, annars anges ordinatör för den ursprungliga ordinationen (fås av patient, framgår av </a:t>
            </a:r>
            <a:r>
              <a:rPr lang="sv-SE" b="0" baseline="0" dirty="0" err="1" smtClean="0"/>
              <a:t>exp</a:t>
            </a:r>
            <a:r>
              <a:rPr lang="sv-SE" b="0" baseline="0" dirty="0" smtClean="0"/>
              <a:t> underlag </a:t>
            </a:r>
            <a:r>
              <a:rPr lang="sv-SE" b="0" baseline="0" dirty="0" err="1" smtClean="0"/>
              <a:t>etc</a:t>
            </a:r>
            <a:r>
              <a:rPr lang="sv-SE" b="0"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sv-SE" b="0" baseline="0" dirty="0" smtClean="0"/>
              <a:t>Uppgifter om insättningsdatum kan föreslås från </a:t>
            </a:r>
            <a:r>
              <a:rPr lang="sv-SE" b="0" baseline="0" dirty="0" err="1" smtClean="0"/>
              <a:t>exp.underlaget</a:t>
            </a:r>
            <a:r>
              <a:rPr lang="sv-SE" b="0" baseline="0" dirty="0" smtClean="0"/>
              <a:t>. Utsättningsdatum kan sättas direkt i ordinationen till nu eller annat som framkommit.</a:t>
            </a:r>
          </a:p>
          <a:p>
            <a:pPr marL="0" marR="0" indent="0" algn="l" defTabSz="457200" rtl="0" eaLnBrk="1" fontAlgn="auto" latinLnBrk="0" hangingPunct="1">
              <a:lnSpc>
                <a:spcPct val="100000"/>
              </a:lnSpc>
              <a:spcBef>
                <a:spcPts val="0"/>
              </a:spcBef>
              <a:spcAft>
                <a:spcPts val="0"/>
              </a:spcAft>
              <a:buClrTx/>
              <a:buSzTx/>
              <a:buFontTx/>
              <a:buNone/>
              <a:tabLst/>
              <a:defRPr/>
            </a:pPr>
            <a:r>
              <a:rPr lang="sv-SE" b="1" baseline="0" dirty="0" err="1" smtClean="0"/>
              <a:t>AttachMedicalPrescription</a:t>
            </a:r>
            <a:endParaRPr lang="sv-SE" b="1"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sv-SE" b="0" baseline="0" dirty="0" smtClean="0"/>
              <a:t>kräver rättighet som Registrerande. Förskrivare är redan given i </a:t>
            </a:r>
            <a:r>
              <a:rPr lang="sv-SE" b="0" baseline="0" dirty="0" err="1" smtClean="0"/>
              <a:t>exp.underlag</a:t>
            </a:r>
            <a:r>
              <a:rPr lang="sv-SE" b="0" baseline="0" dirty="0" smtClean="0"/>
              <a:t>. Ordinatör är redan angiven för Läkemedelsbehandlingen.</a:t>
            </a:r>
            <a:endParaRPr lang="sv-SE" b="1" baseline="0" dirty="0" smtClean="0"/>
          </a:p>
          <a:p>
            <a:endParaRPr lang="sv-SE" b="0" dirty="0" smtClean="0"/>
          </a:p>
          <a:p>
            <a:r>
              <a:rPr lang="sv-SE" b="1" dirty="0" smtClean="0"/>
              <a:t>LÄGG till makulera/sätta ut</a:t>
            </a:r>
            <a:r>
              <a:rPr lang="sv-SE" b="1" baseline="0" dirty="0" smtClean="0"/>
              <a:t> </a:t>
            </a:r>
            <a:r>
              <a:rPr lang="sv-SE" b="1" baseline="0" dirty="0" err="1" smtClean="0"/>
              <a:t>exp</a:t>
            </a:r>
            <a:r>
              <a:rPr lang="sv-SE" b="1" baseline="0" dirty="0" smtClean="0"/>
              <a:t> underlag. NY tjänst? </a:t>
            </a:r>
          </a:p>
          <a:p>
            <a:r>
              <a:rPr lang="sv-SE" b="1" baseline="0" dirty="0" smtClean="0"/>
              <a:t>Kan specificera 1..* </a:t>
            </a:r>
            <a:r>
              <a:rPr lang="sv-SE" b="1" baseline="0" dirty="0" err="1" smtClean="0"/>
              <a:t>exp.underlag</a:t>
            </a:r>
            <a:r>
              <a:rPr lang="sv-SE" b="1" baseline="0" dirty="0" smtClean="0"/>
              <a:t> och makulera/sätta ut dessa. (ska/måste sätta ut stödjas?)</a:t>
            </a:r>
          </a:p>
          <a:p>
            <a:r>
              <a:rPr lang="sv-SE" b="1" baseline="0" dirty="0" smtClean="0"/>
              <a:t>Vi har </a:t>
            </a:r>
            <a:r>
              <a:rPr lang="sv-SE" b="1" baseline="0" dirty="0" err="1" smtClean="0"/>
              <a:t>StopPrescriptionDispensation</a:t>
            </a:r>
            <a:r>
              <a:rPr lang="sv-SE" b="1" baseline="0" dirty="0" smtClean="0"/>
              <a:t> redan som stoppar kvarvarande uttag GENOM ATT makulera / sätta ut </a:t>
            </a:r>
            <a:r>
              <a:rPr lang="sv-SE" b="1" baseline="0" dirty="0" err="1" smtClean="0"/>
              <a:t>exp.underlagen</a:t>
            </a:r>
            <a:r>
              <a:rPr lang="sv-SE" b="1" baseline="0" dirty="0" smtClean="0"/>
              <a:t>!</a:t>
            </a:r>
          </a:p>
          <a:p>
            <a:r>
              <a:rPr lang="sv-SE" b="1" baseline="0" dirty="0" smtClean="0"/>
              <a:t>I </a:t>
            </a:r>
            <a:r>
              <a:rPr lang="sv-SE" b="1" baseline="0" dirty="0" err="1" smtClean="0"/>
              <a:t>StopPrescriptionDispensation</a:t>
            </a:r>
            <a:r>
              <a:rPr lang="sv-SE" b="1" baseline="0" dirty="0" smtClean="0"/>
              <a:t> ska man ange </a:t>
            </a:r>
            <a:r>
              <a:rPr lang="sv-SE" b="1" baseline="0" dirty="0" err="1" smtClean="0"/>
              <a:t>ordinationsid</a:t>
            </a:r>
            <a:r>
              <a:rPr lang="sv-SE" b="1" baseline="0" dirty="0" smtClean="0"/>
              <a:t>, vi ändrar detta till att ange specifika </a:t>
            </a:r>
            <a:r>
              <a:rPr lang="sv-SE" b="1" baseline="0" dirty="0" err="1" smtClean="0"/>
              <a:t>exp.underlag</a:t>
            </a:r>
            <a:r>
              <a:rPr lang="sv-SE" b="1" baseline="0" dirty="0" smtClean="0"/>
              <a:t>-id: </a:t>
            </a:r>
            <a:r>
              <a:rPr lang="sv-SE" b="1" baseline="0" dirty="0" err="1" smtClean="0"/>
              <a:t>MedicalPrescriptionId</a:t>
            </a:r>
            <a:endParaRPr lang="sv-SE" b="1" baseline="0" dirty="0" smtClean="0"/>
          </a:p>
          <a:p>
            <a:r>
              <a:rPr lang="sv-SE" b="1" baseline="0" dirty="0" smtClean="0"/>
              <a:t>Vi borde kunna ta bort utsättning av recept.</a:t>
            </a:r>
          </a:p>
          <a:p>
            <a:endParaRPr lang="sv-SE" b="1" baseline="0" dirty="0" smtClean="0"/>
          </a:p>
          <a:p>
            <a:r>
              <a:rPr lang="sv-SE" b="1" baseline="0" dirty="0" err="1" smtClean="0"/>
              <a:t>StopPrescriptionDispensation</a:t>
            </a:r>
            <a:r>
              <a:rPr lang="sv-SE" b="1" baseline="0" dirty="0" smtClean="0"/>
              <a:t> </a:t>
            </a:r>
          </a:p>
          <a:p>
            <a:r>
              <a:rPr lang="sv-SE" b="1" baseline="0" dirty="0" err="1" smtClean="0"/>
              <a:t>StopMedicalPrescriptionDispensation</a:t>
            </a:r>
            <a:endParaRPr lang="sv-SE" b="1" baseline="0" dirty="0" smtClean="0"/>
          </a:p>
          <a:p>
            <a:endParaRPr lang="sv-SE" b="1" baseline="0" dirty="0" smtClean="0"/>
          </a:p>
          <a:p>
            <a:r>
              <a:rPr lang="sv-SE" b="1" baseline="0" dirty="0" err="1" smtClean="0"/>
              <a:t>CancelMedicalPrescription</a:t>
            </a:r>
            <a:endParaRPr lang="sv-SE" b="1" baseline="0" dirty="0" smtClean="0"/>
          </a:p>
          <a:p>
            <a:endParaRPr lang="sv-SE" b="1" baseline="0" dirty="0" smtClean="0"/>
          </a:p>
          <a:p>
            <a:r>
              <a:rPr lang="sv-SE" b="1" baseline="0" dirty="0" err="1" smtClean="0"/>
              <a:t>CheckVersion</a:t>
            </a:r>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a:p>
            <a:endParaRPr lang="sv-SE" b="1" baseline="0" dirty="0" smtClean="0"/>
          </a:p>
        </p:txBody>
      </p:sp>
      <p:sp>
        <p:nvSpPr>
          <p:cNvPr id="4" name="Platshållare för bildnummer 3"/>
          <p:cNvSpPr>
            <a:spLocks noGrp="1"/>
          </p:cNvSpPr>
          <p:nvPr>
            <p:ph type="sldNum" sz="quarter" idx="10"/>
          </p:nvPr>
        </p:nvSpPr>
        <p:spPr/>
        <p:txBody>
          <a:bodyPr/>
          <a:lstStyle/>
          <a:p>
            <a:fld id="{BE86C122-0624-2448-A274-9C246476B983}" type="slidenum">
              <a:rPr lang="sv-SE" smtClean="0"/>
              <a:t>31</a:t>
            </a:fld>
            <a:endParaRPr lang="sv-SE"/>
          </a:p>
        </p:txBody>
      </p:sp>
    </p:spTree>
    <p:extLst>
      <p:ext uri="{BB962C8B-B14F-4D97-AF65-F5344CB8AC3E}">
        <p14:creationId xmlns:p14="http://schemas.microsoft.com/office/powerpoint/2010/main" val="1532925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Fler verksamhetsregler kring detta kommer att behöva sättas</a:t>
            </a:r>
            <a:r>
              <a:rPr lang="sv-SE" baseline="0" dirty="0" smtClean="0"/>
              <a:t> gemensamt</a:t>
            </a:r>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32</a:t>
            </a:fld>
            <a:endParaRPr lang="sv-SE"/>
          </a:p>
        </p:txBody>
      </p:sp>
    </p:spTree>
    <p:extLst>
      <p:ext uri="{BB962C8B-B14F-4D97-AF65-F5344CB8AC3E}">
        <p14:creationId xmlns:p14="http://schemas.microsoft.com/office/powerpoint/2010/main" val="2690244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smtClean="0"/>
          </a:p>
        </p:txBody>
      </p:sp>
      <p:sp>
        <p:nvSpPr>
          <p:cNvPr id="4" name="Platshållare för bildnummer 3"/>
          <p:cNvSpPr>
            <a:spLocks noGrp="1"/>
          </p:cNvSpPr>
          <p:nvPr>
            <p:ph type="sldNum" sz="quarter" idx="10"/>
          </p:nvPr>
        </p:nvSpPr>
        <p:spPr/>
        <p:txBody>
          <a:bodyPr/>
          <a:lstStyle/>
          <a:p>
            <a:fld id="{BE86C122-0624-2448-A274-9C246476B983}" type="slidenum">
              <a:rPr lang="sv-SE" smtClean="0">
                <a:solidFill>
                  <a:prstClr val="black"/>
                </a:solidFill>
                <a:latin typeface="Calibri"/>
              </a:rPr>
              <a:pPr/>
              <a:t>34</a:t>
            </a:fld>
            <a:endParaRPr lang="sv-SE">
              <a:solidFill>
                <a:prstClr val="black"/>
              </a:solidFill>
              <a:latin typeface="Calibri"/>
            </a:endParaRPr>
          </a:p>
        </p:txBody>
      </p:sp>
    </p:spTree>
    <p:extLst>
      <p:ext uri="{BB962C8B-B14F-4D97-AF65-F5344CB8AC3E}">
        <p14:creationId xmlns:p14="http://schemas.microsoft.com/office/powerpoint/2010/main" val="2002825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BE86C122-0624-2448-A274-9C246476B983}" type="slidenum">
              <a:rPr lang="sv-SE" smtClean="0"/>
              <a:pPr/>
              <a:t>35</a:t>
            </a:fld>
            <a:endParaRPr lang="sv-S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BE86C122-0624-2448-A274-9C246476B983}" type="slidenum">
              <a:rPr lang="sv-SE" smtClean="0"/>
              <a:pPr/>
              <a:t>36</a:t>
            </a:fld>
            <a:endParaRPr lang="sv-S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BE86C122-0624-2448-A274-9C246476B983}" type="slidenum">
              <a:rPr lang="sv-SE" smtClean="0"/>
              <a:pPr/>
              <a:t>38</a:t>
            </a:fld>
            <a:endParaRPr lang="sv-S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smtClean="0"/>
          </a:p>
        </p:txBody>
      </p:sp>
      <p:sp>
        <p:nvSpPr>
          <p:cNvPr id="4" name="Platshållare för bildnummer 3"/>
          <p:cNvSpPr>
            <a:spLocks noGrp="1"/>
          </p:cNvSpPr>
          <p:nvPr>
            <p:ph type="sldNum" sz="quarter" idx="10"/>
          </p:nvPr>
        </p:nvSpPr>
        <p:spPr/>
        <p:txBody>
          <a:bodyPr/>
          <a:lstStyle/>
          <a:p>
            <a:fld id="{BE86C122-0624-2448-A274-9C246476B983}" type="slidenum">
              <a:rPr lang="sv-SE" smtClean="0">
                <a:solidFill>
                  <a:prstClr val="black"/>
                </a:solidFill>
                <a:latin typeface="Calibri"/>
              </a:rPr>
              <a:pPr/>
              <a:t>39</a:t>
            </a:fld>
            <a:endParaRPr lang="sv-SE">
              <a:solidFill>
                <a:prstClr val="black"/>
              </a:solidFill>
              <a:latin typeface="Calibri"/>
            </a:endParaRPr>
          </a:p>
        </p:txBody>
      </p:sp>
    </p:spTree>
    <p:extLst>
      <p:ext uri="{BB962C8B-B14F-4D97-AF65-F5344CB8AC3E}">
        <p14:creationId xmlns:p14="http://schemas.microsoft.com/office/powerpoint/2010/main" val="2002825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2AD81EF3-79B0-4C45-A3F2-B457AB84231E}" type="slidenum">
              <a:rPr lang="sv-SE" smtClean="0"/>
              <a:pPr/>
              <a:t>43</a:t>
            </a:fld>
            <a:endParaRPr lang="sv-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2AD81EF3-79B0-4C45-A3F2-B457AB84231E}" type="slidenum">
              <a:rPr lang="sv-SE" smtClean="0"/>
              <a:pPr/>
              <a:t>44</a:t>
            </a:fld>
            <a:endParaRPr lang="sv-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3</a:t>
            </a:fld>
            <a:endParaRPr lang="sv-SE" dirty="0"/>
          </a:p>
        </p:txBody>
      </p:sp>
    </p:spTree>
    <p:extLst>
      <p:ext uri="{BB962C8B-B14F-4D97-AF65-F5344CB8AC3E}">
        <p14:creationId xmlns:p14="http://schemas.microsoft.com/office/powerpoint/2010/main" val="419812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smtClean="0"/>
          </a:p>
        </p:txBody>
      </p:sp>
      <p:sp>
        <p:nvSpPr>
          <p:cNvPr id="4" name="Platshållare för bildnummer 3"/>
          <p:cNvSpPr>
            <a:spLocks noGrp="1"/>
          </p:cNvSpPr>
          <p:nvPr>
            <p:ph type="sldNum" sz="quarter" idx="10"/>
          </p:nvPr>
        </p:nvSpPr>
        <p:spPr/>
        <p:txBody>
          <a:bodyPr/>
          <a:lstStyle/>
          <a:p>
            <a:fld id="{E2863F5B-3DAD-4C4F-97D3-0F502096753E}" type="slidenum">
              <a:rPr lang="sv-SE" smtClean="0">
                <a:solidFill>
                  <a:prstClr val="black"/>
                </a:solidFill>
                <a:latin typeface="Calibri"/>
              </a:rPr>
              <a:pPr/>
              <a:t>4</a:t>
            </a:fld>
            <a:endParaRPr lang="sv-SE">
              <a:solidFill>
                <a:prstClr val="black"/>
              </a:solidFill>
              <a:latin typeface="Calibri"/>
            </a:endParaRPr>
          </a:p>
        </p:txBody>
      </p:sp>
    </p:spTree>
    <p:extLst>
      <p:ext uri="{BB962C8B-B14F-4D97-AF65-F5344CB8AC3E}">
        <p14:creationId xmlns:p14="http://schemas.microsoft.com/office/powerpoint/2010/main" val="131483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 För</a:t>
            </a:r>
            <a:r>
              <a:rPr lang="sv-SE" baseline="0" dirty="0" smtClean="0"/>
              <a:t> dospatienter fås alla i RR genom direktåtkomst. För övriga fås med nuvarande regler </a:t>
            </a:r>
            <a:r>
              <a:rPr lang="sv-SE" i="1" baseline="0" dirty="0" smtClean="0"/>
              <a:t>de som skickas till NOD</a:t>
            </a:r>
            <a:r>
              <a:rPr lang="sv-SE" baseline="0" dirty="0" smtClean="0"/>
              <a:t>.</a:t>
            </a:r>
            <a:endParaRPr lang="sv-SE" dirty="0"/>
          </a:p>
        </p:txBody>
      </p:sp>
      <p:sp>
        <p:nvSpPr>
          <p:cNvPr id="4" name="Platshållare för bildnummer 3"/>
          <p:cNvSpPr>
            <a:spLocks noGrp="1"/>
          </p:cNvSpPr>
          <p:nvPr>
            <p:ph type="sldNum" sz="quarter" idx="10"/>
          </p:nvPr>
        </p:nvSpPr>
        <p:spPr/>
        <p:txBody>
          <a:bodyPr/>
          <a:lstStyle/>
          <a:p>
            <a:fld id="{BE86C122-0624-2448-A274-9C246476B983}" type="slidenum">
              <a:rPr lang="sv-SE" smtClean="0"/>
              <a:t>5</a:t>
            </a:fld>
            <a:endParaRPr lang="sv-SE"/>
          </a:p>
        </p:txBody>
      </p:sp>
    </p:spTree>
    <p:extLst>
      <p:ext uri="{BB962C8B-B14F-4D97-AF65-F5344CB8AC3E}">
        <p14:creationId xmlns:p14="http://schemas.microsoft.com/office/powerpoint/2010/main" val="109919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sv-SE" sz="1200" dirty="0" smtClean="0">
              <a:solidFill>
                <a:srgbClr val="0000FF"/>
              </a:solidFill>
            </a:endParaRPr>
          </a:p>
          <a:p>
            <a:endParaRPr lang="sv-SE" dirty="0"/>
          </a:p>
        </p:txBody>
      </p:sp>
      <p:sp>
        <p:nvSpPr>
          <p:cNvPr id="4" name="Platshållare för bildnummer 3"/>
          <p:cNvSpPr>
            <a:spLocks noGrp="1"/>
          </p:cNvSpPr>
          <p:nvPr>
            <p:ph type="sldNum" sz="quarter" idx="10"/>
          </p:nvPr>
        </p:nvSpPr>
        <p:spPr/>
        <p:txBody>
          <a:bodyPr/>
          <a:lstStyle/>
          <a:p>
            <a:fld id="{CE705624-3C60-554C-B565-7E72896AA14F}" type="slidenum">
              <a:rPr lang="sv-SE" smtClean="0">
                <a:solidFill>
                  <a:prstClr val="black"/>
                </a:solidFill>
                <a:latin typeface="Calibri"/>
              </a:rPr>
              <a:pPr/>
              <a:t>7</a:t>
            </a:fld>
            <a:endParaRPr lang="sv-SE">
              <a:solidFill>
                <a:prstClr val="black"/>
              </a:solidFill>
              <a:latin typeface="Calibri"/>
            </a:endParaRPr>
          </a:p>
        </p:txBody>
      </p:sp>
    </p:spTree>
    <p:extLst>
      <p:ext uri="{BB962C8B-B14F-4D97-AF65-F5344CB8AC3E}">
        <p14:creationId xmlns:p14="http://schemas.microsoft.com/office/powerpoint/2010/main" val="37912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CE705624-3C60-554C-B565-7E72896AA14F}" type="slidenum">
              <a:rPr lang="sv-SE" smtClean="0">
                <a:solidFill>
                  <a:prstClr val="black"/>
                </a:solidFill>
                <a:latin typeface="Calibri"/>
              </a:rPr>
              <a:pPr/>
              <a:t>8</a:t>
            </a:fld>
            <a:endParaRPr lang="sv-SE">
              <a:solidFill>
                <a:prstClr val="black"/>
              </a:solidFill>
              <a:latin typeface="Calibri"/>
            </a:endParaRPr>
          </a:p>
        </p:txBody>
      </p:sp>
    </p:spTree>
    <p:extLst>
      <p:ext uri="{BB962C8B-B14F-4D97-AF65-F5344CB8AC3E}">
        <p14:creationId xmlns:p14="http://schemas.microsoft.com/office/powerpoint/2010/main" val="379129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200" b="0" i="1" dirty="0" smtClean="0"/>
              <a:t>- dosrecept via direktåtkomst från RR</a:t>
            </a:r>
            <a:br>
              <a:rPr lang="sv-SE" sz="1200" b="0" i="1" dirty="0" smtClean="0"/>
            </a:br>
            <a:r>
              <a:rPr lang="sv-SE" sz="1200" b="0" i="1" dirty="0" smtClean="0"/>
              <a:t>- övriga recept via direktåtkomst efter lagjustering</a:t>
            </a:r>
            <a:br>
              <a:rPr lang="sv-SE" sz="1200" b="0" i="1" dirty="0" smtClean="0"/>
            </a:br>
            <a:r>
              <a:rPr lang="sv-SE" sz="1200" b="0" i="1" dirty="0" smtClean="0"/>
              <a:t>- i vårdsystemet: styr om e-receptflöde från PIRR till NOD tjänstekontrakt </a:t>
            </a:r>
            <a:endParaRPr lang="sv-SE" sz="1200" b="1" dirty="0" smtClean="0">
              <a:solidFill>
                <a:srgbClr val="0000FF"/>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sv-SE" sz="1200" b="1" dirty="0" smtClean="0">
              <a:solidFill>
                <a:srgbClr val="0000FF"/>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sv-SE" sz="1200" b="1" dirty="0" smtClean="0">
                <a:solidFill>
                  <a:srgbClr val="0000FF"/>
                </a:solidFill>
              </a:rPr>
              <a:t>Krav för att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sv-SE" sz="1200" b="1" dirty="0" smtClean="0">
                <a:solidFill>
                  <a:srgbClr val="0000FF"/>
                </a:solidFill>
              </a:rPr>
              <a:t>skicka/skapa</a:t>
            </a:r>
            <a:r>
              <a:rPr lang="sv-SE" sz="1200" b="1" baseline="0" dirty="0" smtClean="0">
                <a:solidFill>
                  <a:srgbClr val="0000FF"/>
                </a:solidFill>
              </a:rPr>
              <a:t> recept</a:t>
            </a:r>
            <a:r>
              <a:rPr lang="sv-SE" sz="1200" dirty="0" smtClean="0">
                <a:solidFill>
                  <a:srgbClr val="0000FF"/>
                </a:solidFill>
              </a:rPr>
              <a:t>: anslut tjänstekontrakt </a:t>
            </a:r>
            <a:r>
              <a:rPr lang="sv-SE" sz="1200" kern="1200" dirty="0" err="1" smtClean="0">
                <a:solidFill>
                  <a:schemeClr val="tx1"/>
                </a:solidFill>
                <a:latin typeface="Courier New"/>
                <a:ea typeface="+mn-ea"/>
                <a:cs typeface="Courier New"/>
              </a:rPr>
              <a:t>RegisterMedicationDispenseAuthorization</a:t>
            </a:r>
            <a:r>
              <a:rPr lang="sv-SE" sz="1200" kern="1200" baseline="0" dirty="0" smtClean="0">
                <a:solidFill>
                  <a:schemeClr val="tx1"/>
                </a:solidFill>
                <a:latin typeface="Courier New"/>
                <a:ea typeface="+mn-ea"/>
                <a:cs typeface="Courier New"/>
              </a:rPr>
              <a:t> </a:t>
            </a:r>
            <a:r>
              <a:rPr lang="sv-SE" sz="1200" dirty="0" smtClean="0">
                <a:solidFill>
                  <a:srgbClr val="0000FF"/>
                </a:solidFill>
              </a:rPr>
              <a:t> för att leverera ett ”löst recept”,</a:t>
            </a:r>
            <a:r>
              <a:rPr lang="sv-SE" sz="1200" baseline="0" dirty="0" smtClean="0">
                <a:solidFill>
                  <a:srgbClr val="0000FF"/>
                </a:solidFill>
              </a:rPr>
              <a:t> blir vidarebefordrat till RR. Kräver ingen förändring i journalsystems användargränssnitt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sv-SE" sz="1200" b="1" baseline="0" dirty="0" smtClean="0">
                <a:solidFill>
                  <a:srgbClr val="0000FF"/>
                </a:solidFill>
              </a:rPr>
              <a:t>makulera recept </a:t>
            </a:r>
            <a:r>
              <a:rPr lang="sv-SE" sz="1200" baseline="0" dirty="0" smtClean="0">
                <a:solidFill>
                  <a:srgbClr val="0000FF"/>
                </a:solidFill>
              </a:rPr>
              <a:t>som du skickat: anslut tjänstekontrakt (</a:t>
            </a:r>
            <a:r>
              <a:rPr lang="sv-SE" sz="1200" b="0" kern="1200" dirty="0" err="1" smtClean="0">
                <a:solidFill>
                  <a:schemeClr val="tx1"/>
                </a:solidFill>
                <a:latin typeface="+mn-lt"/>
                <a:ea typeface="+mn-ea"/>
                <a:cs typeface="+mn-cs"/>
              </a:rPr>
              <a:t>CancelMedicationDispensePrescription</a:t>
            </a:r>
            <a:r>
              <a:rPr lang="sv-SE" sz="1200" b="1" kern="1200" dirty="0" smtClean="0">
                <a:solidFill>
                  <a:schemeClr val="tx1"/>
                </a:solidFill>
                <a:latin typeface="+mn-lt"/>
                <a:ea typeface="+mn-ea"/>
                <a:cs typeface="+mn-cs"/>
              </a:rPr>
              <a:t>)</a:t>
            </a:r>
            <a:r>
              <a:rPr lang="sv-SE" sz="1200" baseline="0" dirty="0" smtClean="0">
                <a:solidFill>
                  <a:srgbClr val="0000FF"/>
                </a:solidFill>
              </a:rPr>
              <a:t> . Ny funktionalitet möjlig för förskrivaren.</a:t>
            </a:r>
          </a:p>
        </p:txBody>
      </p:sp>
      <p:sp>
        <p:nvSpPr>
          <p:cNvPr id="4" name="Platshållare för bildnummer 3"/>
          <p:cNvSpPr>
            <a:spLocks noGrp="1"/>
          </p:cNvSpPr>
          <p:nvPr>
            <p:ph type="sldNum" sz="quarter" idx="10"/>
          </p:nvPr>
        </p:nvSpPr>
        <p:spPr/>
        <p:txBody>
          <a:bodyPr/>
          <a:lstStyle/>
          <a:p>
            <a:fld id="{CE705624-3C60-554C-B565-7E72896AA14F}" type="slidenum">
              <a:rPr lang="sv-SE" smtClean="0">
                <a:solidFill>
                  <a:prstClr val="black"/>
                </a:solidFill>
                <a:latin typeface="Calibri"/>
              </a:rPr>
              <a:pPr/>
              <a:t>9</a:t>
            </a:fld>
            <a:endParaRPr lang="sv-SE">
              <a:solidFill>
                <a:prstClr val="black"/>
              </a:solidFill>
              <a:latin typeface="Calibri"/>
            </a:endParaRPr>
          </a:p>
        </p:txBody>
      </p:sp>
    </p:spTree>
    <p:extLst>
      <p:ext uri="{BB962C8B-B14F-4D97-AF65-F5344CB8AC3E}">
        <p14:creationId xmlns:p14="http://schemas.microsoft.com/office/powerpoint/2010/main" val="37912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CE705624-3C60-554C-B565-7E72896AA14F}" type="slidenum">
              <a:rPr lang="sv-SE" smtClean="0">
                <a:solidFill>
                  <a:prstClr val="black"/>
                </a:solidFill>
                <a:latin typeface="Calibri"/>
              </a:rPr>
              <a:pPr/>
              <a:t>10</a:t>
            </a:fld>
            <a:endParaRPr lang="sv-SE">
              <a:solidFill>
                <a:prstClr val="black"/>
              </a:solidFill>
              <a:latin typeface="Calibri"/>
            </a:endParaRPr>
          </a:p>
        </p:txBody>
      </p:sp>
    </p:spTree>
    <p:extLst>
      <p:ext uri="{BB962C8B-B14F-4D97-AF65-F5344CB8AC3E}">
        <p14:creationId xmlns:p14="http://schemas.microsoft.com/office/powerpoint/2010/main" val="379129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v-SE" smtClean="0"/>
              <a:t>Klicka här för att ändra format på underrubrik i bakgrunden</a:t>
            </a:r>
            <a:endParaRPr lang="sv-SE"/>
          </a:p>
        </p:txBody>
      </p:sp>
      <p:sp>
        <p:nvSpPr>
          <p:cNvPr id="4" name="Platshållare för bildnummer 3"/>
          <p:cNvSpPr>
            <a:spLocks noGrp="1"/>
          </p:cNvSpPr>
          <p:nvPr>
            <p:ph type="sldNum" sz="quarter" idx="10"/>
          </p:nvPr>
        </p:nvSpPr>
        <p:spPr/>
        <p:txBody>
          <a:bodyPr/>
          <a:lstStyle>
            <a:lvl1pPr>
              <a:defRPr/>
            </a:lvl1pPr>
          </a:lstStyle>
          <a:p>
            <a:fld id="{0B803C0C-C465-427E-B6EA-16CBA5F6D0AF}" type="slidenum">
              <a:rPr lang="sv-SE"/>
              <a:pPr/>
              <a:t>‹Nr.›</a:t>
            </a:fld>
            <a:endParaRPr lang="sv-SE"/>
          </a:p>
        </p:txBody>
      </p:sp>
    </p:spTree>
    <p:extLst>
      <p:ext uri="{BB962C8B-B14F-4D97-AF65-F5344CB8AC3E}">
        <p14:creationId xmlns:p14="http://schemas.microsoft.com/office/powerpoint/2010/main" val="354954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bildnummer 3"/>
          <p:cNvSpPr>
            <a:spLocks noGrp="1"/>
          </p:cNvSpPr>
          <p:nvPr>
            <p:ph type="sldNum" sz="quarter" idx="10"/>
          </p:nvPr>
        </p:nvSpPr>
        <p:spPr/>
        <p:txBody>
          <a:bodyPr/>
          <a:lstStyle>
            <a:lvl1pPr>
              <a:defRPr/>
            </a:lvl1pPr>
          </a:lstStyle>
          <a:p>
            <a:fld id="{714329B0-D544-4D29-A7D3-67B20C7CA455}" type="slidenum">
              <a:rPr lang="sv-SE"/>
              <a:pPr/>
              <a:t>‹Nr.›</a:t>
            </a:fld>
            <a:endParaRPr lang="sv-SE"/>
          </a:p>
        </p:txBody>
      </p:sp>
    </p:spTree>
    <p:extLst>
      <p:ext uri="{BB962C8B-B14F-4D97-AF65-F5344CB8AC3E}">
        <p14:creationId xmlns:p14="http://schemas.microsoft.com/office/powerpoint/2010/main" val="48927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254750" y="1470025"/>
            <a:ext cx="1700213" cy="37925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1152525" y="1470025"/>
            <a:ext cx="4949825" cy="37925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bildnummer 3"/>
          <p:cNvSpPr>
            <a:spLocks noGrp="1"/>
          </p:cNvSpPr>
          <p:nvPr>
            <p:ph type="sldNum" sz="quarter" idx="10"/>
          </p:nvPr>
        </p:nvSpPr>
        <p:spPr/>
        <p:txBody>
          <a:bodyPr/>
          <a:lstStyle>
            <a:lvl1pPr>
              <a:defRPr/>
            </a:lvl1pPr>
          </a:lstStyle>
          <a:p>
            <a:fld id="{A0B7DE7A-A7EE-4C5E-A222-A0BB5DFE0E53}" type="slidenum">
              <a:rPr lang="sv-SE"/>
              <a:pPr/>
              <a:t>‹Nr.›</a:t>
            </a:fld>
            <a:endParaRPr lang="sv-SE"/>
          </a:p>
        </p:txBody>
      </p:sp>
    </p:spTree>
    <p:extLst>
      <p:ext uri="{BB962C8B-B14F-4D97-AF65-F5344CB8AC3E}">
        <p14:creationId xmlns:p14="http://schemas.microsoft.com/office/powerpoint/2010/main" val="35765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ld-Helskärm">
    <p:spTree>
      <p:nvGrpSpPr>
        <p:cNvPr id="1" name=""/>
        <p:cNvGrpSpPr/>
        <p:nvPr/>
      </p:nvGrpSpPr>
      <p:grpSpPr>
        <a:xfrm>
          <a:off x="0" y="0"/>
          <a:ext cx="0" cy="0"/>
          <a:chOff x="0" y="0"/>
          <a:chExt cx="0" cy="0"/>
        </a:xfrm>
      </p:grpSpPr>
      <p:sp>
        <p:nvSpPr>
          <p:cNvPr id="5" name="Platshållare för innehåll 4"/>
          <p:cNvSpPr>
            <a:spLocks noGrp="1" noChangeAspect="1"/>
          </p:cNvSpPr>
          <p:nvPr>
            <p:ph sz="quarter" idx="11"/>
          </p:nvPr>
        </p:nvSpPr>
        <p:spPr>
          <a:xfrm>
            <a:off x="0" y="0"/>
            <a:ext cx="9144000" cy="6734844"/>
          </a:xfrm>
        </p:spPr>
        <p:txBody>
          <a:bodyPr anchor="t">
            <a:noAutofit/>
          </a:bodyPr>
          <a:lstStyle>
            <a:lvl1pPr marL="0" indent="0" algn="ctr">
              <a:buNone/>
              <a:defRPr sz="1500" baseline="0">
                <a:solidFill>
                  <a:srgbClr val="000000"/>
                </a:solidFill>
              </a:defRPr>
            </a:lvl1pPr>
            <a:lvl2pPr>
              <a:defRPr sz="1500">
                <a:solidFill>
                  <a:srgbClr val="000000"/>
                </a:solidFill>
              </a:defRPr>
            </a:lvl2pPr>
            <a:lvl3pPr>
              <a:defRPr sz="1500">
                <a:solidFill>
                  <a:srgbClr val="000000"/>
                </a:solidFill>
              </a:defRPr>
            </a:lvl3pPr>
            <a:lvl4pPr>
              <a:defRPr sz="1500">
                <a:solidFill>
                  <a:srgbClr val="000000"/>
                </a:solidFill>
              </a:defRPr>
            </a:lvl4pPr>
            <a:lvl5pPr>
              <a:defRPr sz="1500">
                <a:solidFill>
                  <a:srgbClr val="000000"/>
                </a:solidFill>
              </a:defRPr>
            </a:lvl5pPr>
          </a:lstStyle>
          <a:p>
            <a:pPr lvl="0"/>
            <a:r>
              <a:rPr lang="sv-SE" smtClean="0"/>
              <a:t>Klicka här för att ändra format på bakgrundstexten</a:t>
            </a:r>
          </a:p>
          <a:p>
            <a:pPr lvl="1"/>
            <a:r>
              <a:rPr lang="sv-SE" smtClean="0"/>
              <a:t>Nivå två</a:t>
            </a:r>
          </a:p>
        </p:txBody>
      </p:sp>
    </p:spTree>
    <p:extLst>
      <p:ext uri="{BB962C8B-B14F-4D97-AF65-F5344CB8AC3E}">
        <p14:creationId xmlns:p14="http://schemas.microsoft.com/office/powerpoint/2010/main" val="384930730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nnehåll-1 kolumn">
    <p:spTree>
      <p:nvGrpSpPr>
        <p:cNvPr id="1" name=""/>
        <p:cNvGrpSpPr/>
        <p:nvPr/>
      </p:nvGrpSpPr>
      <p:grpSpPr>
        <a:xfrm>
          <a:off x="0" y="0"/>
          <a:ext cx="0" cy="0"/>
          <a:chOff x="0" y="0"/>
          <a:chExt cx="0" cy="0"/>
        </a:xfrm>
      </p:grpSpPr>
      <p:sp>
        <p:nvSpPr>
          <p:cNvPr id="2" name="Rubrik 1"/>
          <p:cNvSpPr>
            <a:spLocks noGrp="1" noChangeAspect="1"/>
          </p:cNvSpPr>
          <p:nvPr>
            <p:ph type="title" hasCustomPrompt="1"/>
          </p:nvPr>
        </p:nvSpPr>
        <p:spPr>
          <a:xfrm>
            <a:off x="917576" y="563538"/>
            <a:ext cx="7197724" cy="692150"/>
          </a:xfrm>
        </p:spPr>
        <p:txBody>
          <a:bodyPr/>
          <a:lstStyle>
            <a:lvl1pPr>
              <a:defRPr baseline="0"/>
            </a:lvl1pPr>
          </a:lstStyle>
          <a:p>
            <a:r>
              <a:rPr lang="sv-SE" dirty="0" smtClean="0"/>
              <a:t>Klicka här för att skriva rubrik</a:t>
            </a:r>
            <a:endParaRPr lang="en-US" dirty="0"/>
          </a:p>
        </p:txBody>
      </p:sp>
      <p:sp>
        <p:nvSpPr>
          <p:cNvPr id="5" name="Platshållare för innehåll 2"/>
          <p:cNvSpPr>
            <a:spLocks noGrp="1" noChangeAspect="1"/>
          </p:cNvSpPr>
          <p:nvPr>
            <p:ph idx="13" hasCustomPrompt="1"/>
          </p:nvPr>
        </p:nvSpPr>
        <p:spPr>
          <a:xfrm>
            <a:off x="904874" y="1410047"/>
            <a:ext cx="7219951" cy="3885853"/>
          </a:xfrm>
        </p:spPr>
        <p:txBody>
          <a:bodyPr/>
          <a:lstStyle>
            <a:lvl1pPr>
              <a:buFont typeface="Symbol" pitchFamily="18" charset="2"/>
              <a:buChar char="·"/>
              <a:defRPr baseline="0"/>
            </a:lvl1pPr>
            <a:lvl4pPr marL="1119188" indent="0">
              <a:buNone/>
              <a:defRPr/>
            </a:lvl4pPr>
            <a:lvl5pPr marL="1506537" indent="0">
              <a:buNone/>
              <a:defRPr/>
            </a:lvl5pPr>
          </a:lstStyle>
          <a:p>
            <a:pPr lvl="0"/>
            <a:r>
              <a:rPr lang="sv-SE" dirty="0" smtClean="0"/>
              <a:t>Klicka för att skriva text/lägga in bild/skapa tabell/diagram.</a:t>
            </a:r>
          </a:p>
          <a:p>
            <a:pPr lvl="1"/>
            <a:r>
              <a:rPr lang="sv-SE" dirty="0" smtClean="0"/>
              <a:t>Nivå två</a:t>
            </a:r>
          </a:p>
          <a:p>
            <a:pPr lvl="2"/>
            <a:r>
              <a:rPr lang="sv-SE" dirty="0" smtClean="0"/>
              <a:t>Nivå tre</a:t>
            </a:r>
          </a:p>
        </p:txBody>
      </p:sp>
    </p:spTree>
    <p:extLst>
      <p:ext uri="{BB962C8B-B14F-4D97-AF65-F5344CB8AC3E}">
        <p14:creationId xmlns:p14="http://schemas.microsoft.com/office/powerpoint/2010/main" val="253541989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Startsida-brun">
    <p:spTree>
      <p:nvGrpSpPr>
        <p:cNvPr id="1" name=""/>
        <p:cNvGrpSpPr/>
        <p:nvPr/>
      </p:nvGrpSpPr>
      <p:grpSpPr>
        <a:xfrm>
          <a:off x="0" y="0"/>
          <a:ext cx="0" cy="0"/>
          <a:chOff x="0" y="0"/>
          <a:chExt cx="0" cy="0"/>
        </a:xfrm>
      </p:grpSpPr>
      <p:sp>
        <p:nvSpPr>
          <p:cNvPr id="5" name="Rectangle 4"/>
          <p:cNvSpPr/>
          <p:nvPr userDrawn="1"/>
        </p:nvSpPr>
        <p:spPr bwMode="auto">
          <a:xfrm>
            <a:off x="0" y="0"/>
            <a:ext cx="9144000" cy="6858000"/>
          </a:xfrm>
          <a:prstGeom prst="rect">
            <a:avLst/>
          </a:prstGeom>
          <a:solidFill>
            <a:srgbClr val="382819"/>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defTabSz="957263" fontAlgn="base">
              <a:spcBef>
                <a:spcPct val="0"/>
              </a:spcBef>
              <a:spcAft>
                <a:spcPct val="0"/>
              </a:spcAft>
            </a:pPr>
            <a:endParaRPr lang="en-US" sz="1900" smtClean="0">
              <a:solidFill>
                <a:srgbClr val="382819"/>
              </a:solidFill>
              <a:latin typeface="Arial" charset="0"/>
              <a:cs typeface="Arial"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29398" y="1688675"/>
            <a:ext cx="3725035" cy="2985349"/>
          </a:xfrm>
          <a:prstGeom prst="rect">
            <a:avLst/>
          </a:prstGeom>
        </p:spPr>
      </p:pic>
    </p:spTree>
    <p:extLst>
      <p:ext uri="{BB962C8B-B14F-4D97-AF65-F5344CB8AC3E}">
        <p14:creationId xmlns:p14="http://schemas.microsoft.com/office/powerpoint/2010/main" val="136963585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tartsida-vit">
    <p:spTree>
      <p:nvGrpSpPr>
        <p:cNvPr id="1" name=""/>
        <p:cNvGrpSpPr/>
        <p:nvPr/>
      </p:nvGrpSpPr>
      <p:grpSpPr>
        <a:xfrm>
          <a:off x="0" y="0"/>
          <a:ext cx="0" cy="0"/>
          <a:chOff x="0" y="0"/>
          <a:chExt cx="0" cy="0"/>
        </a:xfrm>
      </p:grpSpPr>
      <p:pic>
        <p:nvPicPr>
          <p:cNvPr id="4" name="Picture 8" descr="Omslag-White-200procent"/>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userDrawn="1"/>
        </p:nvSpPr>
        <p:spPr bwMode="auto">
          <a:xfrm>
            <a:off x="0" y="0"/>
            <a:ext cx="9144000" cy="6856413"/>
          </a:xfrm>
          <a:prstGeom prst="rect">
            <a:avLst/>
          </a:prstGeom>
          <a:solidFill>
            <a:schemeClr val="bg1"/>
          </a:solidFill>
          <a:ln w="19050"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defTabSz="957263" fontAlgn="base">
              <a:spcBef>
                <a:spcPct val="0"/>
              </a:spcBef>
              <a:spcAft>
                <a:spcPct val="0"/>
              </a:spcAft>
            </a:pPr>
            <a:endParaRPr lang="en-US" sz="1900" smtClean="0">
              <a:solidFill>
                <a:srgbClr val="382819"/>
              </a:solidFill>
              <a:latin typeface="Arial" charset="0"/>
              <a:cs typeface="Arial"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29398" y="1688675"/>
            <a:ext cx="3725034" cy="2985349"/>
          </a:xfrm>
          <a:prstGeom prst="rect">
            <a:avLst/>
          </a:prstGeom>
        </p:spPr>
      </p:pic>
    </p:spTree>
    <p:extLst>
      <p:ext uri="{BB962C8B-B14F-4D97-AF65-F5344CB8AC3E}">
        <p14:creationId xmlns:p14="http://schemas.microsoft.com/office/powerpoint/2010/main" val="2585279761"/>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Rubriksida">
    <p:spTree>
      <p:nvGrpSpPr>
        <p:cNvPr id="1" name=""/>
        <p:cNvGrpSpPr/>
        <p:nvPr/>
      </p:nvGrpSpPr>
      <p:grpSpPr>
        <a:xfrm>
          <a:off x="0" y="0"/>
          <a:ext cx="0" cy="0"/>
          <a:chOff x="0" y="0"/>
          <a:chExt cx="0" cy="0"/>
        </a:xfrm>
      </p:grpSpPr>
      <p:sp>
        <p:nvSpPr>
          <p:cNvPr id="2" name="Rubrik 1"/>
          <p:cNvSpPr>
            <a:spLocks noGrp="1" noChangeAspect="1"/>
          </p:cNvSpPr>
          <p:nvPr>
            <p:ph type="ctrTitle" hasCustomPrompt="1"/>
          </p:nvPr>
        </p:nvSpPr>
        <p:spPr>
          <a:xfrm>
            <a:off x="971600" y="2286397"/>
            <a:ext cx="7344816" cy="1470025"/>
          </a:xfrm>
        </p:spPr>
        <p:txBody>
          <a:bodyPr/>
          <a:lstStyle>
            <a:lvl1pPr algn="l">
              <a:defRPr/>
            </a:lvl1pPr>
          </a:lstStyle>
          <a:p>
            <a:r>
              <a:rPr lang="sv-SE" dirty="0" smtClean="0"/>
              <a:t>Klicka här för att skriva rubrik</a:t>
            </a:r>
            <a:endParaRPr lang="en-US" dirty="0"/>
          </a:p>
        </p:txBody>
      </p:sp>
      <p:sp>
        <p:nvSpPr>
          <p:cNvPr id="3" name="Underrubrik 2"/>
          <p:cNvSpPr>
            <a:spLocks noGrp="1" noChangeAspect="1"/>
          </p:cNvSpPr>
          <p:nvPr>
            <p:ph type="subTitle" idx="1" hasCustomPrompt="1"/>
          </p:nvPr>
        </p:nvSpPr>
        <p:spPr>
          <a:xfrm>
            <a:off x="971600" y="3861048"/>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v-SE" dirty="0" smtClean="0"/>
              <a:t>Klicka här för att skriva underrubrik</a:t>
            </a:r>
            <a:endParaRPr lang="en-US" dirty="0"/>
          </a:p>
        </p:txBody>
      </p:sp>
      <p:sp>
        <p:nvSpPr>
          <p:cNvPr id="12" name="Line 67"/>
          <p:cNvSpPr>
            <a:spLocks noChangeShapeType="1"/>
          </p:cNvSpPr>
          <p:nvPr/>
        </p:nvSpPr>
        <p:spPr bwMode="auto">
          <a:xfrm>
            <a:off x="1265238" y="6038850"/>
            <a:ext cx="0" cy="719138"/>
          </a:xfrm>
          <a:prstGeom prst="line">
            <a:avLst/>
          </a:prstGeom>
          <a:noFill/>
          <a:ln w="12700">
            <a:solidFill>
              <a:srgbClr val="00A9A7"/>
            </a:solidFill>
            <a:round/>
            <a:headEnd/>
            <a:tailEnd/>
          </a:ln>
          <a:extLst>
            <a:ext uri="{909E8E84-426E-40dd-AFC4-6F175D3DCCD1}">
              <a14:hiddenFill xmlns:a14="http://schemas.microsoft.com/office/drawing/2010/main">
                <a:noFill/>
              </a14:hiddenFill>
            </a:ext>
          </a:extLst>
        </p:spPr>
        <p:txBody>
          <a:bodyPr lIns="0" tIns="0" rIns="0" bIns="0"/>
          <a:lstStyle/>
          <a:p>
            <a:pPr defTabSz="914400" fontAlgn="base">
              <a:spcBef>
                <a:spcPct val="0"/>
              </a:spcBef>
              <a:spcAft>
                <a:spcPct val="0"/>
              </a:spcAft>
            </a:pPr>
            <a:endParaRPr lang="sv-SE" sz="1900">
              <a:solidFill>
                <a:srgbClr val="382819"/>
              </a:solidFill>
              <a:latin typeface="Arial" charset="0"/>
              <a:cs typeface="Arial" charset="0"/>
            </a:endParaRPr>
          </a:p>
        </p:txBody>
      </p:sp>
      <p:sp>
        <p:nvSpPr>
          <p:cNvPr id="13" name="Line 68"/>
          <p:cNvSpPr>
            <a:spLocks noChangeShapeType="1"/>
          </p:cNvSpPr>
          <p:nvPr/>
        </p:nvSpPr>
        <p:spPr bwMode="auto">
          <a:xfrm>
            <a:off x="3779912" y="6043613"/>
            <a:ext cx="0" cy="717550"/>
          </a:xfrm>
          <a:prstGeom prst="line">
            <a:avLst/>
          </a:prstGeom>
          <a:noFill/>
          <a:ln w="12700">
            <a:solidFill>
              <a:srgbClr val="00A9A7"/>
            </a:solidFill>
            <a:round/>
            <a:headEnd/>
            <a:tailEnd/>
          </a:ln>
          <a:extLst>
            <a:ext uri="{909E8E84-426E-40dd-AFC4-6F175D3DCCD1}">
              <a14:hiddenFill xmlns:a14="http://schemas.microsoft.com/office/drawing/2010/main">
                <a:noFill/>
              </a14:hiddenFill>
            </a:ext>
          </a:extLst>
        </p:spPr>
        <p:txBody>
          <a:bodyPr lIns="0" tIns="0" rIns="0" bIns="0"/>
          <a:lstStyle/>
          <a:p>
            <a:pPr defTabSz="914400" fontAlgn="base">
              <a:spcBef>
                <a:spcPct val="0"/>
              </a:spcBef>
              <a:spcAft>
                <a:spcPct val="0"/>
              </a:spcAft>
            </a:pPr>
            <a:endParaRPr lang="sv-SE" sz="1900">
              <a:solidFill>
                <a:srgbClr val="382819"/>
              </a:solidFill>
              <a:latin typeface="Arial" charset="0"/>
              <a:cs typeface="Arial" charset="0"/>
            </a:endParaRPr>
          </a:p>
        </p:txBody>
      </p:sp>
      <p:sp>
        <p:nvSpPr>
          <p:cNvPr id="22" name="Platshållare för text 21"/>
          <p:cNvSpPr>
            <a:spLocks noGrp="1" noChangeAspect="1"/>
          </p:cNvSpPr>
          <p:nvPr>
            <p:ph type="body" sz="quarter" idx="14" hasCustomPrompt="1"/>
          </p:nvPr>
        </p:nvSpPr>
        <p:spPr>
          <a:xfrm>
            <a:off x="3904878" y="6187381"/>
            <a:ext cx="3467522" cy="481979"/>
          </a:xfrm>
        </p:spPr>
        <p:txBody>
          <a:bodyPr lIns="0" tIns="0"/>
          <a:lstStyle>
            <a:lvl1pPr marL="0" indent="0">
              <a:buNone/>
              <a:defRPr sz="1500">
                <a:solidFill>
                  <a:srgbClr val="00A9A7"/>
                </a:solidFill>
              </a:defRPr>
            </a:lvl1pPr>
          </a:lstStyle>
          <a:p>
            <a:pPr lvl="0"/>
            <a:r>
              <a:rPr lang="sv-SE" dirty="0" smtClean="0"/>
              <a:t>fornamn.efternamn@inera.se</a:t>
            </a:r>
            <a:endParaRPr lang="sv-SE" dirty="0"/>
          </a:p>
        </p:txBody>
      </p:sp>
      <p:sp>
        <p:nvSpPr>
          <p:cNvPr id="24" name="Platshållare för text 23"/>
          <p:cNvSpPr>
            <a:spLocks noGrp="1" noChangeAspect="1"/>
          </p:cNvSpPr>
          <p:nvPr>
            <p:ph type="body" sz="quarter" idx="15" hasCustomPrompt="1"/>
          </p:nvPr>
        </p:nvSpPr>
        <p:spPr>
          <a:xfrm>
            <a:off x="3906415" y="5959152"/>
            <a:ext cx="3475449" cy="287685"/>
          </a:xfrm>
        </p:spPr>
        <p:txBody>
          <a:bodyPr lIns="0" tIns="0"/>
          <a:lstStyle>
            <a:lvl1pPr marL="0" indent="0">
              <a:buNone/>
              <a:defRPr sz="1500">
                <a:solidFill>
                  <a:srgbClr val="00A9A7"/>
                </a:solidFill>
              </a:defRPr>
            </a:lvl1pPr>
          </a:lstStyle>
          <a:p>
            <a:pPr lvl="0"/>
            <a:r>
              <a:rPr lang="sv-SE" dirty="0" smtClean="0"/>
              <a:t>Förnamn Efternamn</a:t>
            </a:r>
            <a:endParaRPr lang="sv-SE" dirty="0"/>
          </a:p>
        </p:txBody>
      </p:sp>
      <p:sp>
        <p:nvSpPr>
          <p:cNvPr id="26" name="Platshållare för text 25"/>
          <p:cNvSpPr>
            <a:spLocks noGrp="1" noChangeAspect="1"/>
          </p:cNvSpPr>
          <p:nvPr>
            <p:ph type="body" sz="quarter" idx="16" hasCustomPrompt="1"/>
          </p:nvPr>
        </p:nvSpPr>
        <p:spPr>
          <a:xfrm>
            <a:off x="1367557" y="5968330"/>
            <a:ext cx="2340347" cy="359941"/>
          </a:xfrm>
        </p:spPr>
        <p:txBody>
          <a:bodyPr lIns="0" tIns="0"/>
          <a:lstStyle>
            <a:lvl1pPr marL="0" indent="0">
              <a:buNone/>
              <a:defRPr sz="1500" baseline="0">
                <a:solidFill>
                  <a:srgbClr val="00A9A7"/>
                </a:solidFill>
              </a:defRPr>
            </a:lvl1pPr>
          </a:lstStyle>
          <a:p>
            <a:pPr lvl="0"/>
            <a:r>
              <a:rPr lang="sv-SE" dirty="0" smtClean="0"/>
              <a:t>DD månad ÅÅÅÅ</a:t>
            </a:r>
            <a:endParaRPr lang="sv-SE" dirty="0"/>
          </a:p>
        </p:txBody>
      </p:sp>
      <p:sp>
        <p:nvSpPr>
          <p:cNvPr id="10" name="Line 67"/>
          <p:cNvSpPr>
            <a:spLocks noChangeShapeType="1"/>
          </p:cNvSpPr>
          <p:nvPr userDrawn="1"/>
        </p:nvSpPr>
        <p:spPr bwMode="auto">
          <a:xfrm>
            <a:off x="1265238" y="6038850"/>
            <a:ext cx="0" cy="719138"/>
          </a:xfrm>
          <a:prstGeom prst="line">
            <a:avLst/>
          </a:prstGeom>
          <a:noFill/>
          <a:ln w="12700">
            <a:solidFill>
              <a:srgbClr val="00A9A7"/>
            </a:solidFill>
            <a:round/>
            <a:headEnd/>
            <a:tailEnd/>
          </a:ln>
          <a:extLst>
            <a:ext uri="{909E8E84-426E-40dd-AFC4-6F175D3DCCD1}">
              <a14:hiddenFill xmlns:a14="http://schemas.microsoft.com/office/drawing/2010/main">
                <a:noFill/>
              </a14:hiddenFill>
            </a:ext>
          </a:extLst>
        </p:spPr>
        <p:txBody>
          <a:bodyPr lIns="0" tIns="0" rIns="0" bIns="0"/>
          <a:lstStyle/>
          <a:p>
            <a:pPr defTabSz="914400" fontAlgn="base">
              <a:spcBef>
                <a:spcPct val="0"/>
              </a:spcBef>
              <a:spcAft>
                <a:spcPct val="0"/>
              </a:spcAft>
            </a:pPr>
            <a:endParaRPr lang="sv-SE" sz="1900">
              <a:solidFill>
                <a:srgbClr val="382819"/>
              </a:solidFill>
              <a:latin typeface="Arial" charset="0"/>
              <a:cs typeface="Arial" charset="0"/>
            </a:endParaRPr>
          </a:p>
        </p:txBody>
      </p:sp>
      <p:sp>
        <p:nvSpPr>
          <p:cNvPr id="11" name="Line 68"/>
          <p:cNvSpPr>
            <a:spLocks noChangeShapeType="1"/>
          </p:cNvSpPr>
          <p:nvPr userDrawn="1"/>
        </p:nvSpPr>
        <p:spPr bwMode="auto">
          <a:xfrm>
            <a:off x="3779912" y="6043613"/>
            <a:ext cx="0" cy="717550"/>
          </a:xfrm>
          <a:prstGeom prst="line">
            <a:avLst/>
          </a:prstGeom>
          <a:noFill/>
          <a:ln w="12700">
            <a:solidFill>
              <a:srgbClr val="00A9A7"/>
            </a:solidFill>
            <a:round/>
            <a:headEnd/>
            <a:tailEnd/>
          </a:ln>
          <a:extLst>
            <a:ext uri="{909E8E84-426E-40dd-AFC4-6F175D3DCCD1}">
              <a14:hiddenFill xmlns:a14="http://schemas.microsoft.com/office/drawing/2010/main">
                <a:noFill/>
              </a14:hiddenFill>
            </a:ext>
          </a:extLst>
        </p:spPr>
        <p:txBody>
          <a:bodyPr lIns="0" tIns="0" rIns="0" bIns="0"/>
          <a:lstStyle/>
          <a:p>
            <a:pPr defTabSz="914400" fontAlgn="base">
              <a:spcBef>
                <a:spcPct val="0"/>
              </a:spcBef>
              <a:spcAft>
                <a:spcPct val="0"/>
              </a:spcAft>
            </a:pPr>
            <a:endParaRPr lang="sv-SE" sz="1900">
              <a:solidFill>
                <a:srgbClr val="382819"/>
              </a:solidFill>
              <a:latin typeface="Arial" charset="0"/>
              <a:cs typeface="Arial" charset="0"/>
            </a:endParaRPr>
          </a:p>
        </p:txBody>
      </p:sp>
    </p:spTree>
    <p:extLst>
      <p:ext uri="{BB962C8B-B14F-4D97-AF65-F5344CB8AC3E}">
        <p14:creationId xmlns:p14="http://schemas.microsoft.com/office/powerpoint/2010/main" val="195592687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nehåll-1 kolumn">
    <p:spTree>
      <p:nvGrpSpPr>
        <p:cNvPr id="1" name=""/>
        <p:cNvGrpSpPr/>
        <p:nvPr/>
      </p:nvGrpSpPr>
      <p:grpSpPr>
        <a:xfrm>
          <a:off x="0" y="0"/>
          <a:ext cx="0" cy="0"/>
          <a:chOff x="0" y="0"/>
          <a:chExt cx="0" cy="0"/>
        </a:xfrm>
      </p:grpSpPr>
      <p:sp>
        <p:nvSpPr>
          <p:cNvPr id="2" name="Rubrik 1"/>
          <p:cNvSpPr>
            <a:spLocks noGrp="1" noChangeAspect="1"/>
          </p:cNvSpPr>
          <p:nvPr>
            <p:ph type="title" hasCustomPrompt="1"/>
          </p:nvPr>
        </p:nvSpPr>
        <p:spPr>
          <a:xfrm>
            <a:off x="917576" y="563538"/>
            <a:ext cx="7197724" cy="692150"/>
          </a:xfrm>
        </p:spPr>
        <p:txBody>
          <a:bodyPr/>
          <a:lstStyle>
            <a:lvl1pPr>
              <a:defRPr baseline="0"/>
            </a:lvl1pPr>
          </a:lstStyle>
          <a:p>
            <a:r>
              <a:rPr lang="sv-SE" dirty="0" smtClean="0"/>
              <a:t>Klicka här för att skriva rubrik</a:t>
            </a:r>
            <a:endParaRPr lang="en-US" dirty="0"/>
          </a:p>
        </p:txBody>
      </p:sp>
      <p:sp>
        <p:nvSpPr>
          <p:cNvPr id="5" name="Platshållare för innehåll 2"/>
          <p:cNvSpPr>
            <a:spLocks noGrp="1" noChangeAspect="1"/>
          </p:cNvSpPr>
          <p:nvPr>
            <p:ph idx="13" hasCustomPrompt="1"/>
          </p:nvPr>
        </p:nvSpPr>
        <p:spPr>
          <a:xfrm>
            <a:off x="904874" y="1410047"/>
            <a:ext cx="7219951" cy="3885853"/>
          </a:xfrm>
        </p:spPr>
        <p:txBody>
          <a:bodyPr/>
          <a:lstStyle>
            <a:lvl1pPr>
              <a:buFont typeface="Symbol" pitchFamily="18" charset="2"/>
              <a:buChar char="·"/>
              <a:defRPr baseline="0"/>
            </a:lvl1pPr>
            <a:lvl4pPr marL="1119188" indent="0">
              <a:buNone/>
              <a:defRPr/>
            </a:lvl4pPr>
            <a:lvl5pPr marL="1506537" indent="0">
              <a:buNone/>
              <a:defRPr/>
            </a:lvl5pPr>
          </a:lstStyle>
          <a:p>
            <a:pPr lvl="0"/>
            <a:r>
              <a:rPr lang="sv-SE" dirty="0" smtClean="0"/>
              <a:t>Klicka för att skriva text/lägga in bild/skapa tabell/diagram.</a:t>
            </a:r>
          </a:p>
          <a:p>
            <a:pPr lvl="1"/>
            <a:r>
              <a:rPr lang="sv-SE" dirty="0" smtClean="0"/>
              <a:t>Nivå två</a:t>
            </a:r>
          </a:p>
          <a:p>
            <a:pPr lvl="2"/>
            <a:r>
              <a:rPr lang="sv-SE" dirty="0" smtClean="0"/>
              <a:t>Nivå tre</a:t>
            </a:r>
          </a:p>
        </p:txBody>
      </p:sp>
    </p:spTree>
    <p:extLst>
      <p:ext uri="{BB962C8B-B14F-4D97-AF65-F5344CB8AC3E}">
        <p14:creationId xmlns:p14="http://schemas.microsoft.com/office/powerpoint/2010/main" val="117675586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nehåll-2 kolumn">
    <p:spTree>
      <p:nvGrpSpPr>
        <p:cNvPr id="1" name=""/>
        <p:cNvGrpSpPr/>
        <p:nvPr/>
      </p:nvGrpSpPr>
      <p:grpSpPr>
        <a:xfrm>
          <a:off x="0" y="0"/>
          <a:ext cx="0" cy="0"/>
          <a:chOff x="0" y="0"/>
          <a:chExt cx="0" cy="0"/>
        </a:xfrm>
      </p:grpSpPr>
      <p:sp>
        <p:nvSpPr>
          <p:cNvPr id="2" name="Rubrik 1"/>
          <p:cNvSpPr>
            <a:spLocks noGrp="1" noChangeAspect="1"/>
          </p:cNvSpPr>
          <p:nvPr>
            <p:ph type="title" hasCustomPrompt="1"/>
          </p:nvPr>
        </p:nvSpPr>
        <p:spPr/>
        <p:txBody>
          <a:bodyPr/>
          <a:lstStyle>
            <a:lvl1pPr>
              <a:defRPr/>
            </a:lvl1pPr>
          </a:lstStyle>
          <a:p>
            <a:r>
              <a:rPr lang="sv-SE" dirty="0" smtClean="0"/>
              <a:t>Klicka här för att skriva rubrik</a:t>
            </a:r>
            <a:endParaRPr lang="en-US" dirty="0"/>
          </a:p>
        </p:txBody>
      </p:sp>
      <p:sp>
        <p:nvSpPr>
          <p:cNvPr id="6" name="Platshållare för innehåll 2"/>
          <p:cNvSpPr>
            <a:spLocks noGrp="1"/>
          </p:cNvSpPr>
          <p:nvPr>
            <p:ph sz="half" idx="11" hasCustomPrompt="1"/>
          </p:nvPr>
        </p:nvSpPr>
        <p:spPr>
          <a:xfrm>
            <a:off x="4581525" y="1412776"/>
            <a:ext cx="3543301" cy="3857724"/>
          </a:xfrm>
        </p:spPr>
        <p:txBody>
          <a:bodyPr/>
          <a:lstStyle>
            <a:lvl1pPr>
              <a:buFont typeface="Symbol" pitchFamily="18" charset="2"/>
              <a:buChar char=""/>
              <a:defRPr sz="2100"/>
            </a:lvl1pPr>
            <a:lvl2pPr>
              <a:defRPr sz="1800"/>
            </a:lvl2pPr>
            <a:lvl3pPr>
              <a:defRPr sz="1800"/>
            </a:lvl3pPr>
            <a:lvl4pPr marL="1119188" indent="0">
              <a:buNone/>
              <a:defRPr sz="1800"/>
            </a:lvl4pPr>
            <a:lvl5pPr marL="1506537" indent="0">
              <a:buNone/>
              <a:defRPr sz="1800"/>
            </a:lvl5pPr>
            <a:lvl6pPr>
              <a:defRPr sz="1800"/>
            </a:lvl6pPr>
            <a:lvl7pPr>
              <a:defRPr sz="1800"/>
            </a:lvl7pPr>
            <a:lvl8pPr>
              <a:defRPr sz="1800"/>
            </a:lvl8pPr>
            <a:lvl9pPr>
              <a:defRPr sz="1800"/>
            </a:lvl9pPr>
          </a:lstStyle>
          <a:p>
            <a:pPr lvl="0"/>
            <a:r>
              <a:rPr lang="sv-SE" dirty="0" smtClean="0"/>
              <a:t>Text/bild/tabell/diagram</a:t>
            </a:r>
          </a:p>
          <a:p>
            <a:pPr lvl="1"/>
            <a:r>
              <a:rPr lang="sv-SE" dirty="0" smtClean="0"/>
              <a:t>Nivå två</a:t>
            </a:r>
          </a:p>
          <a:p>
            <a:pPr lvl="2"/>
            <a:r>
              <a:rPr lang="sv-SE" dirty="0" smtClean="0"/>
              <a:t>Nivå tre</a:t>
            </a:r>
          </a:p>
        </p:txBody>
      </p:sp>
      <p:sp>
        <p:nvSpPr>
          <p:cNvPr id="5" name="Platshållare för innehåll 2"/>
          <p:cNvSpPr>
            <a:spLocks noGrp="1"/>
          </p:cNvSpPr>
          <p:nvPr>
            <p:ph sz="half" idx="12" hasCustomPrompt="1"/>
          </p:nvPr>
        </p:nvSpPr>
        <p:spPr>
          <a:xfrm>
            <a:off x="899592" y="1412776"/>
            <a:ext cx="3543301" cy="3857724"/>
          </a:xfrm>
        </p:spPr>
        <p:txBody>
          <a:bodyPr/>
          <a:lstStyle>
            <a:lvl1pPr>
              <a:buFont typeface="Symbol" pitchFamily="18" charset="2"/>
              <a:buChar char=""/>
              <a:defRPr sz="2100"/>
            </a:lvl1pPr>
            <a:lvl2pPr>
              <a:defRPr sz="1800"/>
            </a:lvl2pPr>
            <a:lvl3pPr>
              <a:defRPr sz="1800"/>
            </a:lvl3pPr>
            <a:lvl4pPr marL="1119188" indent="0">
              <a:buNone/>
              <a:defRPr sz="1800"/>
            </a:lvl4pPr>
            <a:lvl5pPr marL="1506537" indent="0">
              <a:buNone/>
              <a:defRPr sz="1800"/>
            </a:lvl5pPr>
            <a:lvl6pPr>
              <a:defRPr sz="1800"/>
            </a:lvl6pPr>
            <a:lvl7pPr>
              <a:defRPr sz="1800"/>
            </a:lvl7pPr>
            <a:lvl8pPr>
              <a:defRPr sz="1800"/>
            </a:lvl8pPr>
            <a:lvl9pPr>
              <a:defRPr sz="1800"/>
            </a:lvl9pPr>
          </a:lstStyle>
          <a:p>
            <a:pPr lvl="0"/>
            <a:r>
              <a:rPr lang="sv-SE" dirty="0" smtClean="0"/>
              <a:t>Text/bild/tabell/diagram. Beskär </a:t>
            </a:r>
            <a:r>
              <a:rPr lang="sv-SE" smtClean="0"/>
              <a:t>bild till 11,6 </a:t>
            </a:r>
            <a:r>
              <a:rPr lang="sv-SE" dirty="0" smtClean="0"/>
              <a:t>x </a:t>
            </a:r>
            <a:r>
              <a:rPr lang="sv-SE" smtClean="0"/>
              <a:t>9,84 cm för </a:t>
            </a:r>
            <a:r>
              <a:rPr lang="sv-SE" dirty="0" smtClean="0"/>
              <a:t>att passa</a:t>
            </a:r>
          </a:p>
          <a:p>
            <a:pPr lvl="0"/>
            <a:endParaRPr lang="sv-SE" dirty="0" smtClean="0"/>
          </a:p>
          <a:p>
            <a:pPr lvl="1"/>
            <a:r>
              <a:rPr lang="sv-SE" dirty="0" smtClean="0"/>
              <a:t>Nivå två</a:t>
            </a:r>
          </a:p>
          <a:p>
            <a:pPr lvl="2"/>
            <a:r>
              <a:rPr lang="sv-SE" dirty="0" smtClean="0"/>
              <a:t>Nivå tre</a:t>
            </a:r>
          </a:p>
        </p:txBody>
      </p:sp>
    </p:spTree>
    <p:extLst>
      <p:ext uri="{BB962C8B-B14F-4D97-AF65-F5344CB8AC3E}">
        <p14:creationId xmlns:p14="http://schemas.microsoft.com/office/powerpoint/2010/main" val="4247897342"/>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ld-Bildtext">
    <p:spTree>
      <p:nvGrpSpPr>
        <p:cNvPr id="1" name=""/>
        <p:cNvGrpSpPr/>
        <p:nvPr/>
      </p:nvGrpSpPr>
      <p:grpSpPr>
        <a:xfrm>
          <a:off x="0" y="0"/>
          <a:ext cx="0" cy="0"/>
          <a:chOff x="0" y="0"/>
          <a:chExt cx="0" cy="0"/>
        </a:xfrm>
      </p:grpSpPr>
      <p:sp>
        <p:nvSpPr>
          <p:cNvPr id="7" name="Platshållare för text 6"/>
          <p:cNvSpPr>
            <a:spLocks noGrp="1" noChangeAspect="1"/>
          </p:cNvSpPr>
          <p:nvPr>
            <p:ph type="body" sz="quarter" idx="14" hasCustomPrompt="1"/>
          </p:nvPr>
        </p:nvSpPr>
        <p:spPr>
          <a:xfrm>
            <a:off x="918642" y="4635500"/>
            <a:ext cx="7196658" cy="705222"/>
          </a:xfrm>
        </p:spPr>
        <p:txBody>
          <a:bodyPr lIns="0" rIns="0">
            <a:normAutofit/>
          </a:bodyPr>
          <a:lstStyle>
            <a:lvl1pPr marL="0" indent="0">
              <a:buNone/>
              <a:defRPr sz="1500" baseline="0">
                <a:solidFill>
                  <a:srgbClr val="000000"/>
                </a:solidFill>
              </a:defRPr>
            </a:lvl1pPr>
          </a:lstStyle>
          <a:p>
            <a:pPr lvl="0"/>
            <a:r>
              <a:rPr lang="sv-SE" dirty="0" smtClean="0"/>
              <a:t>Skriv bildtext här (aldrig mer än två rader)</a:t>
            </a:r>
            <a:endParaRPr lang="sv-SE" dirty="0"/>
          </a:p>
        </p:txBody>
      </p:sp>
      <p:sp>
        <p:nvSpPr>
          <p:cNvPr id="9" name="Platshållare för innehåll 8"/>
          <p:cNvSpPr>
            <a:spLocks noGrp="1"/>
          </p:cNvSpPr>
          <p:nvPr>
            <p:ph sz="quarter" idx="15" hasCustomPrompt="1"/>
          </p:nvPr>
        </p:nvSpPr>
        <p:spPr>
          <a:xfrm>
            <a:off x="928166" y="836711"/>
            <a:ext cx="7187134" cy="3798789"/>
          </a:xfrm>
        </p:spPr>
        <p:txBody>
          <a:bodyPr anchor="t">
            <a:normAutofit/>
          </a:bodyPr>
          <a:lstStyle>
            <a:lvl1pPr marL="0" indent="0" algn="ctr">
              <a:buNone/>
              <a:defRPr sz="1500" baseline="0"/>
            </a:lvl1pPr>
          </a:lstStyle>
          <a:p>
            <a:pPr lvl="0"/>
            <a:r>
              <a:rPr lang="sv-SE" dirty="0" smtClean="0"/>
              <a:t>Klicka för att infoga bild/tabell/diagram</a:t>
            </a:r>
          </a:p>
        </p:txBody>
      </p:sp>
    </p:spTree>
    <p:extLst>
      <p:ext uri="{BB962C8B-B14F-4D97-AF65-F5344CB8AC3E}">
        <p14:creationId xmlns:p14="http://schemas.microsoft.com/office/powerpoint/2010/main" val="201976740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bildnummer 3"/>
          <p:cNvSpPr>
            <a:spLocks noGrp="1"/>
          </p:cNvSpPr>
          <p:nvPr>
            <p:ph type="sldNum" sz="quarter" idx="10"/>
          </p:nvPr>
        </p:nvSpPr>
        <p:spPr/>
        <p:txBody>
          <a:bodyPr/>
          <a:lstStyle>
            <a:lvl1pPr>
              <a:defRPr/>
            </a:lvl1pPr>
          </a:lstStyle>
          <a:p>
            <a:fld id="{4F4A6512-6F32-47C0-A1DC-EECCB630EF99}" type="slidenum">
              <a:rPr lang="sv-SE"/>
              <a:pPr/>
              <a:t>‹Nr.›</a:t>
            </a:fld>
            <a:endParaRPr lang="sv-SE"/>
          </a:p>
        </p:txBody>
      </p:sp>
    </p:spTree>
    <p:extLst>
      <p:ext uri="{BB962C8B-B14F-4D97-AF65-F5344CB8AC3E}">
        <p14:creationId xmlns:p14="http://schemas.microsoft.com/office/powerpoint/2010/main" val="2988952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ld-Helskärm">
    <p:spTree>
      <p:nvGrpSpPr>
        <p:cNvPr id="1" name=""/>
        <p:cNvGrpSpPr/>
        <p:nvPr/>
      </p:nvGrpSpPr>
      <p:grpSpPr>
        <a:xfrm>
          <a:off x="0" y="0"/>
          <a:ext cx="0" cy="0"/>
          <a:chOff x="0" y="0"/>
          <a:chExt cx="0" cy="0"/>
        </a:xfrm>
      </p:grpSpPr>
      <p:sp>
        <p:nvSpPr>
          <p:cNvPr id="5" name="Platshållare för innehåll 4"/>
          <p:cNvSpPr>
            <a:spLocks noGrp="1" noChangeAspect="1"/>
          </p:cNvSpPr>
          <p:nvPr>
            <p:ph sz="quarter" idx="11"/>
          </p:nvPr>
        </p:nvSpPr>
        <p:spPr>
          <a:xfrm>
            <a:off x="0" y="0"/>
            <a:ext cx="9144000" cy="6734844"/>
          </a:xfrm>
        </p:spPr>
        <p:txBody>
          <a:bodyPr anchor="t">
            <a:noAutofit/>
          </a:bodyPr>
          <a:lstStyle>
            <a:lvl1pPr marL="0" indent="0" algn="ctr">
              <a:buNone/>
              <a:defRPr sz="1500" baseline="0">
                <a:solidFill>
                  <a:srgbClr val="000000"/>
                </a:solidFill>
              </a:defRPr>
            </a:lvl1pPr>
            <a:lvl2pPr>
              <a:defRPr sz="1500">
                <a:solidFill>
                  <a:srgbClr val="000000"/>
                </a:solidFill>
              </a:defRPr>
            </a:lvl2pPr>
            <a:lvl3pPr>
              <a:defRPr sz="1500">
                <a:solidFill>
                  <a:srgbClr val="000000"/>
                </a:solidFill>
              </a:defRPr>
            </a:lvl3pPr>
            <a:lvl4pPr>
              <a:defRPr sz="1500">
                <a:solidFill>
                  <a:srgbClr val="000000"/>
                </a:solidFill>
              </a:defRPr>
            </a:lvl4pPr>
            <a:lvl5pPr>
              <a:defRPr sz="1500">
                <a:solidFill>
                  <a:srgbClr val="000000"/>
                </a:solidFill>
              </a:defRPr>
            </a:lvl5pPr>
          </a:lstStyle>
          <a:p>
            <a:pPr lvl="0"/>
            <a:r>
              <a:rPr lang="sv-SE" smtClean="0"/>
              <a:t>Klicka här för att ändra format på bakgrundstexten</a:t>
            </a:r>
          </a:p>
          <a:p>
            <a:pPr lvl="1"/>
            <a:r>
              <a:rPr lang="sv-SE" smtClean="0"/>
              <a:t>Nivå två</a:t>
            </a:r>
          </a:p>
        </p:txBody>
      </p:sp>
    </p:spTree>
    <p:extLst>
      <p:ext uri="{BB962C8B-B14F-4D97-AF65-F5344CB8AC3E}">
        <p14:creationId xmlns:p14="http://schemas.microsoft.com/office/powerpoint/2010/main" val="1673775141"/>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Avdelare-Brun 1">
    <p:spTree>
      <p:nvGrpSpPr>
        <p:cNvPr id="1" name=""/>
        <p:cNvGrpSpPr/>
        <p:nvPr/>
      </p:nvGrpSpPr>
      <p:grpSpPr>
        <a:xfrm>
          <a:off x="0" y="0"/>
          <a:ext cx="0" cy="0"/>
          <a:chOff x="0" y="0"/>
          <a:chExt cx="0" cy="0"/>
        </a:xfrm>
      </p:grpSpPr>
      <p:sp>
        <p:nvSpPr>
          <p:cNvPr id="14" name="Platshållare för text 13"/>
          <p:cNvSpPr>
            <a:spLocks noGrp="1" noChangeAspect="1"/>
          </p:cNvSpPr>
          <p:nvPr>
            <p:ph type="body" sz="quarter" idx="11" hasCustomPrompt="1"/>
          </p:nvPr>
        </p:nvSpPr>
        <p:spPr>
          <a:xfrm>
            <a:off x="827584" y="2708920"/>
            <a:ext cx="6408712" cy="1440160"/>
          </a:xfrm>
        </p:spPr>
        <p:txBody>
          <a:bodyPr anchor="ctr" anchorCtr="0">
            <a:normAutofit/>
          </a:bodyPr>
          <a:lstStyle>
            <a:lvl1pPr marL="0" indent="0">
              <a:buNone/>
              <a:defRPr sz="3000" b="1" baseline="0">
                <a:solidFill>
                  <a:schemeClr val="bg1"/>
                </a:solidFill>
              </a:defRPr>
            </a:lvl1pPr>
          </a:lstStyle>
          <a:p>
            <a:pPr lvl="0"/>
            <a:r>
              <a:rPr lang="sv-SE" dirty="0" smtClean="0"/>
              <a:t>Skriv rubrik här</a:t>
            </a:r>
            <a:endParaRPr lang="sv-SE" dirty="0"/>
          </a:p>
        </p:txBody>
      </p:sp>
      <p:pic>
        <p:nvPicPr>
          <p:cNvPr id="2" name="Bildobjekt 1" descr="Inera_ppt_bakgrund_earth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24474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vdelare-Brun 2">
    <p:spTree>
      <p:nvGrpSpPr>
        <p:cNvPr id="1" name=""/>
        <p:cNvGrpSpPr/>
        <p:nvPr/>
      </p:nvGrpSpPr>
      <p:grpSpPr>
        <a:xfrm>
          <a:off x="0" y="0"/>
          <a:ext cx="0" cy="0"/>
          <a:chOff x="0" y="0"/>
          <a:chExt cx="0" cy="0"/>
        </a:xfrm>
      </p:grpSpPr>
      <p:sp>
        <p:nvSpPr>
          <p:cNvPr id="4" name="Platshållare för text 3"/>
          <p:cNvSpPr>
            <a:spLocks noGrp="1" noChangeAspect="1"/>
          </p:cNvSpPr>
          <p:nvPr>
            <p:ph type="body" sz="quarter" idx="14" hasCustomPrompt="1"/>
          </p:nvPr>
        </p:nvSpPr>
        <p:spPr>
          <a:xfrm>
            <a:off x="1763688" y="2420888"/>
            <a:ext cx="5400600" cy="1872208"/>
          </a:xfrm>
        </p:spPr>
        <p:txBody>
          <a:bodyPr anchor="ctr">
            <a:normAutofit/>
          </a:bodyPr>
          <a:lstStyle>
            <a:lvl1pPr marL="0" indent="0">
              <a:buNone/>
              <a:defRPr sz="3000" b="1">
                <a:solidFill>
                  <a:schemeClr val="bg1"/>
                </a:solidFill>
              </a:defRPr>
            </a:lvl1pPr>
          </a:lstStyle>
          <a:p>
            <a:pPr lvl="0"/>
            <a:r>
              <a:rPr lang="sv-SE" dirty="0" smtClean="0"/>
              <a:t>Skriv rubrik här</a:t>
            </a:r>
            <a:endParaRPr lang="sv-SE" dirty="0"/>
          </a:p>
        </p:txBody>
      </p:sp>
      <p:pic>
        <p:nvPicPr>
          <p:cNvPr id="2" name="Bildobjekt 1" descr="Inera_ppt_bakgrund_earth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49026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vdelare-Grön 1">
    <p:spTree>
      <p:nvGrpSpPr>
        <p:cNvPr id="1" name=""/>
        <p:cNvGrpSpPr/>
        <p:nvPr/>
      </p:nvGrpSpPr>
      <p:grpSpPr>
        <a:xfrm>
          <a:off x="0" y="0"/>
          <a:ext cx="0" cy="0"/>
          <a:chOff x="0" y="0"/>
          <a:chExt cx="0" cy="0"/>
        </a:xfrm>
      </p:grpSpPr>
      <p:sp>
        <p:nvSpPr>
          <p:cNvPr id="14" name="Platshållare för text 13"/>
          <p:cNvSpPr>
            <a:spLocks noGrp="1" noChangeAspect="1"/>
          </p:cNvSpPr>
          <p:nvPr>
            <p:ph type="body" sz="quarter" idx="11" hasCustomPrompt="1"/>
          </p:nvPr>
        </p:nvSpPr>
        <p:spPr>
          <a:xfrm>
            <a:off x="827584" y="2708920"/>
            <a:ext cx="6408712" cy="1440160"/>
          </a:xfrm>
        </p:spPr>
        <p:txBody>
          <a:bodyPr anchor="ctr" anchorCtr="0">
            <a:normAutofit/>
          </a:bodyPr>
          <a:lstStyle>
            <a:lvl1pPr marL="0" indent="0">
              <a:buNone/>
              <a:defRPr sz="3000" b="1" baseline="0">
                <a:solidFill>
                  <a:schemeClr val="bg1"/>
                </a:solidFill>
              </a:defRPr>
            </a:lvl1pPr>
          </a:lstStyle>
          <a:p>
            <a:pPr lvl="0"/>
            <a:r>
              <a:rPr lang="sv-SE" dirty="0" smtClean="0"/>
              <a:t>Skriv rubrik här</a:t>
            </a:r>
            <a:endParaRPr lang="sv-SE" dirty="0"/>
          </a:p>
        </p:txBody>
      </p:sp>
      <p:pic>
        <p:nvPicPr>
          <p:cNvPr id="3" name="Bildobjekt 2" descr="Inera_ppt_bakgrund_Ocean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51745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vdelare-Grön 2">
    <p:spTree>
      <p:nvGrpSpPr>
        <p:cNvPr id="1" name=""/>
        <p:cNvGrpSpPr/>
        <p:nvPr/>
      </p:nvGrpSpPr>
      <p:grpSpPr>
        <a:xfrm>
          <a:off x="0" y="0"/>
          <a:ext cx="0" cy="0"/>
          <a:chOff x="0" y="0"/>
          <a:chExt cx="0" cy="0"/>
        </a:xfrm>
      </p:grpSpPr>
      <p:sp>
        <p:nvSpPr>
          <p:cNvPr id="4" name="Platshållare för text 3"/>
          <p:cNvSpPr>
            <a:spLocks noGrp="1" noChangeAspect="1"/>
          </p:cNvSpPr>
          <p:nvPr>
            <p:ph type="body" sz="quarter" idx="14" hasCustomPrompt="1"/>
          </p:nvPr>
        </p:nvSpPr>
        <p:spPr>
          <a:xfrm>
            <a:off x="1763688" y="2420888"/>
            <a:ext cx="5400600" cy="1872208"/>
          </a:xfrm>
        </p:spPr>
        <p:txBody>
          <a:bodyPr anchor="ctr">
            <a:normAutofit/>
          </a:bodyPr>
          <a:lstStyle>
            <a:lvl1pPr marL="0" indent="0">
              <a:buNone/>
              <a:defRPr sz="3000" b="1">
                <a:solidFill>
                  <a:schemeClr val="bg1"/>
                </a:solidFill>
              </a:defRPr>
            </a:lvl1pPr>
          </a:lstStyle>
          <a:p>
            <a:pPr lvl="0"/>
            <a:r>
              <a:rPr lang="sv-SE" dirty="0" smtClean="0"/>
              <a:t>Skriv rubrik här</a:t>
            </a:r>
            <a:endParaRPr lang="sv-SE" dirty="0"/>
          </a:p>
        </p:txBody>
      </p:sp>
      <p:pic>
        <p:nvPicPr>
          <p:cNvPr id="2" name="Bildobjekt 1" descr="Inera_ppt_bakgrund_Ocean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237251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vdelare-Gul 1">
    <p:spTree>
      <p:nvGrpSpPr>
        <p:cNvPr id="1" name=""/>
        <p:cNvGrpSpPr/>
        <p:nvPr/>
      </p:nvGrpSpPr>
      <p:grpSpPr>
        <a:xfrm>
          <a:off x="0" y="0"/>
          <a:ext cx="0" cy="0"/>
          <a:chOff x="0" y="0"/>
          <a:chExt cx="0" cy="0"/>
        </a:xfrm>
      </p:grpSpPr>
      <p:sp>
        <p:nvSpPr>
          <p:cNvPr id="14" name="Platshållare för text 13"/>
          <p:cNvSpPr>
            <a:spLocks noGrp="1" noChangeAspect="1"/>
          </p:cNvSpPr>
          <p:nvPr>
            <p:ph type="body" sz="quarter" idx="11" hasCustomPrompt="1"/>
          </p:nvPr>
        </p:nvSpPr>
        <p:spPr>
          <a:xfrm>
            <a:off x="971600" y="2132856"/>
            <a:ext cx="6264696" cy="1728192"/>
          </a:xfrm>
        </p:spPr>
        <p:txBody>
          <a:bodyPr anchor="ctr" anchorCtr="0">
            <a:normAutofit/>
          </a:bodyPr>
          <a:lstStyle>
            <a:lvl1pPr marL="0" indent="0">
              <a:buNone/>
              <a:defRPr sz="3000" b="1" baseline="0">
                <a:solidFill>
                  <a:schemeClr val="bg1"/>
                </a:solidFill>
              </a:defRPr>
            </a:lvl1pPr>
          </a:lstStyle>
          <a:p>
            <a:pPr lvl="0"/>
            <a:r>
              <a:rPr lang="sv-SE" dirty="0" smtClean="0"/>
              <a:t>Skriv rubrik här</a:t>
            </a:r>
            <a:endParaRPr lang="sv-SE" dirty="0"/>
          </a:p>
        </p:txBody>
      </p:sp>
      <p:pic>
        <p:nvPicPr>
          <p:cNvPr id="3" name="Bildobjekt 2" descr="Inera_ppt_bakgrund_Sun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33154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vdelare-Gul 2">
    <p:spTree>
      <p:nvGrpSpPr>
        <p:cNvPr id="1" name=""/>
        <p:cNvGrpSpPr/>
        <p:nvPr/>
      </p:nvGrpSpPr>
      <p:grpSpPr>
        <a:xfrm>
          <a:off x="0" y="0"/>
          <a:ext cx="0" cy="0"/>
          <a:chOff x="0" y="0"/>
          <a:chExt cx="0" cy="0"/>
        </a:xfrm>
      </p:grpSpPr>
      <p:sp>
        <p:nvSpPr>
          <p:cNvPr id="4" name="Platshållare för text 3"/>
          <p:cNvSpPr>
            <a:spLocks noGrp="1" noChangeAspect="1"/>
          </p:cNvSpPr>
          <p:nvPr>
            <p:ph type="body" sz="quarter" idx="14" hasCustomPrompt="1"/>
          </p:nvPr>
        </p:nvSpPr>
        <p:spPr>
          <a:xfrm>
            <a:off x="1763688" y="2420888"/>
            <a:ext cx="5400600" cy="1872208"/>
          </a:xfrm>
        </p:spPr>
        <p:txBody>
          <a:bodyPr anchor="ctr">
            <a:normAutofit/>
          </a:bodyPr>
          <a:lstStyle>
            <a:lvl1pPr marL="0" indent="0">
              <a:buNone/>
              <a:defRPr sz="3000" b="1">
                <a:solidFill>
                  <a:schemeClr val="bg1"/>
                </a:solidFill>
              </a:defRPr>
            </a:lvl1pPr>
          </a:lstStyle>
          <a:p>
            <a:pPr lvl="0"/>
            <a:r>
              <a:rPr lang="sv-SE" dirty="0" smtClean="0"/>
              <a:t>Skriv rubrik här</a:t>
            </a:r>
            <a:endParaRPr lang="sv-SE" dirty="0"/>
          </a:p>
        </p:txBody>
      </p:sp>
      <p:pic>
        <p:nvPicPr>
          <p:cNvPr id="2" name="Bildobjekt 1" descr="Inera_ppt_bakgrund_Sun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0681289"/>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v-SE" smtClean="0"/>
              <a:t>Klicka här för att ändra format på underrubrik i bakgrunden</a:t>
            </a:r>
            <a:endParaRPr lang="sv-SE"/>
          </a:p>
        </p:txBody>
      </p:sp>
      <p:sp>
        <p:nvSpPr>
          <p:cNvPr id="4" name="Platshållare för bildnummer 3"/>
          <p:cNvSpPr>
            <a:spLocks noGrp="1"/>
          </p:cNvSpPr>
          <p:nvPr>
            <p:ph type="sldNum" sz="quarter" idx="10"/>
          </p:nvPr>
        </p:nvSpPr>
        <p:spPr/>
        <p:txBody>
          <a:bodyPr/>
          <a:lstStyle>
            <a:lvl1pPr>
              <a:defRPr/>
            </a:lvl1pPr>
          </a:lstStyle>
          <a:p>
            <a:fld id="{0B803C0C-C465-427E-B6EA-16CBA5F6D0AF}" type="slidenum">
              <a:rPr lang="sv-SE">
                <a:latin typeface="Arial"/>
              </a:rPr>
              <a:pPr/>
              <a:t>‹Nr.›</a:t>
            </a:fld>
            <a:endParaRPr lang="sv-SE">
              <a:latin typeface="Arial"/>
            </a:endParaRPr>
          </a:p>
        </p:txBody>
      </p:sp>
    </p:spTree>
    <p:extLst>
      <p:ext uri="{BB962C8B-B14F-4D97-AF65-F5344CB8AC3E}">
        <p14:creationId xmlns:p14="http://schemas.microsoft.com/office/powerpoint/2010/main" val="28398091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bildnummer 3"/>
          <p:cNvSpPr>
            <a:spLocks noGrp="1"/>
          </p:cNvSpPr>
          <p:nvPr>
            <p:ph type="sldNum" sz="quarter" idx="10"/>
          </p:nvPr>
        </p:nvSpPr>
        <p:spPr/>
        <p:txBody>
          <a:bodyPr/>
          <a:lstStyle>
            <a:lvl1pPr>
              <a:defRPr/>
            </a:lvl1pPr>
          </a:lstStyle>
          <a:p>
            <a:fld id="{4F4A6512-6F32-47C0-A1DC-EECCB630EF99}" type="slidenum">
              <a:rPr lang="sv-SE">
                <a:latin typeface="Arial"/>
              </a:rPr>
              <a:pPr/>
              <a:t>‹Nr.›</a:t>
            </a:fld>
            <a:endParaRPr lang="sv-SE">
              <a:latin typeface="Arial"/>
            </a:endParaRPr>
          </a:p>
        </p:txBody>
      </p:sp>
    </p:spTree>
    <p:extLst>
      <p:ext uri="{BB962C8B-B14F-4D97-AF65-F5344CB8AC3E}">
        <p14:creationId xmlns:p14="http://schemas.microsoft.com/office/powerpoint/2010/main" val="1419180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smtClean="0"/>
              <a:t>Klicka här för att ändra format på bakgrundstexten</a:t>
            </a:r>
          </a:p>
        </p:txBody>
      </p:sp>
      <p:sp>
        <p:nvSpPr>
          <p:cNvPr id="4" name="Platshållare för bildnummer 3"/>
          <p:cNvSpPr>
            <a:spLocks noGrp="1"/>
          </p:cNvSpPr>
          <p:nvPr>
            <p:ph type="sldNum" sz="quarter" idx="10"/>
          </p:nvPr>
        </p:nvSpPr>
        <p:spPr/>
        <p:txBody>
          <a:bodyPr/>
          <a:lstStyle>
            <a:lvl1pPr>
              <a:defRPr/>
            </a:lvl1pPr>
          </a:lstStyle>
          <a:p>
            <a:fld id="{CA913EB3-8B48-4946-8FB9-D2EFC2D2D9E0}" type="slidenum">
              <a:rPr lang="sv-SE">
                <a:latin typeface="Arial"/>
              </a:rPr>
              <a:pPr/>
              <a:t>‹Nr.›</a:t>
            </a:fld>
            <a:endParaRPr lang="sv-SE">
              <a:latin typeface="Arial"/>
            </a:endParaRPr>
          </a:p>
        </p:txBody>
      </p:sp>
    </p:spTree>
    <p:extLst>
      <p:ext uri="{BB962C8B-B14F-4D97-AF65-F5344CB8AC3E}">
        <p14:creationId xmlns:p14="http://schemas.microsoft.com/office/powerpoint/2010/main" val="122259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smtClean="0"/>
              <a:t>Klicka här för att ändra format på bakgrundstexten</a:t>
            </a:r>
          </a:p>
        </p:txBody>
      </p:sp>
      <p:sp>
        <p:nvSpPr>
          <p:cNvPr id="4" name="Platshållare för bildnummer 3"/>
          <p:cNvSpPr>
            <a:spLocks noGrp="1"/>
          </p:cNvSpPr>
          <p:nvPr>
            <p:ph type="sldNum" sz="quarter" idx="10"/>
          </p:nvPr>
        </p:nvSpPr>
        <p:spPr/>
        <p:txBody>
          <a:bodyPr/>
          <a:lstStyle>
            <a:lvl1pPr>
              <a:defRPr/>
            </a:lvl1pPr>
          </a:lstStyle>
          <a:p>
            <a:fld id="{CA913EB3-8B48-4946-8FB9-D2EFC2D2D9E0}" type="slidenum">
              <a:rPr lang="sv-SE"/>
              <a:pPr/>
              <a:t>‹Nr.›</a:t>
            </a:fld>
            <a:endParaRPr lang="sv-SE"/>
          </a:p>
        </p:txBody>
      </p:sp>
    </p:spTree>
    <p:extLst>
      <p:ext uri="{BB962C8B-B14F-4D97-AF65-F5344CB8AC3E}">
        <p14:creationId xmlns:p14="http://schemas.microsoft.com/office/powerpoint/2010/main" val="9141155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1152525" y="2205038"/>
            <a:ext cx="3324225" cy="3057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29150" y="2205038"/>
            <a:ext cx="3325813" cy="3057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bildnummer 4"/>
          <p:cNvSpPr>
            <a:spLocks noGrp="1"/>
          </p:cNvSpPr>
          <p:nvPr>
            <p:ph type="sldNum" sz="quarter" idx="10"/>
          </p:nvPr>
        </p:nvSpPr>
        <p:spPr/>
        <p:txBody>
          <a:bodyPr/>
          <a:lstStyle>
            <a:lvl1pPr>
              <a:defRPr/>
            </a:lvl1pPr>
          </a:lstStyle>
          <a:p>
            <a:fld id="{DFA6C0D3-9F7F-4FC8-AA21-096B52A3CDF2}" type="slidenum">
              <a:rPr lang="sv-SE">
                <a:latin typeface="Arial"/>
              </a:rPr>
              <a:pPr/>
              <a:t>‹Nr.›</a:t>
            </a:fld>
            <a:endParaRPr lang="sv-SE">
              <a:latin typeface="Arial"/>
            </a:endParaRPr>
          </a:p>
        </p:txBody>
      </p:sp>
    </p:spTree>
    <p:extLst>
      <p:ext uri="{BB962C8B-B14F-4D97-AF65-F5344CB8AC3E}">
        <p14:creationId xmlns:p14="http://schemas.microsoft.com/office/powerpoint/2010/main" val="3774967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bildnummer 6"/>
          <p:cNvSpPr>
            <a:spLocks noGrp="1"/>
          </p:cNvSpPr>
          <p:nvPr>
            <p:ph type="sldNum" sz="quarter" idx="10"/>
          </p:nvPr>
        </p:nvSpPr>
        <p:spPr/>
        <p:txBody>
          <a:bodyPr/>
          <a:lstStyle>
            <a:lvl1pPr>
              <a:defRPr/>
            </a:lvl1pPr>
          </a:lstStyle>
          <a:p>
            <a:fld id="{F3BF9E3A-F993-4A31-9525-ADB541D4BF62}" type="slidenum">
              <a:rPr lang="sv-SE">
                <a:latin typeface="Arial"/>
              </a:rPr>
              <a:pPr/>
              <a:t>‹Nr.›</a:t>
            </a:fld>
            <a:endParaRPr lang="sv-SE">
              <a:latin typeface="Arial"/>
            </a:endParaRPr>
          </a:p>
        </p:txBody>
      </p:sp>
    </p:spTree>
    <p:extLst>
      <p:ext uri="{BB962C8B-B14F-4D97-AF65-F5344CB8AC3E}">
        <p14:creationId xmlns:p14="http://schemas.microsoft.com/office/powerpoint/2010/main" val="3589557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bildnummer 2"/>
          <p:cNvSpPr>
            <a:spLocks noGrp="1"/>
          </p:cNvSpPr>
          <p:nvPr>
            <p:ph type="sldNum" sz="quarter" idx="10"/>
          </p:nvPr>
        </p:nvSpPr>
        <p:spPr/>
        <p:txBody>
          <a:bodyPr/>
          <a:lstStyle>
            <a:lvl1pPr>
              <a:defRPr/>
            </a:lvl1pPr>
          </a:lstStyle>
          <a:p>
            <a:fld id="{6EE46765-18A6-4212-A407-C65E2DCE0A05}" type="slidenum">
              <a:rPr lang="sv-SE">
                <a:latin typeface="Arial"/>
              </a:rPr>
              <a:pPr/>
              <a:t>‹Nr.›</a:t>
            </a:fld>
            <a:endParaRPr lang="sv-SE">
              <a:latin typeface="Arial"/>
            </a:endParaRPr>
          </a:p>
        </p:txBody>
      </p:sp>
    </p:spTree>
    <p:extLst>
      <p:ext uri="{BB962C8B-B14F-4D97-AF65-F5344CB8AC3E}">
        <p14:creationId xmlns:p14="http://schemas.microsoft.com/office/powerpoint/2010/main" val="3350919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lvl1pPr>
              <a:defRPr/>
            </a:lvl1pPr>
          </a:lstStyle>
          <a:p>
            <a:fld id="{0EE2C763-CBFE-4F59-B352-CEFBC3FB0977}" type="slidenum">
              <a:rPr lang="sv-SE">
                <a:latin typeface="Arial"/>
              </a:rPr>
              <a:pPr/>
              <a:t>‹Nr.›</a:t>
            </a:fld>
            <a:endParaRPr lang="sv-SE">
              <a:latin typeface="Arial"/>
            </a:endParaRPr>
          </a:p>
        </p:txBody>
      </p:sp>
    </p:spTree>
    <p:extLst>
      <p:ext uri="{BB962C8B-B14F-4D97-AF65-F5344CB8AC3E}">
        <p14:creationId xmlns:p14="http://schemas.microsoft.com/office/powerpoint/2010/main" val="3727076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bildnummer 4"/>
          <p:cNvSpPr>
            <a:spLocks noGrp="1"/>
          </p:cNvSpPr>
          <p:nvPr>
            <p:ph type="sldNum" sz="quarter" idx="10"/>
          </p:nvPr>
        </p:nvSpPr>
        <p:spPr/>
        <p:txBody>
          <a:bodyPr/>
          <a:lstStyle>
            <a:lvl1pPr>
              <a:defRPr/>
            </a:lvl1pPr>
          </a:lstStyle>
          <a:p>
            <a:fld id="{42103545-DE09-4EAE-B994-60E0B0895D7D}" type="slidenum">
              <a:rPr lang="sv-SE">
                <a:latin typeface="Arial"/>
              </a:rPr>
              <a:pPr/>
              <a:t>‹Nr.›</a:t>
            </a:fld>
            <a:endParaRPr lang="sv-SE">
              <a:latin typeface="Arial"/>
            </a:endParaRPr>
          </a:p>
        </p:txBody>
      </p:sp>
    </p:spTree>
    <p:extLst>
      <p:ext uri="{BB962C8B-B14F-4D97-AF65-F5344CB8AC3E}">
        <p14:creationId xmlns:p14="http://schemas.microsoft.com/office/powerpoint/2010/main" val="843924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bildnummer 4"/>
          <p:cNvSpPr>
            <a:spLocks noGrp="1"/>
          </p:cNvSpPr>
          <p:nvPr>
            <p:ph type="sldNum" sz="quarter" idx="10"/>
          </p:nvPr>
        </p:nvSpPr>
        <p:spPr/>
        <p:txBody>
          <a:bodyPr/>
          <a:lstStyle>
            <a:lvl1pPr>
              <a:defRPr/>
            </a:lvl1pPr>
          </a:lstStyle>
          <a:p>
            <a:fld id="{29C94FE8-BDB6-476B-BB22-9719BD8B0D84}" type="slidenum">
              <a:rPr lang="sv-SE">
                <a:latin typeface="Arial"/>
              </a:rPr>
              <a:pPr/>
              <a:t>‹Nr.›</a:t>
            </a:fld>
            <a:endParaRPr lang="sv-SE">
              <a:latin typeface="Arial"/>
            </a:endParaRPr>
          </a:p>
        </p:txBody>
      </p:sp>
    </p:spTree>
    <p:extLst>
      <p:ext uri="{BB962C8B-B14F-4D97-AF65-F5344CB8AC3E}">
        <p14:creationId xmlns:p14="http://schemas.microsoft.com/office/powerpoint/2010/main" val="2163246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bildnummer 3"/>
          <p:cNvSpPr>
            <a:spLocks noGrp="1"/>
          </p:cNvSpPr>
          <p:nvPr>
            <p:ph type="sldNum" sz="quarter" idx="10"/>
          </p:nvPr>
        </p:nvSpPr>
        <p:spPr/>
        <p:txBody>
          <a:bodyPr/>
          <a:lstStyle>
            <a:lvl1pPr>
              <a:defRPr/>
            </a:lvl1pPr>
          </a:lstStyle>
          <a:p>
            <a:fld id="{714329B0-D544-4D29-A7D3-67B20C7CA455}" type="slidenum">
              <a:rPr lang="sv-SE">
                <a:latin typeface="Arial"/>
              </a:rPr>
              <a:pPr/>
              <a:t>‹Nr.›</a:t>
            </a:fld>
            <a:endParaRPr lang="sv-SE">
              <a:latin typeface="Arial"/>
            </a:endParaRPr>
          </a:p>
        </p:txBody>
      </p:sp>
    </p:spTree>
    <p:extLst>
      <p:ext uri="{BB962C8B-B14F-4D97-AF65-F5344CB8AC3E}">
        <p14:creationId xmlns:p14="http://schemas.microsoft.com/office/powerpoint/2010/main" val="3953030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254750" y="1470025"/>
            <a:ext cx="1700213" cy="37925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1152525" y="1470025"/>
            <a:ext cx="4949825" cy="37925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bildnummer 3"/>
          <p:cNvSpPr>
            <a:spLocks noGrp="1"/>
          </p:cNvSpPr>
          <p:nvPr>
            <p:ph type="sldNum" sz="quarter" idx="10"/>
          </p:nvPr>
        </p:nvSpPr>
        <p:spPr/>
        <p:txBody>
          <a:bodyPr/>
          <a:lstStyle>
            <a:lvl1pPr>
              <a:defRPr/>
            </a:lvl1pPr>
          </a:lstStyle>
          <a:p>
            <a:fld id="{A0B7DE7A-A7EE-4C5E-A222-A0BB5DFE0E53}" type="slidenum">
              <a:rPr lang="sv-SE">
                <a:latin typeface="Arial"/>
              </a:rPr>
              <a:pPr/>
              <a:t>‹Nr.›</a:t>
            </a:fld>
            <a:endParaRPr lang="sv-SE">
              <a:latin typeface="Arial"/>
            </a:endParaRPr>
          </a:p>
        </p:txBody>
      </p:sp>
    </p:spTree>
    <p:extLst>
      <p:ext uri="{BB962C8B-B14F-4D97-AF65-F5344CB8AC3E}">
        <p14:creationId xmlns:p14="http://schemas.microsoft.com/office/powerpoint/2010/main" val="2067754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Bild-Helskärm">
    <p:spTree>
      <p:nvGrpSpPr>
        <p:cNvPr id="1" name=""/>
        <p:cNvGrpSpPr/>
        <p:nvPr/>
      </p:nvGrpSpPr>
      <p:grpSpPr>
        <a:xfrm>
          <a:off x="0" y="0"/>
          <a:ext cx="0" cy="0"/>
          <a:chOff x="0" y="0"/>
          <a:chExt cx="0" cy="0"/>
        </a:xfrm>
      </p:grpSpPr>
      <p:sp>
        <p:nvSpPr>
          <p:cNvPr id="5" name="Platshållare för innehåll 4"/>
          <p:cNvSpPr>
            <a:spLocks noGrp="1" noChangeAspect="1"/>
          </p:cNvSpPr>
          <p:nvPr>
            <p:ph sz="quarter" idx="11"/>
          </p:nvPr>
        </p:nvSpPr>
        <p:spPr>
          <a:xfrm>
            <a:off x="0" y="0"/>
            <a:ext cx="9144000" cy="6734844"/>
          </a:xfrm>
        </p:spPr>
        <p:txBody>
          <a:bodyPr anchor="t">
            <a:noAutofit/>
          </a:bodyPr>
          <a:lstStyle>
            <a:lvl1pPr marL="0" indent="0" algn="ctr">
              <a:buNone/>
              <a:defRPr sz="1500" baseline="0">
                <a:solidFill>
                  <a:srgbClr val="000000"/>
                </a:solidFill>
              </a:defRPr>
            </a:lvl1pPr>
            <a:lvl2pPr>
              <a:defRPr sz="1500">
                <a:solidFill>
                  <a:srgbClr val="000000"/>
                </a:solidFill>
              </a:defRPr>
            </a:lvl2pPr>
            <a:lvl3pPr>
              <a:defRPr sz="1500">
                <a:solidFill>
                  <a:srgbClr val="000000"/>
                </a:solidFill>
              </a:defRPr>
            </a:lvl3pPr>
            <a:lvl4pPr>
              <a:defRPr sz="1500">
                <a:solidFill>
                  <a:srgbClr val="000000"/>
                </a:solidFill>
              </a:defRPr>
            </a:lvl4pPr>
            <a:lvl5pPr>
              <a:defRPr sz="1500">
                <a:solidFill>
                  <a:srgbClr val="000000"/>
                </a:solidFill>
              </a:defRPr>
            </a:lvl5pPr>
          </a:lstStyle>
          <a:p>
            <a:pPr lvl="0"/>
            <a:r>
              <a:rPr lang="sv-SE" smtClean="0"/>
              <a:t>Klicka här för att ändra format på bakgrundstexten</a:t>
            </a:r>
          </a:p>
          <a:p>
            <a:pPr lvl="1"/>
            <a:r>
              <a:rPr lang="sv-SE" smtClean="0"/>
              <a:t>Nivå två</a:t>
            </a:r>
          </a:p>
        </p:txBody>
      </p:sp>
    </p:spTree>
    <p:extLst>
      <p:ext uri="{BB962C8B-B14F-4D97-AF65-F5344CB8AC3E}">
        <p14:creationId xmlns:p14="http://schemas.microsoft.com/office/powerpoint/2010/main" val="701522027"/>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v-SE" smtClean="0"/>
              <a:t>Klicka här för att ändra format på underrubrik i bakgrunden</a:t>
            </a:r>
            <a:endParaRPr lang="sv-SE"/>
          </a:p>
        </p:txBody>
      </p:sp>
      <p:sp>
        <p:nvSpPr>
          <p:cNvPr id="4" name="Platshållare för bildnummer 3"/>
          <p:cNvSpPr>
            <a:spLocks noGrp="1"/>
          </p:cNvSpPr>
          <p:nvPr>
            <p:ph type="sldNum" sz="quarter" idx="10"/>
          </p:nvPr>
        </p:nvSpPr>
        <p:spPr/>
        <p:txBody>
          <a:bodyPr/>
          <a:lstStyle>
            <a:lvl1pPr>
              <a:defRPr/>
            </a:lvl1pPr>
          </a:lstStyle>
          <a:p>
            <a:fld id="{0B803C0C-C465-427E-B6EA-16CBA5F6D0AF}" type="slidenum">
              <a:rPr lang="sv-SE">
                <a:latin typeface="Arial"/>
              </a:rPr>
              <a:pPr/>
              <a:t>‹Nr.›</a:t>
            </a:fld>
            <a:endParaRPr lang="sv-SE">
              <a:latin typeface="Arial"/>
            </a:endParaRPr>
          </a:p>
        </p:txBody>
      </p:sp>
    </p:spTree>
    <p:extLst>
      <p:ext uri="{BB962C8B-B14F-4D97-AF65-F5344CB8AC3E}">
        <p14:creationId xmlns:p14="http://schemas.microsoft.com/office/powerpoint/2010/main" val="158431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1152525" y="2205038"/>
            <a:ext cx="3324225" cy="3057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29150" y="2205038"/>
            <a:ext cx="3325813" cy="3057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bildnummer 4"/>
          <p:cNvSpPr>
            <a:spLocks noGrp="1"/>
          </p:cNvSpPr>
          <p:nvPr>
            <p:ph type="sldNum" sz="quarter" idx="10"/>
          </p:nvPr>
        </p:nvSpPr>
        <p:spPr/>
        <p:txBody>
          <a:bodyPr/>
          <a:lstStyle>
            <a:lvl1pPr>
              <a:defRPr/>
            </a:lvl1pPr>
          </a:lstStyle>
          <a:p>
            <a:fld id="{DFA6C0D3-9F7F-4FC8-AA21-096B52A3CDF2}" type="slidenum">
              <a:rPr lang="sv-SE"/>
              <a:pPr/>
              <a:t>‹Nr.›</a:t>
            </a:fld>
            <a:endParaRPr lang="sv-SE"/>
          </a:p>
        </p:txBody>
      </p:sp>
    </p:spTree>
    <p:extLst>
      <p:ext uri="{BB962C8B-B14F-4D97-AF65-F5344CB8AC3E}">
        <p14:creationId xmlns:p14="http://schemas.microsoft.com/office/powerpoint/2010/main" val="1895010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bildnummer 3"/>
          <p:cNvSpPr>
            <a:spLocks noGrp="1"/>
          </p:cNvSpPr>
          <p:nvPr>
            <p:ph type="sldNum" sz="quarter" idx="10"/>
          </p:nvPr>
        </p:nvSpPr>
        <p:spPr/>
        <p:txBody>
          <a:bodyPr/>
          <a:lstStyle>
            <a:lvl1pPr>
              <a:defRPr/>
            </a:lvl1pPr>
          </a:lstStyle>
          <a:p>
            <a:fld id="{4F4A6512-6F32-47C0-A1DC-EECCB630EF99}" type="slidenum">
              <a:rPr lang="sv-SE">
                <a:latin typeface="Arial"/>
              </a:rPr>
              <a:pPr/>
              <a:t>‹Nr.›</a:t>
            </a:fld>
            <a:endParaRPr lang="sv-SE">
              <a:latin typeface="Arial"/>
            </a:endParaRPr>
          </a:p>
        </p:txBody>
      </p:sp>
    </p:spTree>
    <p:extLst>
      <p:ext uri="{BB962C8B-B14F-4D97-AF65-F5344CB8AC3E}">
        <p14:creationId xmlns:p14="http://schemas.microsoft.com/office/powerpoint/2010/main" val="2507893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smtClean="0"/>
              <a:t>Klicka här för att ändra format på bakgrundstexten</a:t>
            </a:r>
          </a:p>
        </p:txBody>
      </p:sp>
      <p:sp>
        <p:nvSpPr>
          <p:cNvPr id="4" name="Platshållare för bildnummer 3"/>
          <p:cNvSpPr>
            <a:spLocks noGrp="1"/>
          </p:cNvSpPr>
          <p:nvPr>
            <p:ph type="sldNum" sz="quarter" idx="10"/>
          </p:nvPr>
        </p:nvSpPr>
        <p:spPr/>
        <p:txBody>
          <a:bodyPr/>
          <a:lstStyle>
            <a:lvl1pPr>
              <a:defRPr/>
            </a:lvl1pPr>
          </a:lstStyle>
          <a:p>
            <a:fld id="{CA913EB3-8B48-4946-8FB9-D2EFC2D2D9E0}" type="slidenum">
              <a:rPr lang="sv-SE">
                <a:latin typeface="Arial"/>
              </a:rPr>
              <a:pPr/>
              <a:t>‹Nr.›</a:t>
            </a:fld>
            <a:endParaRPr lang="sv-SE">
              <a:latin typeface="Arial"/>
            </a:endParaRPr>
          </a:p>
        </p:txBody>
      </p:sp>
    </p:spTree>
    <p:extLst>
      <p:ext uri="{BB962C8B-B14F-4D97-AF65-F5344CB8AC3E}">
        <p14:creationId xmlns:p14="http://schemas.microsoft.com/office/powerpoint/2010/main" val="41300580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1152525" y="2205038"/>
            <a:ext cx="3324225" cy="3057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29150" y="2205038"/>
            <a:ext cx="3325813" cy="3057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bildnummer 4"/>
          <p:cNvSpPr>
            <a:spLocks noGrp="1"/>
          </p:cNvSpPr>
          <p:nvPr>
            <p:ph type="sldNum" sz="quarter" idx="10"/>
          </p:nvPr>
        </p:nvSpPr>
        <p:spPr/>
        <p:txBody>
          <a:bodyPr/>
          <a:lstStyle>
            <a:lvl1pPr>
              <a:defRPr/>
            </a:lvl1pPr>
          </a:lstStyle>
          <a:p>
            <a:fld id="{DFA6C0D3-9F7F-4FC8-AA21-096B52A3CDF2}" type="slidenum">
              <a:rPr lang="sv-SE">
                <a:latin typeface="Arial"/>
              </a:rPr>
              <a:pPr/>
              <a:t>‹Nr.›</a:t>
            </a:fld>
            <a:endParaRPr lang="sv-SE">
              <a:latin typeface="Arial"/>
            </a:endParaRPr>
          </a:p>
        </p:txBody>
      </p:sp>
    </p:spTree>
    <p:extLst>
      <p:ext uri="{BB962C8B-B14F-4D97-AF65-F5344CB8AC3E}">
        <p14:creationId xmlns:p14="http://schemas.microsoft.com/office/powerpoint/2010/main" val="223953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bildnummer 6"/>
          <p:cNvSpPr>
            <a:spLocks noGrp="1"/>
          </p:cNvSpPr>
          <p:nvPr>
            <p:ph type="sldNum" sz="quarter" idx="10"/>
          </p:nvPr>
        </p:nvSpPr>
        <p:spPr/>
        <p:txBody>
          <a:bodyPr/>
          <a:lstStyle>
            <a:lvl1pPr>
              <a:defRPr/>
            </a:lvl1pPr>
          </a:lstStyle>
          <a:p>
            <a:fld id="{F3BF9E3A-F993-4A31-9525-ADB541D4BF62}" type="slidenum">
              <a:rPr lang="sv-SE">
                <a:latin typeface="Arial"/>
              </a:rPr>
              <a:pPr/>
              <a:t>‹Nr.›</a:t>
            </a:fld>
            <a:endParaRPr lang="sv-SE">
              <a:latin typeface="Arial"/>
            </a:endParaRPr>
          </a:p>
        </p:txBody>
      </p:sp>
    </p:spTree>
    <p:extLst>
      <p:ext uri="{BB962C8B-B14F-4D97-AF65-F5344CB8AC3E}">
        <p14:creationId xmlns:p14="http://schemas.microsoft.com/office/powerpoint/2010/main" val="32750177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bildnummer 2"/>
          <p:cNvSpPr>
            <a:spLocks noGrp="1"/>
          </p:cNvSpPr>
          <p:nvPr>
            <p:ph type="sldNum" sz="quarter" idx="10"/>
          </p:nvPr>
        </p:nvSpPr>
        <p:spPr/>
        <p:txBody>
          <a:bodyPr/>
          <a:lstStyle>
            <a:lvl1pPr>
              <a:defRPr/>
            </a:lvl1pPr>
          </a:lstStyle>
          <a:p>
            <a:fld id="{6EE46765-18A6-4212-A407-C65E2DCE0A05}" type="slidenum">
              <a:rPr lang="sv-SE">
                <a:latin typeface="Arial"/>
              </a:rPr>
              <a:pPr/>
              <a:t>‹Nr.›</a:t>
            </a:fld>
            <a:endParaRPr lang="sv-SE">
              <a:latin typeface="Arial"/>
            </a:endParaRPr>
          </a:p>
        </p:txBody>
      </p:sp>
    </p:spTree>
    <p:extLst>
      <p:ext uri="{BB962C8B-B14F-4D97-AF65-F5344CB8AC3E}">
        <p14:creationId xmlns:p14="http://schemas.microsoft.com/office/powerpoint/2010/main" val="41528121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lvl1pPr>
              <a:defRPr/>
            </a:lvl1pPr>
          </a:lstStyle>
          <a:p>
            <a:fld id="{0EE2C763-CBFE-4F59-B352-CEFBC3FB0977}" type="slidenum">
              <a:rPr lang="sv-SE">
                <a:latin typeface="Arial"/>
              </a:rPr>
              <a:pPr/>
              <a:t>‹Nr.›</a:t>
            </a:fld>
            <a:endParaRPr lang="sv-SE">
              <a:latin typeface="Arial"/>
            </a:endParaRPr>
          </a:p>
        </p:txBody>
      </p:sp>
    </p:spTree>
    <p:extLst>
      <p:ext uri="{BB962C8B-B14F-4D97-AF65-F5344CB8AC3E}">
        <p14:creationId xmlns:p14="http://schemas.microsoft.com/office/powerpoint/2010/main" val="42522159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bildnummer 4"/>
          <p:cNvSpPr>
            <a:spLocks noGrp="1"/>
          </p:cNvSpPr>
          <p:nvPr>
            <p:ph type="sldNum" sz="quarter" idx="10"/>
          </p:nvPr>
        </p:nvSpPr>
        <p:spPr/>
        <p:txBody>
          <a:bodyPr/>
          <a:lstStyle>
            <a:lvl1pPr>
              <a:defRPr/>
            </a:lvl1pPr>
          </a:lstStyle>
          <a:p>
            <a:fld id="{42103545-DE09-4EAE-B994-60E0B0895D7D}" type="slidenum">
              <a:rPr lang="sv-SE">
                <a:latin typeface="Arial"/>
              </a:rPr>
              <a:pPr/>
              <a:t>‹Nr.›</a:t>
            </a:fld>
            <a:endParaRPr lang="sv-SE">
              <a:latin typeface="Arial"/>
            </a:endParaRPr>
          </a:p>
        </p:txBody>
      </p:sp>
    </p:spTree>
    <p:extLst>
      <p:ext uri="{BB962C8B-B14F-4D97-AF65-F5344CB8AC3E}">
        <p14:creationId xmlns:p14="http://schemas.microsoft.com/office/powerpoint/2010/main" val="38363135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bildnummer 4"/>
          <p:cNvSpPr>
            <a:spLocks noGrp="1"/>
          </p:cNvSpPr>
          <p:nvPr>
            <p:ph type="sldNum" sz="quarter" idx="10"/>
          </p:nvPr>
        </p:nvSpPr>
        <p:spPr/>
        <p:txBody>
          <a:bodyPr/>
          <a:lstStyle>
            <a:lvl1pPr>
              <a:defRPr/>
            </a:lvl1pPr>
          </a:lstStyle>
          <a:p>
            <a:fld id="{29C94FE8-BDB6-476B-BB22-9719BD8B0D84}" type="slidenum">
              <a:rPr lang="sv-SE">
                <a:latin typeface="Arial"/>
              </a:rPr>
              <a:pPr/>
              <a:t>‹Nr.›</a:t>
            </a:fld>
            <a:endParaRPr lang="sv-SE">
              <a:latin typeface="Arial"/>
            </a:endParaRPr>
          </a:p>
        </p:txBody>
      </p:sp>
    </p:spTree>
    <p:extLst>
      <p:ext uri="{BB962C8B-B14F-4D97-AF65-F5344CB8AC3E}">
        <p14:creationId xmlns:p14="http://schemas.microsoft.com/office/powerpoint/2010/main" val="14609690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bildnummer 3"/>
          <p:cNvSpPr>
            <a:spLocks noGrp="1"/>
          </p:cNvSpPr>
          <p:nvPr>
            <p:ph type="sldNum" sz="quarter" idx="10"/>
          </p:nvPr>
        </p:nvSpPr>
        <p:spPr/>
        <p:txBody>
          <a:bodyPr/>
          <a:lstStyle>
            <a:lvl1pPr>
              <a:defRPr/>
            </a:lvl1pPr>
          </a:lstStyle>
          <a:p>
            <a:fld id="{714329B0-D544-4D29-A7D3-67B20C7CA455}" type="slidenum">
              <a:rPr lang="sv-SE">
                <a:latin typeface="Arial"/>
              </a:rPr>
              <a:pPr/>
              <a:t>‹Nr.›</a:t>
            </a:fld>
            <a:endParaRPr lang="sv-SE">
              <a:latin typeface="Arial"/>
            </a:endParaRPr>
          </a:p>
        </p:txBody>
      </p:sp>
    </p:spTree>
    <p:extLst>
      <p:ext uri="{BB962C8B-B14F-4D97-AF65-F5344CB8AC3E}">
        <p14:creationId xmlns:p14="http://schemas.microsoft.com/office/powerpoint/2010/main" val="34422321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254750" y="1470025"/>
            <a:ext cx="1700213" cy="37925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1152525" y="1470025"/>
            <a:ext cx="4949825" cy="37925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bildnummer 3"/>
          <p:cNvSpPr>
            <a:spLocks noGrp="1"/>
          </p:cNvSpPr>
          <p:nvPr>
            <p:ph type="sldNum" sz="quarter" idx="10"/>
          </p:nvPr>
        </p:nvSpPr>
        <p:spPr/>
        <p:txBody>
          <a:bodyPr/>
          <a:lstStyle>
            <a:lvl1pPr>
              <a:defRPr/>
            </a:lvl1pPr>
          </a:lstStyle>
          <a:p>
            <a:fld id="{A0B7DE7A-A7EE-4C5E-A222-A0BB5DFE0E53}" type="slidenum">
              <a:rPr lang="sv-SE">
                <a:latin typeface="Arial"/>
              </a:rPr>
              <a:pPr/>
              <a:t>‹Nr.›</a:t>
            </a:fld>
            <a:endParaRPr lang="sv-SE">
              <a:latin typeface="Arial"/>
            </a:endParaRPr>
          </a:p>
        </p:txBody>
      </p:sp>
    </p:spTree>
    <p:extLst>
      <p:ext uri="{BB962C8B-B14F-4D97-AF65-F5344CB8AC3E}">
        <p14:creationId xmlns:p14="http://schemas.microsoft.com/office/powerpoint/2010/main" val="93331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bildnummer 6"/>
          <p:cNvSpPr>
            <a:spLocks noGrp="1"/>
          </p:cNvSpPr>
          <p:nvPr>
            <p:ph type="sldNum" sz="quarter" idx="10"/>
          </p:nvPr>
        </p:nvSpPr>
        <p:spPr/>
        <p:txBody>
          <a:bodyPr/>
          <a:lstStyle>
            <a:lvl1pPr>
              <a:defRPr/>
            </a:lvl1pPr>
          </a:lstStyle>
          <a:p>
            <a:fld id="{F3BF9E3A-F993-4A31-9525-ADB541D4BF62}" type="slidenum">
              <a:rPr lang="sv-SE"/>
              <a:pPr/>
              <a:t>‹Nr.›</a:t>
            </a:fld>
            <a:endParaRPr lang="sv-SE"/>
          </a:p>
        </p:txBody>
      </p:sp>
    </p:spTree>
    <p:extLst>
      <p:ext uri="{BB962C8B-B14F-4D97-AF65-F5344CB8AC3E}">
        <p14:creationId xmlns:p14="http://schemas.microsoft.com/office/powerpoint/2010/main" val="29287805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ild-Helskärm">
    <p:spTree>
      <p:nvGrpSpPr>
        <p:cNvPr id="1" name=""/>
        <p:cNvGrpSpPr/>
        <p:nvPr/>
      </p:nvGrpSpPr>
      <p:grpSpPr>
        <a:xfrm>
          <a:off x="0" y="0"/>
          <a:ext cx="0" cy="0"/>
          <a:chOff x="0" y="0"/>
          <a:chExt cx="0" cy="0"/>
        </a:xfrm>
      </p:grpSpPr>
      <p:sp>
        <p:nvSpPr>
          <p:cNvPr id="5" name="Platshållare för innehåll 4"/>
          <p:cNvSpPr>
            <a:spLocks noGrp="1" noChangeAspect="1"/>
          </p:cNvSpPr>
          <p:nvPr>
            <p:ph sz="quarter" idx="11"/>
          </p:nvPr>
        </p:nvSpPr>
        <p:spPr>
          <a:xfrm>
            <a:off x="0" y="0"/>
            <a:ext cx="9144000" cy="6734844"/>
          </a:xfrm>
        </p:spPr>
        <p:txBody>
          <a:bodyPr anchor="t">
            <a:noAutofit/>
          </a:bodyPr>
          <a:lstStyle>
            <a:lvl1pPr marL="0" indent="0" algn="ctr">
              <a:buNone/>
              <a:defRPr sz="1500" baseline="0">
                <a:solidFill>
                  <a:srgbClr val="000000"/>
                </a:solidFill>
              </a:defRPr>
            </a:lvl1pPr>
            <a:lvl2pPr>
              <a:defRPr sz="1500">
                <a:solidFill>
                  <a:srgbClr val="000000"/>
                </a:solidFill>
              </a:defRPr>
            </a:lvl2pPr>
            <a:lvl3pPr>
              <a:defRPr sz="1500">
                <a:solidFill>
                  <a:srgbClr val="000000"/>
                </a:solidFill>
              </a:defRPr>
            </a:lvl3pPr>
            <a:lvl4pPr>
              <a:defRPr sz="1500">
                <a:solidFill>
                  <a:srgbClr val="000000"/>
                </a:solidFill>
              </a:defRPr>
            </a:lvl4pPr>
            <a:lvl5pPr>
              <a:defRPr sz="1500">
                <a:solidFill>
                  <a:srgbClr val="000000"/>
                </a:solidFill>
              </a:defRPr>
            </a:lvl5pPr>
          </a:lstStyle>
          <a:p>
            <a:pPr lvl="0"/>
            <a:r>
              <a:rPr lang="sv-SE" smtClean="0"/>
              <a:t>Klicka här för att ändra format på bakgrundstexten</a:t>
            </a:r>
          </a:p>
          <a:p>
            <a:pPr lvl="1"/>
            <a:r>
              <a:rPr lang="sv-SE" smtClean="0"/>
              <a:t>Nivå två</a:t>
            </a:r>
          </a:p>
        </p:txBody>
      </p:sp>
    </p:spTree>
    <p:extLst>
      <p:ext uri="{BB962C8B-B14F-4D97-AF65-F5344CB8AC3E}">
        <p14:creationId xmlns:p14="http://schemas.microsoft.com/office/powerpoint/2010/main" val="1575432404"/>
      </p:ext>
    </p:extLst>
  </p:cSld>
  <p:clrMapOvr>
    <a:masterClrMapping/>
  </p:clrMapOvr>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Innehåll-1 kolumn">
    <p:spTree>
      <p:nvGrpSpPr>
        <p:cNvPr id="1" name=""/>
        <p:cNvGrpSpPr/>
        <p:nvPr/>
      </p:nvGrpSpPr>
      <p:grpSpPr>
        <a:xfrm>
          <a:off x="0" y="0"/>
          <a:ext cx="0" cy="0"/>
          <a:chOff x="0" y="0"/>
          <a:chExt cx="0" cy="0"/>
        </a:xfrm>
      </p:grpSpPr>
      <p:sp>
        <p:nvSpPr>
          <p:cNvPr id="2" name="Rubrik 1"/>
          <p:cNvSpPr>
            <a:spLocks noGrp="1" noChangeAspect="1"/>
          </p:cNvSpPr>
          <p:nvPr>
            <p:ph type="title" hasCustomPrompt="1"/>
          </p:nvPr>
        </p:nvSpPr>
        <p:spPr>
          <a:xfrm>
            <a:off x="917576" y="563538"/>
            <a:ext cx="7197724" cy="692150"/>
          </a:xfrm>
        </p:spPr>
        <p:txBody>
          <a:bodyPr/>
          <a:lstStyle>
            <a:lvl1pPr>
              <a:defRPr baseline="0"/>
            </a:lvl1pPr>
          </a:lstStyle>
          <a:p>
            <a:r>
              <a:rPr lang="sv-SE" dirty="0" smtClean="0"/>
              <a:t>Klicka här för att skriva rubrik</a:t>
            </a:r>
            <a:endParaRPr lang="en-US" dirty="0"/>
          </a:p>
        </p:txBody>
      </p:sp>
      <p:sp>
        <p:nvSpPr>
          <p:cNvPr id="5" name="Platshållare för innehåll 2"/>
          <p:cNvSpPr>
            <a:spLocks noGrp="1" noChangeAspect="1"/>
          </p:cNvSpPr>
          <p:nvPr>
            <p:ph idx="13" hasCustomPrompt="1"/>
          </p:nvPr>
        </p:nvSpPr>
        <p:spPr>
          <a:xfrm>
            <a:off x="904874" y="1410047"/>
            <a:ext cx="7219951" cy="3885853"/>
          </a:xfrm>
        </p:spPr>
        <p:txBody>
          <a:bodyPr/>
          <a:lstStyle>
            <a:lvl1pPr>
              <a:buFont typeface="Symbol" pitchFamily="18" charset="2"/>
              <a:buChar char="·"/>
              <a:defRPr baseline="0"/>
            </a:lvl1pPr>
            <a:lvl4pPr marL="1119188" indent="0">
              <a:buNone/>
              <a:defRPr/>
            </a:lvl4pPr>
            <a:lvl5pPr marL="1506537" indent="0">
              <a:buNone/>
              <a:defRPr/>
            </a:lvl5pPr>
          </a:lstStyle>
          <a:p>
            <a:pPr lvl="0"/>
            <a:r>
              <a:rPr lang="sv-SE" dirty="0" smtClean="0"/>
              <a:t>Klicka för att skriva text/lägga in bild/skapa tabell/diagram.</a:t>
            </a:r>
          </a:p>
          <a:p>
            <a:pPr lvl="1"/>
            <a:r>
              <a:rPr lang="sv-SE" dirty="0" smtClean="0"/>
              <a:t>Nivå två</a:t>
            </a:r>
          </a:p>
          <a:p>
            <a:pPr lvl="2"/>
            <a:r>
              <a:rPr lang="sv-SE" dirty="0" smtClean="0"/>
              <a:t>Nivå tre</a:t>
            </a:r>
          </a:p>
        </p:txBody>
      </p:sp>
    </p:spTree>
    <p:extLst>
      <p:ext uri="{BB962C8B-B14F-4D97-AF65-F5344CB8AC3E}">
        <p14:creationId xmlns:p14="http://schemas.microsoft.com/office/powerpoint/2010/main" val="254111452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bildnummer 2"/>
          <p:cNvSpPr>
            <a:spLocks noGrp="1"/>
          </p:cNvSpPr>
          <p:nvPr>
            <p:ph type="sldNum" sz="quarter" idx="10"/>
          </p:nvPr>
        </p:nvSpPr>
        <p:spPr/>
        <p:txBody>
          <a:bodyPr/>
          <a:lstStyle>
            <a:lvl1pPr>
              <a:defRPr/>
            </a:lvl1pPr>
          </a:lstStyle>
          <a:p>
            <a:fld id="{6EE46765-18A6-4212-A407-C65E2DCE0A05}" type="slidenum">
              <a:rPr lang="sv-SE"/>
              <a:pPr/>
              <a:t>‹Nr.›</a:t>
            </a:fld>
            <a:endParaRPr lang="sv-SE"/>
          </a:p>
        </p:txBody>
      </p:sp>
    </p:spTree>
    <p:extLst>
      <p:ext uri="{BB962C8B-B14F-4D97-AF65-F5344CB8AC3E}">
        <p14:creationId xmlns:p14="http://schemas.microsoft.com/office/powerpoint/2010/main" val="99808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bildnummer 1"/>
          <p:cNvSpPr>
            <a:spLocks noGrp="1"/>
          </p:cNvSpPr>
          <p:nvPr>
            <p:ph type="sldNum" sz="quarter" idx="10"/>
          </p:nvPr>
        </p:nvSpPr>
        <p:spPr/>
        <p:txBody>
          <a:bodyPr/>
          <a:lstStyle>
            <a:lvl1pPr>
              <a:defRPr/>
            </a:lvl1pPr>
          </a:lstStyle>
          <a:p>
            <a:fld id="{0EE2C763-CBFE-4F59-B352-CEFBC3FB0977}" type="slidenum">
              <a:rPr lang="sv-SE"/>
              <a:pPr/>
              <a:t>‹Nr.›</a:t>
            </a:fld>
            <a:endParaRPr lang="sv-SE"/>
          </a:p>
        </p:txBody>
      </p:sp>
    </p:spTree>
    <p:extLst>
      <p:ext uri="{BB962C8B-B14F-4D97-AF65-F5344CB8AC3E}">
        <p14:creationId xmlns:p14="http://schemas.microsoft.com/office/powerpoint/2010/main" val="100095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bildnummer 4"/>
          <p:cNvSpPr>
            <a:spLocks noGrp="1"/>
          </p:cNvSpPr>
          <p:nvPr>
            <p:ph type="sldNum" sz="quarter" idx="10"/>
          </p:nvPr>
        </p:nvSpPr>
        <p:spPr/>
        <p:txBody>
          <a:bodyPr/>
          <a:lstStyle>
            <a:lvl1pPr>
              <a:defRPr/>
            </a:lvl1pPr>
          </a:lstStyle>
          <a:p>
            <a:fld id="{42103545-DE09-4EAE-B994-60E0B0895D7D}" type="slidenum">
              <a:rPr lang="sv-SE"/>
              <a:pPr/>
              <a:t>‹Nr.›</a:t>
            </a:fld>
            <a:endParaRPr lang="sv-SE"/>
          </a:p>
        </p:txBody>
      </p:sp>
    </p:spTree>
    <p:extLst>
      <p:ext uri="{BB962C8B-B14F-4D97-AF65-F5344CB8AC3E}">
        <p14:creationId xmlns:p14="http://schemas.microsoft.com/office/powerpoint/2010/main" val="392945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bildnummer 4"/>
          <p:cNvSpPr>
            <a:spLocks noGrp="1"/>
          </p:cNvSpPr>
          <p:nvPr>
            <p:ph type="sldNum" sz="quarter" idx="10"/>
          </p:nvPr>
        </p:nvSpPr>
        <p:spPr/>
        <p:txBody>
          <a:bodyPr/>
          <a:lstStyle>
            <a:lvl1pPr>
              <a:defRPr/>
            </a:lvl1pPr>
          </a:lstStyle>
          <a:p>
            <a:fld id="{29C94FE8-BDB6-476B-BB22-9719BD8B0D84}" type="slidenum">
              <a:rPr lang="sv-SE"/>
              <a:pPr/>
              <a:t>‹Nr.›</a:t>
            </a:fld>
            <a:endParaRPr lang="sv-SE"/>
          </a:p>
        </p:txBody>
      </p:sp>
    </p:spTree>
    <p:extLst>
      <p:ext uri="{BB962C8B-B14F-4D97-AF65-F5344CB8AC3E}">
        <p14:creationId xmlns:p14="http://schemas.microsoft.com/office/powerpoint/2010/main" val="26053735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3.png"/><Relationship Id="rId16"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3.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9.xml"/><Relationship Id="rId12" Type="http://schemas.openxmlformats.org/officeDocument/2006/relationships/slideLayout" Target="../slideLayouts/slideLayout50.xml"/><Relationship Id="rId13" Type="http://schemas.openxmlformats.org/officeDocument/2006/relationships/slideLayout" Target="../slideLayouts/slideLayout51.xml"/><Relationship Id="rId14" Type="http://schemas.openxmlformats.org/officeDocument/2006/relationships/theme" Target="../theme/theme4.xml"/><Relationship Id="rId15" Type="http://schemas.openxmlformats.org/officeDocument/2006/relationships/image" Target="../media/image1.jpeg"/><Relationship Id="rId16" Type="http://schemas.openxmlformats.org/officeDocument/2006/relationships/image" Target="../media/image2.png"/><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 Id="rId9" Type="http://schemas.openxmlformats.org/officeDocument/2006/relationships/slideLayout" Target="../slideLayouts/slideLayout47.xml"/><Relationship Id="rId10"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0370" name="Picture 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2425" y="398463"/>
            <a:ext cx="9302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1" name="Rectangle 3"/>
          <p:cNvSpPr>
            <a:spLocks noGrp="1" noChangeArrowheads="1"/>
          </p:cNvSpPr>
          <p:nvPr>
            <p:ph type="title"/>
          </p:nvPr>
        </p:nvSpPr>
        <p:spPr bwMode="auto">
          <a:xfrm>
            <a:off x="1371876" y="365674"/>
            <a:ext cx="6792913"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b" anchorCtr="0" compatLnSpc="1">
            <a:prstTxWarp prst="textNoShape">
              <a:avLst/>
            </a:prstTxWarp>
          </a:bodyPr>
          <a:lstStyle/>
          <a:p>
            <a:pPr lvl="0"/>
            <a:r>
              <a:rPr lang="sv-SE" smtClean="0"/>
              <a:t>Klicka för att lägga till rubrik</a:t>
            </a:r>
          </a:p>
        </p:txBody>
      </p:sp>
      <p:sp>
        <p:nvSpPr>
          <p:cNvPr id="570372" name="Rectangle 4"/>
          <p:cNvSpPr>
            <a:spLocks noGrp="1" noChangeArrowheads="1"/>
          </p:cNvSpPr>
          <p:nvPr>
            <p:ph type="body" idx="1"/>
          </p:nvPr>
        </p:nvSpPr>
        <p:spPr bwMode="auto">
          <a:xfrm>
            <a:off x="1351307" y="1553473"/>
            <a:ext cx="6802438"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t" anchorCtr="0" compatLnSpc="1">
            <a:prstTxWarp prst="textNoShape">
              <a:avLst/>
            </a:prstTxWarp>
          </a:bodyPr>
          <a:lstStyle/>
          <a:p>
            <a:pPr lvl="0"/>
            <a:r>
              <a:rPr lang="sv-SE" smtClean="0"/>
              <a:t>Skriv text här</a:t>
            </a:r>
          </a:p>
          <a:p>
            <a:pPr lvl="1"/>
            <a:r>
              <a:rPr lang="sv-SE" smtClean="0"/>
              <a:t>Andra nivån</a:t>
            </a:r>
          </a:p>
          <a:p>
            <a:pPr lvl="2"/>
            <a:r>
              <a:rPr lang="sv-SE" smtClean="0"/>
              <a:t>Tredje nivån</a:t>
            </a:r>
          </a:p>
        </p:txBody>
      </p:sp>
      <p:sp>
        <p:nvSpPr>
          <p:cNvPr id="570375" name="Rectangle 7"/>
          <p:cNvSpPr>
            <a:spLocks noGrp="1" noChangeArrowheads="1"/>
          </p:cNvSpPr>
          <p:nvPr>
            <p:ph type="sldNum" sz="quarter" idx="4"/>
          </p:nvPr>
        </p:nvSpPr>
        <p:spPr bwMode="auto">
          <a:xfrm>
            <a:off x="8359775" y="6356350"/>
            <a:ext cx="6223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t" anchorCtr="0" compatLnSpc="1">
            <a:prstTxWarp prst="textNoShape">
              <a:avLst/>
            </a:prstTxWarp>
          </a:bodyPr>
          <a:lstStyle>
            <a:lvl1pPr algn="r" defTabSz="957263">
              <a:defRPr sz="1000">
                <a:solidFill>
                  <a:srgbClr val="00A9A7"/>
                </a:solidFill>
              </a:defRPr>
            </a:lvl1pPr>
          </a:lstStyle>
          <a:p>
            <a:pPr fontAlgn="base">
              <a:spcBef>
                <a:spcPct val="0"/>
              </a:spcBef>
              <a:spcAft>
                <a:spcPct val="0"/>
              </a:spcAft>
            </a:pPr>
            <a:fld id="{AB18CA97-3533-4D1D-9632-714053AF3246}" type="slidenum">
              <a:rPr lang="sv-SE">
                <a:latin typeface="Arial" charset="0"/>
              </a:rPr>
              <a:pPr fontAlgn="base">
                <a:spcBef>
                  <a:spcPct val="0"/>
                </a:spcBef>
                <a:spcAft>
                  <a:spcPct val="0"/>
                </a:spcAft>
              </a:pPr>
              <a:t>‹Nr.›</a:t>
            </a:fld>
            <a:endParaRPr lang="sv-SE">
              <a:latin typeface="Arial" charset="0"/>
            </a:endParaRPr>
          </a:p>
        </p:txBody>
      </p:sp>
      <p:sp>
        <p:nvSpPr>
          <p:cNvPr id="570376" name="Rectangle 8"/>
          <p:cNvSpPr>
            <a:spLocks noChangeArrowheads="1"/>
          </p:cNvSpPr>
          <p:nvPr/>
        </p:nvSpPr>
        <p:spPr bwMode="auto">
          <a:xfrm>
            <a:off x="0" y="6742113"/>
            <a:ext cx="9144000" cy="115887"/>
          </a:xfrm>
          <a:prstGeom prst="rect">
            <a:avLst/>
          </a:prstGeom>
          <a:solidFill>
            <a:srgbClr val="00A9A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sv-SE" sz="1900">
              <a:solidFill>
                <a:srgbClr val="382819"/>
              </a:solidFill>
              <a:latin typeface="Arial" charset="0"/>
            </a:endParaRPr>
          </a:p>
        </p:txBody>
      </p:sp>
    </p:spTree>
    <p:extLst>
      <p:ext uri="{BB962C8B-B14F-4D97-AF65-F5344CB8AC3E}">
        <p14:creationId xmlns:p14="http://schemas.microsoft.com/office/powerpoint/2010/main" val="3438145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88" r:id="rId13"/>
  </p:sldLayoutIdLst>
  <p:hf hdr="0" ftr="0" dt="0"/>
  <p:txStyles>
    <p:titleStyle>
      <a:lvl1pPr algn="l" defTabSz="957263" rtl="0" fontAlgn="base">
        <a:spcBef>
          <a:spcPct val="0"/>
        </a:spcBef>
        <a:spcAft>
          <a:spcPct val="0"/>
        </a:spcAft>
        <a:defRPr sz="2900" b="1">
          <a:solidFill>
            <a:srgbClr val="00A9A7"/>
          </a:solidFill>
          <a:latin typeface="+mj-lt"/>
          <a:ea typeface="+mj-ea"/>
          <a:cs typeface="+mj-cs"/>
        </a:defRPr>
      </a:lvl1pPr>
      <a:lvl2pPr algn="l" defTabSz="957263" rtl="0" fontAlgn="base">
        <a:spcBef>
          <a:spcPct val="0"/>
        </a:spcBef>
        <a:spcAft>
          <a:spcPct val="0"/>
        </a:spcAft>
        <a:defRPr sz="2900" b="1">
          <a:solidFill>
            <a:srgbClr val="00A9A7"/>
          </a:solidFill>
          <a:latin typeface="Arial" charset="0"/>
        </a:defRPr>
      </a:lvl2pPr>
      <a:lvl3pPr algn="l" defTabSz="957263" rtl="0" fontAlgn="base">
        <a:spcBef>
          <a:spcPct val="0"/>
        </a:spcBef>
        <a:spcAft>
          <a:spcPct val="0"/>
        </a:spcAft>
        <a:defRPr sz="2900" b="1">
          <a:solidFill>
            <a:srgbClr val="00A9A7"/>
          </a:solidFill>
          <a:latin typeface="Arial" charset="0"/>
        </a:defRPr>
      </a:lvl3pPr>
      <a:lvl4pPr algn="l" defTabSz="957263" rtl="0" fontAlgn="base">
        <a:spcBef>
          <a:spcPct val="0"/>
        </a:spcBef>
        <a:spcAft>
          <a:spcPct val="0"/>
        </a:spcAft>
        <a:defRPr sz="2900" b="1">
          <a:solidFill>
            <a:srgbClr val="00A9A7"/>
          </a:solidFill>
          <a:latin typeface="Arial" charset="0"/>
        </a:defRPr>
      </a:lvl4pPr>
      <a:lvl5pPr algn="l" defTabSz="957263" rtl="0" fontAlgn="base">
        <a:spcBef>
          <a:spcPct val="0"/>
        </a:spcBef>
        <a:spcAft>
          <a:spcPct val="0"/>
        </a:spcAft>
        <a:defRPr sz="2900" b="1">
          <a:solidFill>
            <a:srgbClr val="00A9A7"/>
          </a:solidFill>
          <a:latin typeface="Arial" charset="0"/>
        </a:defRPr>
      </a:lvl5pPr>
      <a:lvl6pPr marL="457200" algn="l" defTabSz="957263" rtl="0" fontAlgn="base">
        <a:spcBef>
          <a:spcPct val="0"/>
        </a:spcBef>
        <a:spcAft>
          <a:spcPct val="0"/>
        </a:spcAft>
        <a:defRPr sz="2900" b="1">
          <a:solidFill>
            <a:srgbClr val="00A9A7"/>
          </a:solidFill>
          <a:latin typeface="Arial" charset="0"/>
        </a:defRPr>
      </a:lvl6pPr>
      <a:lvl7pPr marL="914400" algn="l" defTabSz="957263" rtl="0" fontAlgn="base">
        <a:spcBef>
          <a:spcPct val="0"/>
        </a:spcBef>
        <a:spcAft>
          <a:spcPct val="0"/>
        </a:spcAft>
        <a:defRPr sz="2900" b="1">
          <a:solidFill>
            <a:srgbClr val="00A9A7"/>
          </a:solidFill>
          <a:latin typeface="Arial" charset="0"/>
        </a:defRPr>
      </a:lvl7pPr>
      <a:lvl8pPr marL="1371600" algn="l" defTabSz="957263" rtl="0" fontAlgn="base">
        <a:spcBef>
          <a:spcPct val="0"/>
        </a:spcBef>
        <a:spcAft>
          <a:spcPct val="0"/>
        </a:spcAft>
        <a:defRPr sz="2900" b="1">
          <a:solidFill>
            <a:srgbClr val="00A9A7"/>
          </a:solidFill>
          <a:latin typeface="Arial" charset="0"/>
        </a:defRPr>
      </a:lvl8pPr>
      <a:lvl9pPr marL="1828800" algn="l" defTabSz="957263" rtl="0" fontAlgn="base">
        <a:spcBef>
          <a:spcPct val="0"/>
        </a:spcBef>
        <a:spcAft>
          <a:spcPct val="0"/>
        </a:spcAft>
        <a:defRPr sz="2900" b="1">
          <a:solidFill>
            <a:srgbClr val="00A9A7"/>
          </a:solidFill>
          <a:latin typeface="Arial" charset="0"/>
        </a:defRPr>
      </a:lvl9pPr>
    </p:titleStyle>
    <p:bodyStyle>
      <a:lvl1pPr marL="187325" indent="-187325" algn="l" defTabSz="957263" rtl="0" fontAlgn="base">
        <a:lnSpc>
          <a:spcPct val="120000"/>
        </a:lnSpc>
        <a:spcBef>
          <a:spcPct val="20000"/>
        </a:spcBef>
        <a:spcAft>
          <a:spcPct val="20000"/>
        </a:spcAft>
        <a:buClr>
          <a:srgbClr val="00A9A7"/>
        </a:buClr>
        <a:buSzPct val="110000"/>
        <a:buFont typeface="Arial" charset="0"/>
        <a:buChar char="•"/>
        <a:defRPr sz="2100">
          <a:solidFill>
            <a:schemeClr val="tx1"/>
          </a:solidFill>
          <a:latin typeface="+mn-lt"/>
          <a:ea typeface="+mn-ea"/>
          <a:cs typeface="+mn-cs"/>
        </a:defRPr>
      </a:lvl1pPr>
      <a:lvl2pPr marL="568325" indent="-192088" algn="l" defTabSz="957263" rtl="0" fontAlgn="base">
        <a:lnSpc>
          <a:spcPct val="120000"/>
        </a:lnSpc>
        <a:spcBef>
          <a:spcPct val="20000"/>
        </a:spcBef>
        <a:spcAft>
          <a:spcPct val="20000"/>
        </a:spcAft>
        <a:buSzPct val="90000"/>
        <a:buBlip>
          <a:blip r:embed="rId16"/>
        </a:buBlip>
        <a:defRPr>
          <a:solidFill>
            <a:schemeClr val="tx1"/>
          </a:solidFill>
          <a:latin typeface="+mn-lt"/>
        </a:defRPr>
      </a:lvl2pPr>
      <a:lvl3pPr marL="947738" indent="-198438" algn="l" defTabSz="957263" rtl="0" fontAlgn="base">
        <a:lnSpc>
          <a:spcPct val="120000"/>
        </a:lnSpc>
        <a:spcBef>
          <a:spcPct val="20000"/>
        </a:spcBef>
        <a:spcAft>
          <a:spcPct val="20000"/>
        </a:spcAft>
        <a:buSzPct val="90000"/>
        <a:buBlip>
          <a:blip r:embed="rId16"/>
        </a:buBlip>
        <a:defRPr>
          <a:solidFill>
            <a:schemeClr val="tx1"/>
          </a:solidFill>
          <a:latin typeface="+mn-lt"/>
        </a:defRPr>
      </a:lvl3pPr>
      <a:lvl4pPr marL="1319213" indent="-200025" algn="l" defTabSz="957263" rtl="0" fontAlgn="base">
        <a:lnSpc>
          <a:spcPct val="120000"/>
        </a:lnSpc>
        <a:spcBef>
          <a:spcPct val="20000"/>
        </a:spcBef>
        <a:spcAft>
          <a:spcPct val="20000"/>
        </a:spcAft>
        <a:buSzPct val="90000"/>
        <a:buBlip>
          <a:blip r:embed="rId16"/>
        </a:buBlip>
        <a:defRPr>
          <a:solidFill>
            <a:schemeClr val="tx1"/>
          </a:solidFill>
          <a:latin typeface="+mn-lt"/>
        </a:defRPr>
      </a:lvl4pPr>
      <a:lvl5pPr marL="1695450" indent="-188913" algn="l" defTabSz="957263" rtl="0" fontAlgn="base">
        <a:lnSpc>
          <a:spcPct val="120000"/>
        </a:lnSpc>
        <a:spcBef>
          <a:spcPct val="20000"/>
        </a:spcBef>
        <a:spcAft>
          <a:spcPct val="20000"/>
        </a:spcAft>
        <a:buSzPct val="90000"/>
        <a:buBlip>
          <a:blip r:embed="rId16"/>
        </a:buBlip>
        <a:defRPr>
          <a:solidFill>
            <a:schemeClr val="tx1"/>
          </a:solidFill>
          <a:latin typeface="+mn-lt"/>
        </a:defRPr>
      </a:lvl5pPr>
      <a:lvl6pPr marL="2152650" indent="-188913" algn="l" defTabSz="957263" rtl="0" fontAlgn="base">
        <a:lnSpc>
          <a:spcPct val="120000"/>
        </a:lnSpc>
        <a:spcBef>
          <a:spcPct val="20000"/>
        </a:spcBef>
        <a:spcAft>
          <a:spcPct val="20000"/>
        </a:spcAft>
        <a:buSzPct val="90000"/>
        <a:buBlip>
          <a:blip r:embed="rId16"/>
        </a:buBlip>
        <a:defRPr>
          <a:solidFill>
            <a:schemeClr val="tx1"/>
          </a:solidFill>
          <a:latin typeface="+mn-lt"/>
        </a:defRPr>
      </a:lvl6pPr>
      <a:lvl7pPr marL="2609850" indent="-188913" algn="l" defTabSz="957263" rtl="0" fontAlgn="base">
        <a:lnSpc>
          <a:spcPct val="120000"/>
        </a:lnSpc>
        <a:spcBef>
          <a:spcPct val="20000"/>
        </a:spcBef>
        <a:spcAft>
          <a:spcPct val="20000"/>
        </a:spcAft>
        <a:buSzPct val="90000"/>
        <a:buBlip>
          <a:blip r:embed="rId16"/>
        </a:buBlip>
        <a:defRPr>
          <a:solidFill>
            <a:schemeClr val="tx1"/>
          </a:solidFill>
          <a:latin typeface="+mn-lt"/>
        </a:defRPr>
      </a:lvl7pPr>
      <a:lvl8pPr marL="3067050" indent="-188913" algn="l" defTabSz="957263" rtl="0" fontAlgn="base">
        <a:lnSpc>
          <a:spcPct val="120000"/>
        </a:lnSpc>
        <a:spcBef>
          <a:spcPct val="20000"/>
        </a:spcBef>
        <a:spcAft>
          <a:spcPct val="20000"/>
        </a:spcAft>
        <a:buSzPct val="90000"/>
        <a:buBlip>
          <a:blip r:embed="rId16"/>
        </a:buBlip>
        <a:defRPr>
          <a:solidFill>
            <a:schemeClr val="tx1"/>
          </a:solidFill>
          <a:latin typeface="+mn-lt"/>
        </a:defRPr>
      </a:lvl8pPr>
      <a:lvl9pPr marL="3524250" indent="-188913" algn="l" defTabSz="957263" rtl="0" fontAlgn="base">
        <a:lnSpc>
          <a:spcPct val="120000"/>
        </a:lnSpc>
        <a:spcBef>
          <a:spcPct val="20000"/>
        </a:spcBef>
        <a:spcAft>
          <a:spcPct val="20000"/>
        </a:spcAft>
        <a:buSzPct val="90000"/>
        <a:buBlip>
          <a:blip r:embed="rId16"/>
        </a:buBlip>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descr="Inera-Logo-Payoff-Pos-Pixel-RGB-412px.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84535" y="5405967"/>
            <a:ext cx="1621368" cy="1361634"/>
          </a:xfrm>
          <a:prstGeom prst="rect">
            <a:avLst/>
          </a:prstGeom>
        </p:spPr>
      </p:pic>
      <p:sp>
        <p:nvSpPr>
          <p:cNvPr id="2051" name="Rectangle 3"/>
          <p:cNvSpPr>
            <a:spLocks noGrp="1" noChangeAspect="1" noChangeArrowheads="1"/>
          </p:cNvSpPr>
          <p:nvPr>
            <p:ph type="title"/>
          </p:nvPr>
        </p:nvSpPr>
        <p:spPr bwMode="auto">
          <a:xfrm>
            <a:off x="909836" y="567730"/>
            <a:ext cx="721499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67" tIns="47883" rIns="95767" bIns="47883" numCol="1" anchor="b" anchorCtr="0" compatLnSpc="1">
            <a:prstTxWarp prst="textNoShape">
              <a:avLst/>
            </a:prstTxWarp>
          </a:bodyPr>
          <a:lstStyle/>
          <a:p>
            <a:pPr lvl="0"/>
            <a:r>
              <a:rPr lang="sv-SE" dirty="0" smtClean="0"/>
              <a:t>Klicka här för att skriva rubrik</a:t>
            </a:r>
          </a:p>
        </p:txBody>
      </p:sp>
      <p:sp>
        <p:nvSpPr>
          <p:cNvPr id="2052" name="Rectangle 4"/>
          <p:cNvSpPr>
            <a:spLocks noGrp="1" noChangeAspect="1" noChangeArrowheads="1"/>
          </p:cNvSpPr>
          <p:nvPr>
            <p:ph type="body" idx="1"/>
          </p:nvPr>
        </p:nvSpPr>
        <p:spPr bwMode="auto">
          <a:xfrm>
            <a:off x="904874" y="1404715"/>
            <a:ext cx="7219951" cy="387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67" tIns="47883" rIns="95767" bIns="47883" numCol="1" anchor="t" anchorCtr="0" compatLnSpc="1">
            <a:prstTxWarp prst="textNoShape">
              <a:avLst/>
            </a:prstTxWarp>
            <a:normAutofit/>
          </a:bodyPr>
          <a:lstStyle/>
          <a:p>
            <a:pPr lvl="0"/>
            <a:r>
              <a:rPr lang="sv-SE" dirty="0" smtClean="0"/>
              <a:t>Klicka här för att skriva text</a:t>
            </a:r>
          </a:p>
          <a:p>
            <a:pPr lvl="1"/>
            <a:r>
              <a:rPr lang="sv-SE" dirty="0" smtClean="0"/>
              <a:t>Text på nivå två</a:t>
            </a:r>
          </a:p>
          <a:p>
            <a:pPr lvl="2"/>
            <a:r>
              <a:rPr lang="sv-SE" dirty="0" smtClean="0"/>
              <a:t>Text på nivå tre</a:t>
            </a:r>
          </a:p>
          <a:p>
            <a:pPr lvl="3"/>
            <a:r>
              <a:rPr lang="sv-SE" dirty="0" smtClean="0"/>
              <a:t>Text på nivå fyra</a:t>
            </a:r>
          </a:p>
        </p:txBody>
      </p:sp>
      <p:sp>
        <p:nvSpPr>
          <p:cNvPr id="570376" name="Rectangle 8"/>
          <p:cNvSpPr>
            <a:spLocks noChangeArrowheads="1"/>
          </p:cNvSpPr>
          <p:nvPr/>
        </p:nvSpPr>
        <p:spPr bwMode="auto">
          <a:xfrm>
            <a:off x="0" y="6742113"/>
            <a:ext cx="9144000" cy="115887"/>
          </a:xfrm>
          <a:prstGeom prst="rect">
            <a:avLst/>
          </a:prstGeom>
          <a:solidFill>
            <a:srgbClr val="00A9A7"/>
          </a:solidFill>
          <a:ln w="9525">
            <a:noFill/>
            <a:miter lim="800000"/>
            <a:headEnd/>
            <a:tailEnd/>
          </a:ln>
          <a:effectLst/>
        </p:spPr>
        <p:txBody>
          <a:bodyPr wrap="none" anchor="ctr"/>
          <a:lstStyle/>
          <a:p>
            <a:pPr defTabSz="914400" fontAlgn="base">
              <a:spcBef>
                <a:spcPct val="0"/>
              </a:spcBef>
              <a:spcAft>
                <a:spcPct val="0"/>
              </a:spcAft>
              <a:defRPr/>
            </a:pPr>
            <a:r>
              <a:rPr lang="en-US" sz="1900" dirty="0" smtClean="0">
                <a:solidFill>
                  <a:srgbClr val="382819"/>
                </a:solidFill>
                <a:latin typeface="Arial" charset="0"/>
                <a:cs typeface="Arial" charset="0"/>
              </a:rPr>
              <a:t> </a:t>
            </a:r>
            <a:endParaRPr lang="en-US" sz="1900" dirty="0">
              <a:solidFill>
                <a:srgbClr val="382819"/>
              </a:solidFill>
              <a:latin typeface="Arial" charset="0"/>
              <a:cs typeface="Arial" charset="0"/>
            </a:endParaRPr>
          </a:p>
        </p:txBody>
      </p:sp>
    </p:spTree>
    <p:extLst>
      <p:ext uri="{BB962C8B-B14F-4D97-AF65-F5344CB8AC3E}">
        <p14:creationId xmlns:p14="http://schemas.microsoft.com/office/powerpoint/2010/main" val="8298892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iming>
    <p:tnLst>
      <p:par>
        <p:cTn xmlns:p14="http://schemas.microsoft.com/office/powerpoint/2010/main" id="1" dur="indefinite" restart="never" nodeType="tmRoot"/>
      </p:par>
    </p:tnLst>
  </p:timing>
  <p:hf hdr="0" ftr="0" dt="0"/>
  <p:txStyles>
    <p:titleStyle>
      <a:lvl1pPr algn="l" defTabSz="957263" rtl="0" eaLnBrk="1" fontAlgn="base" hangingPunct="1">
        <a:spcBef>
          <a:spcPct val="0"/>
        </a:spcBef>
        <a:spcAft>
          <a:spcPct val="0"/>
        </a:spcAft>
        <a:defRPr sz="3000" b="1">
          <a:solidFill>
            <a:srgbClr val="00A9A7"/>
          </a:solidFill>
          <a:latin typeface="+mj-lt"/>
          <a:ea typeface="+mj-ea"/>
          <a:cs typeface="+mj-cs"/>
        </a:defRPr>
      </a:lvl1pPr>
      <a:lvl2pPr algn="l" defTabSz="957263" rtl="0" eaLnBrk="1" fontAlgn="base" hangingPunct="1">
        <a:spcBef>
          <a:spcPct val="0"/>
        </a:spcBef>
        <a:spcAft>
          <a:spcPct val="0"/>
        </a:spcAft>
        <a:defRPr sz="3000" b="1">
          <a:solidFill>
            <a:srgbClr val="00A9A7"/>
          </a:solidFill>
          <a:latin typeface="Arial" charset="0"/>
        </a:defRPr>
      </a:lvl2pPr>
      <a:lvl3pPr algn="l" defTabSz="957263" rtl="0" eaLnBrk="1" fontAlgn="base" hangingPunct="1">
        <a:spcBef>
          <a:spcPct val="0"/>
        </a:spcBef>
        <a:spcAft>
          <a:spcPct val="0"/>
        </a:spcAft>
        <a:defRPr sz="3000" b="1">
          <a:solidFill>
            <a:srgbClr val="00A9A7"/>
          </a:solidFill>
          <a:latin typeface="Arial" charset="0"/>
        </a:defRPr>
      </a:lvl3pPr>
      <a:lvl4pPr algn="l" defTabSz="957263" rtl="0" eaLnBrk="1" fontAlgn="base" hangingPunct="1">
        <a:spcBef>
          <a:spcPct val="0"/>
        </a:spcBef>
        <a:spcAft>
          <a:spcPct val="0"/>
        </a:spcAft>
        <a:defRPr sz="3000" b="1">
          <a:solidFill>
            <a:srgbClr val="00A9A7"/>
          </a:solidFill>
          <a:latin typeface="Arial" charset="0"/>
        </a:defRPr>
      </a:lvl4pPr>
      <a:lvl5pPr algn="l" defTabSz="957263" rtl="0" eaLnBrk="1" fontAlgn="base" hangingPunct="1">
        <a:spcBef>
          <a:spcPct val="0"/>
        </a:spcBef>
        <a:spcAft>
          <a:spcPct val="0"/>
        </a:spcAft>
        <a:defRPr sz="3000" b="1">
          <a:solidFill>
            <a:srgbClr val="00A9A7"/>
          </a:solidFill>
          <a:latin typeface="Arial" charset="0"/>
        </a:defRPr>
      </a:lvl5pPr>
      <a:lvl6pPr marL="457200" algn="l" defTabSz="957263" rtl="0" eaLnBrk="1" fontAlgn="base" hangingPunct="1">
        <a:spcBef>
          <a:spcPct val="0"/>
        </a:spcBef>
        <a:spcAft>
          <a:spcPct val="0"/>
        </a:spcAft>
        <a:defRPr sz="2900" b="1">
          <a:solidFill>
            <a:srgbClr val="00A9A7"/>
          </a:solidFill>
          <a:latin typeface="Arial" charset="0"/>
        </a:defRPr>
      </a:lvl6pPr>
      <a:lvl7pPr marL="914400" algn="l" defTabSz="957263" rtl="0" eaLnBrk="1" fontAlgn="base" hangingPunct="1">
        <a:spcBef>
          <a:spcPct val="0"/>
        </a:spcBef>
        <a:spcAft>
          <a:spcPct val="0"/>
        </a:spcAft>
        <a:defRPr sz="2900" b="1">
          <a:solidFill>
            <a:srgbClr val="00A9A7"/>
          </a:solidFill>
          <a:latin typeface="Arial" charset="0"/>
        </a:defRPr>
      </a:lvl7pPr>
      <a:lvl8pPr marL="1371600" algn="l" defTabSz="957263" rtl="0" eaLnBrk="1" fontAlgn="base" hangingPunct="1">
        <a:spcBef>
          <a:spcPct val="0"/>
        </a:spcBef>
        <a:spcAft>
          <a:spcPct val="0"/>
        </a:spcAft>
        <a:defRPr sz="2900" b="1">
          <a:solidFill>
            <a:srgbClr val="00A9A7"/>
          </a:solidFill>
          <a:latin typeface="Arial" charset="0"/>
        </a:defRPr>
      </a:lvl8pPr>
      <a:lvl9pPr marL="1828800" algn="l" defTabSz="957263" rtl="0" eaLnBrk="1" fontAlgn="base" hangingPunct="1">
        <a:spcBef>
          <a:spcPct val="0"/>
        </a:spcBef>
        <a:spcAft>
          <a:spcPct val="0"/>
        </a:spcAft>
        <a:defRPr sz="2900" b="1">
          <a:solidFill>
            <a:srgbClr val="00A9A7"/>
          </a:solidFill>
          <a:latin typeface="Arial" charset="0"/>
        </a:defRPr>
      </a:lvl9pPr>
    </p:titleStyle>
    <p:bodyStyle>
      <a:lvl1pPr marL="266700" indent="-266700" algn="l" defTabSz="957263" rtl="0" eaLnBrk="1" fontAlgn="base" hangingPunct="1">
        <a:lnSpc>
          <a:spcPct val="120000"/>
        </a:lnSpc>
        <a:spcBef>
          <a:spcPct val="20000"/>
        </a:spcBef>
        <a:spcAft>
          <a:spcPct val="20000"/>
        </a:spcAft>
        <a:buClr>
          <a:srgbClr val="00A9A7"/>
        </a:buClr>
        <a:buSzPct val="110000"/>
        <a:buFont typeface="Symbol" pitchFamily="18" charset="2"/>
        <a:buChar char="·"/>
        <a:defRPr sz="2100">
          <a:solidFill>
            <a:srgbClr val="000000"/>
          </a:solidFill>
          <a:latin typeface="+mn-lt"/>
          <a:ea typeface="+mn-ea"/>
          <a:cs typeface="+mn-cs"/>
        </a:defRPr>
      </a:lvl1pPr>
      <a:lvl2pPr marL="568325" indent="-192088" algn="l" defTabSz="957263" rtl="0" eaLnBrk="1" fontAlgn="base" hangingPunct="1">
        <a:lnSpc>
          <a:spcPct val="120000"/>
        </a:lnSpc>
        <a:spcBef>
          <a:spcPct val="20000"/>
        </a:spcBef>
        <a:spcAft>
          <a:spcPct val="20000"/>
        </a:spcAft>
        <a:buSzPct val="90000"/>
        <a:buBlip>
          <a:blip r:embed="rId16"/>
        </a:buBlip>
        <a:defRPr>
          <a:solidFill>
            <a:srgbClr val="000000"/>
          </a:solidFill>
          <a:latin typeface="+mn-lt"/>
        </a:defRPr>
      </a:lvl2pPr>
      <a:lvl3pPr marL="947738" indent="-198438" algn="l" defTabSz="957263" rtl="0" eaLnBrk="1" fontAlgn="base" hangingPunct="1">
        <a:lnSpc>
          <a:spcPct val="120000"/>
        </a:lnSpc>
        <a:spcBef>
          <a:spcPct val="20000"/>
        </a:spcBef>
        <a:spcAft>
          <a:spcPct val="20000"/>
        </a:spcAft>
        <a:buSzPct val="90000"/>
        <a:buBlip>
          <a:blip r:embed="rId16"/>
        </a:buBlip>
        <a:defRPr>
          <a:solidFill>
            <a:srgbClr val="000000"/>
          </a:solidFill>
          <a:latin typeface="+mn-lt"/>
        </a:defRPr>
      </a:lvl3pPr>
      <a:lvl4pPr marL="1319213" indent="-200025" algn="l" defTabSz="957263" rtl="0" eaLnBrk="1" fontAlgn="base" hangingPunct="1">
        <a:lnSpc>
          <a:spcPct val="120000"/>
        </a:lnSpc>
        <a:spcBef>
          <a:spcPct val="20000"/>
        </a:spcBef>
        <a:spcAft>
          <a:spcPct val="20000"/>
        </a:spcAft>
        <a:buSzPct val="90000"/>
        <a:buBlip>
          <a:blip r:embed="rId16"/>
        </a:buBlip>
        <a:defRPr>
          <a:solidFill>
            <a:schemeClr val="tx1"/>
          </a:solidFill>
          <a:latin typeface="+mn-lt"/>
        </a:defRPr>
      </a:lvl4pPr>
      <a:lvl5pPr marL="1695450" indent="-188913" algn="l" defTabSz="957263" rtl="0" eaLnBrk="1" fontAlgn="base" hangingPunct="1">
        <a:lnSpc>
          <a:spcPct val="120000"/>
        </a:lnSpc>
        <a:spcBef>
          <a:spcPct val="20000"/>
        </a:spcBef>
        <a:spcAft>
          <a:spcPct val="20000"/>
        </a:spcAft>
        <a:buSzPct val="90000"/>
        <a:buBlip>
          <a:blip r:embed="rId16"/>
        </a:buBlip>
        <a:defRPr>
          <a:solidFill>
            <a:schemeClr val="tx1"/>
          </a:solidFill>
          <a:latin typeface="+mn-lt"/>
        </a:defRPr>
      </a:lvl5pPr>
      <a:lvl6pPr marL="2152650" indent="-188913" algn="l" defTabSz="957263" rtl="0" eaLnBrk="1" fontAlgn="base" hangingPunct="1">
        <a:lnSpc>
          <a:spcPct val="120000"/>
        </a:lnSpc>
        <a:spcBef>
          <a:spcPct val="20000"/>
        </a:spcBef>
        <a:spcAft>
          <a:spcPct val="20000"/>
        </a:spcAft>
        <a:buSzPct val="90000"/>
        <a:buBlip>
          <a:blip r:embed="rId16"/>
        </a:buBlip>
        <a:defRPr>
          <a:solidFill>
            <a:schemeClr val="tx1"/>
          </a:solidFill>
          <a:latin typeface="+mn-lt"/>
        </a:defRPr>
      </a:lvl6pPr>
      <a:lvl7pPr marL="2609850" indent="-188913" algn="l" defTabSz="957263" rtl="0" eaLnBrk="1" fontAlgn="base" hangingPunct="1">
        <a:lnSpc>
          <a:spcPct val="120000"/>
        </a:lnSpc>
        <a:spcBef>
          <a:spcPct val="20000"/>
        </a:spcBef>
        <a:spcAft>
          <a:spcPct val="20000"/>
        </a:spcAft>
        <a:buSzPct val="90000"/>
        <a:buBlip>
          <a:blip r:embed="rId16"/>
        </a:buBlip>
        <a:defRPr>
          <a:solidFill>
            <a:schemeClr val="tx1"/>
          </a:solidFill>
          <a:latin typeface="+mn-lt"/>
        </a:defRPr>
      </a:lvl7pPr>
      <a:lvl8pPr marL="3067050" indent="-188913" algn="l" defTabSz="957263" rtl="0" eaLnBrk="1" fontAlgn="base" hangingPunct="1">
        <a:lnSpc>
          <a:spcPct val="120000"/>
        </a:lnSpc>
        <a:spcBef>
          <a:spcPct val="20000"/>
        </a:spcBef>
        <a:spcAft>
          <a:spcPct val="20000"/>
        </a:spcAft>
        <a:buSzPct val="90000"/>
        <a:buBlip>
          <a:blip r:embed="rId16"/>
        </a:buBlip>
        <a:defRPr>
          <a:solidFill>
            <a:schemeClr val="tx1"/>
          </a:solidFill>
          <a:latin typeface="+mn-lt"/>
        </a:defRPr>
      </a:lvl8pPr>
      <a:lvl9pPr marL="3524250" indent="-188913" algn="l" defTabSz="957263" rtl="0" eaLnBrk="1" fontAlgn="base" hangingPunct="1">
        <a:lnSpc>
          <a:spcPct val="120000"/>
        </a:lnSpc>
        <a:spcBef>
          <a:spcPct val="20000"/>
        </a:spcBef>
        <a:spcAft>
          <a:spcPct val="20000"/>
        </a:spcAft>
        <a:buSzPct val="90000"/>
        <a:buBlip>
          <a:blip r:embed="rId16"/>
        </a:buBlip>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0370" name="Picture 2" descr="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52425" y="398463"/>
            <a:ext cx="9302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1" name="Rectangle 3"/>
          <p:cNvSpPr>
            <a:spLocks noGrp="1" noChangeArrowheads="1"/>
          </p:cNvSpPr>
          <p:nvPr>
            <p:ph type="title"/>
          </p:nvPr>
        </p:nvSpPr>
        <p:spPr bwMode="auto">
          <a:xfrm>
            <a:off x="1371876" y="365674"/>
            <a:ext cx="6792913"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b" anchorCtr="0" compatLnSpc="1">
            <a:prstTxWarp prst="textNoShape">
              <a:avLst/>
            </a:prstTxWarp>
          </a:bodyPr>
          <a:lstStyle/>
          <a:p>
            <a:pPr lvl="0"/>
            <a:r>
              <a:rPr lang="sv-SE" smtClean="0"/>
              <a:t>Klicka för att lägga till rubrik</a:t>
            </a:r>
          </a:p>
        </p:txBody>
      </p:sp>
      <p:sp>
        <p:nvSpPr>
          <p:cNvPr id="570372" name="Rectangle 4"/>
          <p:cNvSpPr>
            <a:spLocks noGrp="1" noChangeArrowheads="1"/>
          </p:cNvSpPr>
          <p:nvPr>
            <p:ph type="body" idx="1"/>
          </p:nvPr>
        </p:nvSpPr>
        <p:spPr bwMode="auto">
          <a:xfrm>
            <a:off x="1351307" y="1553473"/>
            <a:ext cx="6802438"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t" anchorCtr="0" compatLnSpc="1">
            <a:prstTxWarp prst="textNoShape">
              <a:avLst/>
            </a:prstTxWarp>
          </a:bodyPr>
          <a:lstStyle/>
          <a:p>
            <a:pPr lvl="0"/>
            <a:r>
              <a:rPr lang="sv-SE" smtClean="0"/>
              <a:t>Skriv text här</a:t>
            </a:r>
          </a:p>
          <a:p>
            <a:pPr lvl="1"/>
            <a:r>
              <a:rPr lang="sv-SE" smtClean="0"/>
              <a:t>Andra nivån</a:t>
            </a:r>
          </a:p>
          <a:p>
            <a:pPr lvl="2"/>
            <a:r>
              <a:rPr lang="sv-SE" smtClean="0"/>
              <a:t>Tredje nivån</a:t>
            </a:r>
          </a:p>
        </p:txBody>
      </p:sp>
      <p:sp>
        <p:nvSpPr>
          <p:cNvPr id="570375" name="Rectangle 7"/>
          <p:cNvSpPr>
            <a:spLocks noGrp="1" noChangeArrowheads="1"/>
          </p:cNvSpPr>
          <p:nvPr>
            <p:ph type="sldNum" sz="quarter" idx="4"/>
          </p:nvPr>
        </p:nvSpPr>
        <p:spPr bwMode="auto">
          <a:xfrm>
            <a:off x="8359775" y="6356350"/>
            <a:ext cx="6223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t" anchorCtr="0" compatLnSpc="1">
            <a:prstTxWarp prst="textNoShape">
              <a:avLst/>
            </a:prstTxWarp>
          </a:bodyPr>
          <a:lstStyle>
            <a:lvl1pPr algn="r" defTabSz="957263">
              <a:defRPr sz="1000">
                <a:solidFill>
                  <a:srgbClr val="00A9A7"/>
                </a:solidFill>
              </a:defRPr>
            </a:lvl1pPr>
          </a:lstStyle>
          <a:p>
            <a:pPr fontAlgn="base">
              <a:spcBef>
                <a:spcPct val="0"/>
              </a:spcBef>
              <a:spcAft>
                <a:spcPct val="0"/>
              </a:spcAft>
            </a:pPr>
            <a:fld id="{AB18CA97-3533-4D1D-9632-714053AF3246}" type="slidenum">
              <a:rPr lang="sv-SE">
                <a:latin typeface="Arial" charset="0"/>
              </a:rPr>
              <a:pPr fontAlgn="base">
                <a:spcBef>
                  <a:spcPct val="0"/>
                </a:spcBef>
                <a:spcAft>
                  <a:spcPct val="0"/>
                </a:spcAft>
              </a:pPr>
              <a:t>‹Nr.›</a:t>
            </a:fld>
            <a:endParaRPr lang="sv-SE">
              <a:latin typeface="Arial" charset="0"/>
            </a:endParaRPr>
          </a:p>
        </p:txBody>
      </p:sp>
      <p:sp>
        <p:nvSpPr>
          <p:cNvPr id="570376" name="Rectangle 8"/>
          <p:cNvSpPr>
            <a:spLocks noChangeArrowheads="1"/>
          </p:cNvSpPr>
          <p:nvPr/>
        </p:nvSpPr>
        <p:spPr bwMode="auto">
          <a:xfrm>
            <a:off x="0" y="6742113"/>
            <a:ext cx="9144000" cy="115887"/>
          </a:xfrm>
          <a:prstGeom prst="rect">
            <a:avLst/>
          </a:prstGeom>
          <a:solidFill>
            <a:srgbClr val="00A9A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sv-SE" sz="1900">
              <a:solidFill>
                <a:srgbClr val="382819"/>
              </a:solidFill>
              <a:latin typeface="Arial" charset="0"/>
            </a:endParaRPr>
          </a:p>
        </p:txBody>
      </p:sp>
    </p:spTree>
    <p:extLst>
      <p:ext uri="{BB962C8B-B14F-4D97-AF65-F5344CB8AC3E}">
        <p14:creationId xmlns:p14="http://schemas.microsoft.com/office/powerpoint/2010/main" val="274643868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defTabSz="957263" rtl="0" fontAlgn="base">
        <a:spcBef>
          <a:spcPct val="0"/>
        </a:spcBef>
        <a:spcAft>
          <a:spcPct val="0"/>
        </a:spcAft>
        <a:defRPr sz="2900" b="1">
          <a:solidFill>
            <a:srgbClr val="00A9A7"/>
          </a:solidFill>
          <a:latin typeface="+mj-lt"/>
          <a:ea typeface="+mj-ea"/>
          <a:cs typeface="+mj-cs"/>
        </a:defRPr>
      </a:lvl1pPr>
      <a:lvl2pPr algn="l" defTabSz="957263" rtl="0" fontAlgn="base">
        <a:spcBef>
          <a:spcPct val="0"/>
        </a:spcBef>
        <a:spcAft>
          <a:spcPct val="0"/>
        </a:spcAft>
        <a:defRPr sz="2900" b="1">
          <a:solidFill>
            <a:srgbClr val="00A9A7"/>
          </a:solidFill>
          <a:latin typeface="Arial" charset="0"/>
        </a:defRPr>
      </a:lvl2pPr>
      <a:lvl3pPr algn="l" defTabSz="957263" rtl="0" fontAlgn="base">
        <a:spcBef>
          <a:spcPct val="0"/>
        </a:spcBef>
        <a:spcAft>
          <a:spcPct val="0"/>
        </a:spcAft>
        <a:defRPr sz="2900" b="1">
          <a:solidFill>
            <a:srgbClr val="00A9A7"/>
          </a:solidFill>
          <a:latin typeface="Arial" charset="0"/>
        </a:defRPr>
      </a:lvl3pPr>
      <a:lvl4pPr algn="l" defTabSz="957263" rtl="0" fontAlgn="base">
        <a:spcBef>
          <a:spcPct val="0"/>
        </a:spcBef>
        <a:spcAft>
          <a:spcPct val="0"/>
        </a:spcAft>
        <a:defRPr sz="2900" b="1">
          <a:solidFill>
            <a:srgbClr val="00A9A7"/>
          </a:solidFill>
          <a:latin typeface="Arial" charset="0"/>
        </a:defRPr>
      </a:lvl4pPr>
      <a:lvl5pPr algn="l" defTabSz="957263" rtl="0" fontAlgn="base">
        <a:spcBef>
          <a:spcPct val="0"/>
        </a:spcBef>
        <a:spcAft>
          <a:spcPct val="0"/>
        </a:spcAft>
        <a:defRPr sz="2900" b="1">
          <a:solidFill>
            <a:srgbClr val="00A9A7"/>
          </a:solidFill>
          <a:latin typeface="Arial" charset="0"/>
        </a:defRPr>
      </a:lvl5pPr>
      <a:lvl6pPr marL="457200" algn="l" defTabSz="957263" rtl="0" fontAlgn="base">
        <a:spcBef>
          <a:spcPct val="0"/>
        </a:spcBef>
        <a:spcAft>
          <a:spcPct val="0"/>
        </a:spcAft>
        <a:defRPr sz="2900" b="1">
          <a:solidFill>
            <a:srgbClr val="00A9A7"/>
          </a:solidFill>
          <a:latin typeface="Arial" charset="0"/>
        </a:defRPr>
      </a:lvl6pPr>
      <a:lvl7pPr marL="914400" algn="l" defTabSz="957263" rtl="0" fontAlgn="base">
        <a:spcBef>
          <a:spcPct val="0"/>
        </a:spcBef>
        <a:spcAft>
          <a:spcPct val="0"/>
        </a:spcAft>
        <a:defRPr sz="2900" b="1">
          <a:solidFill>
            <a:srgbClr val="00A9A7"/>
          </a:solidFill>
          <a:latin typeface="Arial" charset="0"/>
        </a:defRPr>
      </a:lvl7pPr>
      <a:lvl8pPr marL="1371600" algn="l" defTabSz="957263" rtl="0" fontAlgn="base">
        <a:spcBef>
          <a:spcPct val="0"/>
        </a:spcBef>
        <a:spcAft>
          <a:spcPct val="0"/>
        </a:spcAft>
        <a:defRPr sz="2900" b="1">
          <a:solidFill>
            <a:srgbClr val="00A9A7"/>
          </a:solidFill>
          <a:latin typeface="Arial" charset="0"/>
        </a:defRPr>
      </a:lvl8pPr>
      <a:lvl9pPr marL="1828800" algn="l" defTabSz="957263" rtl="0" fontAlgn="base">
        <a:spcBef>
          <a:spcPct val="0"/>
        </a:spcBef>
        <a:spcAft>
          <a:spcPct val="0"/>
        </a:spcAft>
        <a:defRPr sz="2900" b="1">
          <a:solidFill>
            <a:srgbClr val="00A9A7"/>
          </a:solidFill>
          <a:latin typeface="Arial" charset="0"/>
        </a:defRPr>
      </a:lvl9pPr>
    </p:titleStyle>
    <p:bodyStyle>
      <a:lvl1pPr marL="187325" indent="-187325" algn="l" defTabSz="957263" rtl="0" fontAlgn="base">
        <a:lnSpc>
          <a:spcPct val="120000"/>
        </a:lnSpc>
        <a:spcBef>
          <a:spcPct val="20000"/>
        </a:spcBef>
        <a:spcAft>
          <a:spcPct val="20000"/>
        </a:spcAft>
        <a:buClr>
          <a:srgbClr val="00A9A7"/>
        </a:buClr>
        <a:buSzPct val="110000"/>
        <a:buFont typeface="Arial" charset="0"/>
        <a:buChar char="•"/>
        <a:defRPr sz="2100">
          <a:solidFill>
            <a:schemeClr val="tx1"/>
          </a:solidFill>
          <a:latin typeface="+mn-lt"/>
          <a:ea typeface="+mn-ea"/>
          <a:cs typeface="+mn-cs"/>
        </a:defRPr>
      </a:lvl1pPr>
      <a:lvl2pPr marL="568325" indent="-192088" algn="l" defTabSz="957263" rtl="0" fontAlgn="base">
        <a:lnSpc>
          <a:spcPct val="120000"/>
        </a:lnSpc>
        <a:spcBef>
          <a:spcPct val="20000"/>
        </a:spcBef>
        <a:spcAft>
          <a:spcPct val="20000"/>
        </a:spcAft>
        <a:buSzPct val="90000"/>
        <a:buBlip>
          <a:blip r:embed="rId15"/>
        </a:buBlip>
        <a:defRPr>
          <a:solidFill>
            <a:schemeClr val="tx1"/>
          </a:solidFill>
          <a:latin typeface="+mn-lt"/>
        </a:defRPr>
      </a:lvl2pPr>
      <a:lvl3pPr marL="947738" indent="-198438" algn="l" defTabSz="957263" rtl="0" fontAlgn="base">
        <a:lnSpc>
          <a:spcPct val="120000"/>
        </a:lnSpc>
        <a:spcBef>
          <a:spcPct val="20000"/>
        </a:spcBef>
        <a:spcAft>
          <a:spcPct val="20000"/>
        </a:spcAft>
        <a:buSzPct val="90000"/>
        <a:buBlip>
          <a:blip r:embed="rId15"/>
        </a:buBlip>
        <a:defRPr>
          <a:solidFill>
            <a:schemeClr val="tx1"/>
          </a:solidFill>
          <a:latin typeface="+mn-lt"/>
        </a:defRPr>
      </a:lvl3pPr>
      <a:lvl4pPr marL="1319213" indent="-200025" algn="l" defTabSz="957263" rtl="0" fontAlgn="base">
        <a:lnSpc>
          <a:spcPct val="120000"/>
        </a:lnSpc>
        <a:spcBef>
          <a:spcPct val="20000"/>
        </a:spcBef>
        <a:spcAft>
          <a:spcPct val="20000"/>
        </a:spcAft>
        <a:buSzPct val="90000"/>
        <a:buBlip>
          <a:blip r:embed="rId15"/>
        </a:buBlip>
        <a:defRPr>
          <a:solidFill>
            <a:schemeClr val="tx1"/>
          </a:solidFill>
          <a:latin typeface="+mn-lt"/>
        </a:defRPr>
      </a:lvl4pPr>
      <a:lvl5pPr marL="1695450" indent="-188913" algn="l" defTabSz="957263" rtl="0" fontAlgn="base">
        <a:lnSpc>
          <a:spcPct val="120000"/>
        </a:lnSpc>
        <a:spcBef>
          <a:spcPct val="20000"/>
        </a:spcBef>
        <a:spcAft>
          <a:spcPct val="20000"/>
        </a:spcAft>
        <a:buSzPct val="90000"/>
        <a:buBlip>
          <a:blip r:embed="rId15"/>
        </a:buBlip>
        <a:defRPr>
          <a:solidFill>
            <a:schemeClr val="tx1"/>
          </a:solidFill>
          <a:latin typeface="+mn-lt"/>
        </a:defRPr>
      </a:lvl5pPr>
      <a:lvl6pPr marL="2152650" indent="-188913" algn="l" defTabSz="957263" rtl="0" fontAlgn="base">
        <a:lnSpc>
          <a:spcPct val="120000"/>
        </a:lnSpc>
        <a:spcBef>
          <a:spcPct val="20000"/>
        </a:spcBef>
        <a:spcAft>
          <a:spcPct val="20000"/>
        </a:spcAft>
        <a:buSzPct val="90000"/>
        <a:buBlip>
          <a:blip r:embed="rId15"/>
        </a:buBlip>
        <a:defRPr>
          <a:solidFill>
            <a:schemeClr val="tx1"/>
          </a:solidFill>
          <a:latin typeface="+mn-lt"/>
        </a:defRPr>
      </a:lvl6pPr>
      <a:lvl7pPr marL="2609850" indent="-188913" algn="l" defTabSz="957263" rtl="0" fontAlgn="base">
        <a:lnSpc>
          <a:spcPct val="120000"/>
        </a:lnSpc>
        <a:spcBef>
          <a:spcPct val="20000"/>
        </a:spcBef>
        <a:spcAft>
          <a:spcPct val="20000"/>
        </a:spcAft>
        <a:buSzPct val="90000"/>
        <a:buBlip>
          <a:blip r:embed="rId15"/>
        </a:buBlip>
        <a:defRPr>
          <a:solidFill>
            <a:schemeClr val="tx1"/>
          </a:solidFill>
          <a:latin typeface="+mn-lt"/>
        </a:defRPr>
      </a:lvl7pPr>
      <a:lvl8pPr marL="3067050" indent="-188913" algn="l" defTabSz="957263" rtl="0" fontAlgn="base">
        <a:lnSpc>
          <a:spcPct val="120000"/>
        </a:lnSpc>
        <a:spcBef>
          <a:spcPct val="20000"/>
        </a:spcBef>
        <a:spcAft>
          <a:spcPct val="20000"/>
        </a:spcAft>
        <a:buSzPct val="90000"/>
        <a:buBlip>
          <a:blip r:embed="rId15"/>
        </a:buBlip>
        <a:defRPr>
          <a:solidFill>
            <a:schemeClr val="tx1"/>
          </a:solidFill>
          <a:latin typeface="+mn-lt"/>
        </a:defRPr>
      </a:lvl8pPr>
      <a:lvl9pPr marL="3524250" indent="-188913" algn="l" defTabSz="957263" rtl="0" fontAlgn="base">
        <a:lnSpc>
          <a:spcPct val="120000"/>
        </a:lnSpc>
        <a:spcBef>
          <a:spcPct val="20000"/>
        </a:spcBef>
        <a:spcAft>
          <a:spcPct val="20000"/>
        </a:spcAft>
        <a:buSzPct val="90000"/>
        <a:buBlip>
          <a:blip r:embed="rId15"/>
        </a:buBlip>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0370" name="Picture 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2425" y="398463"/>
            <a:ext cx="9302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1" name="Rectangle 3"/>
          <p:cNvSpPr>
            <a:spLocks noGrp="1" noChangeArrowheads="1"/>
          </p:cNvSpPr>
          <p:nvPr>
            <p:ph type="title"/>
          </p:nvPr>
        </p:nvSpPr>
        <p:spPr bwMode="auto">
          <a:xfrm>
            <a:off x="1371876" y="365674"/>
            <a:ext cx="6792913"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b" anchorCtr="0" compatLnSpc="1">
            <a:prstTxWarp prst="textNoShape">
              <a:avLst/>
            </a:prstTxWarp>
          </a:bodyPr>
          <a:lstStyle/>
          <a:p>
            <a:pPr lvl="0"/>
            <a:r>
              <a:rPr lang="sv-SE" smtClean="0"/>
              <a:t>Klicka för att lägga till rubrik</a:t>
            </a:r>
          </a:p>
        </p:txBody>
      </p:sp>
      <p:sp>
        <p:nvSpPr>
          <p:cNvPr id="570372" name="Rectangle 4"/>
          <p:cNvSpPr>
            <a:spLocks noGrp="1" noChangeArrowheads="1"/>
          </p:cNvSpPr>
          <p:nvPr>
            <p:ph type="body" idx="1"/>
          </p:nvPr>
        </p:nvSpPr>
        <p:spPr bwMode="auto">
          <a:xfrm>
            <a:off x="1351307" y="1553473"/>
            <a:ext cx="6802438"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t" anchorCtr="0" compatLnSpc="1">
            <a:prstTxWarp prst="textNoShape">
              <a:avLst/>
            </a:prstTxWarp>
          </a:bodyPr>
          <a:lstStyle/>
          <a:p>
            <a:pPr lvl="0"/>
            <a:r>
              <a:rPr lang="sv-SE" smtClean="0"/>
              <a:t>Skriv text här</a:t>
            </a:r>
          </a:p>
          <a:p>
            <a:pPr lvl="1"/>
            <a:r>
              <a:rPr lang="sv-SE" smtClean="0"/>
              <a:t>Andra nivån</a:t>
            </a:r>
          </a:p>
          <a:p>
            <a:pPr lvl="2"/>
            <a:r>
              <a:rPr lang="sv-SE" smtClean="0"/>
              <a:t>Tredje nivån</a:t>
            </a:r>
          </a:p>
        </p:txBody>
      </p:sp>
      <p:sp>
        <p:nvSpPr>
          <p:cNvPr id="570375" name="Rectangle 7"/>
          <p:cNvSpPr>
            <a:spLocks noGrp="1" noChangeArrowheads="1"/>
          </p:cNvSpPr>
          <p:nvPr>
            <p:ph type="sldNum" sz="quarter" idx="4"/>
          </p:nvPr>
        </p:nvSpPr>
        <p:spPr bwMode="auto">
          <a:xfrm>
            <a:off x="8359775" y="6356350"/>
            <a:ext cx="6223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t" anchorCtr="0" compatLnSpc="1">
            <a:prstTxWarp prst="textNoShape">
              <a:avLst/>
            </a:prstTxWarp>
          </a:bodyPr>
          <a:lstStyle>
            <a:lvl1pPr algn="r" defTabSz="957263">
              <a:defRPr sz="1000">
                <a:solidFill>
                  <a:srgbClr val="00A9A7"/>
                </a:solidFill>
              </a:defRPr>
            </a:lvl1pPr>
          </a:lstStyle>
          <a:p>
            <a:pPr fontAlgn="base">
              <a:spcBef>
                <a:spcPct val="0"/>
              </a:spcBef>
              <a:spcAft>
                <a:spcPct val="0"/>
              </a:spcAft>
            </a:pPr>
            <a:fld id="{AB18CA97-3533-4D1D-9632-714053AF3246}" type="slidenum">
              <a:rPr lang="sv-SE">
                <a:latin typeface="Arial" charset="0"/>
              </a:rPr>
              <a:pPr fontAlgn="base">
                <a:spcBef>
                  <a:spcPct val="0"/>
                </a:spcBef>
                <a:spcAft>
                  <a:spcPct val="0"/>
                </a:spcAft>
              </a:pPr>
              <a:t>‹Nr.›</a:t>
            </a:fld>
            <a:endParaRPr lang="sv-SE">
              <a:latin typeface="Arial" charset="0"/>
            </a:endParaRPr>
          </a:p>
        </p:txBody>
      </p:sp>
      <p:sp>
        <p:nvSpPr>
          <p:cNvPr id="570376" name="Rectangle 8"/>
          <p:cNvSpPr>
            <a:spLocks noChangeArrowheads="1"/>
          </p:cNvSpPr>
          <p:nvPr/>
        </p:nvSpPr>
        <p:spPr bwMode="auto">
          <a:xfrm>
            <a:off x="0" y="6742113"/>
            <a:ext cx="9144000" cy="115887"/>
          </a:xfrm>
          <a:prstGeom prst="rect">
            <a:avLst/>
          </a:prstGeom>
          <a:solidFill>
            <a:srgbClr val="00A9A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sv-SE" sz="1900">
              <a:solidFill>
                <a:srgbClr val="382819"/>
              </a:solidFill>
              <a:latin typeface="Arial" charset="0"/>
            </a:endParaRPr>
          </a:p>
        </p:txBody>
      </p:sp>
    </p:spTree>
    <p:extLst>
      <p:ext uri="{BB962C8B-B14F-4D97-AF65-F5344CB8AC3E}">
        <p14:creationId xmlns:p14="http://schemas.microsoft.com/office/powerpoint/2010/main" val="44587995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ftr="0" dt="0"/>
  <p:txStyles>
    <p:titleStyle>
      <a:lvl1pPr algn="l" defTabSz="957263" rtl="0" fontAlgn="base">
        <a:spcBef>
          <a:spcPct val="0"/>
        </a:spcBef>
        <a:spcAft>
          <a:spcPct val="0"/>
        </a:spcAft>
        <a:defRPr sz="2900" b="1">
          <a:solidFill>
            <a:srgbClr val="00A9A7"/>
          </a:solidFill>
          <a:latin typeface="+mj-lt"/>
          <a:ea typeface="+mj-ea"/>
          <a:cs typeface="+mj-cs"/>
        </a:defRPr>
      </a:lvl1pPr>
      <a:lvl2pPr algn="l" defTabSz="957263" rtl="0" fontAlgn="base">
        <a:spcBef>
          <a:spcPct val="0"/>
        </a:spcBef>
        <a:spcAft>
          <a:spcPct val="0"/>
        </a:spcAft>
        <a:defRPr sz="2900" b="1">
          <a:solidFill>
            <a:srgbClr val="00A9A7"/>
          </a:solidFill>
          <a:latin typeface="Arial" charset="0"/>
        </a:defRPr>
      </a:lvl2pPr>
      <a:lvl3pPr algn="l" defTabSz="957263" rtl="0" fontAlgn="base">
        <a:spcBef>
          <a:spcPct val="0"/>
        </a:spcBef>
        <a:spcAft>
          <a:spcPct val="0"/>
        </a:spcAft>
        <a:defRPr sz="2900" b="1">
          <a:solidFill>
            <a:srgbClr val="00A9A7"/>
          </a:solidFill>
          <a:latin typeface="Arial" charset="0"/>
        </a:defRPr>
      </a:lvl3pPr>
      <a:lvl4pPr algn="l" defTabSz="957263" rtl="0" fontAlgn="base">
        <a:spcBef>
          <a:spcPct val="0"/>
        </a:spcBef>
        <a:spcAft>
          <a:spcPct val="0"/>
        </a:spcAft>
        <a:defRPr sz="2900" b="1">
          <a:solidFill>
            <a:srgbClr val="00A9A7"/>
          </a:solidFill>
          <a:latin typeface="Arial" charset="0"/>
        </a:defRPr>
      </a:lvl4pPr>
      <a:lvl5pPr algn="l" defTabSz="957263" rtl="0" fontAlgn="base">
        <a:spcBef>
          <a:spcPct val="0"/>
        </a:spcBef>
        <a:spcAft>
          <a:spcPct val="0"/>
        </a:spcAft>
        <a:defRPr sz="2900" b="1">
          <a:solidFill>
            <a:srgbClr val="00A9A7"/>
          </a:solidFill>
          <a:latin typeface="Arial" charset="0"/>
        </a:defRPr>
      </a:lvl5pPr>
      <a:lvl6pPr marL="457200" algn="l" defTabSz="957263" rtl="0" fontAlgn="base">
        <a:spcBef>
          <a:spcPct val="0"/>
        </a:spcBef>
        <a:spcAft>
          <a:spcPct val="0"/>
        </a:spcAft>
        <a:defRPr sz="2900" b="1">
          <a:solidFill>
            <a:srgbClr val="00A9A7"/>
          </a:solidFill>
          <a:latin typeface="Arial" charset="0"/>
        </a:defRPr>
      </a:lvl6pPr>
      <a:lvl7pPr marL="914400" algn="l" defTabSz="957263" rtl="0" fontAlgn="base">
        <a:spcBef>
          <a:spcPct val="0"/>
        </a:spcBef>
        <a:spcAft>
          <a:spcPct val="0"/>
        </a:spcAft>
        <a:defRPr sz="2900" b="1">
          <a:solidFill>
            <a:srgbClr val="00A9A7"/>
          </a:solidFill>
          <a:latin typeface="Arial" charset="0"/>
        </a:defRPr>
      </a:lvl7pPr>
      <a:lvl8pPr marL="1371600" algn="l" defTabSz="957263" rtl="0" fontAlgn="base">
        <a:spcBef>
          <a:spcPct val="0"/>
        </a:spcBef>
        <a:spcAft>
          <a:spcPct val="0"/>
        </a:spcAft>
        <a:defRPr sz="2900" b="1">
          <a:solidFill>
            <a:srgbClr val="00A9A7"/>
          </a:solidFill>
          <a:latin typeface="Arial" charset="0"/>
        </a:defRPr>
      </a:lvl8pPr>
      <a:lvl9pPr marL="1828800" algn="l" defTabSz="957263" rtl="0" fontAlgn="base">
        <a:spcBef>
          <a:spcPct val="0"/>
        </a:spcBef>
        <a:spcAft>
          <a:spcPct val="0"/>
        </a:spcAft>
        <a:defRPr sz="2900" b="1">
          <a:solidFill>
            <a:srgbClr val="00A9A7"/>
          </a:solidFill>
          <a:latin typeface="Arial" charset="0"/>
        </a:defRPr>
      </a:lvl9pPr>
    </p:titleStyle>
    <p:bodyStyle>
      <a:lvl1pPr marL="187325" indent="-187325" algn="l" defTabSz="957263" rtl="0" fontAlgn="base">
        <a:lnSpc>
          <a:spcPct val="120000"/>
        </a:lnSpc>
        <a:spcBef>
          <a:spcPct val="20000"/>
        </a:spcBef>
        <a:spcAft>
          <a:spcPct val="20000"/>
        </a:spcAft>
        <a:buClr>
          <a:srgbClr val="00A9A7"/>
        </a:buClr>
        <a:buSzPct val="110000"/>
        <a:buFont typeface="Arial" charset="0"/>
        <a:buChar char="•"/>
        <a:defRPr sz="2100">
          <a:solidFill>
            <a:schemeClr val="tx1"/>
          </a:solidFill>
          <a:latin typeface="+mn-lt"/>
          <a:ea typeface="+mn-ea"/>
          <a:cs typeface="+mn-cs"/>
        </a:defRPr>
      </a:lvl1pPr>
      <a:lvl2pPr marL="568325" indent="-192088" algn="l" defTabSz="957263" rtl="0" fontAlgn="base">
        <a:lnSpc>
          <a:spcPct val="120000"/>
        </a:lnSpc>
        <a:spcBef>
          <a:spcPct val="20000"/>
        </a:spcBef>
        <a:spcAft>
          <a:spcPct val="20000"/>
        </a:spcAft>
        <a:buSzPct val="90000"/>
        <a:buBlip>
          <a:blip r:embed="rId16"/>
        </a:buBlip>
        <a:defRPr>
          <a:solidFill>
            <a:schemeClr val="tx1"/>
          </a:solidFill>
          <a:latin typeface="+mn-lt"/>
        </a:defRPr>
      </a:lvl2pPr>
      <a:lvl3pPr marL="947738" indent="-198438" algn="l" defTabSz="957263" rtl="0" fontAlgn="base">
        <a:lnSpc>
          <a:spcPct val="120000"/>
        </a:lnSpc>
        <a:spcBef>
          <a:spcPct val="20000"/>
        </a:spcBef>
        <a:spcAft>
          <a:spcPct val="20000"/>
        </a:spcAft>
        <a:buSzPct val="90000"/>
        <a:buBlip>
          <a:blip r:embed="rId16"/>
        </a:buBlip>
        <a:defRPr>
          <a:solidFill>
            <a:schemeClr val="tx1"/>
          </a:solidFill>
          <a:latin typeface="+mn-lt"/>
        </a:defRPr>
      </a:lvl3pPr>
      <a:lvl4pPr marL="1319213" indent="-200025" algn="l" defTabSz="957263" rtl="0" fontAlgn="base">
        <a:lnSpc>
          <a:spcPct val="120000"/>
        </a:lnSpc>
        <a:spcBef>
          <a:spcPct val="20000"/>
        </a:spcBef>
        <a:spcAft>
          <a:spcPct val="20000"/>
        </a:spcAft>
        <a:buSzPct val="90000"/>
        <a:buBlip>
          <a:blip r:embed="rId16"/>
        </a:buBlip>
        <a:defRPr>
          <a:solidFill>
            <a:schemeClr val="tx1"/>
          </a:solidFill>
          <a:latin typeface="+mn-lt"/>
        </a:defRPr>
      </a:lvl4pPr>
      <a:lvl5pPr marL="1695450" indent="-188913" algn="l" defTabSz="957263" rtl="0" fontAlgn="base">
        <a:lnSpc>
          <a:spcPct val="120000"/>
        </a:lnSpc>
        <a:spcBef>
          <a:spcPct val="20000"/>
        </a:spcBef>
        <a:spcAft>
          <a:spcPct val="20000"/>
        </a:spcAft>
        <a:buSzPct val="90000"/>
        <a:buBlip>
          <a:blip r:embed="rId16"/>
        </a:buBlip>
        <a:defRPr>
          <a:solidFill>
            <a:schemeClr val="tx1"/>
          </a:solidFill>
          <a:latin typeface="+mn-lt"/>
        </a:defRPr>
      </a:lvl5pPr>
      <a:lvl6pPr marL="2152650" indent="-188913" algn="l" defTabSz="957263" rtl="0" fontAlgn="base">
        <a:lnSpc>
          <a:spcPct val="120000"/>
        </a:lnSpc>
        <a:spcBef>
          <a:spcPct val="20000"/>
        </a:spcBef>
        <a:spcAft>
          <a:spcPct val="20000"/>
        </a:spcAft>
        <a:buSzPct val="90000"/>
        <a:buBlip>
          <a:blip r:embed="rId16"/>
        </a:buBlip>
        <a:defRPr>
          <a:solidFill>
            <a:schemeClr val="tx1"/>
          </a:solidFill>
          <a:latin typeface="+mn-lt"/>
        </a:defRPr>
      </a:lvl6pPr>
      <a:lvl7pPr marL="2609850" indent="-188913" algn="l" defTabSz="957263" rtl="0" fontAlgn="base">
        <a:lnSpc>
          <a:spcPct val="120000"/>
        </a:lnSpc>
        <a:spcBef>
          <a:spcPct val="20000"/>
        </a:spcBef>
        <a:spcAft>
          <a:spcPct val="20000"/>
        </a:spcAft>
        <a:buSzPct val="90000"/>
        <a:buBlip>
          <a:blip r:embed="rId16"/>
        </a:buBlip>
        <a:defRPr>
          <a:solidFill>
            <a:schemeClr val="tx1"/>
          </a:solidFill>
          <a:latin typeface="+mn-lt"/>
        </a:defRPr>
      </a:lvl7pPr>
      <a:lvl8pPr marL="3067050" indent="-188913" algn="l" defTabSz="957263" rtl="0" fontAlgn="base">
        <a:lnSpc>
          <a:spcPct val="120000"/>
        </a:lnSpc>
        <a:spcBef>
          <a:spcPct val="20000"/>
        </a:spcBef>
        <a:spcAft>
          <a:spcPct val="20000"/>
        </a:spcAft>
        <a:buSzPct val="90000"/>
        <a:buBlip>
          <a:blip r:embed="rId16"/>
        </a:buBlip>
        <a:defRPr>
          <a:solidFill>
            <a:schemeClr val="tx1"/>
          </a:solidFill>
          <a:latin typeface="+mn-lt"/>
        </a:defRPr>
      </a:lvl8pPr>
      <a:lvl9pPr marL="3524250" indent="-188913" algn="l" defTabSz="957263" rtl="0" fontAlgn="base">
        <a:lnSpc>
          <a:spcPct val="120000"/>
        </a:lnSpc>
        <a:spcBef>
          <a:spcPct val="20000"/>
        </a:spcBef>
        <a:spcAft>
          <a:spcPct val="20000"/>
        </a:spcAft>
        <a:buSzPct val="90000"/>
        <a:buBlip>
          <a:blip r:embed="rId16"/>
        </a:buBlip>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diagramData" Target="../diagrams/data8.xml"/><Relationship Id="rId12" Type="http://schemas.openxmlformats.org/officeDocument/2006/relationships/diagramLayout" Target="../diagrams/layout8.xml"/><Relationship Id="rId13" Type="http://schemas.openxmlformats.org/officeDocument/2006/relationships/diagramQuickStyle" Target="../diagrams/quickStyle8.xml"/><Relationship Id="rId14" Type="http://schemas.openxmlformats.org/officeDocument/2006/relationships/diagramColors" Target="../diagrams/colors8.xml"/><Relationship Id="rId15" Type="http://schemas.microsoft.com/office/2007/relationships/diagramDrawing" Target="../diagrams/drawing8.xml"/><Relationship Id="rId16" Type="http://schemas.openxmlformats.org/officeDocument/2006/relationships/image" Target="../media/image19.png"/><Relationship Id="rId17" Type="http://schemas.microsoft.com/office/2007/relationships/hdphoto" Target="../media/hdphoto2.wdp"/><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diagramData" Target="../diagrams/data7.xml"/><Relationship Id="rId7" Type="http://schemas.openxmlformats.org/officeDocument/2006/relationships/diagramLayout" Target="../diagrams/layout7.xml"/><Relationship Id="rId8" Type="http://schemas.openxmlformats.org/officeDocument/2006/relationships/diagramQuickStyle" Target="../diagrams/quickStyle7.xml"/><Relationship Id="rId9" Type="http://schemas.openxmlformats.org/officeDocument/2006/relationships/diagramColors" Target="../diagrams/colors7.xml"/><Relationship Id="rId10" Type="http://schemas.microsoft.com/office/2007/relationships/diagramDrawing" Target="../diagrams/drawing7.xml"/></Relationships>
</file>

<file path=ppt/slides/_rels/slide11.xml.rels><?xml version="1.0" encoding="UTF-8" standalone="yes"?>
<Relationships xmlns="http://schemas.openxmlformats.org/package/2006/relationships"><Relationship Id="rId3" Type="http://schemas.openxmlformats.org/officeDocument/2006/relationships/hyperlink" Target="http://hl7.org/fhir" TargetMode="External"/><Relationship Id="rId4" Type="http://schemas.openxmlformats.org/officeDocument/2006/relationships/hyperlink" Target="http://wiki.fmk.netic.dk/doku.php"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4" Type="http://schemas.microsoft.com/office/2007/relationships/hdphoto" Target="../media/hdphoto1.wdp"/><Relationship Id="rId5"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4" Type="http://schemas.microsoft.com/office/2007/relationships/hdphoto" Target="../media/hdphoto3.wdp"/><Relationship Id="rId5" Type="http://schemas.openxmlformats.org/officeDocument/2006/relationships/image" Target="../media/image30.wmf"/><Relationship Id="rId6" Type="http://schemas.openxmlformats.org/officeDocument/2006/relationships/image" Target="../media/image16.png"/><Relationship Id="rId7" Type="http://schemas.microsoft.com/office/2007/relationships/hdphoto" Target="../media/hdphoto4.wdp"/><Relationship Id="rId1" Type="http://schemas.openxmlformats.org/officeDocument/2006/relationships/slideLayout" Target="../slideLayouts/slideLayout44.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4" Type="http://schemas.microsoft.com/office/2007/relationships/hdphoto" Target="../media/hdphoto3.wdp"/><Relationship Id="rId5" Type="http://schemas.openxmlformats.org/officeDocument/2006/relationships/image" Target="../media/image30.wmf"/><Relationship Id="rId6" Type="http://schemas.openxmlformats.org/officeDocument/2006/relationships/image" Target="../media/image16.png"/><Relationship Id="rId7" Type="http://schemas.microsoft.com/office/2007/relationships/hdphoto" Target="../media/hdphoto4.wdp"/><Relationship Id="rId1" Type="http://schemas.openxmlformats.org/officeDocument/2006/relationships/slideLayout" Target="../slideLayouts/slideLayout44.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diagramColors" Target="../diagrams/colors1.xml"/><Relationship Id="rId12" Type="http://schemas.microsoft.com/office/2007/relationships/diagramDrawing" Target="../diagrams/drawing1.xml"/><Relationship Id="rId13" Type="http://schemas.openxmlformats.org/officeDocument/2006/relationships/diagramData" Target="../diagrams/data2.xml"/><Relationship Id="rId14" Type="http://schemas.openxmlformats.org/officeDocument/2006/relationships/diagramLayout" Target="../diagrams/layout2.xml"/><Relationship Id="rId15" Type="http://schemas.openxmlformats.org/officeDocument/2006/relationships/diagramQuickStyle" Target="../diagrams/quickStyle2.xml"/><Relationship Id="rId16" Type="http://schemas.openxmlformats.org/officeDocument/2006/relationships/diagramColors" Target="../diagrams/colors2.xml"/><Relationship Id="rId1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microsoft.com/office/2007/relationships/hdphoto" Target="../media/hdphoto2.wdp"/><Relationship Id="rId8" Type="http://schemas.openxmlformats.org/officeDocument/2006/relationships/diagramData" Target="../diagrams/data1.xml"/><Relationship Id="rId9" Type="http://schemas.openxmlformats.org/officeDocument/2006/relationships/diagramLayout" Target="../diagrams/layout1.xml"/><Relationship Id="rId10"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1" Type="http://schemas.openxmlformats.org/officeDocument/2006/relationships/diagramData" Target="../diagrams/data4.xml"/><Relationship Id="rId12" Type="http://schemas.openxmlformats.org/officeDocument/2006/relationships/diagramLayout" Target="../diagrams/layout4.xml"/><Relationship Id="rId13" Type="http://schemas.openxmlformats.org/officeDocument/2006/relationships/diagramQuickStyle" Target="../diagrams/quickStyle4.xml"/><Relationship Id="rId14" Type="http://schemas.openxmlformats.org/officeDocument/2006/relationships/diagramColors" Target="../diagrams/colors4.xml"/><Relationship Id="rId15"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diagramData" Target="../diagrams/data3.xml"/><Relationship Id="rId7" Type="http://schemas.openxmlformats.org/officeDocument/2006/relationships/diagramLayout" Target="../diagrams/layout3.xml"/><Relationship Id="rId8" Type="http://schemas.openxmlformats.org/officeDocument/2006/relationships/diagramQuickStyle" Target="../diagrams/quickStyle3.xml"/><Relationship Id="rId9" Type="http://schemas.openxmlformats.org/officeDocument/2006/relationships/diagramColors" Target="../diagrams/colors3.xml"/><Relationship Id="rId10" Type="http://schemas.microsoft.com/office/2007/relationships/diagramDrawing" Target="../diagrams/drawing3.xml"/></Relationships>
</file>

<file path=ppt/slides/_rels/slide9.xml.rels><?xml version="1.0" encoding="UTF-8" standalone="yes"?>
<Relationships xmlns="http://schemas.openxmlformats.org/package/2006/relationships"><Relationship Id="rId11" Type="http://schemas.openxmlformats.org/officeDocument/2006/relationships/diagramData" Target="../diagrams/data6.xml"/><Relationship Id="rId12" Type="http://schemas.openxmlformats.org/officeDocument/2006/relationships/diagramLayout" Target="../diagrams/layout6.xml"/><Relationship Id="rId13" Type="http://schemas.openxmlformats.org/officeDocument/2006/relationships/diagramQuickStyle" Target="../diagrams/quickStyle6.xml"/><Relationship Id="rId14" Type="http://schemas.openxmlformats.org/officeDocument/2006/relationships/diagramColors" Target="../diagrams/colors6.xml"/><Relationship Id="rId15"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diagramData" Target="../diagrams/data5.xml"/><Relationship Id="rId7" Type="http://schemas.openxmlformats.org/officeDocument/2006/relationships/diagramLayout" Target="../diagrams/layout5.xml"/><Relationship Id="rId8" Type="http://schemas.openxmlformats.org/officeDocument/2006/relationships/diagramQuickStyle" Target="../diagrams/quickStyle5.xml"/><Relationship Id="rId9" Type="http://schemas.openxmlformats.org/officeDocument/2006/relationships/diagramColors" Target="../diagrams/colors5.xml"/><Relationship Id="rId10"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0088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ktangel med rundade hörn 22"/>
          <p:cNvSpPr/>
          <p:nvPr/>
        </p:nvSpPr>
        <p:spPr>
          <a:xfrm>
            <a:off x="3414955" y="2408289"/>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dirty="0">
              <a:solidFill>
                <a:srgbClr val="382819"/>
              </a:solidFill>
              <a:latin typeface="Arial" charset="0"/>
              <a:ea typeface="ＭＳ Ｐゴシック" charset="0"/>
              <a:cs typeface="ＭＳ Ｐゴシック" charset="0"/>
            </a:endParaRPr>
          </a:p>
        </p:txBody>
      </p:sp>
      <p:sp>
        <p:nvSpPr>
          <p:cNvPr id="125" name="Rektangel med rundade hörn 22"/>
          <p:cNvSpPr/>
          <p:nvPr/>
        </p:nvSpPr>
        <p:spPr>
          <a:xfrm>
            <a:off x="3357595" y="2463249"/>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dirty="0">
              <a:solidFill>
                <a:srgbClr val="382819"/>
              </a:solidFill>
              <a:latin typeface="Arial" charset="0"/>
              <a:ea typeface="ＭＳ Ｐゴシック" charset="0"/>
              <a:cs typeface="ＭＳ Ｐゴシック" charset="0"/>
            </a:endParaRPr>
          </a:p>
        </p:txBody>
      </p:sp>
      <p:grpSp>
        <p:nvGrpSpPr>
          <p:cNvPr id="24" name="Grupp 23"/>
          <p:cNvGrpSpPr/>
          <p:nvPr/>
        </p:nvGrpSpPr>
        <p:grpSpPr>
          <a:xfrm>
            <a:off x="3661441" y="1843707"/>
            <a:ext cx="691104" cy="365630"/>
            <a:chOff x="2330674" y="1012742"/>
            <a:chExt cx="691104" cy="365630"/>
          </a:xfrm>
        </p:grpSpPr>
        <p:pic>
          <p:nvPicPr>
            <p:cNvPr id="25" name="Picture 159" descr="Dator med kortläsare"/>
            <p:cNvPicPr>
              <a:picLocks noChangeAspect="1" noChangeArrowheads="1"/>
            </p:cNvPicPr>
            <p:nvPr/>
          </p:nvPicPr>
          <p:blipFill>
            <a:blip r:embed="rId3" cstate="email">
              <a:extLst>
                <a:ext uri="{28A0092B-C50C-407E-A947-70E740481C1C}">
                  <a14:useLocalDpi xmlns:a14="http://schemas.microsoft.com/office/drawing/2010/main"/>
                </a:ext>
              </a:extLst>
            </a:blip>
            <a:srcRect t="23662"/>
            <a:stretch>
              <a:fillRect/>
            </a:stretch>
          </p:blipFill>
          <p:spPr bwMode="auto">
            <a:xfrm>
              <a:off x="2330674" y="1076906"/>
              <a:ext cx="326821" cy="26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 descr="C:\Users\svrlwi\AppData\Local\Microsoft\Windows\Temporary Internet Files\Content.IE5\51G1LSV1\MC90043393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95" y="1012742"/>
              <a:ext cx="364283" cy="36563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25" name="Rak pil 6"/>
          <p:cNvCxnSpPr>
            <a:stCxn id="26" idx="2"/>
            <a:endCxn id="212" idx="0"/>
          </p:cNvCxnSpPr>
          <p:nvPr/>
        </p:nvCxnSpPr>
        <p:spPr bwMode="auto">
          <a:xfrm rot="5400000">
            <a:off x="3895042" y="2245355"/>
            <a:ext cx="311380" cy="239345"/>
          </a:xfrm>
          <a:prstGeom prst="curvedConnector3">
            <a:avLst>
              <a:gd name="adj1" fmla="val 50000"/>
            </a:avLst>
          </a:prstGeom>
          <a:noFill/>
          <a:ln w="12700" cap="flat" cmpd="sng" algn="ctr">
            <a:solidFill>
              <a:srgbClr val="A6A6A6"/>
            </a:solidFill>
            <a:prstDash val="solid"/>
            <a:round/>
            <a:headEnd type="none" w="med" len="med"/>
            <a:tailEnd type="stealth"/>
          </a:ln>
          <a:effectLst/>
        </p:spPr>
      </p:cxnSp>
      <p:sp>
        <p:nvSpPr>
          <p:cNvPr id="212" name="Rektangel med rundade hörn 22"/>
          <p:cNvSpPr/>
          <p:nvPr/>
        </p:nvSpPr>
        <p:spPr>
          <a:xfrm>
            <a:off x="3296469" y="2520717"/>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r>
              <a:rPr lang="sv-SE" sz="900" dirty="0">
                <a:solidFill>
                  <a:srgbClr val="382819"/>
                </a:solidFill>
                <a:latin typeface="Arial" charset="0"/>
                <a:ea typeface="ＭＳ Ｐゴシック" charset="0"/>
                <a:cs typeface="ＭＳ Ｐゴシック" charset="0"/>
              </a:rPr>
              <a:t>Journal /</a:t>
            </a:r>
            <a:br>
              <a:rPr lang="sv-SE" sz="900" dirty="0">
                <a:solidFill>
                  <a:srgbClr val="382819"/>
                </a:solidFill>
                <a:latin typeface="Arial" charset="0"/>
                <a:ea typeface="ＭＳ Ｐゴシック" charset="0"/>
                <a:cs typeface="ＭＳ Ｐゴシック" charset="0"/>
              </a:rPr>
            </a:br>
            <a:r>
              <a:rPr lang="sv-SE" sz="900" i="1" dirty="0">
                <a:solidFill>
                  <a:srgbClr val="382819"/>
                </a:solidFill>
                <a:latin typeface="Arial" charset="0"/>
                <a:ea typeface="ＭＳ Ｐゴシック" charset="0"/>
                <a:cs typeface="ＭＳ Ｐゴシック" charset="0"/>
              </a:rPr>
              <a:t>Läkemedel</a:t>
            </a:r>
            <a:br>
              <a:rPr lang="sv-SE" sz="900" i="1" dirty="0">
                <a:solidFill>
                  <a:srgbClr val="382819"/>
                </a:solidFill>
                <a:latin typeface="Arial" charset="0"/>
                <a:ea typeface="ＭＳ Ｐゴシック" charset="0"/>
                <a:cs typeface="ＭＳ Ｐゴシック" charset="0"/>
              </a:rPr>
            </a:br>
            <a:r>
              <a:rPr lang="sv-SE" sz="900" i="1" dirty="0">
                <a:solidFill>
                  <a:srgbClr val="382819"/>
                </a:solidFill>
                <a:latin typeface="Arial" charset="0"/>
                <a:ea typeface="ＭＳ Ｐゴシック" charset="0"/>
                <a:cs typeface="ＭＳ Ｐゴシック" charset="0"/>
              </a:rPr>
              <a:t>(Vård, Tandvård, Omsorg)</a:t>
            </a:r>
            <a:endParaRPr lang="sv-SE" sz="900" dirty="0">
              <a:solidFill>
                <a:srgbClr val="382819"/>
              </a:solidFill>
              <a:latin typeface="Arial" charset="0"/>
              <a:ea typeface="ＭＳ Ｐゴシック" charset="0"/>
              <a:cs typeface="ＭＳ Ｐゴシック" charset="0"/>
            </a:endParaRPr>
          </a:p>
        </p:txBody>
      </p:sp>
      <p:sp>
        <p:nvSpPr>
          <p:cNvPr id="193" name="Rektangel med rundade hörn 192"/>
          <p:cNvSpPr/>
          <p:nvPr/>
        </p:nvSpPr>
        <p:spPr>
          <a:xfrm rot="16200000">
            <a:off x="5463236" y="4122373"/>
            <a:ext cx="1412313" cy="1506173"/>
          </a:xfrm>
          <a:prstGeom prst="roundRect">
            <a:avLst>
              <a:gd name="adj" fmla="val 4658"/>
            </a:avLst>
          </a:prstGeom>
          <a:ln w="19050" cmpd="sng">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a:endParaRPr lang="sv-SE" sz="900" dirty="0">
              <a:solidFill>
                <a:srgbClr val="382819"/>
              </a:solidFill>
              <a:latin typeface="Arial"/>
              <a:ea typeface="ＭＳ Ｐゴシック" pitchFamily="-112" charset="-128"/>
              <a:cs typeface="ＭＳ Ｐゴシック" pitchFamily="-112" charset="-128"/>
            </a:endParaRPr>
          </a:p>
        </p:txBody>
      </p:sp>
      <p:sp>
        <p:nvSpPr>
          <p:cNvPr id="185" name="Rektangel med rundade hörn 184"/>
          <p:cNvSpPr/>
          <p:nvPr/>
        </p:nvSpPr>
        <p:spPr>
          <a:xfrm rot="16200000">
            <a:off x="2410751" y="3575209"/>
            <a:ext cx="1537918" cy="2107249"/>
          </a:xfrm>
          <a:prstGeom prst="roundRect">
            <a:avLst>
              <a:gd name="adj" fmla="val 4658"/>
            </a:avLst>
          </a:prstGeom>
          <a:solidFill>
            <a:schemeClr val="accent1"/>
          </a:solidFill>
          <a:ln>
            <a:solidFill>
              <a:srgbClr val="00A9A7"/>
            </a:solidFill>
            <a:tailEnd type="triangle" w="lg" len="lg"/>
          </a:ln>
        </p:spPr>
        <p:style>
          <a:lnRef idx="2">
            <a:schemeClr val="accent1"/>
          </a:lnRef>
          <a:fillRef idx="1">
            <a:schemeClr val="lt1"/>
          </a:fillRef>
          <a:effectRef idx="0">
            <a:schemeClr val="accent1"/>
          </a:effectRef>
          <a:fontRef idx="minor">
            <a:schemeClr val="dk1"/>
          </a:fontRef>
        </p:style>
        <p:txBody>
          <a:bodyPr lIns="36000" rIns="36000" anchor="t"/>
          <a:lstStyle/>
          <a:p>
            <a:pPr algn="ctr"/>
            <a:endParaRPr lang="sv-SE" sz="900" dirty="0">
              <a:solidFill>
                <a:srgbClr val="382819"/>
              </a:solidFill>
              <a:latin typeface="Arial"/>
              <a:ea typeface="ＭＳ Ｐゴシック" pitchFamily="-112" charset="-128"/>
              <a:cs typeface="ＭＳ Ｐゴシック" pitchFamily="-112" charset="-128"/>
            </a:endParaRPr>
          </a:p>
        </p:txBody>
      </p:sp>
      <p:sp>
        <p:nvSpPr>
          <p:cNvPr id="181" name="Cylinder 180"/>
          <p:cNvSpPr/>
          <p:nvPr/>
        </p:nvSpPr>
        <p:spPr>
          <a:xfrm>
            <a:off x="1860653" y="5033829"/>
            <a:ext cx="652853" cy="454096"/>
          </a:xfrm>
          <a:prstGeom prst="can">
            <a:avLst/>
          </a:prstGeom>
          <a:ln>
            <a:headEnd type="none"/>
            <a:tailEnd type="none" w="lg" len="lg"/>
          </a:ln>
        </p:spPr>
        <p:style>
          <a:lnRef idx="2">
            <a:schemeClr val="accent1">
              <a:shade val="50000"/>
            </a:schemeClr>
          </a:lnRef>
          <a:fillRef idx="1">
            <a:schemeClr val="accent1"/>
          </a:fillRef>
          <a:effectRef idx="0">
            <a:schemeClr val="accent1"/>
          </a:effectRef>
          <a:fontRef idx="minor">
            <a:schemeClr val="lt1"/>
          </a:fontRef>
        </p:style>
        <p:txBody>
          <a:bodyPr lIns="72000" rIns="72000" anchor="ctr"/>
          <a:lstStyle/>
          <a:p>
            <a:pPr algn="ctr"/>
            <a:r>
              <a:rPr lang="sv-SE" sz="900" dirty="0">
                <a:solidFill>
                  <a:srgbClr val="382819"/>
                </a:solidFill>
                <a:latin typeface="Arial"/>
                <a:ea typeface="ＭＳ Ｐゴシック" pitchFamily="-112" charset="-128"/>
                <a:cs typeface="ＭＳ Ｐゴシック" pitchFamily="-112" charset="-128"/>
              </a:rPr>
              <a:t>NOD</a:t>
            </a:r>
          </a:p>
        </p:txBody>
      </p:sp>
      <p:sp>
        <p:nvSpPr>
          <p:cNvPr id="2" name="Rubrik 1"/>
          <p:cNvSpPr>
            <a:spLocks noGrp="1"/>
          </p:cNvSpPr>
          <p:nvPr>
            <p:ph type="title"/>
          </p:nvPr>
        </p:nvSpPr>
        <p:spPr>
          <a:xfrm>
            <a:off x="1410939" y="201914"/>
            <a:ext cx="6209061" cy="1033684"/>
          </a:xfrm>
        </p:spPr>
        <p:txBody>
          <a:bodyPr/>
          <a:lstStyle/>
          <a:p>
            <a:pPr defTabSz="457200" fontAlgn="auto">
              <a:spcBef>
                <a:spcPts val="0"/>
              </a:spcBef>
              <a:spcAft>
                <a:spcPts val="0"/>
              </a:spcAft>
              <a:defRPr/>
            </a:pPr>
            <a:r>
              <a:rPr lang="sv-SE" sz="2000" i="1" dirty="0" smtClean="0"/>
              <a:t>Anslutning för ”läs” respektive ”läs &amp; skriv”</a:t>
            </a:r>
            <a:br>
              <a:rPr lang="sv-SE" sz="2000" i="1" dirty="0" smtClean="0"/>
            </a:br>
            <a:endParaRPr lang="sv-SE" sz="1600" dirty="0">
              <a:solidFill>
                <a:srgbClr val="0000FF"/>
              </a:solidFill>
            </a:endParaRPr>
          </a:p>
        </p:txBody>
      </p:sp>
      <p:sp>
        <p:nvSpPr>
          <p:cNvPr id="3" name="Platshållare för bildnummer 2"/>
          <p:cNvSpPr>
            <a:spLocks noGrp="1"/>
          </p:cNvSpPr>
          <p:nvPr>
            <p:ph type="sldNum" sz="quarter" idx="10"/>
          </p:nvPr>
        </p:nvSpPr>
        <p:spPr/>
        <p:txBody>
          <a:bodyPr/>
          <a:lstStyle/>
          <a:p>
            <a:fld id="{6EE46765-18A6-4212-A407-C65E2DCE0A05}" type="slidenum">
              <a:rPr lang="sv-SE" smtClean="0">
                <a:latin typeface="Arial"/>
              </a:rPr>
              <a:pPr/>
              <a:t>10</a:t>
            </a:fld>
            <a:endParaRPr lang="sv-SE">
              <a:latin typeface="Arial"/>
            </a:endParaRPr>
          </a:p>
        </p:txBody>
      </p:sp>
      <p:sp>
        <p:nvSpPr>
          <p:cNvPr id="85" name="textruta 84"/>
          <p:cNvSpPr txBox="1"/>
          <p:nvPr/>
        </p:nvSpPr>
        <p:spPr>
          <a:xfrm>
            <a:off x="7495521" y="4414032"/>
            <a:ext cx="854378" cy="369332"/>
          </a:xfrm>
          <a:prstGeom prst="rect">
            <a:avLst/>
          </a:prstGeom>
          <a:noFill/>
        </p:spPr>
        <p:txBody>
          <a:bodyPr wrap="square" rtlCol="0">
            <a:spAutoFit/>
          </a:bodyPr>
          <a:lstStyle/>
          <a:p>
            <a:pPr defTabSz="457200" fontAlgn="auto">
              <a:spcBef>
                <a:spcPts val="0"/>
              </a:spcBef>
              <a:spcAft>
                <a:spcPts val="0"/>
              </a:spcAft>
            </a:pPr>
            <a:r>
              <a:rPr lang="sv-SE" sz="900" i="1" dirty="0">
                <a:solidFill>
                  <a:prstClr val="black"/>
                </a:solidFill>
                <a:latin typeface="Calibri"/>
                <a:cs typeface="Arial" pitchFamily="34" charset="0"/>
              </a:rPr>
              <a:t>farmaceut</a:t>
            </a:r>
          </a:p>
          <a:p>
            <a:pPr defTabSz="457200" fontAlgn="auto">
              <a:spcBef>
                <a:spcPts val="0"/>
              </a:spcBef>
              <a:spcAft>
                <a:spcPts val="0"/>
              </a:spcAft>
            </a:pPr>
            <a:r>
              <a:rPr lang="sv-SE" sz="900" i="1" dirty="0">
                <a:solidFill>
                  <a:prstClr val="black"/>
                </a:solidFill>
                <a:latin typeface="Calibri"/>
                <a:cs typeface="Arial" pitchFamily="34" charset="0"/>
              </a:rPr>
              <a:t>på apotek</a:t>
            </a:r>
          </a:p>
        </p:txBody>
      </p:sp>
      <p:pic>
        <p:nvPicPr>
          <p:cNvPr id="93" name="Picture 5" descr="C:\Users\svrlwi\AppData\Local\Microsoft\Windows\Temporary Internet Files\Content.IE5\33SAVMNN\MC900433943[1].png"/>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1072" y="4528748"/>
            <a:ext cx="446026" cy="447676"/>
          </a:xfrm>
          <a:prstGeom prst="rect">
            <a:avLst/>
          </a:prstGeom>
          <a:noFill/>
          <a:extLst>
            <a:ext uri="{909E8E84-426E-40dd-AFC4-6F175D3DCCD1}">
              <a14:hiddenFill xmlns:a14="http://schemas.microsoft.com/office/drawing/2010/main">
                <a:solidFill>
                  <a:srgbClr val="FFFFFF"/>
                </a:solidFill>
              </a14:hiddenFill>
            </a:ext>
          </a:extLst>
        </p:spPr>
      </p:pic>
      <p:sp>
        <p:nvSpPr>
          <p:cNvPr id="96" name="Dokument 95"/>
          <p:cNvSpPr/>
          <p:nvPr/>
        </p:nvSpPr>
        <p:spPr bwMode="auto">
          <a:xfrm>
            <a:off x="7336158" y="4976424"/>
            <a:ext cx="827364" cy="289351"/>
          </a:xfrm>
          <a:prstGeom prst="flowChartDocumen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a:r>
              <a:rPr lang="sv-SE" sz="900" dirty="0">
                <a:solidFill>
                  <a:srgbClr val="382819"/>
                </a:solidFill>
                <a:latin typeface="Arial Narrow"/>
                <a:cs typeface="Arial Narrow"/>
              </a:rPr>
              <a:t>Aktuella recept</a:t>
            </a:r>
          </a:p>
        </p:txBody>
      </p:sp>
      <p:grpSp>
        <p:nvGrpSpPr>
          <p:cNvPr id="283" name="Grupp 282"/>
          <p:cNvGrpSpPr/>
          <p:nvPr/>
        </p:nvGrpSpPr>
        <p:grpSpPr>
          <a:xfrm>
            <a:off x="5410434" y="3755254"/>
            <a:ext cx="571816" cy="401353"/>
            <a:chOff x="5727223" y="2708561"/>
            <a:chExt cx="571816" cy="401353"/>
          </a:xfrm>
        </p:grpSpPr>
        <p:sp>
          <p:nvSpPr>
            <p:cNvPr id="112" name="Rektangel med rundade hörn 111"/>
            <p:cNvSpPr/>
            <p:nvPr/>
          </p:nvSpPr>
          <p:spPr>
            <a:xfrm>
              <a:off x="5727223" y="2826103"/>
              <a:ext cx="571816" cy="283811"/>
            </a:xfrm>
            <a:prstGeom prst="roundRect">
              <a:avLst>
                <a:gd name="adj" fmla="val 9033"/>
              </a:avLst>
            </a:prstGeom>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pPr>
              <a:r>
                <a:rPr lang="sv-SE" sz="1050" kern="0" dirty="0">
                  <a:solidFill>
                    <a:srgbClr val="382819"/>
                  </a:solidFill>
                  <a:latin typeface="Calibri"/>
                  <a:cs typeface="Calibri"/>
                </a:rPr>
                <a:t>PIRR</a:t>
              </a:r>
            </a:p>
          </p:txBody>
        </p:sp>
        <p:grpSp>
          <p:nvGrpSpPr>
            <p:cNvPr id="226" name="Grupp 225"/>
            <p:cNvGrpSpPr/>
            <p:nvPr/>
          </p:nvGrpSpPr>
          <p:grpSpPr>
            <a:xfrm>
              <a:off x="5956324" y="2708561"/>
              <a:ext cx="66751" cy="117542"/>
              <a:chOff x="9018096" y="5768908"/>
              <a:chExt cx="66751" cy="117542"/>
            </a:xfrm>
          </p:grpSpPr>
          <p:cxnSp>
            <p:nvCxnSpPr>
              <p:cNvPr id="230" name="Rak pil 18"/>
              <p:cNvCxnSpPr>
                <a:cxnSpLocks noChangeShapeType="1"/>
                <a:endCxn id="231"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 name="Ellips 230"/>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sp>
        <p:nvSpPr>
          <p:cNvPr id="285" name="Rektangel med rundade hörn 22"/>
          <p:cNvSpPr/>
          <p:nvPr/>
        </p:nvSpPr>
        <p:spPr>
          <a:xfrm>
            <a:off x="5461800" y="2427836"/>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r>
              <a:rPr lang="sv-SE" sz="900" dirty="0">
                <a:solidFill>
                  <a:srgbClr val="382819"/>
                </a:solidFill>
                <a:latin typeface="Arial" charset="0"/>
                <a:ea typeface="ＭＳ Ｐゴシック" charset="0"/>
                <a:cs typeface="ＭＳ Ｐゴシック" charset="0"/>
              </a:rPr>
              <a:t>Fristående</a:t>
            </a:r>
            <a:br>
              <a:rPr lang="sv-SE" sz="900" dirty="0">
                <a:solidFill>
                  <a:srgbClr val="382819"/>
                </a:solidFill>
                <a:latin typeface="Arial" charset="0"/>
                <a:ea typeface="ＭＳ Ｐゴシック" charset="0"/>
                <a:cs typeface="ＭＳ Ｐゴシック" charset="0"/>
              </a:rPr>
            </a:br>
            <a:r>
              <a:rPr lang="sv-SE" sz="900" dirty="0">
                <a:solidFill>
                  <a:srgbClr val="382819"/>
                </a:solidFill>
                <a:latin typeface="Arial" charset="0"/>
                <a:ea typeface="ＭＳ Ｐゴシック" charset="0"/>
                <a:cs typeface="ＭＳ Ｐゴシック" charset="0"/>
              </a:rPr>
              <a:t>Verktyg</a:t>
            </a:r>
            <a:br>
              <a:rPr lang="sv-SE" sz="900" dirty="0">
                <a:solidFill>
                  <a:srgbClr val="382819"/>
                </a:solidFill>
                <a:latin typeface="Arial" charset="0"/>
                <a:ea typeface="ＭＳ Ｐゴシック" charset="0"/>
                <a:cs typeface="ＭＳ Ｐゴシック" charset="0"/>
              </a:rPr>
            </a:br>
            <a:r>
              <a:rPr lang="sv-SE" sz="900" dirty="0">
                <a:solidFill>
                  <a:srgbClr val="382819"/>
                </a:solidFill>
                <a:latin typeface="Arial" charset="0"/>
                <a:ea typeface="ＭＳ Ｐゴシック" charset="0"/>
                <a:cs typeface="ＭＳ Ｐゴシック" charset="0"/>
              </a:rPr>
              <a:t>”Produkt X”</a:t>
            </a:r>
            <a:endParaRPr lang="sv-SE" sz="900" i="1" dirty="0">
              <a:solidFill>
                <a:srgbClr val="382819"/>
              </a:solidFill>
              <a:latin typeface="Arial" charset="0"/>
              <a:ea typeface="ＭＳ Ｐゴシック" charset="0"/>
              <a:cs typeface="ＭＳ Ｐゴシック" charset="0"/>
            </a:endParaRPr>
          </a:p>
        </p:txBody>
      </p:sp>
      <p:sp>
        <p:nvSpPr>
          <p:cNvPr id="293" name="Rektangel med rundade hörn 22"/>
          <p:cNvSpPr/>
          <p:nvPr/>
        </p:nvSpPr>
        <p:spPr>
          <a:xfrm>
            <a:off x="5405512" y="2481105"/>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i="1" dirty="0">
              <a:solidFill>
                <a:srgbClr val="382819"/>
              </a:solidFill>
              <a:latin typeface="Arial" charset="0"/>
              <a:ea typeface="ＭＳ Ｐゴシック" charset="0"/>
              <a:cs typeface="ＭＳ Ｐゴシック" charset="0"/>
            </a:endParaRPr>
          </a:p>
        </p:txBody>
      </p:sp>
      <p:cxnSp>
        <p:nvCxnSpPr>
          <p:cNvPr id="319" name="Rak pil 6"/>
          <p:cNvCxnSpPr>
            <a:stCxn id="116" idx="2"/>
            <a:endCxn id="285" idx="0"/>
          </p:cNvCxnSpPr>
          <p:nvPr/>
        </p:nvCxnSpPr>
        <p:spPr bwMode="auto">
          <a:xfrm rot="16200000" flipH="1">
            <a:off x="5708906" y="2255586"/>
            <a:ext cx="218499" cy="126000"/>
          </a:xfrm>
          <a:prstGeom prst="curvedConnector3">
            <a:avLst>
              <a:gd name="adj1" fmla="val 50000"/>
            </a:avLst>
          </a:prstGeom>
          <a:noFill/>
          <a:ln w="12700" cap="flat" cmpd="sng" algn="ctr">
            <a:solidFill>
              <a:srgbClr val="A6A6A6"/>
            </a:solidFill>
            <a:prstDash val="solid"/>
            <a:round/>
            <a:headEnd type="none" w="med" len="med"/>
            <a:tailEnd type="stealth"/>
          </a:ln>
          <a:effectLst/>
        </p:spPr>
      </p:cxnSp>
      <p:sp>
        <p:nvSpPr>
          <p:cNvPr id="191" name="Cylinder 190"/>
          <p:cNvSpPr/>
          <p:nvPr/>
        </p:nvSpPr>
        <p:spPr>
          <a:xfrm>
            <a:off x="6450935" y="4350530"/>
            <a:ext cx="569656" cy="402056"/>
          </a:xfrm>
          <a:prstGeom prst="can">
            <a:avLst/>
          </a:prstGeom>
          <a:ln>
            <a:headEnd type="none"/>
            <a:tailEnd type="none" w="lg" len="lg"/>
          </a:ln>
        </p:spPr>
        <p:style>
          <a:lnRef idx="1">
            <a:schemeClr val="dk1"/>
          </a:lnRef>
          <a:fillRef idx="2">
            <a:schemeClr val="dk1"/>
          </a:fillRef>
          <a:effectRef idx="1">
            <a:schemeClr val="dk1"/>
          </a:effectRef>
          <a:fontRef idx="minor">
            <a:schemeClr val="dk1"/>
          </a:fontRef>
        </p:style>
        <p:txBody>
          <a:bodyPr lIns="72000" rIns="72000" anchor="ctr"/>
          <a:lstStyle/>
          <a:p>
            <a:pPr algn="ctr"/>
            <a:r>
              <a:rPr lang="sv-SE" sz="1000" dirty="0">
                <a:solidFill>
                  <a:srgbClr val="382819"/>
                </a:solidFill>
                <a:latin typeface="Arial"/>
                <a:ea typeface="ＭＳ Ｐゴシック" pitchFamily="-112" charset="-128"/>
                <a:cs typeface="ＭＳ Ｐゴシック" pitchFamily="-112" charset="-128"/>
              </a:rPr>
              <a:t>RR</a:t>
            </a:r>
          </a:p>
        </p:txBody>
      </p:sp>
      <p:sp>
        <p:nvSpPr>
          <p:cNvPr id="192" name="Cylinder 191"/>
          <p:cNvSpPr/>
          <p:nvPr/>
        </p:nvSpPr>
        <p:spPr>
          <a:xfrm>
            <a:off x="6441968" y="5033946"/>
            <a:ext cx="569656" cy="402056"/>
          </a:xfrm>
          <a:prstGeom prst="can">
            <a:avLst/>
          </a:prstGeom>
          <a:ln>
            <a:headEnd type="none"/>
            <a:tailEnd type="none" w="lg" len="lg"/>
          </a:ln>
        </p:spPr>
        <p:style>
          <a:lnRef idx="1">
            <a:schemeClr val="dk1"/>
          </a:lnRef>
          <a:fillRef idx="2">
            <a:schemeClr val="dk1"/>
          </a:fillRef>
          <a:effectRef idx="1">
            <a:schemeClr val="dk1"/>
          </a:effectRef>
          <a:fontRef idx="minor">
            <a:schemeClr val="dk1"/>
          </a:fontRef>
        </p:style>
        <p:txBody>
          <a:bodyPr lIns="72000" rIns="72000" anchor="ctr"/>
          <a:lstStyle/>
          <a:p>
            <a:pPr algn="ctr"/>
            <a:r>
              <a:rPr lang="sv-SE" sz="1000" dirty="0">
                <a:solidFill>
                  <a:srgbClr val="382819"/>
                </a:solidFill>
                <a:latin typeface="Arial"/>
                <a:ea typeface="ＭＳ Ｐゴシック" pitchFamily="-112" charset="-128"/>
                <a:cs typeface="ＭＳ Ｐゴシック" pitchFamily="-112" charset="-128"/>
              </a:rPr>
              <a:t>LF</a:t>
            </a:r>
          </a:p>
        </p:txBody>
      </p:sp>
      <p:graphicFrame>
        <p:nvGraphicFramePr>
          <p:cNvPr id="10" name="Diagram 9"/>
          <p:cNvGraphicFramePr/>
          <p:nvPr>
            <p:extLst>
              <p:ext uri="{D42A27DB-BD31-4B8C-83A1-F6EECF244321}">
                <p14:modId xmlns:p14="http://schemas.microsoft.com/office/powerpoint/2010/main" val="4163170323"/>
              </p:ext>
            </p:extLst>
          </p:nvPr>
        </p:nvGraphicFramePr>
        <p:xfrm>
          <a:off x="5489825" y="4251240"/>
          <a:ext cx="1155319" cy="123134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47" name="textruta 246"/>
          <p:cNvSpPr txBox="1"/>
          <p:nvPr/>
        </p:nvSpPr>
        <p:spPr>
          <a:xfrm>
            <a:off x="5939672" y="3766074"/>
            <a:ext cx="817927" cy="430887"/>
          </a:xfrm>
          <a:prstGeom prst="rect">
            <a:avLst/>
          </a:prstGeom>
          <a:noFill/>
        </p:spPr>
        <p:txBody>
          <a:bodyPr wrap="square" rtlCol="0">
            <a:spAutoFit/>
          </a:bodyPr>
          <a:lstStyle/>
          <a:p>
            <a:pPr defTabSz="457200" fontAlgn="auto">
              <a:spcBef>
                <a:spcPts val="0"/>
              </a:spcBef>
              <a:spcAft>
                <a:spcPts val="0"/>
              </a:spcAft>
            </a:pPr>
            <a:r>
              <a:rPr lang="sv-SE" sz="1100" i="1" dirty="0">
                <a:solidFill>
                  <a:prstClr val="black"/>
                </a:solidFill>
                <a:latin typeface="Calibri"/>
                <a:cs typeface="Arial" pitchFamily="34" charset="0"/>
              </a:rPr>
              <a:t>E-recept-</a:t>
            </a:r>
            <a:br>
              <a:rPr lang="sv-SE" sz="1100" i="1" dirty="0">
                <a:solidFill>
                  <a:prstClr val="black"/>
                </a:solidFill>
                <a:latin typeface="Calibri"/>
                <a:cs typeface="Arial" pitchFamily="34" charset="0"/>
              </a:rPr>
            </a:br>
            <a:r>
              <a:rPr lang="sv-SE" sz="1100" i="1" dirty="0">
                <a:solidFill>
                  <a:prstClr val="black"/>
                </a:solidFill>
                <a:latin typeface="Calibri"/>
                <a:cs typeface="Arial" pitchFamily="34" charset="0"/>
              </a:rPr>
              <a:t>ingång</a:t>
            </a:r>
          </a:p>
        </p:txBody>
      </p:sp>
      <p:graphicFrame>
        <p:nvGraphicFramePr>
          <p:cNvPr id="38" name="Diagram 37"/>
          <p:cNvGraphicFramePr/>
          <p:nvPr>
            <p:extLst>
              <p:ext uri="{D42A27DB-BD31-4B8C-83A1-F6EECF244321}">
                <p14:modId xmlns:p14="http://schemas.microsoft.com/office/powerpoint/2010/main" val="2932488140"/>
              </p:ext>
            </p:extLst>
          </p:nvPr>
        </p:nvGraphicFramePr>
        <p:xfrm>
          <a:off x="2204982" y="3955561"/>
          <a:ext cx="1898142" cy="125808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32" name="textruta 331"/>
          <p:cNvSpPr txBox="1"/>
          <p:nvPr/>
        </p:nvSpPr>
        <p:spPr>
          <a:xfrm>
            <a:off x="1321452" y="3588503"/>
            <a:ext cx="1259536" cy="276999"/>
          </a:xfrm>
          <a:prstGeom prst="rect">
            <a:avLst/>
          </a:prstGeom>
          <a:noFill/>
        </p:spPr>
        <p:txBody>
          <a:bodyPr wrap="square" rtlCol="0">
            <a:spAutoFit/>
          </a:bodyPr>
          <a:lstStyle/>
          <a:p>
            <a:pPr defTabSz="457200" fontAlgn="auto">
              <a:spcBef>
                <a:spcPts val="0"/>
              </a:spcBef>
              <a:spcAft>
                <a:spcPts val="0"/>
              </a:spcAft>
            </a:pPr>
            <a:r>
              <a:rPr lang="sv-SE" sz="1200" i="1" dirty="0">
                <a:solidFill>
                  <a:prstClr val="black"/>
                </a:solidFill>
                <a:latin typeface="Calibri"/>
                <a:cs typeface="Arial" pitchFamily="34" charset="0"/>
              </a:rPr>
              <a:t>Tjänstekontrakt</a:t>
            </a:r>
          </a:p>
        </p:txBody>
      </p:sp>
      <p:grpSp>
        <p:nvGrpSpPr>
          <p:cNvPr id="114" name="Grupp 113"/>
          <p:cNvGrpSpPr/>
          <p:nvPr/>
        </p:nvGrpSpPr>
        <p:grpSpPr>
          <a:xfrm>
            <a:off x="5246192" y="1843707"/>
            <a:ext cx="691104" cy="365630"/>
            <a:chOff x="2330674" y="1012742"/>
            <a:chExt cx="691104" cy="365630"/>
          </a:xfrm>
        </p:grpSpPr>
        <p:pic>
          <p:nvPicPr>
            <p:cNvPr id="115" name="Picture 159" descr="Dator med kortläsare"/>
            <p:cNvPicPr>
              <a:picLocks noChangeAspect="1" noChangeArrowheads="1"/>
            </p:cNvPicPr>
            <p:nvPr/>
          </p:nvPicPr>
          <p:blipFill>
            <a:blip r:embed="rId3" cstate="email">
              <a:extLst>
                <a:ext uri="{28A0092B-C50C-407E-A947-70E740481C1C}">
                  <a14:useLocalDpi xmlns:a14="http://schemas.microsoft.com/office/drawing/2010/main"/>
                </a:ext>
              </a:extLst>
            </a:blip>
            <a:srcRect t="23662"/>
            <a:stretch>
              <a:fillRect/>
            </a:stretch>
          </p:blipFill>
          <p:spPr bwMode="auto">
            <a:xfrm>
              <a:off x="2330674" y="1076906"/>
              <a:ext cx="326821" cy="26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2" descr="C:\Users\svrlwi\AppData\Local\Microsoft\Windows\Temporary Internet Files\Content.IE5\51G1LSV1\MC90043393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95" y="1012742"/>
              <a:ext cx="364283" cy="365630"/>
            </a:xfrm>
            <a:prstGeom prst="rect">
              <a:avLst/>
            </a:prstGeom>
            <a:noFill/>
            <a:extLst>
              <a:ext uri="{909E8E84-426E-40dd-AFC4-6F175D3DCCD1}">
                <a14:hiddenFill xmlns:a14="http://schemas.microsoft.com/office/drawing/2010/main">
                  <a:solidFill>
                    <a:srgbClr val="FFFFFF"/>
                  </a:solidFill>
                </a14:hiddenFill>
              </a:ext>
            </a:extLst>
          </p:spPr>
        </p:pic>
      </p:grpSp>
      <p:sp>
        <p:nvSpPr>
          <p:cNvPr id="109" name="Rektangel med rundade hörn 22"/>
          <p:cNvSpPr/>
          <p:nvPr/>
        </p:nvSpPr>
        <p:spPr>
          <a:xfrm>
            <a:off x="5349598" y="2535958"/>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i="1" dirty="0">
              <a:solidFill>
                <a:srgbClr val="382819"/>
              </a:solidFill>
              <a:latin typeface="Arial" charset="0"/>
              <a:ea typeface="ＭＳ Ｐゴシック" charset="0"/>
              <a:cs typeface="ＭＳ Ｐゴシック" charset="0"/>
            </a:endParaRPr>
          </a:p>
        </p:txBody>
      </p:sp>
      <p:sp>
        <p:nvSpPr>
          <p:cNvPr id="90" name="textruta 89"/>
          <p:cNvSpPr txBox="1"/>
          <p:nvPr/>
        </p:nvSpPr>
        <p:spPr>
          <a:xfrm>
            <a:off x="6271606" y="2540487"/>
            <a:ext cx="1348394" cy="577081"/>
          </a:xfrm>
          <a:prstGeom prst="rect">
            <a:avLst/>
          </a:prstGeom>
          <a:noFill/>
        </p:spPr>
        <p:txBody>
          <a:bodyPr wrap="square" rtlCol="0">
            <a:spAutoFit/>
          </a:bodyPr>
          <a:lstStyle/>
          <a:p>
            <a:pPr defTabSz="457200" fontAlgn="auto">
              <a:spcBef>
                <a:spcPts val="0"/>
              </a:spcBef>
              <a:spcAft>
                <a:spcPts val="0"/>
              </a:spcAft>
            </a:pPr>
            <a:r>
              <a:rPr lang="sv-SE" sz="1050" i="1" dirty="0" smtClean="0">
                <a:solidFill>
                  <a:prstClr val="black"/>
                </a:solidFill>
                <a:latin typeface="Calibri"/>
                <a:cs typeface="Arial" pitchFamily="34" charset="0"/>
              </a:rPr>
              <a:t>T ex fristående förskrivningsverktyg, mindre journalsystem</a:t>
            </a:r>
            <a:endParaRPr lang="sv-SE" sz="1050" i="1" dirty="0">
              <a:solidFill>
                <a:prstClr val="black"/>
              </a:solidFill>
              <a:latin typeface="Calibri"/>
              <a:cs typeface="Arial" pitchFamily="34" charset="0"/>
            </a:endParaRPr>
          </a:p>
        </p:txBody>
      </p:sp>
      <p:sp>
        <p:nvSpPr>
          <p:cNvPr id="99" name="Ned 98"/>
          <p:cNvSpPr/>
          <p:nvPr/>
        </p:nvSpPr>
        <p:spPr bwMode="auto">
          <a:xfrm>
            <a:off x="5509921" y="3188393"/>
            <a:ext cx="325977" cy="474585"/>
          </a:xfrm>
          <a:prstGeom prst="downArrow">
            <a:avLst/>
          </a:prstGeom>
          <a:noFill/>
          <a:ln w="952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grpSp>
        <p:nvGrpSpPr>
          <p:cNvPr id="19" name="Grupp 18"/>
          <p:cNvGrpSpPr/>
          <p:nvPr/>
        </p:nvGrpSpPr>
        <p:grpSpPr>
          <a:xfrm>
            <a:off x="5530959" y="3197629"/>
            <a:ext cx="304939" cy="367607"/>
            <a:chOff x="7031219" y="3326025"/>
            <a:chExt cx="304939" cy="367607"/>
          </a:xfrm>
        </p:grpSpPr>
        <p:cxnSp>
          <p:nvCxnSpPr>
            <p:cNvPr id="14" name="Rak 13"/>
            <p:cNvCxnSpPr/>
            <p:nvPr/>
          </p:nvCxnSpPr>
          <p:spPr bwMode="auto">
            <a:xfrm>
              <a:off x="7031219" y="3372196"/>
              <a:ext cx="304939" cy="301116"/>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Rak 109"/>
            <p:cNvCxnSpPr/>
            <p:nvPr/>
          </p:nvCxnSpPr>
          <p:spPr bwMode="auto">
            <a:xfrm flipV="1">
              <a:off x="7064719" y="3326025"/>
              <a:ext cx="261279" cy="367607"/>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6" name="Grupp 125"/>
          <p:cNvGrpSpPr/>
          <p:nvPr/>
        </p:nvGrpSpPr>
        <p:grpSpPr>
          <a:xfrm>
            <a:off x="2513507" y="3724111"/>
            <a:ext cx="1294565" cy="131113"/>
            <a:chOff x="2449173" y="3243649"/>
            <a:chExt cx="1294565" cy="131113"/>
          </a:xfrm>
        </p:grpSpPr>
        <p:grpSp>
          <p:nvGrpSpPr>
            <p:cNvPr id="127" name="Grupp 126"/>
            <p:cNvGrpSpPr/>
            <p:nvPr/>
          </p:nvGrpSpPr>
          <p:grpSpPr>
            <a:xfrm>
              <a:off x="2449173" y="3257220"/>
              <a:ext cx="66751" cy="117542"/>
              <a:chOff x="9018096" y="5768908"/>
              <a:chExt cx="66751" cy="117542"/>
            </a:xfrm>
          </p:grpSpPr>
          <p:cxnSp>
            <p:nvCxnSpPr>
              <p:cNvPr id="170" name="Rak pil 18"/>
              <p:cNvCxnSpPr>
                <a:cxnSpLocks noChangeShapeType="1"/>
                <a:endCxn id="171"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1" name="Ellips 170"/>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28" name="Grupp 127"/>
            <p:cNvGrpSpPr/>
            <p:nvPr/>
          </p:nvGrpSpPr>
          <p:grpSpPr>
            <a:xfrm>
              <a:off x="2820928" y="3248679"/>
              <a:ext cx="66751" cy="117542"/>
              <a:chOff x="9018096" y="5768908"/>
              <a:chExt cx="66751" cy="117542"/>
            </a:xfrm>
          </p:grpSpPr>
          <p:cxnSp>
            <p:nvCxnSpPr>
              <p:cNvPr id="168" name="Rak pil 18"/>
              <p:cNvCxnSpPr>
                <a:cxnSpLocks noChangeShapeType="1"/>
                <a:endCxn id="169"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9" name="Ellips 168"/>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29" name="Grupp 128"/>
            <p:cNvGrpSpPr/>
            <p:nvPr/>
          </p:nvGrpSpPr>
          <p:grpSpPr>
            <a:xfrm>
              <a:off x="2984873" y="3250994"/>
              <a:ext cx="66751" cy="117542"/>
              <a:chOff x="9018096" y="5768908"/>
              <a:chExt cx="66751" cy="117542"/>
            </a:xfrm>
          </p:grpSpPr>
          <p:cxnSp>
            <p:nvCxnSpPr>
              <p:cNvPr id="166" name="Rak pil 18"/>
              <p:cNvCxnSpPr>
                <a:cxnSpLocks noChangeShapeType="1"/>
                <a:endCxn id="167"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Ellips 166"/>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30" name="Grupp 129"/>
            <p:cNvGrpSpPr/>
            <p:nvPr/>
          </p:nvGrpSpPr>
          <p:grpSpPr>
            <a:xfrm>
              <a:off x="2625107" y="3253088"/>
              <a:ext cx="66751" cy="117542"/>
              <a:chOff x="9018096" y="5791998"/>
              <a:chExt cx="66751" cy="117542"/>
            </a:xfrm>
          </p:grpSpPr>
          <p:cxnSp>
            <p:nvCxnSpPr>
              <p:cNvPr id="145" name="Rak pil 18"/>
              <p:cNvCxnSpPr>
                <a:cxnSpLocks noChangeShapeType="1"/>
                <a:endCxn id="156"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 name="Ellips 155"/>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31" name="Grupp 130"/>
            <p:cNvGrpSpPr/>
            <p:nvPr/>
          </p:nvGrpSpPr>
          <p:grpSpPr>
            <a:xfrm>
              <a:off x="3141287" y="3252190"/>
              <a:ext cx="66751" cy="117542"/>
              <a:chOff x="9018096" y="5768908"/>
              <a:chExt cx="66751" cy="117542"/>
            </a:xfrm>
          </p:grpSpPr>
          <p:cxnSp>
            <p:nvCxnSpPr>
              <p:cNvPr id="143" name="Rak pil 18"/>
              <p:cNvCxnSpPr>
                <a:cxnSpLocks noChangeShapeType="1"/>
                <a:endCxn id="144"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 name="Ellips 143"/>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32" name="Grupp 131"/>
            <p:cNvGrpSpPr/>
            <p:nvPr/>
          </p:nvGrpSpPr>
          <p:grpSpPr>
            <a:xfrm>
              <a:off x="3513042" y="3243649"/>
              <a:ext cx="66751" cy="117542"/>
              <a:chOff x="9018096" y="5768908"/>
              <a:chExt cx="66751" cy="117542"/>
            </a:xfrm>
          </p:grpSpPr>
          <p:cxnSp>
            <p:nvCxnSpPr>
              <p:cNvPr id="139" name="Rak pil 18"/>
              <p:cNvCxnSpPr>
                <a:cxnSpLocks noChangeShapeType="1"/>
                <a:endCxn id="140"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Ellips 139"/>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33" name="Grupp 132"/>
            <p:cNvGrpSpPr/>
            <p:nvPr/>
          </p:nvGrpSpPr>
          <p:grpSpPr>
            <a:xfrm>
              <a:off x="3676987" y="3245964"/>
              <a:ext cx="66751" cy="117542"/>
              <a:chOff x="9018096" y="5768908"/>
              <a:chExt cx="66751" cy="117542"/>
            </a:xfrm>
          </p:grpSpPr>
          <p:cxnSp>
            <p:nvCxnSpPr>
              <p:cNvPr id="137" name="Rak pil 18"/>
              <p:cNvCxnSpPr>
                <a:cxnSpLocks noChangeShapeType="1"/>
                <a:endCxn id="138"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 name="Ellips 137"/>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34" name="Grupp 133"/>
            <p:cNvGrpSpPr/>
            <p:nvPr/>
          </p:nvGrpSpPr>
          <p:grpSpPr>
            <a:xfrm>
              <a:off x="3317221" y="3248058"/>
              <a:ext cx="66751" cy="117542"/>
              <a:chOff x="9018096" y="5791998"/>
              <a:chExt cx="66751" cy="117542"/>
            </a:xfrm>
          </p:grpSpPr>
          <p:cxnSp>
            <p:nvCxnSpPr>
              <p:cNvPr id="135" name="Rak pil 18"/>
              <p:cNvCxnSpPr>
                <a:cxnSpLocks noChangeShapeType="1"/>
                <a:endCxn id="136"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Ellips 135"/>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sp>
        <p:nvSpPr>
          <p:cNvPr id="172" name="Ellips 171"/>
          <p:cNvSpPr/>
          <p:nvPr/>
        </p:nvSpPr>
        <p:spPr bwMode="auto">
          <a:xfrm>
            <a:off x="2389663" y="3581395"/>
            <a:ext cx="1680042" cy="482116"/>
          </a:xfrm>
          <a:prstGeom prst="ellipse">
            <a:avLst/>
          </a:prstGeom>
          <a:noFill/>
          <a:ln w="9525"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dirty="0">
              <a:solidFill>
                <a:srgbClr val="382819"/>
              </a:solidFill>
              <a:cs typeface="+mn-cs"/>
            </a:endParaRPr>
          </a:p>
        </p:txBody>
      </p:sp>
      <p:grpSp>
        <p:nvGrpSpPr>
          <p:cNvPr id="173" name="Grupp 172"/>
          <p:cNvGrpSpPr/>
          <p:nvPr/>
        </p:nvGrpSpPr>
        <p:grpSpPr>
          <a:xfrm>
            <a:off x="1347128" y="1853036"/>
            <a:ext cx="854378" cy="698311"/>
            <a:chOff x="7118528" y="949686"/>
            <a:chExt cx="854378" cy="698311"/>
          </a:xfrm>
        </p:grpSpPr>
        <p:pic>
          <p:nvPicPr>
            <p:cNvPr id="174" name="Picture 5" descr="C:\Users\svrlwi\AppData\Local\Microsoft\Windows\Temporary Internet Files\Content.IE5\33SAVMNN\MC900433943[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26349" y="949686"/>
              <a:ext cx="446026" cy="447676"/>
            </a:xfrm>
            <a:prstGeom prst="rect">
              <a:avLst/>
            </a:prstGeom>
            <a:noFill/>
            <a:extLst>
              <a:ext uri="{909E8E84-426E-40dd-AFC4-6F175D3DCCD1}">
                <a14:hiddenFill xmlns:a14="http://schemas.microsoft.com/office/drawing/2010/main">
                  <a:solidFill>
                    <a:srgbClr val="FFFFFF"/>
                  </a:solidFill>
                </a14:hiddenFill>
              </a:ext>
            </a:extLst>
          </p:spPr>
        </p:pic>
        <p:sp>
          <p:nvSpPr>
            <p:cNvPr id="175" name="textruta 174"/>
            <p:cNvSpPr txBox="1"/>
            <p:nvPr/>
          </p:nvSpPr>
          <p:spPr>
            <a:xfrm>
              <a:off x="7118528" y="1401776"/>
              <a:ext cx="854378" cy="246221"/>
            </a:xfrm>
            <a:prstGeom prst="rect">
              <a:avLst/>
            </a:prstGeom>
            <a:noFill/>
          </p:spPr>
          <p:txBody>
            <a:bodyPr wrap="square" rtlCol="0">
              <a:spAutoFit/>
            </a:bodyPr>
            <a:lstStyle/>
            <a:p>
              <a:pPr defTabSz="457200" fontAlgn="auto">
                <a:spcBef>
                  <a:spcPts val="0"/>
                </a:spcBef>
                <a:spcAft>
                  <a:spcPts val="0"/>
                </a:spcAft>
              </a:pPr>
              <a:r>
                <a:rPr lang="sv-SE" sz="1000" i="1" dirty="0">
                  <a:solidFill>
                    <a:prstClr val="black"/>
                  </a:solidFill>
                  <a:latin typeface="Calibri"/>
                  <a:cs typeface="Arial" pitchFamily="34" charset="0"/>
                </a:rPr>
                <a:t>invånare</a:t>
              </a:r>
            </a:p>
          </p:txBody>
        </p:sp>
        <p:pic>
          <p:nvPicPr>
            <p:cNvPr id="176" name="Bildobjekt 175" descr="smart phone.jpeg"/>
            <p:cNvPicPr>
              <a:picLocks noChangeAspect="1"/>
            </p:cNvPicPr>
            <p:nvPr/>
          </p:nvPicPr>
          <p:blipFill rotWithShape="1">
            <a:blip r:embed="rId16" cstate="print">
              <a:duotone>
                <a:schemeClr val="bg2">
                  <a:shade val="45000"/>
                  <a:satMod val="135000"/>
                </a:schemeClr>
                <a:prstClr val="white"/>
              </a:duotone>
              <a:extLst>
                <a:ext uri="{BEBA8EAE-BF5A-486C-A8C5-ECC9F3942E4B}">
                  <a14:imgProps xmlns:a14="http://schemas.microsoft.com/office/drawing/2010/main">
                    <a14:imgLayer r:embed="rId17">
                      <a14:imgEffect>
                        <a14:backgroundRemoval t="521" b="99479" l="0" r="100000"/>
                      </a14:imgEffect>
                    </a14:imgLayer>
                  </a14:imgProps>
                </a:ext>
                <a:ext uri="{28A0092B-C50C-407E-A947-70E740481C1C}">
                  <a14:useLocalDpi xmlns:a14="http://schemas.microsoft.com/office/drawing/2010/main"/>
                </a:ext>
              </a:extLst>
            </a:blip>
            <a:srcRect/>
            <a:stretch/>
          </p:blipFill>
          <p:spPr>
            <a:xfrm>
              <a:off x="7649613" y="1007339"/>
              <a:ext cx="145775" cy="251924"/>
            </a:xfrm>
            <a:prstGeom prst="rect">
              <a:avLst/>
            </a:prstGeom>
          </p:spPr>
        </p:pic>
      </p:grpSp>
      <p:sp>
        <p:nvSpPr>
          <p:cNvPr id="177" name="Rektangel med rundade hörn 22"/>
          <p:cNvSpPr/>
          <p:nvPr/>
        </p:nvSpPr>
        <p:spPr>
          <a:xfrm>
            <a:off x="1802003" y="2518298"/>
            <a:ext cx="78791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r>
              <a:rPr lang="sv-SE" sz="900" dirty="0">
                <a:solidFill>
                  <a:srgbClr val="382819"/>
                </a:solidFill>
                <a:latin typeface="Arial" charset="0"/>
                <a:ea typeface="ＭＳ Ｐゴシック" charset="0"/>
                <a:cs typeface="ＭＳ Ｐゴシック" charset="0"/>
              </a:rPr>
              <a:t>Journalen</a:t>
            </a:r>
            <a:br>
              <a:rPr lang="sv-SE" sz="900" dirty="0">
                <a:solidFill>
                  <a:srgbClr val="382819"/>
                </a:solidFill>
                <a:latin typeface="Arial" charset="0"/>
                <a:ea typeface="ＭＳ Ｐゴシック" charset="0"/>
                <a:cs typeface="ＭＳ Ｐゴシック" charset="0"/>
              </a:rPr>
            </a:br>
            <a:r>
              <a:rPr lang="sv-SE" sz="900" dirty="0" smtClean="0">
                <a:solidFill>
                  <a:srgbClr val="382819"/>
                </a:solidFill>
                <a:latin typeface="Arial" charset="0"/>
                <a:ea typeface="ＭＳ Ｐゴシック" charset="0"/>
                <a:cs typeface="ＭＳ Ｐゴシック" charset="0"/>
              </a:rPr>
              <a:t>Vårdhändelser</a:t>
            </a:r>
            <a:endParaRPr lang="sv-SE" sz="900" dirty="0">
              <a:solidFill>
                <a:srgbClr val="382819"/>
              </a:solidFill>
              <a:latin typeface="Arial" charset="0"/>
              <a:ea typeface="ＭＳ Ｐゴシック" charset="0"/>
              <a:cs typeface="ＭＳ Ｐゴシック" charset="0"/>
            </a:endParaRPr>
          </a:p>
        </p:txBody>
      </p:sp>
      <p:cxnSp>
        <p:nvCxnSpPr>
          <p:cNvPr id="183" name="Rak pil 6"/>
          <p:cNvCxnSpPr>
            <a:stCxn id="174" idx="1"/>
            <a:endCxn id="177" idx="0"/>
          </p:cNvCxnSpPr>
          <p:nvPr/>
        </p:nvCxnSpPr>
        <p:spPr bwMode="auto">
          <a:xfrm>
            <a:off x="1800975" y="2076874"/>
            <a:ext cx="394983" cy="441424"/>
          </a:xfrm>
          <a:prstGeom prst="curvedConnector2">
            <a:avLst/>
          </a:prstGeom>
          <a:noFill/>
          <a:ln w="12700" cap="flat" cmpd="sng" algn="ctr">
            <a:solidFill>
              <a:srgbClr val="A6A6A6"/>
            </a:solidFill>
            <a:prstDash val="solid"/>
            <a:round/>
            <a:headEnd type="none" w="med" len="med"/>
            <a:tailEnd type="stealth"/>
          </a:ln>
          <a:effectLst/>
        </p:spPr>
      </p:cxnSp>
      <p:sp>
        <p:nvSpPr>
          <p:cNvPr id="184" name="Dokument 183"/>
          <p:cNvSpPr/>
          <p:nvPr/>
        </p:nvSpPr>
        <p:spPr bwMode="auto">
          <a:xfrm>
            <a:off x="471719" y="1931944"/>
            <a:ext cx="875409" cy="461337"/>
          </a:xfrm>
          <a:prstGeom prst="flowChartDocumen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a:r>
              <a:rPr lang="sv-SE" sz="900" dirty="0" smtClean="0">
                <a:solidFill>
                  <a:srgbClr val="382819"/>
                </a:solidFill>
                <a:latin typeface="Arial Narrow"/>
                <a:cs typeface="Arial Narrow"/>
              </a:rPr>
              <a:t>Samlad Läkemedelslista</a:t>
            </a:r>
            <a:endParaRPr lang="sv-SE" sz="900" dirty="0">
              <a:solidFill>
                <a:srgbClr val="382819"/>
              </a:solidFill>
              <a:latin typeface="Arial Narrow"/>
              <a:cs typeface="Arial Narrow"/>
            </a:endParaRPr>
          </a:p>
        </p:txBody>
      </p:sp>
      <p:sp>
        <p:nvSpPr>
          <p:cNvPr id="187" name="Vänster-höger 186"/>
          <p:cNvSpPr/>
          <p:nvPr/>
        </p:nvSpPr>
        <p:spPr bwMode="auto">
          <a:xfrm rot="17635053">
            <a:off x="3453423" y="3205325"/>
            <a:ext cx="515431" cy="316016"/>
          </a:xfrm>
          <a:prstGeom prst="lef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189" name="Vänster-höger 188"/>
          <p:cNvSpPr/>
          <p:nvPr/>
        </p:nvSpPr>
        <p:spPr bwMode="auto">
          <a:xfrm>
            <a:off x="4508108" y="4447968"/>
            <a:ext cx="571772" cy="304618"/>
          </a:xfrm>
          <a:prstGeom prst="lef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190" name="Ned 189"/>
          <p:cNvSpPr/>
          <p:nvPr/>
        </p:nvSpPr>
        <p:spPr bwMode="auto">
          <a:xfrm rot="5828019">
            <a:off x="4600816" y="4930326"/>
            <a:ext cx="325977" cy="474585"/>
          </a:xfrm>
          <a:prstGeom prst="down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194" name="Ned 193"/>
          <p:cNvSpPr/>
          <p:nvPr/>
        </p:nvSpPr>
        <p:spPr bwMode="auto">
          <a:xfrm rot="3608824">
            <a:off x="4632057" y="3142736"/>
            <a:ext cx="325977" cy="474585"/>
          </a:xfrm>
          <a:prstGeom prst="down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195" name="textruta 194"/>
          <p:cNvSpPr txBox="1"/>
          <p:nvPr/>
        </p:nvSpPr>
        <p:spPr>
          <a:xfrm>
            <a:off x="4339313" y="3550306"/>
            <a:ext cx="1122487" cy="400110"/>
          </a:xfrm>
          <a:prstGeom prst="rect">
            <a:avLst/>
          </a:prstGeom>
          <a:noFill/>
        </p:spPr>
        <p:txBody>
          <a:bodyPr wrap="square" rtlCol="0">
            <a:spAutoFit/>
          </a:bodyPr>
          <a:lstStyle/>
          <a:p>
            <a:r>
              <a:rPr lang="sv-SE" sz="1000" i="1" dirty="0">
                <a:solidFill>
                  <a:srgbClr val="0000FF"/>
                </a:solidFill>
                <a:latin typeface="Calibri"/>
                <a:cs typeface="Arial" pitchFamily="34" charset="0"/>
              </a:rPr>
              <a:t>Registrera </a:t>
            </a:r>
            <a:r>
              <a:rPr lang="sv-SE" sz="1000" i="1" dirty="0" smtClean="0">
                <a:solidFill>
                  <a:srgbClr val="0000FF"/>
                </a:solidFill>
                <a:latin typeface="Calibri"/>
                <a:cs typeface="Arial" pitchFamily="34" charset="0"/>
              </a:rPr>
              <a:t>/ </a:t>
            </a:r>
            <a:r>
              <a:rPr lang="sv-SE" sz="1000" i="1" dirty="0">
                <a:solidFill>
                  <a:srgbClr val="0000FF"/>
                </a:solidFill>
                <a:latin typeface="Calibri"/>
                <a:cs typeface="Arial" pitchFamily="34" charset="0"/>
              </a:rPr>
              <a:t>Makulera</a:t>
            </a:r>
          </a:p>
        </p:txBody>
      </p:sp>
      <p:sp>
        <p:nvSpPr>
          <p:cNvPr id="196" name="textruta 195"/>
          <p:cNvSpPr txBox="1"/>
          <p:nvPr/>
        </p:nvSpPr>
        <p:spPr>
          <a:xfrm>
            <a:off x="2824170" y="3195818"/>
            <a:ext cx="1122487" cy="246221"/>
          </a:xfrm>
          <a:prstGeom prst="rect">
            <a:avLst/>
          </a:prstGeom>
          <a:noFill/>
        </p:spPr>
        <p:txBody>
          <a:bodyPr wrap="square" rtlCol="0">
            <a:spAutoFit/>
          </a:bodyPr>
          <a:lstStyle/>
          <a:p>
            <a:pPr defTabSz="457200" fontAlgn="auto">
              <a:spcBef>
                <a:spcPts val="0"/>
              </a:spcBef>
              <a:spcAft>
                <a:spcPts val="0"/>
              </a:spcAft>
            </a:pPr>
            <a:r>
              <a:rPr lang="sv-SE" sz="1000" i="1" dirty="0" smtClean="0">
                <a:solidFill>
                  <a:srgbClr val="0000FF"/>
                </a:solidFill>
                <a:latin typeface="Calibri"/>
                <a:cs typeface="Arial" pitchFamily="34" charset="0"/>
              </a:rPr>
              <a:t>Läs / Skriv</a:t>
            </a:r>
            <a:endParaRPr lang="sv-SE" sz="1000" i="1" dirty="0">
              <a:solidFill>
                <a:srgbClr val="0000FF"/>
              </a:solidFill>
              <a:latin typeface="Calibri"/>
              <a:cs typeface="Arial" pitchFamily="34" charset="0"/>
            </a:endParaRPr>
          </a:p>
        </p:txBody>
      </p:sp>
      <p:sp>
        <p:nvSpPr>
          <p:cNvPr id="197" name="Rundad rektangulär 196"/>
          <p:cNvSpPr/>
          <p:nvPr/>
        </p:nvSpPr>
        <p:spPr bwMode="auto">
          <a:xfrm>
            <a:off x="5672910" y="3339018"/>
            <a:ext cx="2031514" cy="998430"/>
          </a:xfrm>
          <a:prstGeom prst="wedgeRoundRectCallout">
            <a:avLst>
              <a:gd name="adj1" fmla="val -94853"/>
              <a:gd name="adj2" fmla="val 58106"/>
              <a:gd name="adj3" fmla="val 16667"/>
            </a:avLst>
          </a:prstGeom>
          <a:ln>
            <a:solidFill>
              <a:schemeClr val="accent2"/>
            </a:solidFill>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957263" fontAlgn="auto">
              <a:spcBef>
                <a:spcPts val="0"/>
              </a:spcBef>
              <a:spcAft>
                <a:spcPts val="0"/>
              </a:spcAft>
            </a:pPr>
            <a:r>
              <a:rPr lang="sv-SE" sz="1050" i="1" dirty="0" smtClean="0">
                <a:solidFill>
                  <a:srgbClr val="0000FF"/>
                </a:solidFill>
                <a:latin typeface="Arial"/>
                <a:cs typeface="Arial"/>
              </a:rPr>
              <a:t>Dospatientens alla recept. Kommande lagstiftning kan ge kompletterande underlag för övriga patienter sett över riket </a:t>
            </a:r>
          </a:p>
        </p:txBody>
      </p:sp>
      <p:sp>
        <p:nvSpPr>
          <p:cNvPr id="199" name="Rundad rektangulär 198"/>
          <p:cNvSpPr/>
          <p:nvPr/>
        </p:nvSpPr>
        <p:spPr bwMode="auto">
          <a:xfrm>
            <a:off x="471719" y="5397793"/>
            <a:ext cx="1650799" cy="819658"/>
          </a:xfrm>
          <a:prstGeom prst="wedgeRoundRectCallout">
            <a:avLst>
              <a:gd name="adj1" fmla="val 36695"/>
              <a:gd name="adj2" fmla="val -66519"/>
              <a:gd name="adj3" fmla="val 16667"/>
            </a:avLst>
          </a:prstGeom>
          <a:ln>
            <a:solidFill>
              <a:schemeClr val="accent2"/>
            </a:solidFill>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957263" fontAlgn="auto">
              <a:spcBef>
                <a:spcPts val="0"/>
              </a:spcBef>
              <a:spcAft>
                <a:spcPts val="0"/>
              </a:spcAft>
            </a:pPr>
            <a:r>
              <a:rPr lang="sv-SE" sz="1050" i="1" dirty="0">
                <a:solidFill>
                  <a:srgbClr val="0000FF"/>
                </a:solidFill>
                <a:latin typeface="Arial"/>
                <a:cs typeface="Arial"/>
              </a:rPr>
              <a:t>E</a:t>
            </a:r>
            <a:r>
              <a:rPr lang="sv-SE" sz="1050" i="1" dirty="0" smtClean="0">
                <a:solidFill>
                  <a:srgbClr val="0000FF"/>
                </a:solidFill>
                <a:latin typeface="Arial"/>
                <a:cs typeface="Arial"/>
              </a:rPr>
              <a:t>xpedieringsunderlag finns från start från de källsystem som anslutits</a:t>
            </a:r>
            <a:endParaRPr lang="sv-SE" sz="1050" b="1" i="1" dirty="0">
              <a:solidFill>
                <a:srgbClr val="0000FF"/>
              </a:solidFill>
              <a:latin typeface="Arial"/>
              <a:cs typeface="Arial"/>
            </a:endParaRPr>
          </a:p>
        </p:txBody>
      </p:sp>
      <p:sp>
        <p:nvSpPr>
          <p:cNvPr id="201" name="Dokument 200"/>
          <p:cNvSpPr/>
          <p:nvPr/>
        </p:nvSpPr>
        <p:spPr bwMode="auto">
          <a:xfrm>
            <a:off x="2737727" y="1931944"/>
            <a:ext cx="875409" cy="461337"/>
          </a:xfrm>
          <a:prstGeom prst="flowChartDocumen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a:r>
              <a:rPr lang="sv-SE" sz="900" dirty="0" smtClean="0">
                <a:solidFill>
                  <a:srgbClr val="382819"/>
                </a:solidFill>
                <a:latin typeface="Arial Narrow"/>
                <a:cs typeface="Arial Narrow"/>
              </a:rPr>
              <a:t>Samlad Läkemedelslista</a:t>
            </a:r>
            <a:endParaRPr lang="sv-SE" sz="900" dirty="0">
              <a:solidFill>
                <a:srgbClr val="382819"/>
              </a:solidFill>
              <a:latin typeface="Arial Narrow"/>
              <a:cs typeface="Arial Narrow"/>
            </a:endParaRPr>
          </a:p>
        </p:txBody>
      </p:sp>
      <p:sp>
        <p:nvSpPr>
          <p:cNvPr id="203" name="Rundad rektangulär 202"/>
          <p:cNvSpPr/>
          <p:nvPr/>
        </p:nvSpPr>
        <p:spPr bwMode="auto">
          <a:xfrm>
            <a:off x="3774696" y="5481063"/>
            <a:ext cx="1403248" cy="640886"/>
          </a:xfrm>
          <a:prstGeom prst="wedgeRoundRectCallout">
            <a:avLst>
              <a:gd name="adj1" fmla="val 18378"/>
              <a:gd name="adj2" fmla="val -66519"/>
              <a:gd name="adj3" fmla="val 16667"/>
            </a:avLst>
          </a:prstGeom>
          <a:ln>
            <a:solidFill>
              <a:schemeClr val="accent2"/>
            </a:solidFill>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957263" fontAlgn="auto">
              <a:spcBef>
                <a:spcPts val="0"/>
              </a:spcBef>
              <a:spcAft>
                <a:spcPts val="0"/>
              </a:spcAft>
            </a:pPr>
            <a:r>
              <a:rPr lang="sv-SE" sz="1050" b="1" i="1" dirty="0" smtClean="0">
                <a:solidFill>
                  <a:srgbClr val="0000FF"/>
                </a:solidFill>
                <a:latin typeface="Arial"/>
                <a:cs typeface="Arial"/>
              </a:rPr>
              <a:t>Alla</a:t>
            </a:r>
            <a:r>
              <a:rPr lang="sv-SE" sz="1050" i="1" dirty="0" smtClean="0">
                <a:solidFill>
                  <a:srgbClr val="0000FF"/>
                </a:solidFill>
                <a:latin typeface="Arial"/>
                <a:cs typeface="Arial"/>
              </a:rPr>
              <a:t> expedierade läkemedel, kopplat till förskrivningarna</a:t>
            </a:r>
            <a:endParaRPr lang="sv-SE" sz="1050" b="1" i="1" dirty="0">
              <a:solidFill>
                <a:srgbClr val="0000FF"/>
              </a:solidFill>
              <a:latin typeface="Arial"/>
              <a:cs typeface="Arial"/>
            </a:endParaRPr>
          </a:p>
        </p:txBody>
      </p:sp>
      <p:sp>
        <p:nvSpPr>
          <p:cNvPr id="88" name="Ned 87"/>
          <p:cNvSpPr/>
          <p:nvPr/>
        </p:nvSpPr>
        <p:spPr bwMode="auto">
          <a:xfrm rot="9054520">
            <a:off x="2217329" y="3139084"/>
            <a:ext cx="325977" cy="474585"/>
          </a:xfrm>
          <a:prstGeom prst="down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89" name="textruta 88"/>
          <p:cNvSpPr txBox="1"/>
          <p:nvPr/>
        </p:nvSpPr>
        <p:spPr>
          <a:xfrm>
            <a:off x="622801" y="3041197"/>
            <a:ext cx="1464296" cy="553998"/>
          </a:xfrm>
          <a:prstGeom prst="rect">
            <a:avLst/>
          </a:prstGeom>
          <a:noFill/>
        </p:spPr>
        <p:txBody>
          <a:bodyPr wrap="square" rtlCol="0">
            <a:spAutoFit/>
          </a:bodyPr>
          <a:lstStyle/>
          <a:p>
            <a:r>
              <a:rPr lang="sv-SE" sz="1000" i="1" dirty="0">
                <a:solidFill>
                  <a:srgbClr val="0000FF"/>
                </a:solidFill>
                <a:latin typeface="Calibri"/>
                <a:cs typeface="Arial" pitchFamily="34" charset="0"/>
              </a:rPr>
              <a:t>Läs</a:t>
            </a:r>
            <a:br>
              <a:rPr lang="sv-SE" sz="1000" i="1" dirty="0">
                <a:solidFill>
                  <a:srgbClr val="0000FF"/>
                </a:solidFill>
                <a:latin typeface="Calibri"/>
                <a:cs typeface="Arial" pitchFamily="34" charset="0"/>
              </a:rPr>
            </a:br>
            <a:r>
              <a:rPr lang="sv-SE" sz="1000" i="1" dirty="0">
                <a:solidFill>
                  <a:srgbClr val="0000FF"/>
                </a:solidFill>
                <a:latin typeface="Calibri"/>
                <a:cs typeface="Arial" pitchFamily="34" charset="0"/>
              </a:rPr>
              <a:t>(</a:t>
            </a:r>
            <a:r>
              <a:rPr lang="sv-SE" sz="1000" i="1" dirty="0" smtClean="0">
                <a:solidFill>
                  <a:srgbClr val="0000FF"/>
                </a:solidFill>
                <a:latin typeface="Calibri"/>
                <a:cs typeface="Arial" pitchFamily="34" charset="0"/>
              </a:rPr>
              <a:t>GetMedicationHistory</a:t>
            </a:r>
            <a:br>
              <a:rPr lang="sv-SE" sz="1000" i="1" dirty="0" smtClean="0">
                <a:solidFill>
                  <a:srgbClr val="0000FF"/>
                </a:solidFill>
                <a:latin typeface="Calibri"/>
                <a:cs typeface="Arial" pitchFamily="34" charset="0"/>
              </a:rPr>
            </a:br>
            <a:r>
              <a:rPr lang="sv-SE" sz="1000" i="1" dirty="0" smtClean="0">
                <a:solidFill>
                  <a:srgbClr val="0000FF"/>
                </a:solidFill>
                <a:latin typeface="Calibri"/>
                <a:cs typeface="Arial" pitchFamily="34" charset="0"/>
              </a:rPr>
              <a:t>via aggregat eller direkt)</a:t>
            </a:r>
            <a:endParaRPr lang="sv-SE" sz="1000" i="1" dirty="0">
              <a:solidFill>
                <a:srgbClr val="0000FF"/>
              </a:solidFill>
              <a:latin typeface="Calibri"/>
              <a:cs typeface="Arial" pitchFamily="34" charset="0"/>
            </a:endParaRPr>
          </a:p>
        </p:txBody>
      </p:sp>
      <p:sp>
        <p:nvSpPr>
          <p:cNvPr id="91" name="textruta 90"/>
          <p:cNvSpPr txBox="1"/>
          <p:nvPr/>
        </p:nvSpPr>
        <p:spPr>
          <a:xfrm>
            <a:off x="6188308" y="1051282"/>
            <a:ext cx="2540106" cy="110799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defTabSz="457200" fontAlgn="auto">
              <a:spcBef>
                <a:spcPts val="0"/>
              </a:spcBef>
              <a:spcAft>
                <a:spcPts val="0"/>
              </a:spcAft>
            </a:pPr>
            <a:r>
              <a:rPr lang="sv-SE" sz="1100" dirty="0" smtClean="0">
                <a:solidFill>
                  <a:srgbClr val="0000FF"/>
                </a:solidFill>
                <a:latin typeface="Arial"/>
              </a:rPr>
              <a:t>Scenario:</a:t>
            </a:r>
          </a:p>
          <a:p>
            <a:pPr marL="171450" indent="-171450" defTabSz="457200" fontAlgn="auto">
              <a:spcBef>
                <a:spcPts val="0"/>
              </a:spcBef>
              <a:spcAft>
                <a:spcPts val="0"/>
              </a:spcAft>
              <a:buFont typeface="Arial"/>
              <a:buChar char="•"/>
            </a:pPr>
            <a:r>
              <a:rPr lang="sv-SE" sz="1100" dirty="0" smtClean="0">
                <a:solidFill>
                  <a:srgbClr val="0000FF"/>
                </a:solidFill>
                <a:latin typeface="Arial"/>
              </a:rPr>
              <a:t>Huvudjournalsystemet i regionen ansluter ( läs &amp; skriv )</a:t>
            </a:r>
            <a:endParaRPr lang="sv-SE" sz="1100" dirty="0">
              <a:solidFill>
                <a:srgbClr val="0000FF"/>
              </a:solidFill>
              <a:latin typeface="Arial"/>
            </a:endParaRPr>
          </a:p>
          <a:p>
            <a:pPr marL="171450" indent="-171450" defTabSz="457200" fontAlgn="auto">
              <a:spcBef>
                <a:spcPts val="0"/>
              </a:spcBef>
              <a:spcAft>
                <a:spcPts val="0"/>
              </a:spcAft>
              <a:buFont typeface="Arial"/>
              <a:buChar char="•"/>
            </a:pPr>
            <a:r>
              <a:rPr lang="sv-SE" sz="1100" dirty="0" smtClean="0">
                <a:solidFill>
                  <a:srgbClr val="0000FF"/>
                </a:solidFill>
                <a:latin typeface="Arial"/>
              </a:rPr>
              <a:t>Fristående förskrivningsverktyg i regionen ansluter ( skriv )</a:t>
            </a:r>
          </a:p>
          <a:p>
            <a:pPr marL="171450" indent="-171450" defTabSz="457200" fontAlgn="auto">
              <a:spcBef>
                <a:spcPts val="0"/>
              </a:spcBef>
              <a:spcAft>
                <a:spcPts val="0"/>
              </a:spcAft>
              <a:buFont typeface="Arial"/>
              <a:buChar char="•"/>
            </a:pPr>
            <a:r>
              <a:rPr lang="sv-SE" sz="1100" dirty="0" err="1" smtClean="0">
                <a:solidFill>
                  <a:srgbClr val="0000FF"/>
                </a:solidFill>
                <a:latin typeface="Arial"/>
              </a:rPr>
              <a:t>Invåndaren</a:t>
            </a:r>
            <a:r>
              <a:rPr lang="sv-SE" sz="1100" dirty="0" smtClean="0">
                <a:solidFill>
                  <a:srgbClr val="0000FF"/>
                </a:solidFill>
                <a:latin typeface="Arial"/>
              </a:rPr>
              <a:t> ges tillgång via </a:t>
            </a:r>
            <a:endParaRPr lang="sv-SE" sz="1100" dirty="0">
              <a:solidFill>
                <a:srgbClr val="0000FF"/>
              </a:solidFill>
              <a:latin typeface="Arial"/>
            </a:endParaRPr>
          </a:p>
        </p:txBody>
      </p:sp>
    </p:spTree>
    <p:extLst>
      <p:ext uri="{BB962C8B-B14F-4D97-AF65-F5344CB8AC3E}">
        <p14:creationId xmlns:p14="http://schemas.microsoft.com/office/powerpoint/2010/main" val="30342238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9" grpId="0" animBg="1"/>
      <p:bldP spid="203" grpId="0" animBg="1"/>
      <p:bldP spid="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Autofit/>
          </a:bodyPr>
          <a:lstStyle/>
          <a:p>
            <a:r>
              <a:rPr lang="sv-SE" sz="2400" dirty="0" smtClean="0"/>
              <a:t>Arbetet med att revidera tjänstekontrakten</a:t>
            </a:r>
            <a:endParaRPr lang="sv-SE" sz="2000" dirty="0"/>
          </a:p>
        </p:txBody>
      </p:sp>
      <p:sp>
        <p:nvSpPr>
          <p:cNvPr id="3" name="Platshållare för innehåll 2"/>
          <p:cNvSpPr>
            <a:spLocks noGrp="1"/>
          </p:cNvSpPr>
          <p:nvPr>
            <p:ph idx="1"/>
          </p:nvPr>
        </p:nvSpPr>
        <p:spPr>
          <a:xfrm>
            <a:off x="676205" y="1258834"/>
            <a:ext cx="5016658" cy="4995292"/>
          </a:xfrm>
        </p:spPr>
        <p:txBody>
          <a:bodyPr>
            <a:normAutofit lnSpcReduction="10000"/>
          </a:bodyPr>
          <a:lstStyle/>
          <a:p>
            <a:r>
              <a:rPr lang="sv-SE" sz="1800" dirty="0" smtClean="0"/>
              <a:t>Målsättning med revisionen (Inera från ht-14)</a:t>
            </a:r>
            <a:endParaRPr lang="sv-SE" sz="1500" dirty="0" smtClean="0"/>
          </a:p>
          <a:p>
            <a:pPr lvl="1"/>
            <a:r>
              <a:rPr lang="sv-SE" sz="1500" b="1" dirty="0" smtClean="0"/>
              <a:t>Återför erfarenheter </a:t>
            </a:r>
            <a:r>
              <a:rPr lang="sv-SE" sz="1500" dirty="0" smtClean="0"/>
              <a:t>från att integrera med v1.0(beta) via Referensapplikationen</a:t>
            </a:r>
            <a:r>
              <a:rPr lang="sv-SE" sz="1400" dirty="0" smtClean="0"/>
              <a:t> </a:t>
            </a:r>
            <a:endParaRPr lang="sv-SE" sz="1500" dirty="0" smtClean="0"/>
          </a:p>
          <a:p>
            <a:pPr lvl="1"/>
            <a:r>
              <a:rPr lang="sv-SE" sz="1500" b="1" dirty="0" smtClean="0"/>
              <a:t>Förenkla</a:t>
            </a:r>
            <a:r>
              <a:rPr lang="sv-SE" sz="1500" dirty="0" smtClean="0"/>
              <a:t> kommande integrationer med NOD. Stöds användningsfallen på bästa sätt via interaktionerna?</a:t>
            </a:r>
          </a:p>
          <a:p>
            <a:pPr lvl="1"/>
            <a:r>
              <a:rPr lang="sv-SE" sz="1500" dirty="0" smtClean="0"/>
              <a:t>Översyn </a:t>
            </a:r>
            <a:r>
              <a:rPr lang="sv-SE" sz="1500" b="1" dirty="0" smtClean="0"/>
              <a:t>informationsinnehållet</a:t>
            </a:r>
            <a:endParaRPr lang="sv-SE" sz="1500" dirty="0" smtClean="0"/>
          </a:p>
          <a:p>
            <a:r>
              <a:rPr lang="sv-SE" sz="1800" dirty="0" smtClean="0"/>
              <a:t>Externa referenser / avstämningar av arbetet</a:t>
            </a:r>
          </a:p>
          <a:p>
            <a:pPr lvl="1"/>
            <a:r>
              <a:rPr lang="sv-SE" sz="1400" dirty="0" smtClean="0"/>
              <a:t>Verksamhetsrepresentanter, NOD-projektet, nätverk</a:t>
            </a:r>
          </a:p>
          <a:p>
            <a:pPr lvl="1"/>
            <a:r>
              <a:rPr lang="sv-SE" sz="1400" dirty="0" smtClean="0"/>
              <a:t>Leverantörer &amp; företrädare vårdsystem </a:t>
            </a:r>
          </a:p>
          <a:p>
            <a:pPr lvl="1"/>
            <a:r>
              <a:rPr lang="sv-SE" sz="1400" dirty="0" smtClean="0"/>
              <a:t>Samverkansforum Läkemedel Informatik, SKL</a:t>
            </a:r>
          </a:p>
          <a:p>
            <a:pPr lvl="1"/>
            <a:r>
              <a:rPr lang="sv-SE" sz="1400" dirty="0" smtClean="0"/>
              <a:t>HL7 FHIR - Fast </a:t>
            </a:r>
            <a:r>
              <a:rPr lang="sv-SE" sz="1400" dirty="0"/>
              <a:t>Healthcare Interoperability </a:t>
            </a:r>
            <a:r>
              <a:rPr lang="sv-SE" sz="1400" dirty="0" smtClean="0"/>
              <a:t>Resources</a:t>
            </a:r>
            <a:br>
              <a:rPr lang="sv-SE" sz="1400" dirty="0" smtClean="0"/>
            </a:br>
            <a:r>
              <a:rPr lang="sv-SE" sz="1400" dirty="0" smtClean="0">
                <a:hlinkClick r:id="rId3"/>
              </a:rPr>
              <a:t>http://hl7</a:t>
            </a:r>
            <a:r>
              <a:rPr lang="sv-SE" sz="1400" dirty="0">
                <a:hlinkClick r:id="rId3"/>
              </a:rPr>
              <a:t>.org/</a:t>
            </a:r>
            <a:r>
              <a:rPr lang="sv-SE" sz="1400" dirty="0" smtClean="0">
                <a:hlinkClick r:id="rId3"/>
              </a:rPr>
              <a:t>fhir</a:t>
            </a:r>
            <a:endParaRPr lang="sv-SE" sz="1400" dirty="0" smtClean="0"/>
          </a:p>
          <a:p>
            <a:pPr lvl="1"/>
            <a:r>
              <a:rPr lang="sv-SE" sz="1400" dirty="0" err="1" smtClean="0"/>
              <a:t>Faelles</a:t>
            </a:r>
            <a:r>
              <a:rPr lang="sv-SE" sz="1400" dirty="0" smtClean="0"/>
              <a:t> Medicinkort, Danmark (</a:t>
            </a:r>
            <a:r>
              <a:rPr lang="sv-SE" sz="1400" dirty="0"/>
              <a:t>FMK)</a:t>
            </a:r>
            <a:br>
              <a:rPr lang="sv-SE" sz="1400" dirty="0"/>
            </a:br>
            <a:r>
              <a:rPr lang="sv-SE" sz="1400" dirty="0">
                <a:hlinkClick r:id="rId4"/>
              </a:rPr>
              <a:t>http://wiki.fmk.netic.dk/</a:t>
            </a:r>
            <a:r>
              <a:rPr lang="sv-SE" sz="1400" dirty="0" smtClean="0">
                <a:hlinkClick r:id="rId4"/>
              </a:rPr>
              <a:t>doku.php</a:t>
            </a:r>
            <a:endParaRPr lang="sv-SE" sz="1400" dirty="0" smtClean="0"/>
          </a:p>
          <a:p>
            <a:pPr marL="376237" lvl="1" indent="0">
              <a:buNone/>
            </a:pPr>
            <a:endParaRPr lang="sv-SE" sz="1400" dirty="0"/>
          </a:p>
        </p:txBody>
      </p:sp>
      <p:sp>
        <p:nvSpPr>
          <p:cNvPr id="4" name="Platshållare för bildnummer 3"/>
          <p:cNvSpPr>
            <a:spLocks noGrp="1"/>
          </p:cNvSpPr>
          <p:nvPr>
            <p:ph type="sldNum" sz="quarter" idx="10"/>
          </p:nvPr>
        </p:nvSpPr>
        <p:spPr/>
        <p:txBody>
          <a:bodyPr/>
          <a:lstStyle/>
          <a:p>
            <a:fld id="{4F4A6512-6F32-47C0-A1DC-EECCB630EF99}" type="slidenum">
              <a:rPr lang="sv-SE" smtClean="0"/>
              <a:pPr/>
              <a:t>11</a:t>
            </a:fld>
            <a:endParaRPr lang="sv-SE"/>
          </a:p>
        </p:txBody>
      </p:sp>
      <p:sp>
        <p:nvSpPr>
          <p:cNvPr id="6" name="Vikt hörn 5"/>
          <p:cNvSpPr/>
          <p:nvPr/>
        </p:nvSpPr>
        <p:spPr bwMode="auto">
          <a:xfrm>
            <a:off x="5601369" y="1524001"/>
            <a:ext cx="1178570" cy="934453"/>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Informations-specifikation</a:t>
            </a:r>
            <a:br>
              <a:rPr kumimoji="0" lang="sv-SE" sz="900" b="0" i="0" u="none" strike="noStrike" cap="none" normalizeH="0" baseline="0" dirty="0" smtClean="0">
                <a:ln>
                  <a:noFill/>
                </a:ln>
                <a:solidFill>
                  <a:schemeClr val="tx1"/>
                </a:solidFill>
                <a:effectLst/>
                <a:latin typeface="Arial" charset="0"/>
              </a:rPr>
            </a:br>
            <a:r>
              <a:rPr kumimoji="0" lang="sv-SE" sz="900" b="0" i="0" u="none" strike="noStrike" cap="none" normalizeH="0" baseline="0" dirty="0" smtClean="0">
                <a:ln>
                  <a:noFill/>
                </a:ln>
                <a:solidFill>
                  <a:schemeClr val="tx1"/>
                </a:solidFill>
                <a:effectLst/>
                <a:latin typeface="Arial" charset="0"/>
              </a:rPr>
              <a:t/>
            </a:r>
            <a:br>
              <a:rPr kumimoji="0" lang="sv-SE" sz="900" b="0" i="0" u="none" strike="noStrike" cap="none" normalizeH="0" baseline="0" dirty="0" smtClean="0">
                <a:ln>
                  <a:noFill/>
                </a:ln>
                <a:solidFill>
                  <a:schemeClr val="tx1"/>
                </a:solidFill>
                <a:effectLst/>
                <a:latin typeface="Arial" charset="0"/>
              </a:rPr>
            </a:br>
            <a:r>
              <a:rPr kumimoji="0" lang="sv-SE" sz="900" b="0" i="0" u="none" strike="noStrike" cap="none" normalizeH="0" baseline="0" dirty="0" smtClean="0">
                <a:ln>
                  <a:noFill/>
                </a:ln>
                <a:solidFill>
                  <a:schemeClr val="tx1"/>
                </a:solidFill>
                <a:effectLst/>
                <a:latin typeface="Arial" charset="0"/>
              </a:rPr>
              <a:t>Samlad läkemedelslista</a:t>
            </a:r>
          </a:p>
        </p:txBody>
      </p:sp>
      <p:sp>
        <p:nvSpPr>
          <p:cNvPr id="7" name="Ned 6"/>
          <p:cNvSpPr/>
          <p:nvPr/>
        </p:nvSpPr>
        <p:spPr bwMode="auto">
          <a:xfrm>
            <a:off x="7157715" y="2638543"/>
            <a:ext cx="232869" cy="316565"/>
          </a:xfrm>
          <a:prstGeom prst="down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8" name="Vikt hörn 7"/>
          <p:cNvSpPr/>
          <p:nvPr/>
        </p:nvSpPr>
        <p:spPr bwMode="auto">
          <a:xfrm>
            <a:off x="6956986" y="3072062"/>
            <a:ext cx="842793" cy="409075"/>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Schema-filer</a:t>
            </a:r>
          </a:p>
        </p:txBody>
      </p:sp>
      <p:sp>
        <p:nvSpPr>
          <p:cNvPr id="9" name="Vikt hörn 8"/>
          <p:cNvSpPr/>
          <p:nvPr/>
        </p:nvSpPr>
        <p:spPr bwMode="auto">
          <a:xfrm>
            <a:off x="6868462" y="3134893"/>
            <a:ext cx="842793" cy="409075"/>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Schema-filer</a:t>
            </a:r>
          </a:p>
        </p:txBody>
      </p:sp>
      <p:sp>
        <p:nvSpPr>
          <p:cNvPr id="10" name="Vikt hörn 9"/>
          <p:cNvSpPr/>
          <p:nvPr/>
        </p:nvSpPr>
        <p:spPr bwMode="auto">
          <a:xfrm>
            <a:off x="6779938" y="3197724"/>
            <a:ext cx="842793" cy="409075"/>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Schema-filer</a:t>
            </a:r>
          </a:p>
        </p:txBody>
      </p:sp>
      <p:sp>
        <p:nvSpPr>
          <p:cNvPr id="11" name="Vikt hörn 10"/>
          <p:cNvSpPr/>
          <p:nvPr/>
        </p:nvSpPr>
        <p:spPr bwMode="auto">
          <a:xfrm>
            <a:off x="6691414" y="3260555"/>
            <a:ext cx="842793" cy="409075"/>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Klasser</a:t>
            </a:r>
            <a:br>
              <a:rPr kumimoji="0" lang="sv-SE" sz="900" b="0" i="0" u="none" strike="noStrike" cap="none" normalizeH="0" baseline="0" dirty="0" smtClean="0">
                <a:ln>
                  <a:noFill/>
                </a:ln>
                <a:solidFill>
                  <a:schemeClr val="tx1"/>
                </a:solidFill>
                <a:effectLst/>
                <a:latin typeface="Arial" charset="0"/>
              </a:rPr>
            </a:br>
            <a:r>
              <a:rPr kumimoji="0" lang="sv-SE" sz="900" b="0" i="1" u="none" strike="noStrike" cap="none" normalizeH="0" baseline="0" dirty="0" smtClean="0">
                <a:ln>
                  <a:noFill/>
                </a:ln>
                <a:solidFill>
                  <a:schemeClr val="tx1"/>
                </a:solidFill>
                <a:effectLst/>
                <a:latin typeface="Arial" charset="0"/>
              </a:rPr>
              <a:t>schema</a:t>
            </a:r>
            <a:r>
              <a:rPr lang="sv-SE" sz="900" i="1" dirty="0">
                <a:latin typeface="Arial" charset="0"/>
              </a:rPr>
              <a:t>n</a:t>
            </a:r>
            <a:endParaRPr kumimoji="0" lang="sv-SE" sz="900" b="0" i="1" u="none" strike="noStrike" cap="none" normalizeH="0" baseline="0" dirty="0" smtClean="0">
              <a:ln>
                <a:noFill/>
              </a:ln>
              <a:solidFill>
                <a:schemeClr val="tx1"/>
              </a:solidFill>
              <a:effectLst/>
              <a:latin typeface="Arial" charset="0"/>
            </a:endParaRPr>
          </a:p>
        </p:txBody>
      </p:sp>
      <p:sp>
        <p:nvSpPr>
          <p:cNvPr id="12" name="Vikt hörn 11"/>
          <p:cNvSpPr/>
          <p:nvPr/>
        </p:nvSpPr>
        <p:spPr bwMode="auto">
          <a:xfrm>
            <a:off x="6598418" y="4823331"/>
            <a:ext cx="1072929" cy="891671"/>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Tjänstekontrakts-beskrivningar</a:t>
            </a:r>
          </a:p>
        </p:txBody>
      </p:sp>
      <p:sp>
        <p:nvSpPr>
          <p:cNvPr id="13" name="Vänster-höger 12"/>
          <p:cNvSpPr/>
          <p:nvPr/>
        </p:nvSpPr>
        <p:spPr bwMode="auto">
          <a:xfrm rot="16200000">
            <a:off x="6923481" y="4411579"/>
            <a:ext cx="362626" cy="236621"/>
          </a:xfrm>
          <a:prstGeom prst="lef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14" name="Vikt hörn 13"/>
          <p:cNvSpPr/>
          <p:nvPr/>
        </p:nvSpPr>
        <p:spPr bwMode="auto">
          <a:xfrm>
            <a:off x="6940768" y="1890295"/>
            <a:ext cx="859011" cy="568159"/>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RIVTA</a:t>
            </a:r>
            <a:br>
              <a:rPr kumimoji="0" lang="sv-SE" sz="900" b="0" i="0" u="none" strike="noStrike" cap="none" normalizeH="0" baseline="0" dirty="0" smtClean="0">
                <a:ln>
                  <a:noFill/>
                </a:ln>
                <a:solidFill>
                  <a:schemeClr val="tx1"/>
                </a:solidFill>
                <a:effectLst/>
                <a:latin typeface="Arial" charset="0"/>
              </a:rPr>
            </a:br>
            <a:r>
              <a:rPr kumimoji="0" lang="sv-SE" sz="900" b="0" i="0" u="none" strike="noStrike" cap="none" normalizeH="0" baseline="0" dirty="0" smtClean="0">
                <a:ln>
                  <a:noFill/>
                </a:ln>
                <a:solidFill>
                  <a:schemeClr val="tx1"/>
                </a:solidFill>
                <a:effectLst/>
                <a:latin typeface="Arial" charset="0"/>
              </a:rPr>
              <a:t>datatyper</a:t>
            </a:r>
            <a:br>
              <a:rPr kumimoji="0" lang="sv-SE" sz="900" b="0" i="0" u="none" strike="noStrike" cap="none" normalizeH="0" baseline="0" dirty="0" smtClean="0">
                <a:ln>
                  <a:noFill/>
                </a:ln>
                <a:solidFill>
                  <a:schemeClr val="tx1"/>
                </a:solidFill>
                <a:effectLst/>
                <a:latin typeface="Arial" charset="0"/>
              </a:rPr>
            </a:br>
            <a:r>
              <a:rPr kumimoji="0" lang="sv-SE" sz="900" b="0" i="0" u="none" strike="noStrike" cap="none" normalizeH="0" baseline="0" dirty="0" smtClean="0">
                <a:ln>
                  <a:noFill/>
                </a:ln>
                <a:solidFill>
                  <a:schemeClr val="tx1"/>
                </a:solidFill>
                <a:effectLst/>
                <a:latin typeface="Arial" charset="0"/>
              </a:rPr>
              <a:t>konventioner</a:t>
            </a:r>
          </a:p>
        </p:txBody>
      </p:sp>
      <p:sp>
        <p:nvSpPr>
          <p:cNvPr id="15" name="Ned 14"/>
          <p:cNvSpPr/>
          <p:nvPr/>
        </p:nvSpPr>
        <p:spPr bwMode="auto">
          <a:xfrm rot="19147586">
            <a:off x="6663504" y="2658987"/>
            <a:ext cx="232869" cy="316565"/>
          </a:xfrm>
          <a:prstGeom prst="down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16" name="Vikt hörn 15"/>
          <p:cNvSpPr/>
          <p:nvPr/>
        </p:nvSpPr>
        <p:spPr bwMode="auto">
          <a:xfrm>
            <a:off x="7867514" y="1890295"/>
            <a:ext cx="859011" cy="568159"/>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HL7</a:t>
            </a:r>
            <a:br>
              <a:rPr kumimoji="0" lang="sv-SE" sz="900" b="0" i="0" u="none" strike="noStrike" cap="none" normalizeH="0" baseline="0" dirty="0" smtClean="0">
                <a:ln>
                  <a:noFill/>
                </a:ln>
                <a:solidFill>
                  <a:schemeClr val="tx1"/>
                </a:solidFill>
                <a:effectLst/>
                <a:latin typeface="Arial" charset="0"/>
              </a:rPr>
            </a:br>
            <a:r>
              <a:rPr kumimoji="0" lang="sv-SE" sz="900" b="0" i="0" u="none" strike="noStrike" cap="none" normalizeH="0" baseline="0" dirty="0" smtClean="0">
                <a:ln>
                  <a:noFill/>
                </a:ln>
                <a:solidFill>
                  <a:schemeClr val="tx1"/>
                </a:solidFill>
                <a:effectLst/>
                <a:latin typeface="Arial" charset="0"/>
              </a:rPr>
              <a:t>datatyper</a:t>
            </a:r>
          </a:p>
        </p:txBody>
      </p:sp>
      <p:sp>
        <p:nvSpPr>
          <p:cNvPr id="17" name="Ned 16"/>
          <p:cNvSpPr/>
          <p:nvPr/>
        </p:nvSpPr>
        <p:spPr bwMode="auto">
          <a:xfrm rot="2065228">
            <a:off x="7664383" y="2658482"/>
            <a:ext cx="232869" cy="316565"/>
          </a:xfrm>
          <a:prstGeom prst="down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18" name="Vikt hörn 17"/>
          <p:cNvSpPr/>
          <p:nvPr/>
        </p:nvSpPr>
        <p:spPr bwMode="auto">
          <a:xfrm>
            <a:off x="6854556" y="3732461"/>
            <a:ext cx="842793" cy="409075"/>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Schema-filer</a:t>
            </a:r>
          </a:p>
        </p:txBody>
      </p:sp>
      <p:sp>
        <p:nvSpPr>
          <p:cNvPr id="19" name="Vikt hörn 18"/>
          <p:cNvSpPr/>
          <p:nvPr/>
        </p:nvSpPr>
        <p:spPr bwMode="auto">
          <a:xfrm>
            <a:off x="6766032" y="3795292"/>
            <a:ext cx="842793" cy="409075"/>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900" b="0" i="0" u="none" strike="noStrike" cap="none" normalizeH="0" baseline="0" dirty="0" smtClean="0">
                <a:ln>
                  <a:noFill/>
                </a:ln>
                <a:solidFill>
                  <a:schemeClr val="tx1"/>
                </a:solidFill>
                <a:effectLst/>
                <a:latin typeface="Arial" charset="0"/>
              </a:rPr>
              <a:t>Schema-filer</a:t>
            </a:r>
          </a:p>
        </p:txBody>
      </p:sp>
      <p:sp>
        <p:nvSpPr>
          <p:cNvPr id="20" name="Vikt hörn 19"/>
          <p:cNvSpPr/>
          <p:nvPr/>
        </p:nvSpPr>
        <p:spPr bwMode="auto">
          <a:xfrm>
            <a:off x="6677508" y="3858123"/>
            <a:ext cx="842793" cy="409075"/>
          </a:xfrm>
          <a:prstGeom prst="foldedCorner">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defTabSz="957263" fontAlgn="base">
              <a:spcBef>
                <a:spcPct val="0"/>
              </a:spcBef>
              <a:spcAft>
                <a:spcPct val="0"/>
              </a:spcAft>
            </a:pPr>
            <a:r>
              <a:rPr kumimoji="0" lang="sv-SE" sz="900" b="0" i="0" u="none" strike="noStrike" cap="none" normalizeH="0" baseline="0" dirty="0" smtClean="0">
                <a:ln>
                  <a:noFill/>
                </a:ln>
                <a:solidFill>
                  <a:schemeClr val="tx1"/>
                </a:solidFill>
                <a:effectLst/>
                <a:latin typeface="Arial" charset="0"/>
              </a:rPr>
              <a:t>Interaktioner</a:t>
            </a:r>
            <a:br>
              <a:rPr kumimoji="0" lang="sv-SE" sz="900" b="0" i="0" u="none" strike="noStrike" cap="none" normalizeH="0" baseline="0" dirty="0" smtClean="0">
                <a:ln>
                  <a:noFill/>
                </a:ln>
                <a:solidFill>
                  <a:schemeClr val="tx1"/>
                </a:solidFill>
                <a:effectLst/>
                <a:latin typeface="Arial" charset="0"/>
              </a:rPr>
            </a:br>
            <a:r>
              <a:rPr lang="sv-SE" sz="900" i="1" dirty="0">
                <a:latin typeface="Arial" charset="0"/>
              </a:rPr>
              <a:t>scheman</a:t>
            </a:r>
            <a:endParaRPr kumimoji="0" lang="sv-SE" sz="900" b="0" i="0" u="none" strike="noStrike" cap="none" normalizeH="0" baseline="0" dirty="0" smtClean="0">
              <a:ln>
                <a:noFill/>
              </a:ln>
              <a:solidFill>
                <a:schemeClr val="tx1"/>
              </a:solidFill>
              <a:effectLst/>
              <a:latin typeface="Arial" charset="0"/>
            </a:endParaRPr>
          </a:p>
        </p:txBody>
      </p:sp>
      <p:sp>
        <p:nvSpPr>
          <p:cNvPr id="21" name="textruta 20"/>
          <p:cNvSpPr txBox="1"/>
          <p:nvPr/>
        </p:nvSpPr>
        <p:spPr>
          <a:xfrm>
            <a:off x="5754539" y="2685574"/>
            <a:ext cx="997031" cy="230832"/>
          </a:xfrm>
          <a:prstGeom prst="rect">
            <a:avLst/>
          </a:prstGeom>
          <a:noFill/>
        </p:spPr>
        <p:txBody>
          <a:bodyPr wrap="square" rtlCol="0">
            <a:spAutoFit/>
          </a:bodyPr>
          <a:lstStyle/>
          <a:p>
            <a:r>
              <a:rPr lang="sv-SE" sz="900" i="1" dirty="0" smtClean="0">
                <a:solidFill>
                  <a:prstClr val="black"/>
                </a:solidFill>
                <a:latin typeface="Arial"/>
                <a:cs typeface="Arial"/>
              </a:rPr>
              <a:t>autogenerering</a:t>
            </a:r>
            <a:endParaRPr lang="sv-SE" sz="900" i="1" dirty="0">
              <a:solidFill>
                <a:prstClr val="black"/>
              </a:solidFill>
              <a:latin typeface="Arial"/>
              <a:cs typeface="Arial"/>
            </a:endParaRPr>
          </a:p>
        </p:txBody>
      </p:sp>
      <p:sp>
        <p:nvSpPr>
          <p:cNvPr id="22" name="textruta 21"/>
          <p:cNvSpPr txBox="1"/>
          <p:nvPr/>
        </p:nvSpPr>
        <p:spPr>
          <a:xfrm>
            <a:off x="7244304" y="4341871"/>
            <a:ext cx="623210" cy="369332"/>
          </a:xfrm>
          <a:prstGeom prst="rect">
            <a:avLst/>
          </a:prstGeom>
          <a:noFill/>
        </p:spPr>
        <p:txBody>
          <a:bodyPr wrap="square" rtlCol="0">
            <a:spAutoFit/>
          </a:bodyPr>
          <a:lstStyle/>
          <a:p>
            <a:r>
              <a:rPr lang="sv-SE" sz="900" i="1" dirty="0">
                <a:solidFill>
                  <a:prstClr val="black"/>
                </a:solidFill>
                <a:latin typeface="Arial"/>
                <a:cs typeface="Arial"/>
              </a:rPr>
              <a:t>a</a:t>
            </a:r>
            <a:r>
              <a:rPr lang="sv-SE" sz="900" i="1" dirty="0" smtClean="0">
                <a:solidFill>
                  <a:prstClr val="black"/>
                </a:solidFill>
                <a:latin typeface="Arial"/>
                <a:cs typeface="Arial"/>
              </a:rPr>
              <a:t>uto</a:t>
            </a:r>
            <a:br>
              <a:rPr lang="sv-SE" sz="900" i="1" dirty="0" smtClean="0">
                <a:solidFill>
                  <a:prstClr val="black"/>
                </a:solidFill>
                <a:latin typeface="Arial"/>
                <a:cs typeface="Arial"/>
              </a:rPr>
            </a:br>
            <a:r>
              <a:rPr lang="sv-SE" sz="900" i="1" dirty="0" smtClean="0">
                <a:solidFill>
                  <a:prstClr val="black"/>
                </a:solidFill>
                <a:latin typeface="Arial"/>
                <a:cs typeface="Arial"/>
              </a:rPr>
              <a:t>kontroll</a:t>
            </a:r>
            <a:endParaRPr lang="sv-SE" sz="900" i="1" dirty="0">
              <a:solidFill>
                <a:prstClr val="black"/>
              </a:solidFill>
              <a:latin typeface="Arial"/>
              <a:cs typeface="Arial"/>
            </a:endParaRPr>
          </a:p>
        </p:txBody>
      </p:sp>
    </p:spTree>
    <p:extLst>
      <p:ext uri="{BB962C8B-B14F-4D97-AF65-F5344CB8AC3E}">
        <p14:creationId xmlns:p14="http://schemas.microsoft.com/office/powerpoint/2010/main" val="1613912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71876" y="365674"/>
            <a:ext cx="6987899" cy="692150"/>
          </a:xfrm>
        </p:spPr>
        <p:txBody>
          <a:bodyPr/>
          <a:lstStyle/>
          <a:p>
            <a:r>
              <a:rPr lang="sv-SE" sz="2400" dirty="0" smtClean="0"/>
              <a:t>Exempel på utmaningar </a:t>
            </a:r>
            <a:r>
              <a:rPr lang="sv-SE" sz="2400" dirty="0"/>
              <a:t>i</a:t>
            </a:r>
            <a:r>
              <a:rPr lang="sv-SE" sz="2400" dirty="0" smtClean="0"/>
              <a:t> arbetet</a:t>
            </a:r>
            <a:endParaRPr lang="sv-SE" sz="2400" dirty="0"/>
          </a:p>
        </p:txBody>
      </p:sp>
      <p:sp>
        <p:nvSpPr>
          <p:cNvPr id="3" name="Platshållare för innehåll 2"/>
          <p:cNvSpPr>
            <a:spLocks noGrp="1"/>
          </p:cNvSpPr>
          <p:nvPr>
            <p:ph idx="1"/>
          </p:nvPr>
        </p:nvSpPr>
        <p:spPr>
          <a:xfrm>
            <a:off x="1371876" y="1267980"/>
            <a:ext cx="6229778" cy="4655997"/>
          </a:xfrm>
        </p:spPr>
        <p:txBody>
          <a:bodyPr>
            <a:normAutofit lnSpcReduction="10000"/>
          </a:bodyPr>
          <a:lstStyle/>
          <a:p>
            <a:r>
              <a:rPr lang="sv-SE" sz="1800" dirty="0" smtClean="0"/>
              <a:t>Dosdispenserad </a:t>
            </a:r>
            <a:r>
              <a:rPr lang="sv-SE" sz="1800" dirty="0"/>
              <a:t>förskrivning </a:t>
            </a:r>
            <a:r>
              <a:rPr lang="sv-SE" sz="1800" dirty="0" smtClean="0"/>
              <a:t>är en komplex process och extremt viktigt att det blir rätt hela vägen till patienten</a:t>
            </a:r>
          </a:p>
          <a:p>
            <a:r>
              <a:rPr lang="sv-SE" sz="1800" dirty="0" smtClean="0"/>
              <a:t>Hur skyddar vi oss ifrån ändrade förutsättningar? </a:t>
            </a:r>
          </a:p>
          <a:p>
            <a:pPr lvl="1"/>
            <a:r>
              <a:rPr lang="sv-SE" sz="1500" dirty="0" smtClean="0"/>
              <a:t>Tjänstekontrakt kan skydda emot ändringar som sker på ”baksidan” av systemet, hur kan detta nyttjas?</a:t>
            </a:r>
          </a:p>
          <a:p>
            <a:r>
              <a:rPr lang="sv-SE" sz="1800" dirty="0" smtClean="0"/>
              <a:t>”Bara via NOD”</a:t>
            </a:r>
          </a:p>
          <a:p>
            <a:pPr lvl="1"/>
            <a:r>
              <a:rPr lang="sv-SE" sz="1500" dirty="0" smtClean="0"/>
              <a:t>Hur kan Vårdsystemet enbart arbeta via NOD? </a:t>
            </a:r>
            <a:br>
              <a:rPr lang="sv-SE" sz="1500" dirty="0" smtClean="0"/>
            </a:br>
            <a:r>
              <a:rPr lang="sv-SE" sz="1500" dirty="0" smtClean="0"/>
              <a:t>Kräver en övergång från ”legacy-gränssnitt” till NOD-gränssnitt.</a:t>
            </a:r>
          </a:p>
          <a:p>
            <a:r>
              <a:rPr lang="sv-SE" sz="1800" dirty="0" smtClean="0"/>
              <a:t>Många aktörer samverkar i ordinationsprocessen</a:t>
            </a:r>
          </a:p>
          <a:p>
            <a:pPr lvl="1"/>
            <a:r>
              <a:rPr lang="sv-SE" sz="1500" dirty="0" smtClean="0"/>
              <a:t>Flödet vid ändringar i läkemedelslistan behöver vara enkelt men tillräckligt flexibelt</a:t>
            </a:r>
          </a:p>
          <a:p>
            <a:r>
              <a:rPr lang="sv-SE" sz="1800" dirty="0" smtClean="0"/>
              <a:t>Hur får vi goda svarstider och undviker ”onödiga” externa anrop?</a:t>
            </a:r>
          </a:p>
        </p:txBody>
      </p:sp>
      <p:sp>
        <p:nvSpPr>
          <p:cNvPr id="4" name="Platshållare för bildnummer 3"/>
          <p:cNvSpPr>
            <a:spLocks noGrp="1"/>
          </p:cNvSpPr>
          <p:nvPr>
            <p:ph type="sldNum" sz="quarter" idx="10"/>
          </p:nvPr>
        </p:nvSpPr>
        <p:spPr/>
        <p:txBody>
          <a:bodyPr/>
          <a:lstStyle/>
          <a:p>
            <a:fld id="{4F4A6512-6F32-47C0-A1DC-EECCB630EF99}" type="slidenum">
              <a:rPr lang="sv-SE" smtClean="0"/>
              <a:pPr/>
              <a:t>12</a:t>
            </a:fld>
            <a:endParaRPr lang="sv-SE"/>
          </a:p>
        </p:txBody>
      </p:sp>
    </p:spTree>
    <p:extLst>
      <p:ext uri="{BB962C8B-B14F-4D97-AF65-F5344CB8AC3E}">
        <p14:creationId xmlns:p14="http://schemas.microsoft.com/office/powerpoint/2010/main" val="599263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71876" y="345354"/>
            <a:ext cx="6792913" cy="692150"/>
          </a:xfrm>
        </p:spPr>
        <p:txBody>
          <a:bodyPr/>
          <a:lstStyle/>
          <a:p>
            <a:r>
              <a:rPr lang="sv-SE" sz="2400" dirty="0"/>
              <a:t>N</a:t>
            </a:r>
            <a:r>
              <a:rPr lang="sv-SE" sz="2400" dirty="0" smtClean="0"/>
              <a:t>yheter i v2.0 – i korthet</a:t>
            </a:r>
            <a:endParaRPr lang="sv-SE" sz="2400" dirty="0"/>
          </a:p>
        </p:txBody>
      </p:sp>
      <p:sp>
        <p:nvSpPr>
          <p:cNvPr id="3" name="Platshållare för innehåll 2"/>
          <p:cNvSpPr>
            <a:spLocks noGrp="1"/>
          </p:cNvSpPr>
          <p:nvPr>
            <p:ph idx="1"/>
          </p:nvPr>
        </p:nvSpPr>
        <p:spPr>
          <a:xfrm>
            <a:off x="1351307" y="1173510"/>
            <a:ext cx="6357901" cy="4200321"/>
          </a:xfrm>
        </p:spPr>
        <p:txBody>
          <a:bodyPr>
            <a:normAutofit/>
          </a:bodyPr>
          <a:lstStyle/>
          <a:p>
            <a:r>
              <a:rPr lang="sv-SE" sz="2000" dirty="0" smtClean="0"/>
              <a:t>Verksamhet &amp; innehåll</a:t>
            </a:r>
          </a:p>
          <a:p>
            <a:pPr lvl="1"/>
            <a:r>
              <a:rPr lang="sv-SE" sz="1600" dirty="0" smtClean="0"/>
              <a:t>Administreringssätt (väg/plats/metod)</a:t>
            </a:r>
          </a:p>
          <a:p>
            <a:pPr lvl="2"/>
            <a:r>
              <a:rPr lang="sv-SE" sz="1600" dirty="0" smtClean="0"/>
              <a:t>anges enligt </a:t>
            </a:r>
            <a:r>
              <a:rPr lang="sv-SE" sz="1600" dirty="0" err="1" smtClean="0"/>
              <a:t>Snomed</a:t>
            </a:r>
            <a:r>
              <a:rPr lang="sv-SE" sz="1600" dirty="0" smtClean="0"/>
              <a:t> CT (alt. </a:t>
            </a:r>
            <a:r>
              <a:rPr lang="sv-SE" sz="1600" dirty="0"/>
              <a:t>f</a:t>
            </a:r>
            <a:r>
              <a:rPr lang="sv-SE" sz="1600" dirty="0" smtClean="0"/>
              <a:t>ritext)</a:t>
            </a:r>
          </a:p>
          <a:p>
            <a:pPr lvl="1"/>
            <a:r>
              <a:rPr lang="sv-SE" sz="1600" dirty="0" smtClean="0"/>
              <a:t>Ökad spårbarhet vid delegerad ordinationsrätt, ordination på generellt direktiv etc.</a:t>
            </a:r>
          </a:p>
          <a:p>
            <a:pPr lvl="1"/>
            <a:r>
              <a:rPr lang="sv-SE" sz="1600" dirty="0" smtClean="0"/>
              <a:t>Kodifierad strukturerad utsättningsorsak från SIL</a:t>
            </a:r>
          </a:p>
          <a:p>
            <a:pPr lvl="1"/>
            <a:r>
              <a:rPr lang="sv-SE" sz="1600" dirty="0" smtClean="0"/>
              <a:t>Möjlighet att</a:t>
            </a:r>
          </a:p>
          <a:p>
            <a:pPr lvl="2"/>
            <a:r>
              <a:rPr lang="sv-SE" sz="1600" dirty="0" smtClean="0"/>
              <a:t>Markera avstämning även vid oförändrade ordinationer</a:t>
            </a:r>
          </a:p>
          <a:p>
            <a:pPr lvl="2"/>
            <a:r>
              <a:rPr lang="sv-SE" sz="1600" dirty="0" smtClean="0"/>
              <a:t>Få information om lokal hantering av medicinering (signalera från sjukhuset vid inläggning)</a:t>
            </a:r>
          </a:p>
        </p:txBody>
      </p:sp>
      <p:sp>
        <p:nvSpPr>
          <p:cNvPr id="4" name="Platshållare för bildnummer 3"/>
          <p:cNvSpPr>
            <a:spLocks noGrp="1"/>
          </p:cNvSpPr>
          <p:nvPr>
            <p:ph type="sldNum" sz="quarter" idx="10"/>
          </p:nvPr>
        </p:nvSpPr>
        <p:spPr/>
        <p:txBody>
          <a:bodyPr/>
          <a:lstStyle/>
          <a:p>
            <a:fld id="{4F4A6512-6F32-47C0-A1DC-EECCB630EF99}" type="slidenum">
              <a:rPr lang="sv-SE" smtClean="0"/>
              <a:pPr/>
              <a:t>13</a:t>
            </a:fld>
            <a:endParaRPr lang="sv-SE"/>
          </a:p>
        </p:txBody>
      </p:sp>
    </p:spTree>
    <p:extLst>
      <p:ext uri="{BB962C8B-B14F-4D97-AF65-F5344CB8AC3E}">
        <p14:creationId xmlns:p14="http://schemas.microsoft.com/office/powerpoint/2010/main" val="35305616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71876" y="346528"/>
            <a:ext cx="6792913" cy="692150"/>
          </a:xfrm>
        </p:spPr>
        <p:txBody>
          <a:bodyPr/>
          <a:lstStyle/>
          <a:p>
            <a:r>
              <a:rPr lang="sv-SE" sz="2400" dirty="0"/>
              <a:t>Nyheter </a:t>
            </a:r>
            <a:r>
              <a:rPr lang="sv-SE" sz="2400" dirty="0" smtClean="0"/>
              <a:t>i </a:t>
            </a:r>
            <a:r>
              <a:rPr lang="sv-SE" sz="2400" dirty="0"/>
              <a:t>v2.0 – i korthet</a:t>
            </a:r>
            <a:endParaRPr lang="sv-SE" dirty="0"/>
          </a:p>
        </p:txBody>
      </p:sp>
      <p:sp>
        <p:nvSpPr>
          <p:cNvPr id="3" name="Platshållare för innehåll 2"/>
          <p:cNvSpPr>
            <a:spLocks noGrp="1"/>
          </p:cNvSpPr>
          <p:nvPr>
            <p:ph idx="1"/>
          </p:nvPr>
        </p:nvSpPr>
        <p:spPr>
          <a:xfrm>
            <a:off x="1355969" y="1197710"/>
            <a:ext cx="6467976" cy="5158639"/>
          </a:xfrm>
        </p:spPr>
        <p:txBody>
          <a:bodyPr>
            <a:normAutofit/>
          </a:bodyPr>
          <a:lstStyle/>
          <a:p>
            <a:r>
              <a:rPr lang="sv-SE" sz="2000" dirty="0" smtClean="0"/>
              <a:t>Teknik</a:t>
            </a:r>
            <a:endParaRPr lang="sv-SE" dirty="0" smtClean="0"/>
          </a:p>
          <a:p>
            <a:pPr lvl="1"/>
            <a:r>
              <a:rPr lang="sv-SE" sz="1400" dirty="0" smtClean="0"/>
              <a:t>Dosdispenserade läkemedel via NOD</a:t>
            </a:r>
          </a:p>
          <a:p>
            <a:pPr lvl="2"/>
            <a:r>
              <a:rPr lang="sv-SE" sz="1400" dirty="0" smtClean="0"/>
              <a:t>All funktionalitet nu via Tjänstekontrakt för NOD </a:t>
            </a:r>
          </a:p>
          <a:p>
            <a:pPr lvl="2"/>
            <a:r>
              <a:rPr lang="sv-SE" sz="1400" dirty="0" smtClean="0"/>
              <a:t>Ny princip, expedieringsunderlag genereras utgående från ordinationen</a:t>
            </a:r>
          </a:p>
          <a:p>
            <a:pPr lvl="1"/>
            <a:r>
              <a:rPr lang="sv-SE" sz="1400" dirty="0" smtClean="0"/>
              <a:t>Ändrad ”livscykel” för en ordinationskedja </a:t>
            </a:r>
          </a:p>
          <a:p>
            <a:pPr lvl="2"/>
            <a:r>
              <a:rPr lang="sv-SE" sz="1400" dirty="0" smtClean="0"/>
              <a:t>Enklare att göra justeringar av behandlingen (lägga in nya beslut)</a:t>
            </a:r>
          </a:p>
          <a:p>
            <a:pPr lvl="2"/>
            <a:r>
              <a:rPr lang="sv-SE" sz="1400" dirty="0"/>
              <a:t>S</a:t>
            </a:r>
            <a:r>
              <a:rPr lang="sv-SE" sz="1400" dirty="0" smtClean="0"/>
              <a:t>töd för t.ex. </a:t>
            </a:r>
            <a:r>
              <a:rPr lang="sv-SE" sz="1400" i="1" dirty="0"/>
              <a:t>planerat byte </a:t>
            </a:r>
            <a:r>
              <a:rPr lang="sv-SE" sz="1400" dirty="0"/>
              <a:t>av läkemedelsprodukt/styrka inom en sammanhållen </a:t>
            </a:r>
            <a:r>
              <a:rPr lang="sv-SE" sz="1400" dirty="0" smtClean="0"/>
              <a:t>ordinationskedja</a:t>
            </a:r>
          </a:p>
          <a:p>
            <a:pPr lvl="1"/>
            <a:r>
              <a:rPr lang="sv-SE" sz="1400" dirty="0" smtClean="0"/>
              <a:t>Enklare att koppla ett eller flera expedieringsunderlag/recept till läkemedelsbehandling (ordinationen)</a:t>
            </a:r>
          </a:p>
          <a:p>
            <a:pPr lvl="2"/>
            <a:r>
              <a:rPr lang="sv-SE" sz="1400" i="1" dirty="0" err="1" smtClean="0"/>
              <a:t>AttachMedicationDispenseAuthorization</a:t>
            </a:r>
            <a:endParaRPr lang="sv-SE" sz="1400" dirty="0" smtClean="0"/>
          </a:p>
        </p:txBody>
      </p:sp>
      <p:sp>
        <p:nvSpPr>
          <p:cNvPr id="4" name="Platshållare för bildnummer 3"/>
          <p:cNvSpPr>
            <a:spLocks noGrp="1"/>
          </p:cNvSpPr>
          <p:nvPr>
            <p:ph type="sldNum" sz="quarter" idx="10"/>
          </p:nvPr>
        </p:nvSpPr>
        <p:spPr/>
        <p:txBody>
          <a:bodyPr/>
          <a:lstStyle/>
          <a:p>
            <a:fld id="{4F4A6512-6F32-47C0-A1DC-EECCB630EF99}" type="slidenum">
              <a:rPr lang="sv-SE" smtClean="0"/>
              <a:pPr/>
              <a:t>14</a:t>
            </a:fld>
            <a:endParaRPr lang="sv-SE"/>
          </a:p>
        </p:txBody>
      </p:sp>
    </p:spTree>
    <p:extLst>
      <p:ext uri="{BB962C8B-B14F-4D97-AF65-F5344CB8AC3E}">
        <p14:creationId xmlns:p14="http://schemas.microsoft.com/office/powerpoint/2010/main" val="3083498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71876" y="346528"/>
            <a:ext cx="6792913" cy="692150"/>
          </a:xfrm>
        </p:spPr>
        <p:txBody>
          <a:bodyPr/>
          <a:lstStyle/>
          <a:p>
            <a:r>
              <a:rPr lang="sv-SE" sz="2400" dirty="0"/>
              <a:t>Nyheter </a:t>
            </a:r>
            <a:r>
              <a:rPr lang="sv-SE" sz="2400" dirty="0" smtClean="0"/>
              <a:t>i v2.0 – </a:t>
            </a:r>
            <a:r>
              <a:rPr lang="sv-SE" sz="2400" dirty="0"/>
              <a:t>i korthet</a:t>
            </a:r>
            <a:endParaRPr lang="sv-SE" dirty="0"/>
          </a:p>
        </p:txBody>
      </p:sp>
      <p:sp>
        <p:nvSpPr>
          <p:cNvPr id="3" name="Platshållare för innehåll 2"/>
          <p:cNvSpPr>
            <a:spLocks noGrp="1"/>
          </p:cNvSpPr>
          <p:nvPr>
            <p:ph idx="1"/>
          </p:nvPr>
        </p:nvSpPr>
        <p:spPr>
          <a:xfrm>
            <a:off x="1355969" y="1196093"/>
            <a:ext cx="5908583" cy="5115583"/>
          </a:xfrm>
        </p:spPr>
        <p:txBody>
          <a:bodyPr>
            <a:normAutofit/>
          </a:bodyPr>
          <a:lstStyle/>
          <a:p>
            <a:r>
              <a:rPr lang="sv-SE" sz="2000" dirty="0" smtClean="0">
                <a:solidFill>
                  <a:schemeClr val="tx1"/>
                </a:solidFill>
                <a:effectLst/>
                <a:latin typeface="+mn-lt"/>
              </a:rPr>
              <a:t>Teknik</a:t>
            </a:r>
            <a:endParaRPr lang="sv-SE" sz="1800" dirty="0" smtClean="0"/>
          </a:p>
          <a:p>
            <a:pPr lvl="1"/>
            <a:r>
              <a:rPr lang="sv-SE" sz="1400" i="1" dirty="0" smtClean="0"/>
              <a:t>GetMedicationPrescriptions</a:t>
            </a:r>
          </a:p>
          <a:p>
            <a:pPr lvl="2"/>
            <a:r>
              <a:rPr lang="sv-SE" sz="1400" dirty="0" smtClean="0"/>
              <a:t>Ersätter tre ”hämtatjänster” - </a:t>
            </a:r>
            <a:r>
              <a:rPr lang="sv-SE" sz="1400" dirty="0"/>
              <a:t>ökad flexibilitet med </a:t>
            </a:r>
            <a:r>
              <a:rPr lang="sv-SE" sz="1400" dirty="0" smtClean="0"/>
              <a:t>filter:</a:t>
            </a:r>
            <a:br>
              <a:rPr lang="sv-SE" sz="1400" dirty="0" smtClean="0"/>
            </a:br>
            <a:r>
              <a:rPr lang="sv-SE" sz="1400" dirty="0" smtClean="0"/>
              <a:t>allt, endast aktuella behandlingar, historik 6 mån etc.</a:t>
            </a:r>
          </a:p>
          <a:p>
            <a:pPr lvl="2"/>
            <a:r>
              <a:rPr lang="sv-SE" sz="1400" dirty="0" smtClean="0"/>
              <a:t>Räknar fram </a:t>
            </a:r>
            <a:r>
              <a:rPr lang="sv-SE" sz="1400" i="1" dirty="0" smtClean="0"/>
              <a:t>Behandlingssteg</a:t>
            </a:r>
            <a:r>
              <a:rPr lang="sv-SE" sz="1400" dirty="0" smtClean="0"/>
              <a:t> som resultatet av flera ordinationer i kedja</a:t>
            </a:r>
          </a:p>
          <a:p>
            <a:pPr lvl="2"/>
            <a:r>
              <a:rPr lang="sv-SE" sz="1400" dirty="0" smtClean="0"/>
              <a:t>Bättre stöd för att visa läkemedelslistan som ”tidslinje”</a:t>
            </a:r>
          </a:p>
          <a:p>
            <a:pPr lvl="1"/>
            <a:r>
              <a:rPr lang="sv-SE" sz="1400" i="1" dirty="0" smtClean="0"/>
              <a:t>CheckMedicationListVersion</a:t>
            </a:r>
            <a:r>
              <a:rPr lang="sv-SE" sz="1400" dirty="0" smtClean="0"/>
              <a:t> </a:t>
            </a:r>
          </a:p>
          <a:p>
            <a:pPr lvl="2"/>
            <a:r>
              <a:rPr lang="sv-SE" sz="1400" dirty="0"/>
              <a:t>U</a:t>
            </a:r>
            <a:r>
              <a:rPr lang="sv-SE" sz="1400" dirty="0" smtClean="0"/>
              <a:t>nderlättar att hålla vårdsystem och NOD i synk</a:t>
            </a:r>
          </a:p>
          <a:p>
            <a:pPr lvl="1"/>
            <a:r>
              <a:rPr lang="sv-SE" sz="1400" i="1" dirty="0" smtClean="0"/>
              <a:t>RegisterMedicationDispenseAuthorization </a:t>
            </a:r>
            <a:br>
              <a:rPr lang="sv-SE" sz="1400" i="1" dirty="0" smtClean="0"/>
            </a:br>
            <a:r>
              <a:rPr lang="sv-SE" sz="1400" i="1" dirty="0" smtClean="0"/>
              <a:t>(registrera och skicka ”recept”)</a:t>
            </a:r>
          </a:p>
          <a:p>
            <a:pPr lvl="2"/>
            <a:r>
              <a:rPr lang="sv-SE" sz="1400" dirty="0" smtClean="0"/>
              <a:t>Stödjer även ”lösa recept”</a:t>
            </a:r>
          </a:p>
          <a:p>
            <a:pPr lvl="1"/>
            <a:r>
              <a:rPr lang="sv-SE" sz="1400" dirty="0" smtClean="0"/>
              <a:t>Övrigt</a:t>
            </a:r>
          </a:p>
          <a:p>
            <a:pPr lvl="2"/>
            <a:r>
              <a:rPr lang="sv-SE" sz="1400" dirty="0" smtClean="0"/>
              <a:t>Synkronisering av engelska benämningar (HL7 FHIR resources, EU ePrescriptions)</a:t>
            </a:r>
          </a:p>
        </p:txBody>
      </p:sp>
      <p:sp>
        <p:nvSpPr>
          <p:cNvPr id="4" name="Platshållare för bildnummer 3"/>
          <p:cNvSpPr>
            <a:spLocks noGrp="1"/>
          </p:cNvSpPr>
          <p:nvPr>
            <p:ph type="sldNum" sz="quarter" idx="10"/>
          </p:nvPr>
        </p:nvSpPr>
        <p:spPr/>
        <p:txBody>
          <a:bodyPr/>
          <a:lstStyle/>
          <a:p>
            <a:fld id="{4F4A6512-6F32-47C0-A1DC-EECCB630EF99}" type="slidenum">
              <a:rPr lang="sv-SE" smtClean="0"/>
              <a:pPr/>
              <a:t>15</a:t>
            </a:fld>
            <a:endParaRPr lang="sv-SE"/>
          </a:p>
        </p:txBody>
      </p:sp>
    </p:spTree>
    <p:extLst>
      <p:ext uri="{BB962C8B-B14F-4D97-AF65-F5344CB8AC3E}">
        <p14:creationId xmlns:p14="http://schemas.microsoft.com/office/powerpoint/2010/main" val="3083498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1"/>
          <p:cNvSpPr>
            <a:spLocks noGrp="1"/>
          </p:cNvSpPr>
          <p:nvPr>
            <p:ph type="title"/>
          </p:nvPr>
        </p:nvSpPr>
        <p:spPr>
          <a:xfrm>
            <a:off x="1371876" y="365674"/>
            <a:ext cx="6792913" cy="692150"/>
          </a:xfrm>
        </p:spPr>
        <p:txBody>
          <a:bodyPr/>
          <a:lstStyle/>
          <a:p>
            <a:r>
              <a:rPr lang="sv-SE" sz="2000" dirty="0" smtClean="0"/>
              <a:t>Tjänstekontrakt v2.0 - översikt</a:t>
            </a:r>
            <a:endParaRPr lang="sv-SE" sz="2000"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16</a:t>
            </a:fld>
            <a:endParaRPr lang="sv-SE"/>
          </a:p>
        </p:txBody>
      </p:sp>
      <p:graphicFrame>
        <p:nvGraphicFramePr>
          <p:cNvPr id="4" name="Tabell 3"/>
          <p:cNvGraphicFramePr>
            <a:graphicFrameLocks noGrp="1"/>
          </p:cNvGraphicFramePr>
          <p:nvPr>
            <p:extLst>
              <p:ext uri="{D42A27DB-BD31-4B8C-83A1-F6EECF244321}">
                <p14:modId xmlns:p14="http://schemas.microsoft.com/office/powerpoint/2010/main" val="2881627001"/>
              </p:ext>
            </p:extLst>
          </p:nvPr>
        </p:nvGraphicFramePr>
        <p:xfrm>
          <a:off x="212459" y="1236574"/>
          <a:ext cx="8824594" cy="3798883"/>
        </p:xfrm>
        <a:graphic>
          <a:graphicData uri="http://schemas.openxmlformats.org/drawingml/2006/table">
            <a:tbl>
              <a:tblPr firstRow="1" bandRow="1">
                <a:tableStyleId>{BDBED569-4797-4DF1-A0F4-6AAB3CD982D8}</a:tableStyleId>
              </a:tblPr>
              <a:tblGrid>
                <a:gridCol w="3016015"/>
                <a:gridCol w="3390675"/>
                <a:gridCol w="2417904"/>
              </a:tblGrid>
              <a:tr h="375481">
                <a:tc gridSpan="2">
                  <a:txBody>
                    <a:bodyPr/>
                    <a:lstStyle/>
                    <a:p>
                      <a:r>
                        <a:rPr lang="sv-SE" sz="1200" b="1" kern="1200" dirty="0" smtClean="0">
                          <a:solidFill>
                            <a:schemeClr val="tx1"/>
                          </a:solidFill>
                          <a:latin typeface="+mn-lt"/>
                          <a:ea typeface="+mn-ea"/>
                          <a:cs typeface="+mn-cs"/>
                        </a:rPr>
                        <a:t>Läkemedelsordination &amp; behandling</a:t>
                      </a:r>
                      <a:endParaRPr lang="sv-SE" sz="1000" dirty="0">
                        <a:latin typeface="Courier New"/>
                        <a:cs typeface="Courier New"/>
                      </a:endParaRPr>
                    </a:p>
                  </a:txBody>
                  <a:tcPr>
                    <a:solidFill>
                      <a:schemeClr val="accent1"/>
                    </a:solidFill>
                  </a:tcPr>
                </a:tc>
                <a:tc hMerge="1">
                  <a:txBody>
                    <a:bodyPr/>
                    <a:lstStyle/>
                    <a:p>
                      <a:endParaRPr lang="sv-SE"/>
                    </a:p>
                  </a:txBody>
                  <a:tcPr/>
                </a:tc>
                <a:tc>
                  <a:txBody>
                    <a:bodyPr/>
                    <a:lstStyle/>
                    <a:p>
                      <a:r>
                        <a:rPr lang="sv-SE" sz="1050" dirty="0" smtClean="0">
                          <a:latin typeface="+mj-lt"/>
                          <a:cs typeface="Courier New"/>
                        </a:rPr>
                        <a:t>Ersätter 1.0</a:t>
                      </a:r>
                      <a:endParaRPr lang="sv-SE" sz="1050" dirty="0">
                        <a:latin typeface="+mj-lt"/>
                        <a:cs typeface="Courier New"/>
                      </a:endParaRPr>
                    </a:p>
                  </a:txBody>
                  <a:tcPr>
                    <a:solidFill>
                      <a:schemeClr val="accent1"/>
                    </a:solidFill>
                  </a:tcPr>
                </a:tc>
              </a:tr>
              <a:tr h="13486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solidFill>
                            <a:prstClr val="black"/>
                          </a:solidFill>
                          <a:latin typeface="Courier New"/>
                          <a:cs typeface="Courier New"/>
                        </a:rPr>
                        <a:t>GetMedicationPrescriptions</a:t>
                      </a:r>
                      <a:endParaRPr lang="sv-SE" sz="120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b="1" dirty="0" smtClean="0">
                          <a:latin typeface="Cambria"/>
                          <a:cs typeface="Cambria"/>
                        </a:rPr>
                        <a:t>Ordinerade</a:t>
                      </a:r>
                      <a:r>
                        <a:rPr lang="sv-SE" sz="1200" b="1" baseline="0" dirty="0" smtClean="0">
                          <a:latin typeface="Cambria"/>
                          <a:cs typeface="Cambria"/>
                        </a:rPr>
                        <a:t> </a:t>
                      </a:r>
                      <a:r>
                        <a:rPr lang="sv-SE" sz="1200" b="1" dirty="0" smtClean="0">
                          <a:latin typeface="Cambria"/>
                          <a:cs typeface="Cambria"/>
                        </a:rPr>
                        <a:t>läkemedel</a:t>
                      </a:r>
                      <a:r>
                        <a:rPr lang="sv-SE" sz="1200" b="0" baseline="0" dirty="0" smtClean="0">
                          <a:latin typeface="Cambria"/>
                          <a:cs typeface="Cambria"/>
                        </a:rPr>
                        <a:t> på </a:t>
                      </a:r>
                      <a:r>
                        <a:rPr lang="sv-SE" sz="1200" dirty="0" smtClean="0">
                          <a:latin typeface="Cambria"/>
                          <a:cs typeface="Cambria"/>
                        </a:rPr>
                        <a:t>samlad</a:t>
                      </a:r>
                      <a:r>
                        <a:rPr lang="sv-SE" sz="1200" baseline="0" dirty="0" smtClean="0">
                          <a:latin typeface="Cambria"/>
                          <a:cs typeface="Cambria"/>
                        </a:rPr>
                        <a:t> </a:t>
                      </a:r>
                      <a:r>
                        <a:rPr lang="sv-SE" sz="1200" dirty="0" smtClean="0">
                          <a:latin typeface="Cambria"/>
                          <a:cs typeface="Cambria"/>
                        </a:rPr>
                        <a:t>läkemedelslista,</a:t>
                      </a:r>
                      <a:r>
                        <a:rPr lang="sv-SE" sz="1200" baseline="0" dirty="0" smtClean="0">
                          <a:latin typeface="Cambria"/>
                          <a:cs typeface="Cambria"/>
                        </a:rPr>
                        <a:t> m</a:t>
                      </a:r>
                      <a:r>
                        <a:rPr lang="sv-SE" sz="1200" dirty="0" smtClean="0">
                          <a:latin typeface="Cambria"/>
                          <a:cs typeface="Cambria"/>
                        </a:rPr>
                        <a:t>ed tillhörande Expedieringsunderlag</a:t>
                      </a:r>
                      <a:r>
                        <a:rPr lang="sv-SE" sz="1200" baseline="0" dirty="0" smtClean="0">
                          <a:latin typeface="Cambria"/>
                          <a:cs typeface="Cambria"/>
                        </a:rPr>
                        <a:t> (förskrivning).</a:t>
                      </a:r>
                      <a:endParaRPr lang="sv-SE" sz="1200" dirty="0" smtClean="0">
                        <a:latin typeface="Cambria"/>
                        <a:cs typeface="Cambria"/>
                      </a:endParaRP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ambria"/>
                          <a:cs typeface="Cambria"/>
                        </a:rPr>
                        <a:t>Tids-</a:t>
                      </a:r>
                      <a:r>
                        <a:rPr lang="sv-SE" sz="1200" baseline="0" dirty="0" smtClean="0">
                          <a:latin typeface="Cambria"/>
                          <a:cs typeface="Cambria"/>
                        </a:rPr>
                        <a:t> &amp; statusfilter.</a:t>
                      </a:r>
                      <a:br>
                        <a:rPr lang="sv-SE" sz="1200" baseline="0" dirty="0" smtClean="0">
                          <a:latin typeface="Cambria"/>
                          <a:cs typeface="Cambria"/>
                        </a:rPr>
                      </a:br>
                      <a:r>
                        <a:rPr lang="sv-SE" sz="1200" baseline="0" dirty="0" smtClean="0">
                          <a:latin typeface="Cambria"/>
                          <a:cs typeface="Cambria"/>
                        </a:rPr>
                        <a:t>Resulterande läkemedelsbehandling för flera ordinationer i följd.</a:t>
                      </a:r>
                      <a:endParaRPr lang="sv-SE" sz="1200" dirty="0">
                        <a:latin typeface="Cambri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prstClr val="black"/>
                          </a:solidFill>
                          <a:latin typeface="Courier New"/>
                          <a:ea typeface="+mn-ea"/>
                          <a:cs typeface="Courier New"/>
                        </a:rPr>
                        <a:t>GetActivePrescriptions</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prstClr val="black"/>
                          </a:solidFill>
                          <a:latin typeface="Courier New"/>
                          <a:ea typeface="+mn-ea"/>
                          <a:cs typeface="Courier New"/>
                        </a:rPr>
                        <a:t>GetInactivePrescriptions</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prstClr val="black"/>
                          </a:solidFill>
                          <a:latin typeface="Courier New"/>
                          <a:ea typeface="+mn-ea"/>
                          <a:cs typeface="Courier New"/>
                        </a:rPr>
                        <a:t>GetPrescriptionHistory</a:t>
                      </a:r>
                      <a:endParaRPr lang="sv-SE" sz="1200" kern="1200" dirty="0">
                        <a:solidFill>
                          <a:prstClr val="black"/>
                        </a:solidFill>
                        <a:latin typeface="Courier New"/>
                        <a:ea typeface="+mn-ea"/>
                        <a:cs typeface="Courier New"/>
                      </a:endParaRPr>
                    </a:p>
                  </a:txBody>
                  <a:tcPr/>
                </a:tc>
              </a:tr>
              <a:tr h="13486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prstClr val="black"/>
                          </a:solidFill>
                          <a:latin typeface="Courier New"/>
                          <a:ea typeface="+mn-ea"/>
                          <a:cs typeface="Courier New"/>
                        </a:rPr>
                        <a:t>RegisterMedicationPrescription</a:t>
                      </a:r>
                      <a:endParaRPr lang="sv-SE" sz="1200" kern="1200" dirty="0">
                        <a:solidFill>
                          <a:prstClr val="black"/>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b="1" dirty="0" smtClean="0">
                          <a:latin typeface="Cambria"/>
                          <a:cs typeface="Cambria"/>
                        </a:rPr>
                        <a:t>Registrerar Läkemedelsordination </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ambria"/>
                          <a:cs typeface="Cambria"/>
                        </a:rPr>
                        <a:t>och ev. tillhörande Expedieringsunderlag.</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ambria"/>
                          <a:cs typeface="Cambria"/>
                        </a:rPr>
                        <a:t>Kan peka på en existerande Läkemedelsbehandling, varpå registreringen sker mot denna. Annars skapas en ny Läkemedelsbehandling.</a:t>
                      </a:r>
                      <a:endParaRPr lang="sv-SE" sz="1200" dirty="0">
                        <a:latin typeface="Cambri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prstClr val="black"/>
                          </a:solidFill>
                          <a:latin typeface="Courier New"/>
                          <a:ea typeface="+mn-ea"/>
                          <a:cs typeface="Courier New"/>
                        </a:rPr>
                        <a:t>RegisterPrescription</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prstClr val="black"/>
                          </a:solidFill>
                          <a:latin typeface="Courier New"/>
                          <a:ea typeface="+mn-ea"/>
                          <a:cs typeface="Courier New"/>
                        </a:rPr>
                        <a:t>ChangePrescription</a:t>
                      </a:r>
                      <a:endParaRPr lang="sv-SE" sz="1200" kern="1200" dirty="0">
                        <a:solidFill>
                          <a:prstClr val="black"/>
                        </a:solidFill>
                        <a:latin typeface="Courier New"/>
                        <a:ea typeface="+mn-ea"/>
                        <a:cs typeface="Courier New"/>
                      </a:endParaRPr>
                    </a:p>
                  </a:txBody>
                  <a:tcPr/>
                </a:tc>
              </a:tr>
              <a:tr h="726176">
                <a:tc>
                  <a:txBody>
                    <a:bodyPr/>
                    <a:lstStyle/>
                    <a:p>
                      <a:r>
                        <a:rPr lang="sv-SE" sz="1200" kern="1200" dirty="0" smtClean="0">
                          <a:solidFill>
                            <a:prstClr val="black"/>
                          </a:solidFill>
                          <a:latin typeface="Courier New"/>
                          <a:ea typeface="+mn-ea"/>
                          <a:cs typeface="Courier New"/>
                        </a:rPr>
                        <a:t>DiscontinueMedication</a:t>
                      </a:r>
                      <a:endParaRPr lang="sv-SE" sz="1200" kern="1200" dirty="0">
                        <a:solidFill>
                          <a:prstClr val="black"/>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b="1" dirty="0" smtClean="0">
                          <a:latin typeface="Cambria"/>
                          <a:cs typeface="Cambria"/>
                        </a:rPr>
                        <a:t>Sätter ut </a:t>
                      </a:r>
                      <a:r>
                        <a:rPr lang="sv-SE" sz="1200" dirty="0" smtClean="0">
                          <a:latin typeface="Cambria"/>
                          <a:cs typeface="Cambria"/>
                        </a:rPr>
                        <a:t>läkemedelsbehandlingen.</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ambria"/>
                          <a:cs typeface="Cambria"/>
                        </a:rPr>
                        <a:t>Kan även stoppa ev. kvarvarande uttag på tillhörande expedieringsunderlag.</a:t>
                      </a:r>
                      <a:endParaRPr lang="sv-SE" sz="1200" dirty="0">
                        <a:latin typeface="Cambri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smtClean="0">
                          <a:ln>
                            <a:noFill/>
                          </a:ln>
                          <a:solidFill>
                            <a:prstClr val="black"/>
                          </a:solidFill>
                          <a:effectLst/>
                          <a:uLnTx/>
                          <a:uFillTx/>
                          <a:latin typeface="Courier New"/>
                          <a:ea typeface="+mn-ea"/>
                          <a:cs typeface="Courier New"/>
                        </a:rPr>
                        <a:t>DiscontinueMedication</a:t>
                      </a:r>
                      <a:endParaRPr lang="sv-SE" sz="1400" dirty="0">
                        <a:latin typeface="Courier New"/>
                        <a:cs typeface="Courier New"/>
                      </a:endParaRPr>
                    </a:p>
                  </a:txBody>
                  <a:tcPr/>
                </a:tc>
              </a:tr>
            </a:tbl>
          </a:graphicData>
        </a:graphic>
      </p:graphicFrame>
      <p:sp>
        <p:nvSpPr>
          <p:cNvPr id="7" name="Rektangel med rundade hörn 6"/>
          <p:cNvSpPr/>
          <p:nvPr/>
        </p:nvSpPr>
        <p:spPr>
          <a:xfrm>
            <a:off x="3221627" y="1127674"/>
            <a:ext cx="691130" cy="540218"/>
          </a:xfrm>
          <a:prstGeom prst="roundRect">
            <a:avLst>
              <a:gd name="adj" fmla="val 10000"/>
            </a:avLst>
          </a:prstGeom>
          <a:blipFill>
            <a:blip r:embed="rId2">
              <a:extLst>
                <a:ext uri="{28A0092B-C50C-407E-A947-70E740481C1C}">
                  <a14:useLocalDpi xmlns:a14="http://schemas.microsoft.com/office/drawing/2010/main" val="0"/>
                </a:ext>
              </a:extLst>
            </a:blip>
            <a:srcRect/>
            <a:stretch>
              <a:fillRect l="-6000" r="-6000"/>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8" name="Grupp 7"/>
          <p:cNvGrpSpPr/>
          <p:nvPr/>
        </p:nvGrpSpPr>
        <p:grpSpPr>
          <a:xfrm>
            <a:off x="1159268" y="1971837"/>
            <a:ext cx="1941135" cy="1900841"/>
            <a:chOff x="3839637" y="1765673"/>
            <a:chExt cx="1941135" cy="1900841"/>
          </a:xfrm>
        </p:grpSpPr>
        <p:sp>
          <p:nvSpPr>
            <p:cNvPr id="9" name="Rundad rektangulär 8"/>
            <p:cNvSpPr/>
            <p:nvPr/>
          </p:nvSpPr>
          <p:spPr bwMode="auto">
            <a:xfrm>
              <a:off x="4297413" y="1765673"/>
              <a:ext cx="1483359" cy="617302"/>
            </a:xfrm>
            <a:prstGeom prst="wedgeRoundRectCallout">
              <a:avLst>
                <a:gd name="adj1" fmla="val -60806"/>
                <a:gd name="adj2" fmla="val -57740"/>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000" i="1" dirty="0">
                  <a:solidFill>
                    <a:srgbClr val="0000FF"/>
                  </a:solidFill>
                </a:rPr>
                <a:t>B</a:t>
              </a:r>
              <a:r>
                <a:rPr lang="sv-SE" sz="1000" i="1" dirty="0" smtClean="0">
                  <a:solidFill>
                    <a:srgbClr val="0000FF"/>
                  </a:solidFill>
                </a:rPr>
                <a:t>ättre anpassad för tidslinjer, kan hämta ”allt” eller selektivt</a:t>
              </a:r>
              <a:endParaRPr lang="sv-SE" sz="1000" i="1" dirty="0">
                <a:solidFill>
                  <a:srgbClr val="0000FF"/>
                </a:solidFill>
              </a:endParaRPr>
            </a:p>
          </p:txBody>
        </p:sp>
        <p:sp>
          <p:nvSpPr>
            <p:cNvPr id="12" name="Rundad rektangulär 11"/>
            <p:cNvSpPr/>
            <p:nvPr/>
          </p:nvSpPr>
          <p:spPr bwMode="auto">
            <a:xfrm>
              <a:off x="3839637" y="3221426"/>
              <a:ext cx="1200574" cy="445088"/>
            </a:xfrm>
            <a:prstGeom prst="wedgeRoundRectCallout">
              <a:avLst>
                <a:gd name="adj1" fmla="val 8151"/>
                <a:gd name="adj2" fmla="val -96085"/>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000" i="1" dirty="0">
                  <a:solidFill>
                    <a:srgbClr val="0000FF"/>
                  </a:solidFill>
                </a:rPr>
                <a:t>Flexiblare, </a:t>
              </a:r>
              <a:br>
                <a:rPr lang="sv-SE" sz="1000" i="1" dirty="0">
                  <a:solidFill>
                    <a:srgbClr val="0000FF"/>
                  </a:solidFill>
                </a:rPr>
              </a:br>
              <a:r>
                <a:rPr lang="sv-SE" sz="1000" i="1" dirty="0" smtClean="0">
                  <a:solidFill>
                    <a:srgbClr val="0000FF"/>
                  </a:solidFill>
                </a:rPr>
                <a:t>&amp; enklare </a:t>
              </a:r>
              <a:r>
                <a:rPr lang="sv-SE" sz="1000" i="1" dirty="0">
                  <a:solidFill>
                    <a:srgbClr val="0000FF"/>
                  </a:solidFill>
                </a:rPr>
                <a:t>logik</a:t>
              </a:r>
            </a:p>
          </p:txBody>
        </p:sp>
      </p:grpSp>
      <p:sp>
        <p:nvSpPr>
          <p:cNvPr id="2" name="Rektangel 1"/>
          <p:cNvSpPr/>
          <p:nvPr/>
        </p:nvSpPr>
        <p:spPr>
          <a:xfrm>
            <a:off x="212459" y="5675990"/>
            <a:ext cx="4572000" cy="600164"/>
          </a:xfrm>
          <a:prstGeom prst="rect">
            <a:avLst/>
          </a:prstGeom>
        </p:spPr>
        <p:txBody>
          <a:bodyPr>
            <a:spAutoFit/>
          </a:bodyPr>
          <a:lstStyle/>
          <a:p>
            <a:r>
              <a:rPr lang="sv-SE" sz="1100" dirty="0">
                <a:solidFill>
                  <a:schemeClr val="tx2"/>
                </a:solidFill>
              </a:rPr>
              <a:t>T</a:t>
            </a:r>
            <a:r>
              <a:rPr lang="sv-SE" sz="1100" dirty="0" smtClean="0">
                <a:solidFill>
                  <a:schemeClr val="tx2"/>
                </a:solidFill>
              </a:rPr>
              <a:t>jänstedomän: </a:t>
            </a:r>
            <a:r>
              <a:rPr lang="sv-SE" sz="1100" i="1" dirty="0">
                <a:solidFill>
                  <a:schemeClr val="tx2"/>
                </a:solidFill>
              </a:rPr>
              <a:t>vård- och omsorg kärnprocess: </a:t>
            </a:r>
            <a:r>
              <a:rPr lang="sv-SE" sz="1100" i="1" dirty="0" smtClean="0">
                <a:solidFill>
                  <a:schemeClr val="tx2"/>
                </a:solidFill>
              </a:rPr>
              <a:t/>
            </a:r>
            <a:br>
              <a:rPr lang="sv-SE" sz="1100" i="1" dirty="0" smtClean="0">
                <a:solidFill>
                  <a:schemeClr val="tx2"/>
                </a:solidFill>
              </a:rPr>
            </a:br>
            <a:r>
              <a:rPr lang="sv-SE" sz="1100" i="1" dirty="0" smtClean="0">
                <a:solidFill>
                  <a:schemeClr val="tx2"/>
                </a:solidFill>
              </a:rPr>
              <a:t>hantera aktiviteter:ordination</a:t>
            </a:r>
            <a:r>
              <a:rPr lang="sv-SE" sz="1100" i="1" dirty="0">
                <a:solidFill>
                  <a:schemeClr val="tx2"/>
                </a:solidFill>
              </a:rPr>
              <a:t/>
            </a:r>
            <a:br>
              <a:rPr lang="sv-SE" sz="1100" i="1" dirty="0">
                <a:solidFill>
                  <a:schemeClr val="tx2"/>
                </a:solidFill>
              </a:rPr>
            </a:br>
            <a:r>
              <a:rPr lang="sv-SE" sz="1100" i="1" dirty="0">
                <a:solidFill>
                  <a:schemeClr val="tx2"/>
                </a:solidFill>
              </a:rPr>
              <a:t>clinicalprocess:activityprescription:prescribe</a:t>
            </a:r>
            <a:endParaRPr lang="sv-SE" sz="1100" dirty="0">
              <a:solidFill>
                <a:schemeClr val="tx2"/>
              </a:solidFill>
            </a:endParaRPr>
          </a:p>
        </p:txBody>
      </p:sp>
    </p:spTree>
    <p:extLst>
      <p:ext uri="{BB962C8B-B14F-4D97-AF65-F5344CB8AC3E}">
        <p14:creationId xmlns:p14="http://schemas.microsoft.com/office/powerpoint/2010/main" val="42805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z="2000" dirty="0"/>
              <a:t>Tjänstekontrakt v2.0 - översikt</a:t>
            </a:r>
            <a:endParaRPr lang="sv-SE" sz="3600"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17</a:t>
            </a:fld>
            <a:endParaRPr lang="sv-SE"/>
          </a:p>
        </p:txBody>
      </p:sp>
      <p:graphicFrame>
        <p:nvGraphicFramePr>
          <p:cNvPr id="4" name="Tabell 3"/>
          <p:cNvGraphicFramePr>
            <a:graphicFrameLocks noGrp="1"/>
          </p:cNvGraphicFramePr>
          <p:nvPr>
            <p:extLst>
              <p:ext uri="{D42A27DB-BD31-4B8C-83A1-F6EECF244321}">
                <p14:modId xmlns:p14="http://schemas.microsoft.com/office/powerpoint/2010/main" val="1827869992"/>
              </p:ext>
            </p:extLst>
          </p:nvPr>
        </p:nvGraphicFramePr>
        <p:xfrm>
          <a:off x="207211" y="1236584"/>
          <a:ext cx="8824594" cy="3393001"/>
        </p:xfrm>
        <a:graphic>
          <a:graphicData uri="http://schemas.openxmlformats.org/drawingml/2006/table">
            <a:tbl>
              <a:tblPr firstRow="1" bandRow="1">
                <a:tableStyleId>{BDBED569-4797-4DF1-A0F4-6AAB3CD982D8}</a:tableStyleId>
              </a:tblPr>
              <a:tblGrid>
                <a:gridCol w="2934368"/>
                <a:gridCol w="3472322"/>
                <a:gridCol w="2417904"/>
              </a:tblGrid>
              <a:tr h="375481">
                <a:tc gridSpan="2">
                  <a:txBody>
                    <a:bodyPr/>
                    <a:lstStyle/>
                    <a:p>
                      <a:r>
                        <a:rPr lang="sv-SE" sz="1200" b="1" kern="1200" dirty="0" smtClean="0">
                          <a:solidFill>
                            <a:schemeClr val="tx1"/>
                          </a:solidFill>
                          <a:latin typeface="Cambria"/>
                          <a:ea typeface="+mn-ea"/>
                          <a:cs typeface="Cambria"/>
                        </a:rPr>
                        <a:t>Expedieringsunderlag</a:t>
                      </a:r>
                      <a:r>
                        <a:rPr lang="sv-SE" sz="1200" b="1" kern="1200" baseline="0" dirty="0" smtClean="0">
                          <a:solidFill>
                            <a:schemeClr val="tx1"/>
                          </a:solidFill>
                          <a:latin typeface="Cambria"/>
                          <a:ea typeface="+mn-ea"/>
                          <a:cs typeface="Cambria"/>
                        </a:rPr>
                        <a:t> (förskrivningar)</a:t>
                      </a:r>
                      <a:endParaRPr lang="sv-SE" sz="1200" dirty="0">
                        <a:latin typeface="Cambria"/>
                        <a:cs typeface="Cambria"/>
                      </a:endParaRPr>
                    </a:p>
                  </a:txBody>
                  <a:tcPr>
                    <a:solidFill>
                      <a:srgbClr val="AADEE2"/>
                    </a:solidFill>
                  </a:tcPr>
                </a:tc>
                <a:tc hMerge="1">
                  <a:txBody>
                    <a:bodyPr/>
                    <a:lstStyle/>
                    <a:p>
                      <a:endParaRPr lang="sv-SE"/>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50" b="1" kern="1200" dirty="0" smtClean="0">
                          <a:solidFill>
                            <a:schemeClr val="tx1"/>
                          </a:solidFill>
                          <a:latin typeface="+mn-lt"/>
                          <a:ea typeface="+mn-ea"/>
                          <a:cs typeface="Courier New"/>
                        </a:rPr>
                        <a:t>Ersätter 1.0</a:t>
                      </a:r>
                    </a:p>
                  </a:txBody>
                  <a:tcPr>
                    <a:solidFill>
                      <a:schemeClr val="accent1"/>
                    </a:solidFill>
                  </a:tcPr>
                </a:tc>
              </a:tr>
              <a:tr h="5186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ourier New"/>
                          <a:cs typeface="Courier New"/>
                        </a:rPr>
                        <a:t>GetMedicationDispense</a:t>
                      </a:r>
                      <a:br>
                        <a:rPr lang="sv-SE" sz="1200" dirty="0" smtClean="0">
                          <a:latin typeface="Courier New"/>
                          <a:cs typeface="Courier New"/>
                        </a:rPr>
                      </a:br>
                      <a:r>
                        <a:rPr lang="sv-SE" sz="1200" dirty="0" smtClean="0">
                          <a:latin typeface="Courier New"/>
                          <a:cs typeface="Courier New"/>
                        </a:rPr>
                        <a:t>Authorizations</a:t>
                      </a:r>
                      <a:endParaRPr lang="sv-SE" sz="120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ambria"/>
                          <a:ea typeface="+mn-ea"/>
                          <a:cs typeface="Cambria"/>
                        </a:rPr>
                        <a:t>Lösa</a:t>
                      </a:r>
                      <a:r>
                        <a:rPr lang="sv-SE" sz="1200" kern="1200" baseline="0" dirty="0" smtClean="0">
                          <a:solidFill>
                            <a:schemeClr val="tx1"/>
                          </a:solidFill>
                          <a:latin typeface="Cambria"/>
                          <a:ea typeface="+mn-ea"/>
                          <a:cs typeface="Cambria"/>
                        </a:rPr>
                        <a:t> </a:t>
                      </a:r>
                      <a:r>
                        <a:rPr lang="sv-SE" sz="1200" b="1" kern="1200" dirty="0" smtClean="0">
                          <a:solidFill>
                            <a:schemeClr val="tx1"/>
                          </a:solidFill>
                          <a:latin typeface="Cambria"/>
                          <a:ea typeface="+mn-ea"/>
                          <a:cs typeface="Cambria"/>
                        </a:rPr>
                        <a:t>Expedieringsunderlag</a:t>
                      </a:r>
                      <a:r>
                        <a:rPr lang="sv-SE" sz="1200" kern="1200" baseline="0" dirty="0" smtClean="0">
                          <a:solidFill>
                            <a:schemeClr val="tx1"/>
                          </a:solidFill>
                          <a:latin typeface="Cambria"/>
                          <a:ea typeface="+mn-ea"/>
                          <a:cs typeface="Cambria"/>
                        </a:rPr>
                        <a:t> (ej kopplade till läkemedelsbehandling i NOD).</a:t>
                      </a:r>
                      <a:br>
                        <a:rPr lang="sv-SE" sz="1200" kern="1200" baseline="0" dirty="0" smtClean="0">
                          <a:solidFill>
                            <a:schemeClr val="tx1"/>
                          </a:solidFill>
                          <a:latin typeface="Cambria"/>
                          <a:ea typeface="+mn-ea"/>
                          <a:cs typeface="Cambria"/>
                        </a:rPr>
                      </a:br>
                      <a:r>
                        <a:rPr lang="sv-SE" sz="1200" kern="1200" baseline="0" dirty="0" smtClean="0">
                          <a:solidFill>
                            <a:schemeClr val="tx1"/>
                          </a:solidFill>
                          <a:latin typeface="Cambria"/>
                          <a:ea typeface="+mn-ea"/>
                          <a:cs typeface="Cambria"/>
                        </a:rPr>
                        <a:t>För dospatient hämtas allt från RR med direktåtkomst, för övriga hämtas från NOD.</a:t>
                      </a:r>
                      <a:endParaRPr lang="sv-SE" sz="1200" dirty="0">
                        <a:latin typeface="Cambri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GetMedicalPrescriptions</a:t>
                      </a:r>
                      <a:endParaRPr lang="sv-SE" sz="1200" kern="1200" dirty="0">
                        <a:solidFill>
                          <a:schemeClr val="tx1"/>
                        </a:solidFill>
                        <a:latin typeface="Courier New"/>
                        <a:ea typeface="+mn-ea"/>
                        <a:cs typeface="Courier New"/>
                      </a:endParaRPr>
                    </a:p>
                  </a:txBody>
                  <a:tcPr/>
                </a:tc>
              </a:tr>
              <a:tr h="41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RegisterMedicationDispense</a:t>
                      </a:r>
                      <a:br>
                        <a:rPr lang="sv-SE" sz="1200" kern="1200" dirty="0" smtClean="0">
                          <a:solidFill>
                            <a:schemeClr val="tx1"/>
                          </a:solidFill>
                          <a:latin typeface="Courier New"/>
                          <a:ea typeface="+mn-ea"/>
                          <a:cs typeface="Courier New"/>
                        </a:rPr>
                      </a:br>
                      <a:r>
                        <a:rPr lang="sv-SE" sz="1200" kern="1200" dirty="0" smtClean="0">
                          <a:solidFill>
                            <a:schemeClr val="tx1"/>
                          </a:solidFill>
                          <a:latin typeface="Courier New"/>
                          <a:ea typeface="+mn-ea"/>
                          <a:cs typeface="Courier New"/>
                        </a:rPr>
                        <a:t>Authorization</a:t>
                      </a:r>
                      <a:endParaRPr lang="sv-SE" sz="1200" kern="1200" dirty="0">
                        <a:solidFill>
                          <a:schemeClr val="tx1"/>
                        </a:solidFill>
                        <a:latin typeface="Courier New"/>
                        <a:ea typeface="+mn-ea"/>
                        <a:cs typeface="Courier New"/>
                      </a:endParaRPr>
                    </a:p>
                  </a:txBody>
                  <a:tcPr/>
                </a:tc>
                <a:tc>
                  <a:txBody>
                    <a:bodyPr/>
                    <a:lstStyle/>
                    <a:p>
                      <a:r>
                        <a:rPr lang="sv-SE" sz="1200" b="1" dirty="0" smtClean="0">
                          <a:latin typeface="Cambria"/>
                          <a:cs typeface="Cambria"/>
                        </a:rPr>
                        <a:t>Registrerar Expedieringsunderlag </a:t>
                      </a:r>
                    </a:p>
                    <a:p>
                      <a:r>
                        <a:rPr lang="sv-SE" sz="1200" dirty="0" smtClean="0">
                          <a:latin typeface="Cambria"/>
                          <a:cs typeface="Cambria"/>
                        </a:rPr>
                        <a:t>- antingen baserat på en existerande läkemedelsbehandling i NOD (kopplat)</a:t>
                      </a:r>
                    </a:p>
                    <a:p>
                      <a:r>
                        <a:rPr lang="sv-SE" sz="1200" dirty="0" smtClean="0">
                          <a:latin typeface="Cambria"/>
                          <a:cs typeface="Cambria"/>
                        </a:rPr>
                        <a:t>- eller fristående (ej kopplat)</a:t>
                      </a:r>
                      <a:endParaRPr lang="sv-SE" sz="1200" dirty="0">
                        <a:latin typeface="Cambria"/>
                        <a:cs typeface="Cambri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noProof="0" dirty="0" smtClean="0">
                          <a:solidFill>
                            <a:schemeClr val="tx1"/>
                          </a:solidFill>
                          <a:latin typeface="Courier New"/>
                          <a:ea typeface="+mn-ea"/>
                          <a:cs typeface="Courier New"/>
                        </a:rPr>
                        <a:t>(ny)</a:t>
                      </a:r>
                    </a:p>
                  </a:txBody>
                  <a:tcPr/>
                </a:tc>
              </a:tr>
              <a:tr h="414958">
                <a:tc>
                  <a:txBody>
                    <a:bodyPr/>
                    <a:lstStyle/>
                    <a:p>
                      <a:r>
                        <a:rPr lang="sv-SE" sz="1200" kern="1200" dirty="0" smtClean="0">
                          <a:solidFill>
                            <a:schemeClr val="tx1"/>
                          </a:solidFill>
                          <a:latin typeface="Courier New"/>
                          <a:ea typeface="+mn-ea"/>
                          <a:cs typeface="Courier New"/>
                        </a:rPr>
                        <a:t>RegisterMedicationDispense</a:t>
                      </a:r>
                      <a:r>
                        <a:rPr lang="sv-SE" sz="1200" dirty="0" smtClean="0">
                          <a:solidFill>
                            <a:prstClr val="black"/>
                          </a:solidFill>
                          <a:latin typeface="CourierNewPSMT"/>
                        </a:rPr>
                        <a:t/>
                      </a:r>
                      <a:br>
                        <a:rPr lang="sv-SE" sz="1200" dirty="0" smtClean="0">
                          <a:solidFill>
                            <a:prstClr val="black"/>
                          </a:solidFill>
                          <a:latin typeface="CourierNewPSMT"/>
                        </a:rPr>
                      </a:br>
                      <a:r>
                        <a:rPr lang="sv-SE" sz="1200" kern="1200" dirty="0" smtClean="0">
                          <a:solidFill>
                            <a:schemeClr val="tx1"/>
                          </a:solidFill>
                          <a:latin typeface="Courier New"/>
                          <a:ea typeface="+mn-ea"/>
                          <a:cs typeface="Courier New"/>
                        </a:rPr>
                        <a:t>AuthorizationWithoutPersonId</a:t>
                      </a:r>
                      <a:endParaRPr lang="sv-SE" sz="1200" kern="1200" dirty="0">
                        <a:solidFill>
                          <a:schemeClr val="tx1"/>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baseline="0" dirty="0" smtClean="0">
                          <a:solidFill>
                            <a:schemeClr val="tx1"/>
                          </a:solidFill>
                          <a:latin typeface="Cambria"/>
                          <a:ea typeface="+mn-ea"/>
                          <a:cs typeface="Cambria"/>
                        </a:rPr>
                        <a:t>Registrerar ett fristående Expedieringsunderlag för </a:t>
                      </a:r>
                      <a:r>
                        <a:rPr lang="sv-SE" sz="1200" b="1" kern="1200" baseline="0" dirty="0" smtClean="0">
                          <a:solidFill>
                            <a:schemeClr val="tx1"/>
                          </a:solidFill>
                          <a:latin typeface="Cambria"/>
                          <a:ea typeface="+mn-ea"/>
                          <a:cs typeface="Cambria"/>
                        </a:rPr>
                        <a:t>person utan svenskt personnummer</a:t>
                      </a:r>
                      <a:r>
                        <a:rPr lang="sv-SE" sz="1200" kern="1200" baseline="0" dirty="0" smtClean="0">
                          <a:solidFill>
                            <a:schemeClr val="tx1"/>
                          </a:solidFill>
                          <a:latin typeface="Cambria"/>
                          <a:ea typeface="+mn-ea"/>
                          <a:cs typeface="Cambria"/>
                        </a:rPr>
                        <a:t>. </a:t>
                      </a:r>
                      <a:endParaRPr lang="sv-SE" sz="1200" kern="1200" baseline="0" dirty="0">
                        <a:solidFill>
                          <a:schemeClr val="tx1"/>
                        </a:solidFill>
                        <a:latin typeface="Cambria"/>
                        <a:ea typeface="+mn-ea"/>
                        <a:cs typeface="Cambri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noProof="0" dirty="0" smtClean="0">
                          <a:solidFill>
                            <a:schemeClr val="tx1"/>
                          </a:solidFill>
                          <a:latin typeface="Courier New"/>
                          <a:ea typeface="+mn-ea"/>
                          <a:cs typeface="Courier New"/>
                        </a:rPr>
                        <a:t>(ny)</a:t>
                      </a:r>
                    </a:p>
                  </a:txBody>
                  <a:tcPr/>
                </a:tc>
              </a:tr>
              <a:tr h="41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CancelMedicationDispense</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Authorization</a:t>
                      </a:r>
                      <a:endParaRPr lang="sv-SE" sz="1200" kern="1200" dirty="0">
                        <a:solidFill>
                          <a:schemeClr val="tx1"/>
                        </a:solidFill>
                        <a:latin typeface="Courier New"/>
                        <a:ea typeface="+mn-ea"/>
                        <a:cs typeface="Courier New"/>
                      </a:endParaRPr>
                    </a:p>
                  </a:txBody>
                  <a:tcPr/>
                </a:tc>
                <a:tc>
                  <a:txBody>
                    <a:bodyPr/>
                    <a:lstStyle/>
                    <a:p>
                      <a:r>
                        <a:rPr lang="sv-SE" sz="1200" b="1" dirty="0" smtClean="0">
                          <a:solidFill>
                            <a:prstClr val="black"/>
                          </a:solidFill>
                          <a:latin typeface="Cambria"/>
                          <a:cs typeface="Cambria"/>
                        </a:rPr>
                        <a:t>Makulerar</a:t>
                      </a:r>
                      <a:r>
                        <a:rPr lang="sv-SE" sz="1200" baseline="0" dirty="0" smtClean="0">
                          <a:solidFill>
                            <a:prstClr val="black"/>
                          </a:solidFill>
                          <a:latin typeface="Cambria"/>
                          <a:cs typeface="Cambria"/>
                        </a:rPr>
                        <a:t> </a:t>
                      </a:r>
                      <a:r>
                        <a:rPr lang="sv-SE" sz="1200" dirty="0" smtClean="0">
                          <a:solidFill>
                            <a:prstClr val="black"/>
                          </a:solidFill>
                          <a:latin typeface="Cambria"/>
                          <a:cs typeface="Cambria"/>
                        </a:rPr>
                        <a:t>Expedieringsunderlag </a:t>
                      </a:r>
                    </a:p>
                    <a:p>
                      <a:r>
                        <a:rPr lang="sv-SE" sz="1200" dirty="0" smtClean="0">
                          <a:solidFill>
                            <a:prstClr val="black"/>
                          </a:solidFill>
                          <a:latin typeface="Cambria"/>
                          <a:cs typeface="Cambria"/>
                        </a:rPr>
                        <a:t>och stoppar därmed kvarvarande expedieringar</a:t>
                      </a:r>
                      <a:endParaRPr lang="sv-SE" sz="1200" dirty="0">
                        <a:latin typeface="Cambri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StopPrescription</a:t>
                      </a:r>
                      <a:br>
                        <a:rPr lang="sv-SE" sz="1200" kern="1200" dirty="0" smtClean="0">
                          <a:solidFill>
                            <a:schemeClr val="tx1"/>
                          </a:solidFill>
                          <a:latin typeface="Courier New"/>
                          <a:ea typeface="+mn-ea"/>
                          <a:cs typeface="Courier New"/>
                        </a:rPr>
                      </a:br>
                      <a:r>
                        <a:rPr lang="sv-SE" sz="1200" kern="1200" dirty="0" smtClean="0">
                          <a:solidFill>
                            <a:schemeClr val="tx1"/>
                          </a:solidFill>
                          <a:latin typeface="Courier New"/>
                          <a:ea typeface="+mn-ea"/>
                          <a:cs typeface="Courier New"/>
                        </a:rPr>
                        <a:t>Dispensation</a:t>
                      </a:r>
                      <a:endParaRPr lang="sv-SE" sz="1200" kern="1200" dirty="0">
                        <a:solidFill>
                          <a:schemeClr val="tx1"/>
                        </a:solidFill>
                        <a:latin typeface="Courier New"/>
                        <a:ea typeface="+mn-ea"/>
                        <a:cs typeface="Courier New"/>
                      </a:endParaRPr>
                    </a:p>
                  </a:txBody>
                  <a:tcPr/>
                </a:tc>
              </a:tr>
              <a:tr h="41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ourier New"/>
                          <a:cs typeface="Courier New"/>
                        </a:rPr>
                        <a:t>AttachMedicationDispense</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ourier New"/>
                          <a:cs typeface="Courier New"/>
                        </a:rPr>
                        <a:t>Authorization</a:t>
                      </a:r>
                      <a:endParaRPr lang="sv-SE" sz="120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b="1" dirty="0" smtClean="0">
                          <a:latin typeface="Cambria"/>
                          <a:cs typeface="Cambria"/>
                        </a:rPr>
                        <a:t>Kopplar </a:t>
                      </a:r>
                      <a:r>
                        <a:rPr lang="sv-SE" sz="1200" b="0" dirty="0" smtClean="0">
                          <a:latin typeface="Cambria"/>
                          <a:cs typeface="Cambria"/>
                        </a:rPr>
                        <a:t>Expedieringsunderlag</a:t>
                      </a:r>
                      <a:r>
                        <a:rPr lang="sv-SE" sz="1200" dirty="0" smtClean="0">
                          <a:latin typeface="Cambria"/>
                          <a:cs typeface="Cambria"/>
                        </a:rPr>
                        <a:t> till en Läkemedelsbehandling</a:t>
                      </a:r>
                      <a:endParaRPr lang="sv-SE" sz="1200" dirty="0">
                        <a:latin typeface="Cambri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solidFill>
                            <a:schemeClr val="tx1"/>
                          </a:solidFill>
                          <a:latin typeface="Courier New"/>
                          <a:cs typeface="Courier New"/>
                        </a:rPr>
                        <a:t>ConfirmPrescription</a:t>
                      </a:r>
                      <a:endParaRPr lang="sv-SE" sz="1400" dirty="0">
                        <a:solidFill>
                          <a:schemeClr val="tx1"/>
                        </a:solidFill>
                        <a:latin typeface="Courier New"/>
                        <a:cs typeface="Courier New"/>
                      </a:endParaRPr>
                    </a:p>
                  </a:txBody>
                  <a:tcPr/>
                </a:tc>
              </a:tr>
            </a:tbl>
          </a:graphicData>
        </a:graphic>
      </p:graphicFrame>
      <p:sp>
        <p:nvSpPr>
          <p:cNvPr id="6" name="Rektangel med rundade hörn 5"/>
          <p:cNvSpPr/>
          <p:nvPr/>
        </p:nvSpPr>
        <p:spPr>
          <a:xfrm>
            <a:off x="3241843" y="1136316"/>
            <a:ext cx="688473" cy="529771"/>
          </a:xfrm>
          <a:prstGeom prst="roundRect">
            <a:avLst>
              <a:gd name="adj" fmla="val 10000"/>
            </a:avLst>
          </a:prstGeom>
          <a:blipFill>
            <a:blip r:embed="rId2">
              <a:extLst>
                <a:ext uri="{28A0092B-C50C-407E-A947-70E740481C1C}">
                  <a14:useLocalDpi xmlns:a14="http://schemas.microsoft.com/office/drawing/2010/main" val="0"/>
                </a:ext>
              </a:extLst>
            </a:blip>
            <a:srcRect/>
            <a:stretch>
              <a:fillRect t="-35000" b="-35000"/>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7" name="Grupp 6"/>
          <p:cNvGrpSpPr/>
          <p:nvPr/>
        </p:nvGrpSpPr>
        <p:grpSpPr>
          <a:xfrm>
            <a:off x="660380" y="2840791"/>
            <a:ext cx="1926409" cy="2402151"/>
            <a:chOff x="1727427" y="462258"/>
            <a:chExt cx="1926409" cy="2402151"/>
          </a:xfrm>
        </p:grpSpPr>
        <p:sp>
          <p:nvSpPr>
            <p:cNvPr id="8" name="Rundad rektangulär 7"/>
            <p:cNvSpPr/>
            <p:nvPr/>
          </p:nvSpPr>
          <p:spPr bwMode="auto">
            <a:xfrm>
              <a:off x="2718047" y="462258"/>
              <a:ext cx="935789" cy="445088"/>
            </a:xfrm>
            <a:prstGeom prst="wedgeRoundRectCallout">
              <a:avLst>
                <a:gd name="adj1" fmla="val -70092"/>
                <a:gd name="adj2" fmla="val -50231"/>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000" i="1" dirty="0" smtClean="0">
                  <a:solidFill>
                    <a:srgbClr val="0000FF"/>
                  </a:solidFill>
                </a:rPr>
                <a:t>Även lösa ”recept”</a:t>
              </a:r>
              <a:endParaRPr lang="sv-SE" sz="1000" i="1" dirty="0">
                <a:solidFill>
                  <a:srgbClr val="0000FF"/>
                </a:solidFill>
              </a:endParaRPr>
            </a:p>
          </p:txBody>
        </p:sp>
        <p:sp>
          <p:nvSpPr>
            <p:cNvPr id="9" name="Rundad rektangulär 8"/>
            <p:cNvSpPr/>
            <p:nvPr/>
          </p:nvSpPr>
          <p:spPr bwMode="auto">
            <a:xfrm>
              <a:off x="1727427" y="2419321"/>
              <a:ext cx="1200574" cy="445088"/>
            </a:xfrm>
            <a:prstGeom prst="wedgeRoundRectCallout">
              <a:avLst>
                <a:gd name="adj1" fmla="val 8151"/>
                <a:gd name="adj2" fmla="val -96085"/>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000" i="1" dirty="0">
                  <a:solidFill>
                    <a:srgbClr val="0000FF"/>
                  </a:solidFill>
                </a:rPr>
                <a:t>Flexiblare, </a:t>
              </a:r>
              <a:br>
                <a:rPr lang="sv-SE" sz="1000" i="1" dirty="0">
                  <a:solidFill>
                    <a:srgbClr val="0000FF"/>
                  </a:solidFill>
                </a:rPr>
              </a:br>
              <a:r>
                <a:rPr lang="sv-SE" sz="1000" i="1" dirty="0" smtClean="0">
                  <a:solidFill>
                    <a:srgbClr val="0000FF"/>
                  </a:solidFill>
                </a:rPr>
                <a:t>&amp; enklare </a:t>
              </a:r>
              <a:r>
                <a:rPr lang="sv-SE" sz="1000" i="1" dirty="0">
                  <a:solidFill>
                    <a:srgbClr val="0000FF"/>
                  </a:solidFill>
                </a:rPr>
                <a:t>logik</a:t>
              </a:r>
            </a:p>
          </p:txBody>
        </p:sp>
      </p:grpSp>
    </p:spTree>
    <p:extLst>
      <p:ext uri="{BB962C8B-B14F-4D97-AF65-F5344CB8AC3E}">
        <p14:creationId xmlns:p14="http://schemas.microsoft.com/office/powerpoint/2010/main" val="41257878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71876" y="365674"/>
            <a:ext cx="6792913" cy="692150"/>
          </a:xfrm>
        </p:spPr>
        <p:txBody>
          <a:bodyPr/>
          <a:lstStyle/>
          <a:p>
            <a:r>
              <a:rPr lang="sv-SE" sz="2000" dirty="0"/>
              <a:t>Tjänstekontrakt v2.0 - översikt</a:t>
            </a:r>
            <a:endParaRPr lang="sv-SE" sz="3600"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18</a:t>
            </a:fld>
            <a:endParaRPr lang="sv-SE"/>
          </a:p>
        </p:txBody>
      </p:sp>
      <p:graphicFrame>
        <p:nvGraphicFramePr>
          <p:cNvPr id="4" name="Tabell 3"/>
          <p:cNvGraphicFramePr>
            <a:graphicFrameLocks noGrp="1"/>
          </p:cNvGraphicFramePr>
          <p:nvPr>
            <p:extLst>
              <p:ext uri="{D42A27DB-BD31-4B8C-83A1-F6EECF244321}">
                <p14:modId xmlns:p14="http://schemas.microsoft.com/office/powerpoint/2010/main" val="1073309609"/>
              </p:ext>
            </p:extLst>
          </p:nvPr>
        </p:nvGraphicFramePr>
        <p:xfrm>
          <a:off x="207211" y="1236584"/>
          <a:ext cx="8824594" cy="4680117"/>
        </p:xfrm>
        <a:graphic>
          <a:graphicData uri="http://schemas.openxmlformats.org/drawingml/2006/table">
            <a:tbl>
              <a:tblPr firstRow="1" bandRow="1">
                <a:tableStyleId>{BDBED569-4797-4DF1-A0F4-6AAB3CD982D8}</a:tableStyleId>
              </a:tblPr>
              <a:tblGrid>
                <a:gridCol w="2934368"/>
                <a:gridCol w="3375526"/>
                <a:gridCol w="2514700"/>
              </a:tblGrid>
              <a:tr h="375481">
                <a:tc gridSpan="2">
                  <a:txBody>
                    <a:bodyPr/>
                    <a:lstStyle/>
                    <a:p>
                      <a:r>
                        <a:rPr lang="sv-SE" sz="1200" b="1" kern="1200" dirty="0" smtClean="0">
                          <a:solidFill>
                            <a:schemeClr val="tx1"/>
                          </a:solidFill>
                          <a:latin typeface="Cambria"/>
                          <a:ea typeface="+mn-ea"/>
                          <a:cs typeface="Cambria"/>
                        </a:rPr>
                        <a:t>Expedieringar</a:t>
                      </a:r>
                      <a:endParaRPr lang="sv-SE" sz="1200" dirty="0">
                        <a:latin typeface="Cambria"/>
                        <a:cs typeface="Cambria"/>
                      </a:endParaRPr>
                    </a:p>
                  </a:txBody>
                  <a:tcPr>
                    <a:solidFill>
                      <a:srgbClr val="AADEE2"/>
                    </a:solidFill>
                  </a:tcPr>
                </a:tc>
                <a:tc hMerge="1">
                  <a:txBody>
                    <a:bodyPr/>
                    <a:lstStyle/>
                    <a:p>
                      <a:endParaRPr lang="sv-SE"/>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50" b="1" kern="1200" dirty="0" smtClean="0">
                          <a:solidFill>
                            <a:schemeClr val="tx1"/>
                          </a:solidFill>
                          <a:latin typeface="+mn-lt"/>
                          <a:ea typeface="+mn-ea"/>
                          <a:cs typeface="Courier New"/>
                        </a:rPr>
                        <a:t>Ersätter 1.0</a:t>
                      </a:r>
                    </a:p>
                  </a:txBody>
                  <a:tcPr>
                    <a:solidFill>
                      <a:schemeClr val="accent1"/>
                    </a:solidFill>
                  </a:tcPr>
                </a:tc>
              </a:tr>
              <a:tr h="5186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ourier New"/>
                          <a:cs typeface="Courier New"/>
                        </a:rPr>
                        <a:t>GetDispensedDrugs</a:t>
                      </a:r>
                      <a:endParaRPr lang="sv-SE" sz="120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b="1" dirty="0" smtClean="0">
                          <a:latin typeface="Cambria"/>
                          <a:cs typeface="Cambria"/>
                        </a:rPr>
                        <a:t>Expedieringar</a:t>
                      </a:r>
                      <a:r>
                        <a:rPr lang="sv-SE" sz="1200" dirty="0" smtClean="0">
                          <a:latin typeface="Cambria"/>
                          <a:cs typeface="Cambria"/>
                        </a:rPr>
                        <a:t> på apotek </a:t>
                      </a:r>
                      <a:r>
                        <a:rPr lang="sv-SE" sz="1200" b="1" dirty="0" smtClean="0">
                          <a:latin typeface="Cambria"/>
                          <a:cs typeface="Cambria"/>
                        </a:rPr>
                        <a:t>kopplat till respektive expedieringsunderlag</a:t>
                      </a:r>
                      <a:r>
                        <a:rPr lang="sv-SE" sz="1200" dirty="0" smtClean="0">
                          <a:latin typeface="Cambria"/>
                          <a:cs typeface="Cambria"/>
                        </a:rPr>
                        <a:t> och därmed till ordinationen. </a:t>
                      </a:r>
                    </a:p>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ambria"/>
                          <a:cs typeface="Cambria"/>
                        </a:rPr>
                        <a:t>Även expedieringar ifrån t.ex. pappersrecept returneras (okopplade).</a:t>
                      </a:r>
                      <a:endParaRPr lang="sv-SE" sz="1200" dirty="0">
                        <a:latin typeface="Cambri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ourier New"/>
                          <a:cs typeface="Courier New"/>
                        </a:rPr>
                        <a:t>GetDispensedDrugs</a:t>
                      </a:r>
                      <a:endParaRPr lang="sv-SE" sz="1200" kern="1200" dirty="0">
                        <a:solidFill>
                          <a:schemeClr val="tx1"/>
                        </a:solidFill>
                        <a:latin typeface="Courier New"/>
                        <a:ea typeface="+mn-ea"/>
                        <a:cs typeface="Courier New"/>
                      </a:endParaRPr>
                    </a:p>
                  </a:txBody>
                  <a:tcPr/>
                </a:tc>
              </a:tr>
              <a:tr h="41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ourier New"/>
                          <a:cs typeface="Courier New"/>
                        </a:rPr>
                        <a:t>PrintListOfDispensedDrugs</a:t>
                      </a:r>
                      <a:endParaRPr lang="sv-SE" sz="120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b="1" dirty="0" smtClean="0">
                          <a:latin typeface="Cambria"/>
                          <a:cs typeface="Cambria"/>
                        </a:rPr>
                        <a:t>Skriv ut </a:t>
                      </a:r>
                      <a:r>
                        <a:rPr lang="sv-SE" sz="1200" dirty="0" smtClean="0">
                          <a:latin typeface="Cambria"/>
                          <a:cs typeface="Cambria"/>
                        </a:rPr>
                        <a:t>(PDF) med Expedieringar på apotek.</a:t>
                      </a:r>
                      <a:endParaRPr lang="sv-SE" sz="1200" dirty="0">
                        <a:latin typeface="Cambria"/>
                        <a:cs typeface="Cambri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ourier New"/>
                          <a:cs typeface="Courier New"/>
                        </a:rPr>
                        <a:t>PrintListOfDispensedDrugs</a:t>
                      </a:r>
                      <a:endParaRPr kumimoji="0" lang="sv-SE" sz="1200" b="0" i="0" u="none" strike="noStrike" kern="1200" cap="none" spc="0" normalizeH="0" baseline="0" noProof="0" dirty="0" smtClean="0">
                        <a:ln>
                          <a:noFill/>
                        </a:ln>
                        <a:solidFill>
                          <a:schemeClr val="tx1"/>
                        </a:solidFill>
                        <a:effectLst/>
                        <a:uLnTx/>
                        <a:uFillTx/>
                        <a:latin typeface="Cambria"/>
                        <a:ea typeface="+mn-ea"/>
                        <a:cs typeface="Cambria"/>
                      </a:endParaRPr>
                    </a:p>
                  </a:txBody>
                  <a:tcPr/>
                </a:tc>
              </a:tr>
              <a:tr h="414958">
                <a:tc>
                  <a:txBody>
                    <a:bodyPr/>
                    <a:lstStyle/>
                    <a:p>
                      <a:r>
                        <a:rPr lang="sv-SE" sz="1200" b="1" kern="1200" dirty="0" smtClean="0">
                          <a:solidFill>
                            <a:schemeClr val="tx1"/>
                          </a:solidFill>
                          <a:latin typeface="Cambria"/>
                          <a:ea typeface="+mn-ea"/>
                          <a:cs typeface="Cambria"/>
                        </a:rPr>
                        <a:t>Stödtjänster</a:t>
                      </a:r>
                    </a:p>
                  </a:txBody>
                  <a:tcPr>
                    <a:solidFill>
                      <a:schemeClr val="tx2">
                        <a:alpha val="2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kern="1200" baseline="0" dirty="0">
                        <a:solidFill>
                          <a:schemeClr val="tx1"/>
                        </a:solidFill>
                        <a:latin typeface="Cambria"/>
                        <a:ea typeface="+mn-ea"/>
                        <a:cs typeface="Cambria"/>
                      </a:endParaRPr>
                    </a:p>
                  </a:txBody>
                  <a:tcPr>
                    <a:solidFill>
                      <a:schemeClr val="tx2">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050" b="1" i="0" u="none" strike="noStrike" kern="1200" cap="none" spc="0" normalizeH="0" baseline="0" noProof="0" dirty="0" smtClean="0">
                          <a:ln>
                            <a:noFill/>
                          </a:ln>
                          <a:solidFill>
                            <a:srgbClr val="382819"/>
                          </a:solidFill>
                          <a:effectLst/>
                          <a:uLnTx/>
                          <a:uFillTx/>
                          <a:latin typeface="+mn-lt"/>
                          <a:ea typeface="+mn-ea"/>
                          <a:cs typeface="Courier New"/>
                        </a:rPr>
                        <a:t>Ersätter 1.0</a:t>
                      </a:r>
                    </a:p>
                  </a:txBody>
                  <a:tcPr>
                    <a:solidFill>
                      <a:schemeClr val="tx2">
                        <a:alpha val="20000"/>
                      </a:schemeClr>
                    </a:solidFill>
                  </a:tcPr>
                </a:tc>
              </a:tr>
              <a:tr h="41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CheckMedicationListVersion</a:t>
                      </a:r>
                      <a:endParaRPr lang="sv-SE" sz="1200" kern="1200" dirty="0">
                        <a:solidFill>
                          <a:schemeClr val="tx1"/>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ambria"/>
                          <a:ea typeface="+mn-ea"/>
                          <a:cs typeface="Cambria"/>
                        </a:rPr>
                        <a:t>Kontrollerar att tjänstekonsumenten har den aktuella versionen av patientens</a:t>
                      </a:r>
                      <a:r>
                        <a:rPr lang="sv-SE" sz="1200" kern="1200" baseline="0" dirty="0" smtClean="0">
                          <a:solidFill>
                            <a:schemeClr val="tx1"/>
                          </a:solidFill>
                          <a:latin typeface="Cambria"/>
                          <a:ea typeface="+mn-ea"/>
                          <a:cs typeface="Cambria"/>
                        </a:rPr>
                        <a:t> </a:t>
                      </a:r>
                      <a:r>
                        <a:rPr lang="sv-SE" sz="1200" kern="1200" dirty="0" smtClean="0">
                          <a:solidFill>
                            <a:schemeClr val="tx1"/>
                          </a:solidFill>
                          <a:latin typeface="Cambria"/>
                          <a:ea typeface="+mn-ea"/>
                          <a:cs typeface="Cambria"/>
                        </a:rPr>
                        <a:t>läkemedelslista i NOD</a:t>
                      </a:r>
                      <a:endParaRPr lang="sv-SE" sz="1200" kern="1200" dirty="0">
                        <a:solidFill>
                          <a:schemeClr val="tx1"/>
                        </a:solidFill>
                        <a:latin typeface="Cambria"/>
                        <a:ea typeface="+mn-ea"/>
                        <a:cs typeface="Cambria"/>
                      </a:endParaRPr>
                    </a:p>
                  </a:txBody>
                  <a:tcPr/>
                </a:tc>
                <a:tc>
                  <a:txBody>
                    <a:bodyPr/>
                    <a:lstStyle/>
                    <a:p>
                      <a:r>
                        <a:rPr lang="sv-SE" sz="1200" kern="1200" dirty="0" smtClean="0">
                          <a:solidFill>
                            <a:schemeClr val="tx1"/>
                          </a:solidFill>
                          <a:latin typeface="Courier New"/>
                          <a:ea typeface="+mn-ea"/>
                          <a:cs typeface="Courier New"/>
                        </a:rPr>
                        <a:t>(ny)</a:t>
                      </a:r>
                      <a:endParaRPr lang="sv-SE" sz="1200" kern="1200" dirty="0">
                        <a:solidFill>
                          <a:schemeClr val="tx1"/>
                        </a:solidFill>
                        <a:latin typeface="Courier New"/>
                        <a:ea typeface="+mn-ea"/>
                        <a:cs typeface="Courier New"/>
                      </a:endParaRPr>
                    </a:p>
                  </a:txBody>
                  <a:tcPr/>
                </a:tc>
              </a:tr>
              <a:tr h="41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SetMedicationListReviewNeeded</a:t>
                      </a:r>
                      <a:endParaRPr lang="sv-SE" sz="1200" kern="1200" dirty="0">
                        <a:solidFill>
                          <a:schemeClr val="tx1"/>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ambria"/>
                          <a:ea typeface="+mn-ea"/>
                          <a:cs typeface="Cambria"/>
                        </a:rPr>
                        <a:t>Markerar</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att</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läkemedelslistan</a:t>
                      </a:r>
                      <a:r>
                        <a:rPr lang="sv-SE" sz="1200" dirty="0" smtClean="0">
                          <a:solidFill>
                            <a:prstClr val="black"/>
                          </a:solidFill>
                          <a:latin typeface="Cambria"/>
                          <a:cs typeface="Cambria"/>
                        </a:rPr>
                        <a:t> i </a:t>
                      </a:r>
                      <a:r>
                        <a:rPr lang="sv-SE" sz="1200" kern="1200" dirty="0" smtClean="0">
                          <a:solidFill>
                            <a:schemeClr val="tx1"/>
                          </a:solidFill>
                          <a:latin typeface="Cambria"/>
                          <a:ea typeface="+mn-ea"/>
                          <a:cs typeface="Cambria"/>
                        </a:rPr>
                        <a:t>NOD</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inte</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kan</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betraktas</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som</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avstämd</a:t>
                      </a:r>
                      <a:r>
                        <a:rPr lang="sv-SE" sz="1200" dirty="0" smtClean="0">
                          <a:solidFill>
                            <a:prstClr val="black"/>
                          </a:solidFill>
                          <a:latin typeface="Cambria"/>
                          <a:cs typeface="Cambria"/>
                        </a:rPr>
                        <a:t>.</a:t>
                      </a:r>
                      <a:endParaRPr lang="sv-SE" sz="1200" kern="1200" dirty="0">
                        <a:solidFill>
                          <a:schemeClr val="tx1"/>
                        </a:solidFill>
                        <a:latin typeface="Cambria"/>
                        <a:ea typeface="+mn-e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(ny)</a:t>
                      </a:r>
                    </a:p>
                    <a:p>
                      <a:endParaRPr lang="sv-SE" sz="1200" kern="1200" dirty="0" smtClean="0">
                        <a:solidFill>
                          <a:schemeClr val="tx1"/>
                        </a:solidFill>
                        <a:latin typeface="Courier New"/>
                        <a:ea typeface="+mn-ea"/>
                        <a:cs typeface="Courier New"/>
                      </a:endParaRPr>
                    </a:p>
                  </a:txBody>
                  <a:tcPr/>
                </a:tc>
              </a:tr>
              <a:tr h="41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SetMedicationListReviewed</a:t>
                      </a:r>
                      <a:endParaRPr lang="sv-SE" sz="1200" kern="1200" dirty="0">
                        <a:solidFill>
                          <a:schemeClr val="tx1"/>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ambria"/>
                          <a:ea typeface="+mn-ea"/>
                          <a:cs typeface="Cambria"/>
                        </a:rPr>
                        <a:t>Markerar läkemedelslistan i NOD som avstämd</a:t>
                      </a:r>
                      <a:endParaRPr lang="sv-SE" sz="1200" kern="1200" dirty="0">
                        <a:solidFill>
                          <a:schemeClr val="tx1"/>
                        </a:solidFill>
                        <a:latin typeface="Cambria"/>
                        <a:ea typeface="+mn-e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(ny)</a:t>
                      </a:r>
                    </a:p>
                    <a:p>
                      <a:endParaRPr lang="sv-SE" sz="1200" kern="1200" dirty="0" smtClean="0">
                        <a:solidFill>
                          <a:schemeClr val="tx1"/>
                        </a:solidFill>
                        <a:latin typeface="Courier New"/>
                        <a:ea typeface="+mn-ea"/>
                        <a:cs typeface="Courier New"/>
                      </a:endParaRPr>
                    </a:p>
                  </a:txBody>
                  <a:tcPr/>
                </a:tc>
              </a:tr>
              <a:tr h="41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GetLFConsent</a:t>
                      </a:r>
                      <a:endParaRPr lang="sv-SE" sz="1200" kern="1200" dirty="0">
                        <a:solidFill>
                          <a:schemeClr val="tx1"/>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latin typeface="Cambria"/>
                          <a:cs typeface="Cambria"/>
                        </a:rPr>
                        <a:t>Hämtar status för tillsvidaresamtycke till Läkemedelsförteckningen</a:t>
                      </a:r>
                      <a:endParaRPr lang="sv-SE" sz="1200" dirty="0">
                        <a:latin typeface="Cambri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i="1" kern="1200" dirty="0" smtClean="0">
                          <a:solidFill>
                            <a:schemeClr val="tx1"/>
                          </a:solidFill>
                          <a:latin typeface="Cambria"/>
                          <a:ea typeface="+mn-ea"/>
                          <a:cs typeface="Cambria"/>
                        </a:rPr>
                        <a:t>Ersättning</a:t>
                      </a:r>
                      <a:r>
                        <a:rPr lang="sv-SE" sz="1200" i="1" kern="1200" baseline="0" dirty="0" smtClean="0">
                          <a:solidFill>
                            <a:schemeClr val="tx1"/>
                          </a:solidFill>
                          <a:latin typeface="Cambria"/>
                          <a:ea typeface="+mn-ea"/>
                          <a:cs typeface="Cambria"/>
                        </a:rPr>
                        <a:t> för</a:t>
                      </a:r>
                      <a:r>
                        <a:rPr lang="sv-SE" sz="1200" i="1" kern="1200" dirty="0" smtClean="0">
                          <a:solidFill>
                            <a:schemeClr val="tx1"/>
                          </a:solidFill>
                          <a:latin typeface="Cambria"/>
                          <a:ea typeface="+mn-ea"/>
                          <a:cs typeface="Cambria"/>
                        </a:rPr>
                        <a:t> äldre tjänst i se.apotekenservice:lf</a:t>
                      </a:r>
                    </a:p>
                  </a:txBody>
                  <a:tcPr/>
                </a:tc>
              </a:tr>
              <a:tr h="4149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UpdateLFConsent</a:t>
                      </a:r>
                      <a:endParaRPr lang="sv-SE" sz="1200" kern="1200" dirty="0">
                        <a:solidFill>
                          <a:schemeClr val="tx1"/>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dirty="0" smtClean="0">
                          <a:solidFill>
                            <a:prstClr val="black"/>
                          </a:solidFill>
                          <a:latin typeface="Cambria"/>
                          <a:cs typeface="Cambria"/>
                        </a:rPr>
                        <a:t>Registrerar och återkallar tillsvidaresamtycke till Läkemedelsförteckningen</a:t>
                      </a:r>
                      <a:endParaRPr lang="sv-SE" sz="1200" dirty="0">
                        <a:latin typeface="Cambria"/>
                        <a:cs typeface="Cambri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i="1" kern="1200" dirty="0" smtClean="0">
                          <a:solidFill>
                            <a:schemeClr val="tx1"/>
                          </a:solidFill>
                          <a:latin typeface="Cambria"/>
                          <a:ea typeface="+mn-ea"/>
                          <a:cs typeface="Cambria"/>
                        </a:rPr>
                        <a:t>Ersättning äldre tjänst i se.apotekenservice:lf</a:t>
                      </a:r>
                    </a:p>
                  </a:txBody>
                  <a:tcPr/>
                </a:tc>
              </a:tr>
            </a:tbl>
          </a:graphicData>
        </a:graphic>
      </p:graphicFrame>
      <p:sp>
        <p:nvSpPr>
          <p:cNvPr id="7" name="Rektangel med rundade hörn 6"/>
          <p:cNvSpPr/>
          <p:nvPr/>
        </p:nvSpPr>
        <p:spPr>
          <a:xfrm>
            <a:off x="3259237" y="1163060"/>
            <a:ext cx="630974" cy="487942"/>
          </a:xfrm>
          <a:prstGeom prst="roundRect">
            <a:avLst>
              <a:gd name="adj" fmla="val 10000"/>
            </a:avLst>
          </a:prstGeom>
          <a:blipFill>
            <a:blip r:embed="rId2">
              <a:extLst>
                <a:ext uri="{28A0092B-C50C-407E-A947-70E740481C1C}">
                  <a14:useLocalDpi xmlns:a14="http://schemas.microsoft.com/office/drawing/2010/main" val="0"/>
                </a:ext>
              </a:extLst>
            </a:blip>
            <a:srcRect/>
            <a:stretch>
              <a:fillRect l="-13000" r="-13000"/>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5822613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71876" y="558406"/>
            <a:ext cx="6792913" cy="507161"/>
          </a:xfrm>
        </p:spPr>
        <p:txBody>
          <a:bodyPr vert="horz" lIns="91440" tIns="45720" rIns="91440" bIns="45720" rtlCol="0" anchor="ctr">
            <a:normAutofit/>
          </a:bodyPr>
          <a:lstStyle/>
          <a:p>
            <a:r>
              <a:rPr lang="sv-SE" sz="2400" dirty="0" smtClean="0">
                <a:solidFill>
                  <a:schemeClr val="bg1">
                    <a:lumMod val="65000"/>
                  </a:schemeClr>
                </a:solidFill>
              </a:rPr>
              <a:t>Modell </a:t>
            </a:r>
            <a:r>
              <a:rPr lang="sv-SE" sz="2400" dirty="0" smtClean="0">
                <a:solidFill>
                  <a:schemeClr val="bg1">
                    <a:lumMod val="65000"/>
                  </a:schemeClr>
                </a:solidFill>
              </a:rPr>
              <a:t>v1.0 (gamla modellen)</a:t>
            </a:r>
            <a:endParaRPr lang="sv-SE" sz="2400" b="1" kern="0" dirty="0">
              <a:solidFill>
                <a:schemeClr val="bg1">
                  <a:lumMod val="65000"/>
                </a:schemeClr>
              </a:solidFill>
            </a:endParaRPr>
          </a:p>
        </p:txBody>
      </p:sp>
      <p:sp>
        <p:nvSpPr>
          <p:cNvPr id="25" name="Rounded Rectangle 23"/>
          <p:cNvSpPr/>
          <p:nvPr/>
        </p:nvSpPr>
        <p:spPr>
          <a:xfrm>
            <a:off x="383368" y="4612216"/>
            <a:ext cx="2377261" cy="797983"/>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sv-SE" sz="1600" dirty="0" smtClean="0">
                <a:solidFill>
                  <a:srgbClr val="000000"/>
                </a:solidFill>
              </a:rPr>
              <a:t>Läkemedelsordination</a:t>
            </a:r>
            <a:br>
              <a:rPr lang="sv-SE" sz="1600" dirty="0" smtClean="0">
                <a:solidFill>
                  <a:srgbClr val="000000"/>
                </a:solidFill>
              </a:rPr>
            </a:br>
            <a:r>
              <a:rPr lang="sv-SE" sz="1600" dirty="0" smtClean="0">
                <a:solidFill>
                  <a:srgbClr val="000000"/>
                </a:solidFill>
              </a:rPr>
              <a:t>underlag</a:t>
            </a:r>
          </a:p>
        </p:txBody>
      </p:sp>
      <p:sp>
        <p:nvSpPr>
          <p:cNvPr id="28" name="Rounded Rectangle 15"/>
          <p:cNvSpPr/>
          <p:nvPr/>
        </p:nvSpPr>
        <p:spPr>
          <a:xfrm>
            <a:off x="203999" y="2802774"/>
            <a:ext cx="1368000" cy="1591426"/>
          </a:xfrm>
          <a:prstGeom prst="roundRect">
            <a:avLst/>
          </a:prstGeom>
        </p:spPr>
        <p:style>
          <a:lnRef idx="1">
            <a:schemeClr val="accent1"/>
          </a:lnRef>
          <a:fillRef idx="3">
            <a:schemeClr val="accent1"/>
          </a:fillRef>
          <a:effectRef idx="2">
            <a:schemeClr val="accent1"/>
          </a:effectRef>
          <a:fontRef idx="minor">
            <a:schemeClr val="lt1"/>
          </a:fontRef>
        </p:style>
        <p:txBody>
          <a:bodyPr lIns="36000" rIns="36000" rtlCol="0" anchor="t"/>
          <a:lstStyle/>
          <a:p>
            <a:pPr algn="ctr"/>
            <a:r>
              <a:rPr lang="sv-SE" sz="1600" dirty="0" smtClean="0">
                <a:solidFill>
                  <a:srgbClr val="000000"/>
                </a:solidFill>
              </a:rPr>
              <a:t>Insättning</a:t>
            </a:r>
            <a:endParaRPr lang="sv-SE" sz="1050" i="1" dirty="0">
              <a:solidFill>
                <a:srgbClr val="000000"/>
              </a:solidFill>
            </a:endParaRPr>
          </a:p>
          <a:p>
            <a:endParaRPr lang="sv-SE" sz="900" dirty="0" smtClean="0">
              <a:solidFill>
                <a:srgbClr val="000000"/>
              </a:solidFill>
            </a:endParaRPr>
          </a:p>
          <a:p>
            <a:r>
              <a:rPr lang="sv-SE" sz="1050" dirty="0" smtClean="0">
                <a:solidFill>
                  <a:srgbClr val="000000"/>
                </a:solidFill>
              </a:rPr>
              <a:t>HSA</a:t>
            </a:r>
            <a:r>
              <a:rPr lang="sv-SE" sz="1050" dirty="0">
                <a:solidFill>
                  <a:srgbClr val="000000"/>
                </a:solidFill>
              </a:rPr>
              <a:t>-</a:t>
            </a:r>
            <a:r>
              <a:rPr lang="sv-SE" sz="1050" dirty="0" smtClean="0">
                <a:solidFill>
                  <a:srgbClr val="000000"/>
                </a:solidFill>
              </a:rPr>
              <a:t>person A</a:t>
            </a:r>
            <a:endParaRPr lang="sv-SE" sz="1050" dirty="0">
              <a:solidFill>
                <a:srgbClr val="000000"/>
              </a:solidFill>
            </a:endParaRPr>
          </a:p>
          <a:p>
            <a:r>
              <a:rPr lang="sv-SE" sz="1050" dirty="0" smtClean="0">
                <a:solidFill>
                  <a:srgbClr val="000000"/>
                </a:solidFill>
              </a:rPr>
              <a:t>Vårdenhet 1</a:t>
            </a:r>
          </a:p>
          <a:p>
            <a:r>
              <a:rPr lang="sv-SE" sz="1050" dirty="0" smtClean="0">
                <a:solidFill>
                  <a:srgbClr val="000000"/>
                </a:solidFill>
              </a:rPr>
              <a:t>Vårdgivare 7</a:t>
            </a:r>
          </a:p>
          <a:p>
            <a:endParaRPr lang="sv-SE" sz="1050" dirty="0" smtClean="0">
              <a:solidFill>
                <a:srgbClr val="000000"/>
              </a:solidFill>
            </a:endParaRPr>
          </a:p>
          <a:p>
            <a:r>
              <a:rPr lang="sv-SE" sz="1050" dirty="0" smtClean="0">
                <a:solidFill>
                  <a:srgbClr val="000000"/>
                </a:solidFill>
              </a:rPr>
              <a:t>Insättningstidpunkt</a:t>
            </a:r>
          </a:p>
          <a:p>
            <a:r>
              <a:rPr lang="sv-SE" sz="1050" dirty="0" smtClean="0">
                <a:solidFill>
                  <a:srgbClr val="000000"/>
                </a:solidFill>
              </a:rPr>
              <a:t>Insättningsorsak</a:t>
            </a:r>
          </a:p>
        </p:txBody>
      </p:sp>
      <p:sp>
        <p:nvSpPr>
          <p:cNvPr id="29" name="Rounded Rectangle 16"/>
          <p:cNvSpPr/>
          <p:nvPr/>
        </p:nvSpPr>
        <p:spPr>
          <a:xfrm>
            <a:off x="1616924" y="2826126"/>
            <a:ext cx="1368000" cy="1591426"/>
          </a:xfrm>
          <a:prstGeom prst="roundRect">
            <a:avLst/>
          </a:prstGeom>
        </p:spPr>
        <p:style>
          <a:lnRef idx="1">
            <a:schemeClr val="accent1"/>
          </a:lnRef>
          <a:fillRef idx="3">
            <a:schemeClr val="accent1"/>
          </a:fillRef>
          <a:effectRef idx="2">
            <a:schemeClr val="accent1"/>
          </a:effectRef>
          <a:fontRef idx="minor">
            <a:schemeClr val="lt1"/>
          </a:fontRef>
        </p:style>
        <p:txBody>
          <a:bodyPr lIns="36000" rIns="36000" rtlCol="0" anchor="t"/>
          <a:lstStyle/>
          <a:p>
            <a:pPr algn="ctr"/>
            <a:r>
              <a:rPr lang="sv-SE" sz="1600" dirty="0" smtClean="0">
                <a:solidFill>
                  <a:srgbClr val="000000"/>
                </a:solidFill>
              </a:rPr>
              <a:t>Utsättning</a:t>
            </a:r>
            <a:endParaRPr lang="sv-SE" sz="1050" i="1" dirty="0">
              <a:solidFill>
                <a:srgbClr val="000000"/>
              </a:solidFill>
            </a:endParaRPr>
          </a:p>
          <a:p>
            <a:pPr algn="ctr"/>
            <a:endParaRPr lang="sv-SE" sz="900" dirty="0">
              <a:solidFill>
                <a:srgbClr val="000000"/>
              </a:solidFill>
            </a:endParaRPr>
          </a:p>
          <a:p>
            <a:r>
              <a:rPr lang="sv-SE" sz="1050" dirty="0">
                <a:solidFill>
                  <a:srgbClr val="000000"/>
                </a:solidFill>
              </a:rPr>
              <a:t>HSA-</a:t>
            </a:r>
            <a:r>
              <a:rPr lang="sv-SE" sz="1050" dirty="0" smtClean="0">
                <a:solidFill>
                  <a:srgbClr val="000000"/>
                </a:solidFill>
              </a:rPr>
              <a:t>person B</a:t>
            </a:r>
            <a:endParaRPr lang="sv-SE" sz="1050" dirty="0">
              <a:solidFill>
                <a:srgbClr val="000000"/>
              </a:solidFill>
            </a:endParaRPr>
          </a:p>
          <a:p>
            <a:r>
              <a:rPr lang="sv-SE" sz="1050" dirty="0" smtClean="0">
                <a:solidFill>
                  <a:srgbClr val="000000"/>
                </a:solidFill>
              </a:rPr>
              <a:t>Vårdenhet 5</a:t>
            </a:r>
          </a:p>
          <a:p>
            <a:r>
              <a:rPr lang="sv-SE" sz="1050" dirty="0" smtClean="0">
                <a:solidFill>
                  <a:srgbClr val="000000"/>
                </a:solidFill>
              </a:rPr>
              <a:t>Vårdgivare 7</a:t>
            </a:r>
          </a:p>
          <a:p>
            <a:endParaRPr lang="sv-SE" sz="1050" dirty="0" smtClean="0">
              <a:solidFill>
                <a:srgbClr val="000000"/>
              </a:solidFill>
            </a:endParaRPr>
          </a:p>
          <a:p>
            <a:r>
              <a:rPr lang="sv-SE" sz="1050" dirty="0" smtClean="0">
                <a:solidFill>
                  <a:srgbClr val="000000"/>
                </a:solidFill>
              </a:rPr>
              <a:t>Utsättningstidpunkt</a:t>
            </a:r>
            <a:endParaRPr lang="sv-SE" sz="1050" dirty="0">
              <a:solidFill>
                <a:srgbClr val="000000"/>
              </a:solidFill>
            </a:endParaRPr>
          </a:p>
          <a:p>
            <a:r>
              <a:rPr lang="sv-SE" sz="1050" dirty="0" smtClean="0">
                <a:solidFill>
                  <a:srgbClr val="000000"/>
                </a:solidFill>
              </a:rPr>
              <a:t>Utsättningsorsak</a:t>
            </a:r>
          </a:p>
        </p:txBody>
      </p:sp>
      <p:sp>
        <p:nvSpPr>
          <p:cNvPr id="30" name="TextBox 25"/>
          <p:cNvSpPr txBox="1"/>
          <p:nvPr/>
        </p:nvSpPr>
        <p:spPr>
          <a:xfrm>
            <a:off x="203998" y="1763192"/>
            <a:ext cx="1877323" cy="492443"/>
          </a:xfrm>
          <a:prstGeom prst="rect">
            <a:avLst/>
          </a:prstGeom>
          <a:noFill/>
          <a:ln>
            <a:solidFill>
              <a:schemeClr val="tx1"/>
            </a:solidFill>
          </a:ln>
        </p:spPr>
        <p:txBody>
          <a:bodyPr wrap="square" rtlCol="0" anchor="t">
            <a:spAutoFit/>
          </a:bodyPr>
          <a:lstStyle/>
          <a:p>
            <a:pPr algn="ctr"/>
            <a:r>
              <a:rPr lang="sv-SE" sz="1400" b="1" dirty="0" smtClean="0"/>
              <a:t>Ordinera insättning</a:t>
            </a:r>
          </a:p>
          <a:p>
            <a:pPr algn="ctr"/>
            <a:r>
              <a:rPr lang="sv-SE" sz="1200" i="1" dirty="0" smtClean="0"/>
              <a:t>RegisterPrescription</a:t>
            </a:r>
            <a:endParaRPr lang="sv-SE" sz="1200" i="1" dirty="0"/>
          </a:p>
        </p:txBody>
      </p:sp>
      <p:sp>
        <p:nvSpPr>
          <p:cNvPr id="31" name="TextBox 26"/>
          <p:cNvSpPr txBox="1"/>
          <p:nvPr/>
        </p:nvSpPr>
        <p:spPr>
          <a:xfrm>
            <a:off x="2663572" y="1763192"/>
            <a:ext cx="1800000" cy="492443"/>
          </a:xfrm>
          <a:prstGeom prst="rect">
            <a:avLst/>
          </a:prstGeom>
          <a:noFill/>
          <a:ln>
            <a:solidFill>
              <a:schemeClr val="tx1"/>
            </a:solidFill>
          </a:ln>
        </p:spPr>
        <p:txBody>
          <a:bodyPr wrap="square" rtlCol="0" anchor="t">
            <a:spAutoFit/>
          </a:bodyPr>
          <a:lstStyle/>
          <a:p>
            <a:pPr algn="ctr"/>
            <a:r>
              <a:rPr lang="sv-SE" sz="1400" b="1" dirty="0"/>
              <a:t>Ä</a:t>
            </a:r>
            <a:r>
              <a:rPr lang="sv-SE" sz="1400" b="1" dirty="0" smtClean="0"/>
              <a:t>ndring</a:t>
            </a:r>
          </a:p>
          <a:p>
            <a:pPr algn="ctr"/>
            <a:r>
              <a:rPr lang="sv-SE" sz="1200" i="1" dirty="0" smtClean="0"/>
              <a:t>ChangePrescription</a:t>
            </a:r>
            <a:endParaRPr lang="sv-SE" sz="1200" i="1" dirty="0"/>
          </a:p>
        </p:txBody>
      </p:sp>
      <p:sp>
        <p:nvSpPr>
          <p:cNvPr id="33" name="TextBox 54"/>
          <p:cNvSpPr txBox="1"/>
          <p:nvPr/>
        </p:nvSpPr>
        <p:spPr>
          <a:xfrm>
            <a:off x="4985571" y="1752928"/>
            <a:ext cx="1800000" cy="492443"/>
          </a:xfrm>
          <a:prstGeom prst="rect">
            <a:avLst/>
          </a:prstGeom>
          <a:noFill/>
          <a:ln>
            <a:solidFill>
              <a:schemeClr val="tx1"/>
            </a:solidFill>
          </a:ln>
        </p:spPr>
        <p:txBody>
          <a:bodyPr wrap="square" rtlCol="0" anchor="t">
            <a:spAutoFit/>
          </a:bodyPr>
          <a:lstStyle/>
          <a:p>
            <a:pPr algn="ctr"/>
            <a:r>
              <a:rPr lang="sv-SE" sz="1400" b="1" dirty="0" smtClean="0"/>
              <a:t>Ändring</a:t>
            </a:r>
          </a:p>
          <a:p>
            <a:pPr algn="ctr"/>
            <a:r>
              <a:rPr lang="sv-SE" sz="1200" i="1" dirty="0" smtClean="0"/>
              <a:t>ChangePrescription</a:t>
            </a:r>
            <a:endParaRPr lang="sv-SE" sz="1200" i="1" dirty="0"/>
          </a:p>
        </p:txBody>
      </p:sp>
      <p:sp>
        <p:nvSpPr>
          <p:cNvPr id="34" name="TextBox 58"/>
          <p:cNvSpPr txBox="1"/>
          <p:nvPr/>
        </p:nvSpPr>
        <p:spPr>
          <a:xfrm>
            <a:off x="7172918" y="1763192"/>
            <a:ext cx="1859306" cy="492443"/>
          </a:xfrm>
          <a:prstGeom prst="rect">
            <a:avLst/>
          </a:prstGeom>
          <a:noFill/>
          <a:ln>
            <a:solidFill>
              <a:schemeClr val="tx1"/>
            </a:solidFill>
          </a:ln>
        </p:spPr>
        <p:txBody>
          <a:bodyPr wrap="square" rtlCol="0" anchor="t">
            <a:spAutoFit/>
          </a:bodyPr>
          <a:lstStyle/>
          <a:p>
            <a:pPr algn="ctr"/>
            <a:r>
              <a:rPr lang="sv-SE" sz="1400" b="1" dirty="0" smtClean="0"/>
              <a:t>Ordinera utsättning</a:t>
            </a:r>
          </a:p>
          <a:p>
            <a:pPr algn="ctr"/>
            <a:r>
              <a:rPr lang="sv-SE" sz="1200" i="1" dirty="0" err="1" smtClean="0"/>
              <a:t>Discontinue</a:t>
            </a:r>
            <a:r>
              <a:rPr lang="sv-SE" sz="1200" i="1" dirty="0" err="1"/>
              <a:t>P</a:t>
            </a:r>
            <a:r>
              <a:rPr lang="sv-SE" sz="1200" i="1" dirty="0" err="1" smtClean="0"/>
              <a:t>rescription</a:t>
            </a:r>
            <a:endParaRPr lang="sv-SE" sz="1200" i="1" dirty="0"/>
          </a:p>
        </p:txBody>
      </p:sp>
      <p:cxnSp>
        <p:nvCxnSpPr>
          <p:cNvPr id="35" name="Straight Arrow Connector 60"/>
          <p:cNvCxnSpPr>
            <a:stCxn id="30" idx="3"/>
            <a:endCxn id="31" idx="1"/>
          </p:cNvCxnSpPr>
          <p:nvPr/>
        </p:nvCxnSpPr>
        <p:spPr>
          <a:xfrm>
            <a:off x="2081321" y="2009414"/>
            <a:ext cx="582251"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62"/>
          <p:cNvCxnSpPr>
            <a:stCxn id="31" idx="3"/>
            <a:endCxn id="33" idx="1"/>
          </p:cNvCxnSpPr>
          <p:nvPr/>
        </p:nvCxnSpPr>
        <p:spPr>
          <a:xfrm flipV="1">
            <a:off x="4463572" y="1999150"/>
            <a:ext cx="521999" cy="1026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65"/>
          <p:cNvCxnSpPr>
            <a:stCxn id="33" idx="3"/>
            <a:endCxn id="34" idx="1"/>
          </p:cNvCxnSpPr>
          <p:nvPr/>
        </p:nvCxnSpPr>
        <p:spPr>
          <a:xfrm>
            <a:off x="6785571" y="1999150"/>
            <a:ext cx="387347" cy="1026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83"/>
          <p:cNvCxnSpPr>
            <a:stCxn id="30" idx="2"/>
            <a:endCxn id="28" idx="0"/>
          </p:cNvCxnSpPr>
          <p:nvPr/>
        </p:nvCxnSpPr>
        <p:spPr>
          <a:xfrm flipH="1">
            <a:off x="887999" y="2255635"/>
            <a:ext cx="254661" cy="547139"/>
          </a:xfrm>
          <a:prstGeom prst="straightConnector1">
            <a:avLst/>
          </a:prstGeom>
          <a:ln>
            <a:solidFill>
              <a:schemeClr val="bg1">
                <a:lumMod val="65000"/>
              </a:schemeClr>
            </a:solidFill>
            <a:prstDash val="sysDash"/>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86"/>
          <p:cNvCxnSpPr>
            <a:stCxn id="31" idx="2"/>
            <a:endCxn id="29" idx="0"/>
          </p:cNvCxnSpPr>
          <p:nvPr/>
        </p:nvCxnSpPr>
        <p:spPr>
          <a:xfrm flipH="1">
            <a:off x="2300924" y="2255635"/>
            <a:ext cx="1262648" cy="570491"/>
          </a:xfrm>
          <a:prstGeom prst="straightConnector1">
            <a:avLst/>
          </a:prstGeom>
          <a:ln>
            <a:solidFill>
              <a:schemeClr val="bg1">
                <a:lumMod val="65000"/>
              </a:schemeClr>
            </a:solidFill>
            <a:prstDash val="sysDash"/>
            <a:tailEnd type="none"/>
          </a:ln>
        </p:spPr>
        <p:style>
          <a:lnRef idx="2">
            <a:schemeClr val="accent1"/>
          </a:lnRef>
          <a:fillRef idx="0">
            <a:schemeClr val="accent1"/>
          </a:fillRef>
          <a:effectRef idx="1">
            <a:schemeClr val="accent1"/>
          </a:effectRef>
          <a:fontRef idx="minor">
            <a:schemeClr val="tx1"/>
          </a:fontRef>
        </p:style>
      </p:cxnSp>
      <p:cxnSp>
        <p:nvCxnSpPr>
          <p:cNvPr id="41" name="Straight Arrow Connector 89"/>
          <p:cNvCxnSpPr>
            <a:stCxn id="45" idx="0"/>
            <a:endCxn id="31" idx="2"/>
          </p:cNvCxnSpPr>
          <p:nvPr/>
        </p:nvCxnSpPr>
        <p:spPr>
          <a:xfrm flipH="1" flipV="1">
            <a:off x="3563572" y="2255635"/>
            <a:ext cx="357512" cy="561963"/>
          </a:xfrm>
          <a:prstGeom prst="straightConnector1">
            <a:avLst/>
          </a:prstGeom>
          <a:ln>
            <a:solidFill>
              <a:schemeClr val="bg1">
                <a:lumMod val="65000"/>
              </a:schemeClr>
            </a:solidFill>
            <a:prstDash val="sysDash"/>
            <a:tailEnd type="none"/>
          </a:ln>
        </p:spPr>
        <p:style>
          <a:lnRef idx="2">
            <a:schemeClr val="accent1"/>
          </a:lnRef>
          <a:fillRef idx="0">
            <a:schemeClr val="accent1"/>
          </a:fillRef>
          <a:effectRef idx="1">
            <a:schemeClr val="accent1"/>
          </a:effectRef>
          <a:fontRef idx="minor">
            <a:schemeClr val="tx1"/>
          </a:fontRef>
        </p:style>
      </p:cxnSp>
      <p:cxnSp>
        <p:nvCxnSpPr>
          <p:cNvPr id="42" name="Straight Arrow Connector 93"/>
          <p:cNvCxnSpPr>
            <a:stCxn id="33" idx="2"/>
            <a:endCxn id="47" idx="0"/>
          </p:cNvCxnSpPr>
          <p:nvPr/>
        </p:nvCxnSpPr>
        <p:spPr>
          <a:xfrm flipH="1">
            <a:off x="5334009" y="2245371"/>
            <a:ext cx="551562" cy="572227"/>
          </a:xfrm>
          <a:prstGeom prst="straightConnector1">
            <a:avLst/>
          </a:prstGeom>
          <a:ln>
            <a:solidFill>
              <a:schemeClr val="bg1">
                <a:lumMod val="65000"/>
              </a:schemeClr>
            </a:solidFill>
            <a:prstDash val="sysDash"/>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97"/>
          <p:cNvCxnSpPr>
            <a:stCxn id="33" idx="2"/>
            <a:endCxn id="48" idx="0"/>
          </p:cNvCxnSpPr>
          <p:nvPr/>
        </p:nvCxnSpPr>
        <p:spPr>
          <a:xfrm>
            <a:off x="5885571" y="2245371"/>
            <a:ext cx="1056197" cy="581124"/>
          </a:xfrm>
          <a:prstGeom prst="straightConnector1">
            <a:avLst/>
          </a:prstGeom>
          <a:ln>
            <a:solidFill>
              <a:schemeClr val="bg1">
                <a:lumMod val="65000"/>
              </a:schemeClr>
            </a:solidFill>
            <a:prstDash val="sysDash"/>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101"/>
          <p:cNvCxnSpPr>
            <a:stCxn id="34" idx="2"/>
            <a:endCxn id="49" idx="0"/>
          </p:cNvCxnSpPr>
          <p:nvPr/>
        </p:nvCxnSpPr>
        <p:spPr>
          <a:xfrm>
            <a:off x="8102571" y="2255635"/>
            <a:ext cx="245313" cy="570491"/>
          </a:xfrm>
          <a:prstGeom prst="straightConnector1">
            <a:avLst/>
          </a:prstGeom>
          <a:ln>
            <a:solidFill>
              <a:schemeClr val="bg1">
                <a:lumMod val="65000"/>
              </a:schemeClr>
            </a:solidFill>
            <a:prstDash val="sysDash"/>
            <a:tailEnd type="none"/>
          </a:ln>
        </p:spPr>
        <p:style>
          <a:lnRef idx="2">
            <a:schemeClr val="accent1"/>
          </a:lnRef>
          <a:fillRef idx="0">
            <a:schemeClr val="accent1"/>
          </a:fillRef>
          <a:effectRef idx="1">
            <a:schemeClr val="accent1"/>
          </a:effectRef>
          <a:fontRef idx="minor">
            <a:schemeClr val="tx1"/>
          </a:fontRef>
        </p:style>
      </p:cxnSp>
      <p:sp>
        <p:nvSpPr>
          <p:cNvPr id="45" name="Rounded Rectangle 30"/>
          <p:cNvSpPr/>
          <p:nvPr/>
        </p:nvSpPr>
        <p:spPr>
          <a:xfrm>
            <a:off x="3237084" y="2817598"/>
            <a:ext cx="1368000" cy="1591426"/>
          </a:xfrm>
          <a:prstGeom prst="roundRect">
            <a:avLst/>
          </a:prstGeom>
        </p:spPr>
        <p:style>
          <a:lnRef idx="1">
            <a:schemeClr val="accent1"/>
          </a:lnRef>
          <a:fillRef idx="3">
            <a:schemeClr val="accent1"/>
          </a:fillRef>
          <a:effectRef idx="2">
            <a:schemeClr val="accent1"/>
          </a:effectRef>
          <a:fontRef idx="minor">
            <a:schemeClr val="lt1"/>
          </a:fontRef>
        </p:style>
        <p:txBody>
          <a:bodyPr lIns="36000" rIns="36000" rtlCol="0" anchor="t"/>
          <a:lstStyle/>
          <a:p>
            <a:pPr algn="ctr"/>
            <a:r>
              <a:rPr lang="sv-SE" sz="1600" dirty="0" smtClean="0">
                <a:solidFill>
                  <a:srgbClr val="000000"/>
                </a:solidFill>
              </a:rPr>
              <a:t>Insättning</a:t>
            </a:r>
            <a:endParaRPr lang="sv-SE" sz="1050" i="1" dirty="0">
              <a:solidFill>
                <a:srgbClr val="000000"/>
              </a:solidFill>
            </a:endParaRPr>
          </a:p>
          <a:p>
            <a:pPr algn="ctr"/>
            <a:endParaRPr lang="sv-SE" sz="900" dirty="0">
              <a:solidFill>
                <a:srgbClr val="000000"/>
              </a:solidFill>
            </a:endParaRPr>
          </a:p>
          <a:p>
            <a:r>
              <a:rPr lang="sv-SE" sz="1050" dirty="0">
                <a:solidFill>
                  <a:srgbClr val="000000"/>
                </a:solidFill>
              </a:rPr>
              <a:t>HSA-</a:t>
            </a:r>
            <a:r>
              <a:rPr lang="sv-SE" sz="1050" dirty="0" smtClean="0">
                <a:solidFill>
                  <a:srgbClr val="000000"/>
                </a:solidFill>
              </a:rPr>
              <a:t>person B</a:t>
            </a:r>
            <a:endParaRPr lang="sv-SE" sz="1050" dirty="0">
              <a:solidFill>
                <a:srgbClr val="000000"/>
              </a:solidFill>
            </a:endParaRPr>
          </a:p>
          <a:p>
            <a:r>
              <a:rPr lang="sv-SE" sz="1050" dirty="0" smtClean="0">
                <a:solidFill>
                  <a:srgbClr val="000000"/>
                </a:solidFill>
              </a:rPr>
              <a:t>Vårdenhet 5</a:t>
            </a:r>
          </a:p>
          <a:p>
            <a:r>
              <a:rPr lang="sv-SE" sz="1050" dirty="0" smtClean="0">
                <a:solidFill>
                  <a:srgbClr val="000000"/>
                </a:solidFill>
              </a:rPr>
              <a:t>Vårdgivare 7</a:t>
            </a:r>
          </a:p>
          <a:p>
            <a:endParaRPr lang="sv-SE" sz="1050" dirty="0" smtClean="0">
              <a:solidFill>
                <a:srgbClr val="000000"/>
              </a:solidFill>
            </a:endParaRPr>
          </a:p>
          <a:p>
            <a:r>
              <a:rPr lang="sv-SE" sz="1050" dirty="0" smtClean="0">
                <a:solidFill>
                  <a:srgbClr val="000000"/>
                </a:solidFill>
              </a:rPr>
              <a:t>Insättningstidpunkt</a:t>
            </a:r>
          </a:p>
          <a:p>
            <a:r>
              <a:rPr lang="sv-SE" sz="1050" dirty="0" smtClean="0">
                <a:solidFill>
                  <a:srgbClr val="000000"/>
                </a:solidFill>
              </a:rPr>
              <a:t>Insättningsorsak</a:t>
            </a:r>
          </a:p>
        </p:txBody>
      </p:sp>
      <p:sp>
        <p:nvSpPr>
          <p:cNvPr id="47" name="Rounded Rectangle 32"/>
          <p:cNvSpPr/>
          <p:nvPr/>
        </p:nvSpPr>
        <p:spPr>
          <a:xfrm>
            <a:off x="4650009" y="2817598"/>
            <a:ext cx="1368000" cy="1591426"/>
          </a:xfrm>
          <a:prstGeom prst="roundRect">
            <a:avLst/>
          </a:prstGeom>
        </p:spPr>
        <p:style>
          <a:lnRef idx="1">
            <a:schemeClr val="accent1"/>
          </a:lnRef>
          <a:fillRef idx="3">
            <a:schemeClr val="accent1"/>
          </a:fillRef>
          <a:effectRef idx="2">
            <a:schemeClr val="accent1"/>
          </a:effectRef>
          <a:fontRef idx="minor">
            <a:schemeClr val="lt1"/>
          </a:fontRef>
        </p:style>
        <p:txBody>
          <a:bodyPr lIns="36000" rIns="36000" rtlCol="0" anchor="t"/>
          <a:lstStyle/>
          <a:p>
            <a:pPr algn="ctr"/>
            <a:r>
              <a:rPr lang="sv-SE" sz="1600" dirty="0" smtClean="0">
                <a:solidFill>
                  <a:srgbClr val="000000"/>
                </a:solidFill>
              </a:rPr>
              <a:t>Utsättning</a:t>
            </a:r>
            <a:endParaRPr lang="sv-SE" sz="1050" i="1" dirty="0">
              <a:solidFill>
                <a:srgbClr val="000000"/>
              </a:solidFill>
            </a:endParaRPr>
          </a:p>
          <a:p>
            <a:pPr algn="ctr"/>
            <a:endParaRPr lang="sv-SE" sz="900" dirty="0">
              <a:solidFill>
                <a:srgbClr val="000000"/>
              </a:solidFill>
            </a:endParaRPr>
          </a:p>
          <a:p>
            <a:r>
              <a:rPr lang="sv-SE" sz="1050" dirty="0">
                <a:solidFill>
                  <a:srgbClr val="000000"/>
                </a:solidFill>
              </a:rPr>
              <a:t>HSA-</a:t>
            </a:r>
            <a:r>
              <a:rPr lang="sv-SE" sz="1050" dirty="0" smtClean="0">
                <a:solidFill>
                  <a:srgbClr val="000000"/>
                </a:solidFill>
              </a:rPr>
              <a:t>person C</a:t>
            </a:r>
            <a:endParaRPr lang="sv-SE" sz="1050" dirty="0">
              <a:solidFill>
                <a:srgbClr val="000000"/>
              </a:solidFill>
            </a:endParaRPr>
          </a:p>
          <a:p>
            <a:r>
              <a:rPr lang="sv-SE" sz="1050" dirty="0" smtClean="0">
                <a:solidFill>
                  <a:srgbClr val="000000"/>
                </a:solidFill>
              </a:rPr>
              <a:t>Vårdenhet 4</a:t>
            </a:r>
          </a:p>
          <a:p>
            <a:r>
              <a:rPr lang="sv-SE" sz="1050" dirty="0" smtClean="0">
                <a:solidFill>
                  <a:srgbClr val="000000"/>
                </a:solidFill>
              </a:rPr>
              <a:t>Vårdgivare </a:t>
            </a:r>
            <a:r>
              <a:rPr lang="sv-SE" sz="1050" dirty="0">
                <a:solidFill>
                  <a:srgbClr val="000000"/>
                </a:solidFill>
              </a:rPr>
              <a:t>9</a:t>
            </a:r>
            <a:endParaRPr lang="sv-SE" sz="1050" dirty="0" smtClean="0">
              <a:solidFill>
                <a:srgbClr val="000000"/>
              </a:solidFill>
            </a:endParaRPr>
          </a:p>
          <a:p>
            <a:endParaRPr lang="sv-SE" sz="1050" dirty="0" smtClean="0">
              <a:solidFill>
                <a:srgbClr val="000000"/>
              </a:solidFill>
            </a:endParaRPr>
          </a:p>
          <a:p>
            <a:r>
              <a:rPr lang="sv-SE" sz="1050" dirty="0" smtClean="0">
                <a:solidFill>
                  <a:srgbClr val="000000"/>
                </a:solidFill>
              </a:rPr>
              <a:t>Utsättningstidpunkt</a:t>
            </a:r>
            <a:endParaRPr lang="sv-SE" sz="1050" dirty="0">
              <a:solidFill>
                <a:srgbClr val="000000"/>
              </a:solidFill>
            </a:endParaRPr>
          </a:p>
          <a:p>
            <a:r>
              <a:rPr lang="sv-SE" sz="1050" dirty="0" smtClean="0">
                <a:solidFill>
                  <a:srgbClr val="000000"/>
                </a:solidFill>
              </a:rPr>
              <a:t>Utsättningsorsak</a:t>
            </a:r>
          </a:p>
        </p:txBody>
      </p:sp>
      <p:sp>
        <p:nvSpPr>
          <p:cNvPr id="48" name="Rounded Rectangle 34"/>
          <p:cNvSpPr/>
          <p:nvPr/>
        </p:nvSpPr>
        <p:spPr>
          <a:xfrm>
            <a:off x="6287299" y="2826495"/>
            <a:ext cx="1308938" cy="1591426"/>
          </a:xfrm>
          <a:prstGeom prst="roundRect">
            <a:avLst/>
          </a:prstGeom>
        </p:spPr>
        <p:style>
          <a:lnRef idx="1">
            <a:schemeClr val="accent1"/>
          </a:lnRef>
          <a:fillRef idx="3">
            <a:schemeClr val="accent1"/>
          </a:fillRef>
          <a:effectRef idx="2">
            <a:schemeClr val="accent1"/>
          </a:effectRef>
          <a:fontRef idx="minor">
            <a:schemeClr val="lt1"/>
          </a:fontRef>
        </p:style>
        <p:txBody>
          <a:bodyPr lIns="36000" rIns="36000" rtlCol="0" anchor="t"/>
          <a:lstStyle/>
          <a:p>
            <a:pPr algn="ctr"/>
            <a:r>
              <a:rPr lang="sv-SE" sz="1600" dirty="0" smtClean="0">
                <a:solidFill>
                  <a:srgbClr val="000000"/>
                </a:solidFill>
              </a:rPr>
              <a:t>Insättning</a:t>
            </a:r>
            <a:endParaRPr lang="sv-SE" sz="1050" i="1" dirty="0">
              <a:solidFill>
                <a:srgbClr val="000000"/>
              </a:solidFill>
            </a:endParaRPr>
          </a:p>
          <a:p>
            <a:pPr algn="ctr"/>
            <a:endParaRPr lang="sv-SE" sz="900" dirty="0">
              <a:solidFill>
                <a:srgbClr val="000000"/>
              </a:solidFill>
            </a:endParaRPr>
          </a:p>
          <a:p>
            <a:r>
              <a:rPr lang="sv-SE" sz="1050" dirty="0">
                <a:solidFill>
                  <a:srgbClr val="000000"/>
                </a:solidFill>
              </a:rPr>
              <a:t>HSA-</a:t>
            </a:r>
            <a:r>
              <a:rPr lang="sv-SE" sz="1050" dirty="0" smtClean="0">
                <a:solidFill>
                  <a:srgbClr val="000000"/>
                </a:solidFill>
              </a:rPr>
              <a:t>person </a:t>
            </a:r>
            <a:r>
              <a:rPr lang="sv-SE" sz="1050" dirty="0">
                <a:solidFill>
                  <a:srgbClr val="000000"/>
                </a:solidFill>
              </a:rPr>
              <a:t>C</a:t>
            </a:r>
          </a:p>
          <a:p>
            <a:r>
              <a:rPr lang="sv-SE" sz="1050" dirty="0" smtClean="0">
                <a:solidFill>
                  <a:srgbClr val="000000"/>
                </a:solidFill>
              </a:rPr>
              <a:t>Vårdenhet 4</a:t>
            </a:r>
          </a:p>
          <a:p>
            <a:r>
              <a:rPr lang="sv-SE" sz="1050" dirty="0" smtClean="0">
                <a:solidFill>
                  <a:srgbClr val="000000"/>
                </a:solidFill>
              </a:rPr>
              <a:t>Vårdgivare </a:t>
            </a:r>
            <a:r>
              <a:rPr lang="sv-SE" sz="1050" dirty="0">
                <a:solidFill>
                  <a:srgbClr val="000000"/>
                </a:solidFill>
              </a:rPr>
              <a:t>9</a:t>
            </a:r>
            <a:endParaRPr lang="sv-SE" sz="1050" dirty="0" smtClean="0">
              <a:solidFill>
                <a:srgbClr val="000000"/>
              </a:solidFill>
            </a:endParaRPr>
          </a:p>
          <a:p>
            <a:endParaRPr lang="sv-SE" sz="1050" dirty="0" smtClean="0">
              <a:solidFill>
                <a:srgbClr val="000000"/>
              </a:solidFill>
            </a:endParaRPr>
          </a:p>
          <a:p>
            <a:r>
              <a:rPr lang="sv-SE" sz="1050" dirty="0" smtClean="0">
                <a:solidFill>
                  <a:srgbClr val="000000"/>
                </a:solidFill>
              </a:rPr>
              <a:t>Insättningstidpunkt</a:t>
            </a:r>
          </a:p>
          <a:p>
            <a:r>
              <a:rPr lang="sv-SE" sz="1050" dirty="0" smtClean="0">
                <a:solidFill>
                  <a:srgbClr val="000000"/>
                </a:solidFill>
              </a:rPr>
              <a:t>Insättningsorsak</a:t>
            </a:r>
          </a:p>
        </p:txBody>
      </p:sp>
      <p:sp>
        <p:nvSpPr>
          <p:cNvPr id="49" name="Rounded Rectangle 36"/>
          <p:cNvSpPr/>
          <p:nvPr/>
        </p:nvSpPr>
        <p:spPr>
          <a:xfrm>
            <a:off x="7700224" y="2826126"/>
            <a:ext cx="1295320" cy="1591426"/>
          </a:xfrm>
          <a:prstGeom prst="roundRect">
            <a:avLst/>
          </a:prstGeom>
        </p:spPr>
        <p:style>
          <a:lnRef idx="1">
            <a:schemeClr val="accent1"/>
          </a:lnRef>
          <a:fillRef idx="3">
            <a:schemeClr val="accent1"/>
          </a:fillRef>
          <a:effectRef idx="2">
            <a:schemeClr val="accent1"/>
          </a:effectRef>
          <a:fontRef idx="minor">
            <a:schemeClr val="lt1"/>
          </a:fontRef>
        </p:style>
        <p:txBody>
          <a:bodyPr lIns="36000" rIns="36000" rtlCol="0" anchor="t"/>
          <a:lstStyle/>
          <a:p>
            <a:pPr algn="ctr"/>
            <a:r>
              <a:rPr lang="sv-SE" sz="1600" dirty="0" smtClean="0">
                <a:solidFill>
                  <a:srgbClr val="000000"/>
                </a:solidFill>
              </a:rPr>
              <a:t>Utsättning</a:t>
            </a:r>
            <a:endParaRPr lang="sv-SE" sz="1050" i="1" dirty="0">
              <a:solidFill>
                <a:srgbClr val="000000"/>
              </a:solidFill>
            </a:endParaRPr>
          </a:p>
          <a:p>
            <a:pPr algn="ctr"/>
            <a:endParaRPr lang="sv-SE" sz="900" dirty="0">
              <a:solidFill>
                <a:srgbClr val="000000"/>
              </a:solidFill>
            </a:endParaRPr>
          </a:p>
          <a:p>
            <a:r>
              <a:rPr lang="sv-SE" sz="1050" dirty="0">
                <a:solidFill>
                  <a:srgbClr val="000000"/>
                </a:solidFill>
              </a:rPr>
              <a:t>HSA-</a:t>
            </a:r>
            <a:r>
              <a:rPr lang="sv-SE" sz="1050" dirty="0" smtClean="0">
                <a:solidFill>
                  <a:srgbClr val="000000"/>
                </a:solidFill>
              </a:rPr>
              <a:t>person A</a:t>
            </a:r>
            <a:endParaRPr lang="sv-SE" sz="1050" dirty="0">
              <a:solidFill>
                <a:srgbClr val="000000"/>
              </a:solidFill>
            </a:endParaRPr>
          </a:p>
          <a:p>
            <a:r>
              <a:rPr lang="sv-SE" sz="1050" dirty="0" smtClean="0">
                <a:solidFill>
                  <a:srgbClr val="000000"/>
                </a:solidFill>
              </a:rPr>
              <a:t>Vårdenhet 1</a:t>
            </a:r>
          </a:p>
          <a:p>
            <a:r>
              <a:rPr lang="sv-SE" sz="1050" dirty="0" smtClean="0">
                <a:solidFill>
                  <a:srgbClr val="000000"/>
                </a:solidFill>
              </a:rPr>
              <a:t>Vårdgivare 7</a:t>
            </a:r>
          </a:p>
          <a:p>
            <a:endParaRPr lang="sv-SE" sz="1050" dirty="0" smtClean="0">
              <a:solidFill>
                <a:srgbClr val="000000"/>
              </a:solidFill>
            </a:endParaRPr>
          </a:p>
          <a:p>
            <a:r>
              <a:rPr lang="sv-SE" sz="1050" dirty="0" smtClean="0">
                <a:solidFill>
                  <a:srgbClr val="000000"/>
                </a:solidFill>
              </a:rPr>
              <a:t>Utsättningstidpunkt</a:t>
            </a:r>
            <a:endParaRPr lang="sv-SE" sz="1050" dirty="0">
              <a:solidFill>
                <a:srgbClr val="000000"/>
              </a:solidFill>
            </a:endParaRPr>
          </a:p>
          <a:p>
            <a:r>
              <a:rPr lang="sv-SE" sz="1050" dirty="0" smtClean="0">
                <a:solidFill>
                  <a:srgbClr val="000000"/>
                </a:solidFill>
              </a:rPr>
              <a:t>Utsättningsorsak</a:t>
            </a:r>
          </a:p>
        </p:txBody>
      </p:sp>
      <p:cxnSp>
        <p:nvCxnSpPr>
          <p:cNvPr id="50" name="Straight Arrow Connector 74"/>
          <p:cNvCxnSpPr>
            <a:stCxn id="65" idx="1"/>
            <a:endCxn id="25" idx="3"/>
          </p:cNvCxnSpPr>
          <p:nvPr/>
        </p:nvCxnSpPr>
        <p:spPr>
          <a:xfrm flipH="1">
            <a:off x="2760629" y="5011208"/>
            <a:ext cx="720630" cy="0"/>
          </a:xfrm>
          <a:prstGeom prst="straightConnector1">
            <a:avLst/>
          </a:prstGeom>
          <a:ln w="38100" cmpd="sng">
            <a:solidFill>
              <a:schemeClr val="bg1">
                <a:lumMod val="6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3" name="Straight Arrow Connector 80"/>
          <p:cNvCxnSpPr>
            <a:stCxn id="67" idx="1"/>
            <a:endCxn id="65" idx="3"/>
          </p:cNvCxnSpPr>
          <p:nvPr/>
        </p:nvCxnSpPr>
        <p:spPr>
          <a:xfrm flipH="1">
            <a:off x="5858520" y="5011208"/>
            <a:ext cx="653073" cy="0"/>
          </a:xfrm>
          <a:prstGeom prst="straightConnector1">
            <a:avLst/>
          </a:prstGeom>
          <a:ln w="38100" cmpd="sng">
            <a:solidFill>
              <a:schemeClr val="bg1">
                <a:lumMod val="6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4" name="Straight Arrow Connector 46"/>
          <p:cNvCxnSpPr>
            <a:stCxn id="25" idx="0"/>
            <a:endCxn id="29" idx="2"/>
          </p:cNvCxnSpPr>
          <p:nvPr/>
        </p:nvCxnSpPr>
        <p:spPr>
          <a:xfrm flipV="1">
            <a:off x="1571999" y="4417552"/>
            <a:ext cx="728925" cy="194664"/>
          </a:xfrm>
          <a:prstGeom prst="straightConnector1">
            <a:avLst/>
          </a:prstGeom>
          <a:ln w="28575" cmpd="sng">
            <a:solidFill>
              <a:schemeClr val="bg1">
                <a:lumMod val="6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6" name="Straight Arrow Connector 49"/>
          <p:cNvCxnSpPr>
            <a:stCxn id="25" idx="0"/>
            <a:endCxn id="28" idx="2"/>
          </p:cNvCxnSpPr>
          <p:nvPr/>
        </p:nvCxnSpPr>
        <p:spPr>
          <a:xfrm flipH="1" flipV="1">
            <a:off x="887999" y="4394200"/>
            <a:ext cx="684000" cy="218016"/>
          </a:xfrm>
          <a:prstGeom prst="straightConnector1">
            <a:avLst/>
          </a:prstGeom>
          <a:ln w="28575" cmpd="sng">
            <a:solidFill>
              <a:schemeClr val="bg1">
                <a:lumMod val="6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7" name="Straight Arrow Connector 57"/>
          <p:cNvCxnSpPr>
            <a:stCxn id="65" idx="0"/>
            <a:endCxn id="47" idx="2"/>
          </p:cNvCxnSpPr>
          <p:nvPr/>
        </p:nvCxnSpPr>
        <p:spPr>
          <a:xfrm flipV="1">
            <a:off x="4669890" y="4409024"/>
            <a:ext cx="664119" cy="203192"/>
          </a:xfrm>
          <a:prstGeom prst="straightConnector1">
            <a:avLst/>
          </a:prstGeom>
          <a:ln w="28575" cmpd="sng">
            <a:solidFill>
              <a:schemeClr val="bg1">
                <a:lumMod val="6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61"/>
          <p:cNvCxnSpPr>
            <a:stCxn id="65" idx="0"/>
            <a:endCxn id="45" idx="2"/>
          </p:cNvCxnSpPr>
          <p:nvPr/>
        </p:nvCxnSpPr>
        <p:spPr>
          <a:xfrm flipH="1" flipV="1">
            <a:off x="3921084" y="4409024"/>
            <a:ext cx="748806" cy="203192"/>
          </a:xfrm>
          <a:prstGeom prst="straightConnector1">
            <a:avLst/>
          </a:prstGeom>
          <a:ln w="28575" cmpd="sng">
            <a:solidFill>
              <a:schemeClr val="bg1">
                <a:lumMod val="6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2" name="Straight Arrow Connector 79"/>
          <p:cNvCxnSpPr>
            <a:stCxn id="67" idx="0"/>
            <a:endCxn id="48" idx="2"/>
          </p:cNvCxnSpPr>
          <p:nvPr/>
        </p:nvCxnSpPr>
        <p:spPr>
          <a:xfrm flipH="1" flipV="1">
            <a:off x="6941768" y="4417921"/>
            <a:ext cx="758456" cy="194295"/>
          </a:xfrm>
          <a:prstGeom prst="straightConnector1">
            <a:avLst/>
          </a:prstGeom>
          <a:ln w="28575" cmpd="sng">
            <a:solidFill>
              <a:schemeClr val="bg1">
                <a:lumMod val="6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4" name="Straight Arrow Connector 82"/>
          <p:cNvCxnSpPr>
            <a:stCxn id="67" idx="0"/>
            <a:endCxn id="49" idx="2"/>
          </p:cNvCxnSpPr>
          <p:nvPr/>
        </p:nvCxnSpPr>
        <p:spPr>
          <a:xfrm flipV="1">
            <a:off x="7700224" y="4417552"/>
            <a:ext cx="647660" cy="194664"/>
          </a:xfrm>
          <a:prstGeom prst="straightConnector1">
            <a:avLst/>
          </a:prstGeom>
          <a:ln w="28575" cmpd="sng">
            <a:solidFill>
              <a:schemeClr val="bg1">
                <a:lumMod val="65000"/>
              </a:schemeClr>
            </a:solidFill>
            <a:tailEnd type="none"/>
          </a:ln>
        </p:spPr>
        <p:style>
          <a:lnRef idx="2">
            <a:schemeClr val="accent1"/>
          </a:lnRef>
          <a:fillRef idx="0">
            <a:schemeClr val="accent1"/>
          </a:fillRef>
          <a:effectRef idx="1">
            <a:schemeClr val="accent1"/>
          </a:effectRef>
          <a:fontRef idx="minor">
            <a:schemeClr val="tx1"/>
          </a:fontRef>
        </p:style>
      </p:cxnSp>
      <p:sp>
        <p:nvSpPr>
          <p:cNvPr id="65" name="Rounded Rectangle 156"/>
          <p:cNvSpPr/>
          <p:nvPr/>
        </p:nvSpPr>
        <p:spPr>
          <a:xfrm>
            <a:off x="3481259" y="4612216"/>
            <a:ext cx="2377261" cy="797983"/>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sv-SE" sz="1600" dirty="0">
                <a:solidFill>
                  <a:srgbClr val="000000"/>
                </a:solidFill>
              </a:rPr>
              <a:t>Läkemedelsordination</a:t>
            </a:r>
            <a:br>
              <a:rPr lang="sv-SE" sz="1600" dirty="0">
                <a:solidFill>
                  <a:srgbClr val="000000"/>
                </a:solidFill>
              </a:rPr>
            </a:br>
            <a:r>
              <a:rPr lang="sv-SE" sz="1600" dirty="0">
                <a:solidFill>
                  <a:srgbClr val="000000"/>
                </a:solidFill>
              </a:rPr>
              <a:t>underlag</a:t>
            </a:r>
          </a:p>
        </p:txBody>
      </p:sp>
      <p:sp>
        <p:nvSpPr>
          <p:cNvPr id="67" name="Rounded Rectangle 161"/>
          <p:cNvSpPr/>
          <p:nvPr/>
        </p:nvSpPr>
        <p:spPr>
          <a:xfrm>
            <a:off x="6511593" y="4612216"/>
            <a:ext cx="2377261" cy="797983"/>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sv-SE" sz="1600" dirty="0">
                <a:solidFill>
                  <a:srgbClr val="000000"/>
                </a:solidFill>
              </a:rPr>
              <a:t>Läkemedelsordination</a:t>
            </a:r>
            <a:br>
              <a:rPr lang="sv-SE" sz="1600" dirty="0">
                <a:solidFill>
                  <a:srgbClr val="000000"/>
                </a:solidFill>
              </a:rPr>
            </a:br>
            <a:r>
              <a:rPr lang="sv-SE" sz="1600" dirty="0">
                <a:solidFill>
                  <a:srgbClr val="000000"/>
                </a:solidFill>
              </a:rPr>
              <a:t>underlag</a:t>
            </a:r>
          </a:p>
        </p:txBody>
      </p:sp>
      <p:sp>
        <p:nvSpPr>
          <p:cNvPr id="36" name="Rektangel 35"/>
          <p:cNvSpPr/>
          <p:nvPr/>
        </p:nvSpPr>
        <p:spPr>
          <a:xfrm>
            <a:off x="7705321" y="253390"/>
            <a:ext cx="1164359" cy="523220"/>
          </a:xfrm>
          <a:prstGeom prst="rect">
            <a:avLst/>
          </a:prstGeom>
          <a:noFill/>
        </p:spPr>
        <p:txBody>
          <a:bodyPr wrap="square" lIns="91440" tIns="45720" rIns="91440" bIns="45720">
            <a:spAutoFit/>
          </a:bodyPr>
          <a:lstStyle/>
          <a:p>
            <a:pPr algn="ctr"/>
            <a:r>
              <a:rPr lang="sv-SE"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v</a:t>
            </a:r>
            <a:r>
              <a:rPr lang="sv-SE"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endParaRPr lang="sv-SE"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46" name="Rubrik 1"/>
          <p:cNvSpPr txBox="1">
            <a:spLocks/>
          </p:cNvSpPr>
          <p:nvPr/>
        </p:nvSpPr>
        <p:spPr bwMode="auto">
          <a:xfrm>
            <a:off x="183157" y="1129782"/>
            <a:ext cx="2651484" cy="507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lvl1pPr algn="l" defTabSz="957263" rtl="0" fontAlgn="base">
              <a:spcBef>
                <a:spcPct val="0"/>
              </a:spcBef>
              <a:spcAft>
                <a:spcPct val="0"/>
              </a:spcAft>
              <a:defRPr sz="2900" b="1">
                <a:solidFill>
                  <a:srgbClr val="00A9A7"/>
                </a:solidFill>
                <a:latin typeface="+mj-lt"/>
                <a:ea typeface="+mj-ea"/>
                <a:cs typeface="+mj-cs"/>
              </a:defRPr>
            </a:lvl1pPr>
            <a:lvl2pPr algn="l" defTabSz="957263" rtl="0" fontAlgn="base">
              <a:spcBef>
                <a:spcPct val="0"/>
              </a:spcBef>
              <a:spcAft>
                <a:spcPct val="0"/>
              </a:spcAft>
              <a:defRPr sz="2900" b="1">
                <a:solidFill>
                  <a:srgbClr val="00A9A7"/>
                </a:solidFill>
                <a:latin typeface="Arial" charset="0"/>
              </a:defRPr>
            </a:lvl2pPr>
            <a:lvl3pPr algn="l" defTabSz="957263" rtl="0" fontAlgn="base">
              <a:spcBef>
                <a:spcPct val="0"/>
              </a:spcBef>
              <a:spcAft>
                <a:spcPct val="0"/>
              </a:spcAft>
              <a:defRPr sz="2900" b="1">
                <a:solidFill>
                  <a:srgbClr val="00A9A7"/>
                </a:solidFill>
                <a:latin typeface="Arial" charset="0"/>
              </a:defRPr>
            </a:lvl3pPr>
            <a:lvl4pPr algn="l" defTabSz="957263" rtl="0" fontAlgn="base">
              <a:spcBef>
                <a:spcPct val="0"/>
              </a:spcBef>
              <a:spcAft>
                <a:spcPct val="0"/>
              </a:spcAft>
              <a:defRPr sz="2900" b="1">
                <a:solidFill>
                  <a:srgbClr val="00A9A7"/>
                </a:solidFill>
                <a:latin typeface="Arial" charset="0"/>
              </a:defRPr>
            </a:lvl4pPr>
            <a:lvl5pPr algn="l" defTabSz="957263" rtl="0" fontAlgn="base">
              <a:spcBef>
                <a:spcPct val="0"/>
              </a:spcBef>
              <a:spcAft>
                <a:spcPct val="0"/>
              </a:spcAft>
              <a:defRPr sz="2900" b="1">
                <a:solidFill>
                  <a:srgbClr val="00A9A7"/>
                </a:solidFill>
                <a:latin typeface="Arial" charset="0"/>
              </a:defRPr>
            </a:lvl5pPr>
            <a:lvl6pPr marL="457200" algn="l" defTabSz="957263" rtl="0" fontAlgn="base">
              <a:spcBef>
                <a:spcPct val="0"/>
              </a:spcBef>
              <a:spcAft>
                <a:spcPct val="0"/>
              </a:spcAft>
              <a:defRPr sz="2900" b="1">
                <a:solidFill>
                  <a:srgbClr val="00A9A7"/>
                </a:solidFill>
                <a:latin typeface="Arial" charset="0"/>
              </a:defRPr>
            </a:lvl6pPr>
            <a:lvl7pPr marL="914400" algn="l" defTabSz="957263" rtl="0" fontAlgn="base">
              <a:spcBef>
                <a:spcPct val="0"/>
              </a:spcBef>
              <a:spcAft>
                <a:spcPct val="0"/>
              </a:spcAft>
              <a:defRPr sz="2900" b="1">
                <a:solidFill>
                  <a:srgbClr val="00A9A7"/>
                </a:solidFill>
                <a:latin typeface="Arial" charset="0"/>
              </a:defRPr>
            </a:lvl7pPr>
            <a:lvl8pPr marL="1371600" algn="l" defTabSz="957263" rtl="0" fontAlgn="base">
              <a:spcBef>
                <a:spcPct val="0"/>
              </a:spcBef>
              <a:spcAft>
                <a:spcPct val="0"/>
              </a:spcAft>
              <a:defRPr sz="2900" b="1">
                <a:solidFill>
                  <a:srgbClr val="00A9A7"/>
                </a:solidFill>
                <a:latin typeface="Arial" charset="0"/>
              </a:defRPr>
            </a:lvl8pPr>
            <a:lvl9pPr marL="1828800" algn="l" defTabSz="957263" rtl="0" fontAlgn="base">
              <a:spcBef>
                <a:spcPct val="0"/>
              </a:spcBef>
              <a:spcAft>
                <a:spcPct val="0"/>
              </a:spcAft>
              <a:defRPr sz="2900" b="1">
                <a:solidFill>
                  <a:srgbClr val="00A9A7"/>
                </a:solidFill>
                <a:latin typeface="Arial" charset="0"/>
              </a:defRPr>
            </a:lvl9pPr>
          </a:lstStyle>
          <a:p>
            <a:r>
              <a:rPr lang="sv-SE" sz="1800" i="1" dirty="0" smtClean="0"/>
              <a:t>Ordinationskedja</a:t>
            </a:r>
            <a:endParaRPr lang="sv-SE" sz="1800" i="1" dirty="0"/>
          </a:p>
        </p:txBody>
      </p:sp>
    </p:spTree>
    <p:extLst>
      <p:ext uri="{BB962C8B-B14F-4D97-AF65-F5344CB8AC3E}">
        <p14:creationId xmlns:p14="http://schemas.microsoft.com/office/powerpoint/2010/main" val="2823107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a:xfrm>
            <a:off x="685800" y="2130425"/>
            <a:ext cx="7889240" cy="1281641"/>
          </a:xfrm>
        </p:spPr>
        <p:txBody>
          <a:bodyPr/>
          <a:lstStyle/>
          <a:p>
            <a:r>
              <a:rPr lang="sv-SE" sz="2800" dirty="0" smtClean="0"/>
              <a:t>Samlad läkemedelslista / NOD </a:t>
            </a:r>
            <a:br>
              <a:rPr lang="sv-SE" sz="2800" dirty="0" smtClean="0"/>
            </a:br>
            <a:r>
              <a:rPr lang="sv-SE" sz="2400" i="1" dirty="0" smtClean="0"/>
              <a:t>– reviderad modell och tjänstekontrakt 2.0</a:t>
            </a:r>
            <a:r>
              <a:rPr lang="sv-SE" sz="2400" i="1" dirty="0"/>
              <a:t/>
            </a:r>
            <a:br>
              <a:rPr lang="sv-SE" sz="2400" i="1" dirty="0"/>
            </a:br>
            <a:r>
              <a:rPr lang="sv-SE" sz="2400" i="1" dirty="0" smtClean="0"/>
              <a:t>– funktionalitet och innehåll</a:t>
            </a:r>
            <a:endParaRPr lang="sv-SE" sz="2800" i="1" dirty="0"/>
          </a:p>
        </p:txBody>
      </p:sp>
      <p:sp>
        <p:nvSpPr>
          <p:cNvPr id="5" name="Underrubrik 4"/>
          <p:cNvSpPr>
            <a:spLocks noGrp="1"/>
          </p:cNvSpPr>
          <p:nvPr>
            <p:ph type="subTitle" idx="1"/>
          </p:nvPr>
        </p:nvSpPr>
        <p:spPr/>
        <p:txBody>
          <a:bodyPr/>
          <a:lstStyle/>
          <a:p>
            <a:r>
              <a:rPr lang="sv-SE" dirty="0" smtClean="0"/>
              <a:t>2015-03-25</a:t>
            </a:r>
            <a:endParaRPr lang="sv-SE"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2</a:t>
            </a:fld>
            <a:endParaRPr lang="sv-SE" dirty="0"/>
          </a:p>
        </p:txBody>
      </p:sp>
      <p:pic>
        <p:nvPicPr>
          <p:cNvPr id="6" name="Bildobjekt 5"/>
          <p:cNvPicPr>
            <a:picLocks noChangeAspect="1"/>
          </p:cNvPicPr>
          <p:nvPr/>
        </p:nvPicPr>
        <p:blipFill>
          <a:blip r:embed="rId3"/>
          <a:stretch>
            <a:fillRect/>
          </a:stretch>
        </p:blipFill>
        <p:spPr>
          <a:xfrm>
            <a:off x="7668139" y="18852"/>
            <a:ext cx="1384717" cy="1037201"/>
          </a:xfrm>
          <a:prstGeom prst="rect">
            <a:avLst/>
          </a:prstGeom>
        </p:spPr>
      </p:pic>
    </p:spTree>
    <p:extLst>
      <p:ext uri="{BB962C8B-B14F-4D97-AF65-F5344CB8AC3E}">
        <p14:creationId xmlns:p14="http://schemas.microsoft.com/office/powerpoint/2010/main" val="30340562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z="2400" dirty="0">
                <a:solidFill>
                  <a:srgbClr val="A6A6A6"/>
                </a:solidFill>
              </a:rPr>
              <a:t>Modell </a:t>
            </a:r>
            <a:r>
              <a:rPr lang="sv-SE" sz="2400" dirty="0">
                <a:solidFill>
                  <a:srgbClr val="A6A6A6"/>
                </a:solidFill>
              </a:rPr>
              <a:t>v1.0 (gamla modellen)</a:t>
            </a:r>
            <a:endParaRPr lang="sv-SE" dirty="0">
              <a:solidFill>
                <a:srgbClr val="A6A6A6"/>
              </a:solidFill>
            </a:endParaRPr>
          </a:p>
        </p:txBody>
      </p:sp>
      <p:sp>
        <p:nvSpPr>
          <p:cNvPr id="3" name="Platshållare för bildnummer 2"/>
          <p:cNvSpPr>
            <a:spLocks noGrp="1"/>
          </p:cNvSpPr>
          <p:nvPr>
            <p:ph type="sldNum" sz="quarter" idx="10"/>
          </p:nvPr>
        </p:nvSpPr>
        <p:spPr/>
        <p:txBody>
          <a:bodyPr/>
          <a:lstStyle/>
          <a:p>
            <a:fld id="{6EE46765-18A6-4212-A407-C65E2DCE0A05}" type="slidenum">
              <a:rPr lang="sv-SE" smtClean="0"/>
              <a:pPr/>
              <a:t>20</a:t>
            </a:fld>
            <a:endParaRPr lang="sv-SE"/>
          </a:p>
        </p:txBody>
      </p:sp>
      <p:sp>
        <p:nvSpPr>
          <p:cNvPr id="5" name="textruta 4"/>
          <p:cNvSpPr txBox="1"/>
          <p:nvPr/>
        </p:nvSpPr>
        <p:spPr>
          <a:xfrm>
            <a:off x="1728865" y="1943653"/>
            <a:ext cx="1013005" cy="52322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Ordination</a:t>
            </a:r>
          </a:p>
          <a:p>
            <a:endParaRPr lang="sv-SE" sz="1400" dirty="0"/>
          </a:p>
        </p:txBody>
      </p:sp>
      <p:sp>
        <p:nvSpPr>
          <p:cNvPr id="6" name="textruta 5"/>
          <p:cNvSpPr txBox="1"/>
          <p:nvPr/>
        </p:nvSpPr>
        <p:spPr>
          <a:xfrm>
            <a:off x="1469178" y="3319461"/>
            <a:ext cx="1491740" cy="52322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err="1" smtClean="0"/>
              <a:t>Förskrivningsdel</a:t>
            </a:r>
            <a:endParaRPr lang="sv-SE" sz="1400" dirty="0" smtClean="0"/>
          </a:p>
          <a:p>
            <a:endParaRPr lang="sv-SE" sz="1400" dirty="0" smtClean="0"/>
          </a:p>
        </p:txBody>
      </p:sp>
      <p:sp>
        <p:nvSpPr>
          <p:cNvPr id="20" name="textruta 19"/>
          <p:cNvSpPr txBox="1"/>
          <p:nvPr/>
        </p:nvSpPr>
        <p:spPr>
          <a:xfrm>
            <a:off x="2396108" y="3061245"/>
            <a:ext cx="441347" cy="276999"/>
          </a:xfrm>
          <a:prstGeom prst="rect">
            <a:avLst/>
          </a:prstGeom>
          <a:noFill/>
        </p:spPr>
        <p:txBody>
          <a:bodyPr wrap="none" rtlCol="0">
            <a:spAutoFit/>
          </a:bodyPr>
          <a:lstStyle/>
          <a:p>
            <a:r>
              <a:rPr lang="sv-SE" sz="1200" dirty="0" smtClean="0"/>
              <a:t>0..1</a:t>
            </a:r>
            <a:endParaRPr lang="sv-SE" sz="1200" dirty="0"/>
          </a:p>
        </p:txBody>
      </p:sp>
      <p:sp>
        <p:nvSpPr>
          <p:cNvPr id="28" name="textruta 27"/>
          <p:cNvSpPr txBox="1"/>
          <p:nvPr/>
        </p:nvSpPr>
        <p:spPr>
          <a:xfrm>
            <a:off x="1715913" y="5071538"/>
            <a:ext cx="423989"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O-i</a:t>
            </a:r>
          </a:p>
        </p:txBody>
      </p:sp>
      <p:sp>
        <p:nvSpPr>
          <p:cNvPr id="30" name="textruta 29"/>
          <p:cNvSpPr txBox="1"/>
          <p:nvPr/>
        </p:nvSpPr>
        <p:spPr>
          <a:xfrm>
            <a:off x="1774554" y="5582515"/>
            <a:ext cx="294334"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F</a:t>
            </a:r>
          </a:p>
        </p:txBody>
      </p:sp>
      <p:cxnSp>
        <p:nvCxnSpPr>
          <p:cNvPr id="32" name="Rak 31"/>
          <p:cNvCxnSpPr>
            <a:stCxn id="28" idx="2"/>
            <a:endCxn id="30" idx="0"/>
          </p:cNvCxnSpPr>
          <p:nvPr/>
        </p:nvCxnSpPr>
        <p:spPr bwMode="auto">
          <a:xfrm flipH="1">
            <a:off x="1921721" y="5379315"/>
            <a:ext cx="6187" cy="2032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Rektangel 49"/>
          <p:cNvSpPr/>
          <p:nvPr/>
        </p:nvSpPr>
        <p:spPr bwMode="auto">
          <a:xfrm>
            <a:off x="1534161" y="4964854"/>
            <a:ext cx="4947919" cy="552026"/>
          </a:xfrm>
          <a:prstGeom prst="rect">
            <a:avLst/>
          </a:prstGeom>
          <a:noFill/>
          <a:ln w="19050" cmpd="sng">
            <a:solidFill>
              <a:schemeClr val="accent2"/>
            </a:solidFill>
            <a:prstDash val="dash"/>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54" name="textruta 53"/>
          <p:cNvSpPr txBox="1"/>
          <p:nvPr/>
        </p:nvSpPr>
        <p:spPr>
          <a:xfrm>
            <a:off x="6582589" y="5074870"/>
            <a:ext cx="1343474" cy="276999"/>
          </a:xfrm>
          <a:prstGeom prst="rect">
            <a:avLst/>
          </a:prstGeom>
          <a:noFill/>
        </p:spPr>
        <p:txBody>
          <a:bodyPr wrap="none" rtlCol="0">
            <a:spAutoFit/>
          </a:bodyPr>
          <a:lstStyle/>
          <a:p>
            <a:r>
              <a:rPr lang="sv-SE" sz="1200" i="1" dirty="0"/>
              <a:t>o</a:t>
            </a:r>
            <a:r>
              <a:rPr lang="sv-SE" sz="1200" i="1" dirty="0" smtClean="0"/>
              <a:t>rdinationskedja</a:t>
            </a:r>
            <a:endParaRPr lang="sv-SE" sz="1200" i="1" dirty="0"/>
          </a:p>
        </p:txBody>
      </p:sp>
      <p:sp>
        <p:nvSpPr>
          <p:cNvPr id="55" name="textruta 54"/>
          <p:cNvSpPr txBox="1"/>
          <p:nvPr/>
        </p:nvSpPr>
        <p:spPr>
          <a:xfrm>
            <a:off x="1814888" y="2031736"/>
            <a:ext cx="1013005" cy="52322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Ordination</a:t>
            </a:r>
          </a:p>
          <a:p>
            <a:endParaRPr lang="sv-SE" sz="1400" dirty="0"/>
          </a:p>
        </p:txBody>
      </p:sp>
      <p:sp>
        <p:nvSpPr>
          <p:cNvPr id="58" name="textruta 57"/>
          <p:cNvSpPr txBox="1"/>
          <p:nvPr/>
        </p:nvSpPr>
        <p:spPr>
          <a:xfrm>
            <a:off x="1562553" y="3401738"/>
            <a:ext cx="1491740" cy="52322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err="1" smtClean="0"/>
              <a:t>Förskrivningsdel</a:t>
            </a:r>
            <a:endParaRPr lang="sv-SE" sz="1400" dirty="0" smtClean="0"/>
          </a:p>
          <a:p>
            <a:endParaRPr lang="sv-SE" sz="1400" dirty="0" smtClean="0"/>
          </a:p>
        </p:txBody>
      </p:sp>
      <p:sp>
        <p:nvSpPr>
          <p:cNvPr id="59" name="textruta 58"/>
          <p:cNvSpPr txBox="1"/>
          <p:nvPr/>
        </p:nvSpPr>
        <p:spPr>
          <a:xfrm>
            <a:off x="1655928" y="3484015"/>
            <a:ext cx="1491740" cy="52322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sv-SE" sz="1400" dirty="0" err="1" smtClean="0"/>
              <a:t>Förskrivningsdel</a:t>
            </a:r>
            <a:r>
              <a:rPr lang="sv-SE" sz="1400" dirty="0" smtClean="0"/>
              <a:t/>
            </a:r>
            <a:br>
              <a:rPr lang="sv-SE" sz="1400" dirty="0" smtClean="0"/>
            </a:br>
            <a:r>
              <a:rPr lang="sv-SE" sz="1400" dirty="0" smtClean="0"/>
              <a:t>(F)</a:t>
            </a:r>
          </a:p>
        </p:txBody>
      </p:sp>
      <p:cxnSp>
        <p:nvCxnSpPr>
          <p:cNvPr id="10" name="Rak 9"/>
          <p:cNvCxnSpPr>
            <a:stCxn id="56" idx="2"/>
            <a:endCxn id="59" idx="0"/>
          </p:cNvCxnSpPr>
          <p:nvPr/>
        </p:nvCxnSpPr>
        <p:spPr bwMode="auto">
          <a:xfrm flipH="1">
            <a:off x="2401798" y="2643039"/>
            <a:ext cx="5616" cy="840976"/>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Kurva 61"/>
          <p:cNvCxnSpPr/>
          <p:nvPr/>
        </p:nvCxnSpPr>
        <p:spPr bwMode="auto">
          <a:xfrm flipH="1" flipV="1">
            <a:off x="2830192" y="2040927"/>
            <a:ext cx="60256" cy="216186"/>
          </a:xfrm>
          <a:prstGeom prst="curvedConnector4">
            <a:avLst>
              <a:gd name="adj1" fmla="val -242383"/>
              <a:gd name="adj2" fmla="val 97341"/>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Rak 62"/>
          <p:cNvCxnSpPr>
            <a:endCxn id="58" idx="0"/>
          </p:cNvCxnSpPr>
          <p:nvPr/>
        </p:nvCxnSpPr>
        <p:spPr bwMode="auto">
          <a:xfrm>
            <a:off x="2308423" y="2657717"/>
            <a:ext cx="0" cy="74402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Rak 65"/>
          <p:cNvCxnSpPr>
            <a:endCxn id="6" idx="0"/>
          </p:cNvCxnSpPr>
          <p:nvPr/>
        </p:nvCxnSpPr>
        <p:spPr bwMode="auto">
          <a:xfrm>
            <a:off x="2215048" y="2657717"/>
            <a:ext cx="0" cy="66174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ruta 55"/>
          <p:cNvSpPr txBox="1"/>
          <p:nvPr/>
        </p:nvSpPr>
        <p:spPr>
          <a:xfrm>
            <a:off x="1900911" y="2119819"/>
            <a:ext cx="1013005" cy="52322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Ordination</a:t>
            </a:r>
            <a:br>
              <a:rPr lang="sv-SE" sz="1400" dirty="0" smtClean="0"/>
            </a:br>
            <a:r>
              <a:rPr lang="sv-SE" sz="1400" dirty="0" smtClean="0"/>
              <a:t>(beslut)</a:t>
            </a:r>
          </a:p>
        </p:txBody>
      </p:sp>
      <p:sp>
        <p:nvSpPr>
          <p:cNvPr id="70" name="textruta 69"/>
          <p:cNvSpPr txBox="1"/>
          <p:nvPr/>
        </p:nvSpPr>
        <p:spPr>
          <a:xfrm>
            <a:off x="1473975" y="4316347"/>
            <a:ext cx="870936" cy="415498"/>
          </a:xfrm>
          <a:prstGeom prst="rect">
            <a:avLst/>
          </a:prstGeom>
          <a:noFill/>
        </p:spPr>
        <p:txBody>
          <a:bodyPr wrap="none" rtlCol="0">
            <a:spAutoFit/>
          </a:bodyPr>
          <a:lstStyle/>
          <a:p>
            <a:r>
              <a:rPr lang="sv-SE" sz="1050" b="1" i="1" dirty="0" smtClean="0"/>
              <a:t>Insättning</a:t>
            </a:r>
            <a:r>
              <a:rPr lang="sv-SE" sz="1050" i="1" dirty="0" smtClean="0"/>
              <a:t/>
            </a:r>
            <a:br>
              <a:rPr lang="sv-SE" sz="1050" i="1" dirty="0" smtClean="0"/>
            </a:br>
            <a:r>
              <a:rPr lang="sv-SE" sz="1050" i="1" dirty="0" smtClean="0"/>
              <a:t>(tillsvidare)</a:t>
            </a:r>
            <a:endParaRPr lang="sv-SE" sz="1050" i="1" dirty="0"/>
          </a:p>
        </p:txBody>
      </p:sp>
      <p:sp>
        <p:nvSpPr>
          <p:cNvPr id="73" name="textruta 72"/>
          <p:cNvSpPr txBox="1"/>
          <p:nvPr/>
        </p:nvSpPr>
        <p:spPr>
          <a:xfrm>
            <a:off x="3780511" y="1855659"/>
            <a:ext cx="913888" cy="430887"/>
          </a:xfrm>
          <a:prstGeom prst="rect">
            <a:avLst/>
          </a:prstGeom>
          <a:ln w="9525" cmpd="sng">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100" dirty="0" smtClean="0"/>
              <a:t>Insättnings-</a:t>
            </a:r>
            <a:br>
              <a:rPr lang="sv-SE" sz="1100" dirty="0" smtClean="0"/>
            </a:br>
            <a:r>
              <a:rPr lang="sv-SE" sz="1100" dirty="0" smtClean="0"/>
              <a:t>ordination</a:t>
            </a:r>
          </a:p>
        </p:txBody>
      </p:sp>
      <p:sp>
        <p:nvSpPr>
          <p:cNvPr id="74" name="textruta 73"/>
          <p:cNvSpPr txBox="1"/>
          <p:nvPr/>
        </p:nvSpPr>
        <p:spPr>
          <a:xfrm>
            <a:off x="3790671" y="2404299"/>
            <a:ext cx="937307" cy="430887"/>
          </a:xfrm>
          <a:prstGeom prst="rect">
            <a:avLst/>
          </a:prstGeom>
          <a:ln w="9525" cmpd="sng">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100" dirty="0" smtClean="0"/>
              <a:t>Utsättnings-</a:t>
            </a:r>
            <a:br>
              <a:rPr lang="sv-SE" sz="1100" dirty="0" smtClean="0"/>
            </a:br>
            <a:r>
              <a:rPr lang="sv-SE" sz="1100" dirty="0" smtClean="0"/>
              <a:t>ordination</a:t>
            </a:r>
          </a:p>
        </p:txBody>
      </p:sp>
      <p:cxnSp>
        <p:nvCxnSpPr>
          <p:cNvPr id="75" name="Rak 74"/>
          <p:cNvCxnSpPr>
            <a:stCxn id="74" idx="1"/>
            <a:endCxn id="56" idx="3"/>
          </p:cNvCxnSpPr>
          <p:nvPr/>
        </p:nvCxnSpPr>
        <p:spPr bwMode="auto">
          <a:xfrm rot="10800000">
            <a:off x="2913917" y="2381429"/>
            <a:ext cx="876755" cy="238314"/>
          </a:xfrm>
          <a:prstGeom prst="bentConnector3">
            <a:avLst>
              <a:gd name="adj1" fmla="val 50000"/>
            </a:avLst>
          </a:prstGeom>
          <a:noFill/>
          <a:ln w="9525" cap="flat" cmpd="sng" algn="ctr">
            <a:solidFill>
              <a:schemeClr val="accent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Rak 74"/>
          <p:cNvCxnSpPr>
            <a:stCxn id="73" idx="1"/>
            <a:endCxn id="56" idx="3"/>
          </p:cNvCxnSpPr>
          <p:nvPr/>
        </p:nvCxnSpPr>
        <p:spPr bwMode="auto">
          <a:xfrm rot="10800000" flipV="1">
            <a:off x="2913917" y="2071103"/>
            <a:ext cx="866595" cy="310326"/>
          </a:xfrm>
          <a:prstGeom prst="bentConnector3">
            <a:avLst>
              <a:gd name="adj1" fmla="val 50000"/>
            </a:avLst>
          </a:prstGeom>
          <a:noFill/>
          <a:ln w="9525" cap="flat" cmpd="sng" algn="ctr">
            <a:solidFill>
              <a:schemeClr val="accent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Rektangel 82"/>
          <p:cNvSpPr/>
          <p:nvPr/>
        </p:nvSpPr>
        <p:spPr>
          <a:xfrm>
            <a:off x="4866640" y="1846888"/>
            <a:ext cx="2468880" cy="646331"/>
          </a:xfrm>
          <a:prstGeom prst="rect">
            <a:avLst/>
          </a:prstGeom>
        </p:spPr>
        <p:txBody>
          <a:bodyPr wrap="square">
            <a:spAutoFit/>
          </a:bodyPr>
          <a:lstStyle/>
          <a:p>
            <a:r>
              <a:rPr lang="sv-SE" baseline="30000" dirty="0"/>
              <a:t>anger om aktuell ordination ska räknas som en insättning eller </a:t>
            </a:r>
            <a:r>
              <a:rPr lang="sv-SE" baseline="30000" dirty="0" smtClean="0"/>
              <a:t>utsättning</a:t>
            </a:r>
            <a:endParaRPr lang="sv-SE" dirty="0"/>
          </a:p>
        </p:txBody>
      </p:sp>
      <p:sp>
        <p:nvSpPr>
          <p:cNvPr id="84" name="textruta 83"/>
          <p:cNvSpPr txBox="1"/>
          <p:nvPr/>
        </p:nvSpPr>
        <p:spPr>
          <a:xfrm>
            <a:off x="3595549" y="1569670"/>
            <a:ext cx="1180869" cy="276999"/>
          </a:xfrm>
          <a:prstGeom prst="rect">
            <a:avLst/>
          </a:prstGeom>
          <a:noFill/>
        </p:spPr>
        <p:txBody>
          <a:bodyPr wrap="none" rtlCol="0">
            <a:spAutoFit/>
          </a:bodyPr>
          <a:lstStyle/>
          <a:p>
            <a:r>
              <a:rPr lang="sv-SE" sz="1200" i="1" dirty="0" err="1" smtClean="0"/>
              <a:t>ordinationstyp</a:t>
            </a:r>
            <a:endParaRPr lang="sv-SE" sz="1200" i="1" dirty="0"/>
          </a:p>
        </p:txBody>
      </p:sp>
      <p:sp>
        <p:nvSpPr>
          <p:cNvPr id="43" name="Rektangel 42"/>
          <p:cNvSpPr/>
          <p:nvPr/>
        </p:nvSpPr>
        <p:spPr>
          <a:xfrm>
            <a:off x="7705321" y="253390"/>
            <a:ext cx="1164359" cy="523220"/>
          </a:xfrm>
          <a:prstGeom prst="rect">
            <a:avLst/>
          </a:prstGeom>
          <a:noFill/>
        </p:spPr>
        <p:txBody>
          <a:bodyPr wrap="square" lIns="91440" tIns="45720" rIns="91440" bIns="45720">
            <a:spAutoFit/>
          </a:bodyPr>
          <a:lstStyle/>
          <a:p>
            <a:pPr algn="ctr"/>
            <a:r>
              <a:rPr lang="sv-SE"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v</a:t>
            </a:r>
            <a:r>
              <a:rPr lang="sv-SE"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endParaRPr lang="sv-SE"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grpSp>
        <p:nvGrpSpPr>
          <p:cNvPr id="4" name="Grupp 3"/>
          <p:cNvGrpSpPr/>
          <p:nvPr/>
        </p:nvGrpSpPr>
        <p:grpSpPr>
          <a:xfrm>
            <a:off x="2139903" y="4316347"/>
            <a:ext cx="2140685" cy="1584105"/>
            <a:chOff x="2139903" y="4316347"/>
            <a:chExt cx="2140685" cy="1584105"/>
          </a:xfrm>
        </p:grpSpPr>
        <p:cxnSp>
          <p:nvCxnSpPr>
            <p:cNvPr id="36" name="Kurva 35"/>
            <p:cNvCxnSpPr>
              <a:endCxn id="28" idx="3"/>
            </p:cNvCxnSpPr>
            <p:nvPr/>
          </p:nvCxnSpPr>
          <p:spPr bwMode="auto">
            <a:xfrm rot="10800000" flipV="1">
              <a:off x="2139903" y="5223937"/>
              <a:ext cx="417171" cy="1490"/>
            </a:xfrm>
            <a:prstGeom prst="curvedConnector3">
              <a:avLst>
                <a:gd name="adj1" fmla="val 50000"/>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ruta 39"/>
            <p:cNvSpPr txBox="1"/>
            <p:nvPr/>
          </p:nvSpPr>
          <p:spPr>
            <a:xfrm>
              <a:off x="2457248" y="5059963"/>
              <a:ext cx="483952"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O-u</a:t>
              </a:r>
            </a:p>
          </p:txBody>
        </p:sp>
        <p:sp>
          <p:nvSpPr>
            <p:cNvPr id="71" name="textruta 70"/>
            <p:cNvSpPr txBox="1"/>
            <p:nvPr/>
          </p:nvSpPr>
          <p:spPr>
            <a:xfrm>
              <a:off x="2337575" y="4712587"/>
              <a:ext cx="803938" cy="253916"/>
            </a:xfrm>
            <a:prstGeom prst="rect">
              <a:avLst/>
            </a:prstGeom>
            <a:noFill/>
          </p:spPr>
          <p:txBody>
            <a:bodyPr wrap="none" rtlCol="0">
              <a:spAutoFit/>
            </a:bodyPr>
            <a:lstStyle/>
            <a:p>
              <a:r>
                <a:rPr lang="sv-SE" sz="1050" i="1" dirty="0" smtClean="0"/>
                <a:t>utsättning </a:t>
              </a:r>
              <a:endParaRPr lang="sv-SE" sz="1050" i="1" dirty="0"/>
            </a:p>
          </p:txBody>
        </p:sp>
        <p:sp>
          <p:nvSpPr>
            <p:cNvPr id="72" name="textruta 71"/>
            <p:cNvSpPr txBox="1"/>
            <p:nvPr/>
          </p:nvSpPr>
          <p:spPr>
            <a:xfrm>
              <a:off x="2469655" y="4316347"/>
              <a:ext cx="1810933" cy="253916"/>
            </a:xfrm>
            <a:prstGeom prst="rect">
              <a:avLst/>
            </a:prstGeom>
            <a:noFill/>
          </p:spPr>
          <p:txBody>
            <a:bodyPr wrap="none" rtlCol="0">
              <a:spAutoFit/>
            </a:bodyPr>
            <a:lstStyle/>
            <a:p>
              <a:r>
                <a:rPr lang="sv-SE" sz="1050" b="1" i="1" dirty="0" smtClean="0"/>
                <a:t>Ändring</a:t>
              </a:r>
              <a:r>
                <a:rPr lang="sv-SE" sz="1050" i="1" dirty="0" smtClean="0"/>
                <a:t> (</a:t>
              </a:r>
              <a:r>
                <a:rPr lang="sv-SE" sz="1050" i="1" dirty="0" err="1" smtClean="0"/>
                <a:t>dosjustering</a:t>
              </a:r>
              <a:r>
                <a:rPr lang="sv-SE" sz="1050" i="1" dirty="0" smtClean="0"/>
                <a:t> </a:t>
              </a:r>
              <a:r>
                <a:rPr lang="sv-SE" sz="1050" i="1" dirty="0" err="1" smtClean="0"/>
                <a:t>etc</a:t>
              </a:r>
              <a:r>
                <a:rPr lang="sv-SE" sz="1050" i="1" dirty="0" smtClean="0"/>
                <a:t>)</a:t>
              </a:r>
              <a:endParaRPr lang="sv-SE" sz="1050" i="1" dirty="0"/>
            </a:p>
          </p:txBody>
        </p:sp>
        <p:sp>
          <p:nvSpPr>
            <p:cNvPr id="51" name="textruta 50"/>
            <p:cNvSpPr txBox="1"/>
            <p:nvPr/>
          </p:nvSpPr>
          <p:spPr>
            <a:xfrm>
              <a:off x="3280553" y="5061378"/>
              <a:ext cx="423989"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O-i</a:t>
              </a:r>
            </a:p>
          </p:txBody>
        </p:sp>
        <p:cxnSp>
          <p:nvCxnSpPr>
            <p:cNvPr id="52" name="Kurva 51"/>
            <p:cNvCxnSpPr>
              <a:stCxn id="51" idx="1"/>
              <a:endCxn id="40" idx="3"/>
            </p:cNvCxnSpPr>
            <p:nvPr/>
          </p:nvCxnSpPr>
          <p:spPr bwMode="auto">
            <a:xfrm rot="10800000">
              <a:off x="2941201" y="5213853"/>
              <a:ext cx="339353" cy="1415"/>
            </a:xfrm>
            <a:prstGeom prst="curvedConnector3">
              <a:avLst>
                <a:gd name="adj1" fmla="val 50000"/>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ruta 52"/>
            <p:cNvSpPr txBox="1"/>
            <p:nvPr/>
          </p:nvSpPr>
          <p:spPr>
            <a:xfrm>
              <a:off x="3339194" y="5592675"/>
              <a:ext cx="294334"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F</a:t>
              </a:r>
            </a:p>
          </p:txBody>
        </p:sp>
        <p:cxnSp>
          <p:nvCxnSpPr>
            <p:cNvPr id="57" name="Rak 56"/>
            <p:cNvCxnSpPr>
              <a:stCxn id="51" idx="2"/>
              <a:endCxn id="53" idx="0"/>
            </p:cNvCxnSpPr>
            <p:nvPr/>
          </p:nvCxnSpPr>
          <p:spPr bwMode="auto">
            <a:xfrm flipH="1">
              <a:off x="3486361" y="5369155"/>
              <a:ext cx="6187" cy="22352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Höger klammerparentes 11"/>
            <p:cNvSpPr/>
            <p:nvPr/>
          </p:nvSpPr>
          <p:spPr bwMode="auto">
            <a:xfrm rot="16200000">
              <a:off x="3007360" y="3942080"/>
              <a:ext cx="264160" cy="146304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60" name="textruta 59"/>
            <p:cNvSpPr txBox="1"/>
            <p:nvPr/>
          </p:nvSpPr>
          <p:spPr>
            <a:xfrm>
              <a:off x="3109735" y="4702427"/>
              <a:ext cx="796443" cy="253916"/>
            </a:xfrm>
            <a:prstGeom prst="rect">
              <a:avLst/>
            </a:prstGeom>
            <a:noFill/>
          </p:spPr>
          <p:txBody>
            <a:bodyPr wrap="none" rtlCol="0">
              <a:spAutoFit/>
            </a:bodyPr>
            <a:lstStyle/>
            <a:p>
              <a:r>
                <a:rPr lang="sv-SE" sz="1050" i="1" dirty="0" smtClean="0"/>
                <a:t>insättning </a:t>
              </a:r>
              <a:endParaRPr lang="sv-SE" sz="1050" i="1" dirty="0"/>
            </a:p>
          </p:txBody>
        </p:sp>
      </p:grpSp>
      <p:sp>
        <p:nvSpPr>
          <p:cNvPr id="61" name="textruta 60"/>
          <p:cNvSpPr txBox="1"/>
          <p:nvPr/>
        </p:nvSpPr>
        <p:spPr>
          <a:xfrm>
            <a:off x="1575575" y="4712587"/>
            <a:ext cx="796443" cy="253916"/>
          </a:xfrm>
          <a:prstGeom prst="rect">
            <a:avLst/>
          </a:prstGeom>
          <a:noFill/>
        </p:spPr>
        <p:txBody>
          <a:bodyPr wrap="none" rtlCol="0">
            <a:spAutoFit/>
          </a:bodyPr>
          <a:lstStyle/>
          <a:p>
            <a:r>
              <a:rPr lang="sv-SE" sz="1050" i="1" dirty="0" smtClean="0"/>
              <a:t>insättning </a:t>
            </a:r>
            <a:endParaRPr lang="sv-SE" sz="1050" i="1" dirty="0"/>
          </a:p>
        </p:txBody>
      </p:sp>
      <p:grpSp>
        <p:nvGrpSpPr>
          <p:cNvPr id="7" name="Grupp 6"/>
          <p:cNvGrpSpPr/>
          <p:nvPr/>
        </p:nvGrpSpPr>
        <p:grpSpPr>
          <a:xfrm>
            <a:off x="3704542" y="4326507"/>
            <a:ext cx="1296762" cy="1038330"/>
            <a:chOff x="3704542" y="4326507"/>
            <a:chExt cx="1296762" cy="1038330"/>
          </a:xfrm>
        </p:grpSpPr>
        <p:cxnSp>
          <p:nvCxnSpPr>
            <p:cNvPr id="44" name="Kurva 43"/>
            <p:cNvCxnSpPr>
              <a:stCxn id="46" idx="1"/>
              <a:endCxn id="51" idx="3"/>
            </p:cNvCxnSpPr>
            <p:nvPr/>
          </p:nvCxnSpPr>
          <p:spPr bwMode="auto">
            <a:xfrm flipH="1">
              <a:off x="3704542" y="5210949"/>
              <a:ext cx="467380" cy="4318"/>
            </a:xfrm>
            <a:prstGeom prst="straightConnector1">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ruta 45"/>
            <p:cNvSpPr txBox="1"/>
            <p:nvPr/>
          </p:nvSpPr>
          <p:spPr>
            <a:xfrm>
              <a:off x="4171922" y="5057060"/>
              <a:ext cx="483952"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O-u</a:t>
              </a:r>
            </a:p>
          </p:txBody>
        </p:sp>
        <p:sp>
          <p:nvSpPr>
            <p:cNvPr id="64" name="textruta 63"/>
            <p:cNvSpPr txBox="1"/>
            <p:nvPr/>
          </p:nvSpPr>
          <p:spPr>
            <a:xfrm>
              <a:off x="4115575" y="4326507"/>
              <a:ext cx="885729" cy="415498"/>
            </a:xfrm>
            <a:prstGeom prst="rect">
              <a:avLst/>
            </a:prstGeom>
            <a:noFill/>
          </p:spPr>
          <p:txBody>
            <a:bodyPr wrap="none" rtlCol="0">
              <a:spAutoFit/>
            </a:bodyPr>
            <a:lstStyle/>
            <a:p>
              <a:r>
                <a:rPr lang="sv-SE" sz="1050" b="1" i="1" dirty="0" smtClean="0"/>
                <a:t>Utsättning</a:t>
              </a:r>
              <a:r>
                <a:rPr lang="sv-SE" sz="1050" i="1" dirty="0" smtClean="0"/>
                <a:t> </a:t>
              </a:r>
              <a:br>
                <a:rPr lang="sv-SE" sz="1050" i="1" dirty="0" smtClean="0"/>
              </a:br>
              <a:r>
                <a:rPr lang="sv-SE" sz="1050" i="1" dirty="0" smtClean="0"/>
                <a:t>(</a:t>
              </a:r>
              <a:r>
                <a:rPr lang="sv-SE" sz="1050" b="1" i="1" dirty="0" smtClean="0"/>
                <a:t>planerad</a:t>
              </a:r>
              <a:r>
                <a:rPr lang="sv-SE" sz="1050" i="1" dirty="0" smtClean="0"/>
                <a:t>)</a:t>
              </a:r>
              <a:endParaRPr lang="sv-SE" sz="1050" i="1" dirty="0"/>
            </a:p>
          </p:txBody>
        </p:sp>
        <p:sp>
          <p:nvSpPr>
            <p:cNvPr id="65" name="textruta 64"/>
            <p:cNvSpPr txBox="1"/>
            <p:nvPr/>
          </p:nvSpPr>
          <p:spPr>
            <a:xfrm>
              <a:off x="4125735" y="4692267"/>
              <a:ext cx="803938" cy="253916"/>
            </a:xfrm>
            <a:prstGeom prst="rect">
              <a:avLst/>
            </a:prstGeom>
            <a:noFill/>
          </p:spPr>
          <p:txBody>
            <a:bodyPr wrap="none" rtlCol="0">
              <a:spAutoFit/>
            </a:bodyPr>
            <a:lstStyle/>
            <a:p>
              <a:r>
                <a:rPr lang="sv-SE" sz="1050" i="1" dirty="0" smtClean="0"/>
                <a:t>utsättning </a:t>
              </a:r>
              <a:endParaRPr lang="sv-SE" sz="1050" i="1" dirty="0"/>
            </a:p>
          </p:txBody>
        </p:sp>
      </p:grpSp>
      <p:grpSp>
        <p:nvGrpSpPr>
          <p:cNvPr id="31" name="Grupp 30"/>
          <p:cNvGrpSpPr/>
          <p:nvPr/>
        </p:nvGrpSpPr>
        <p:grpSpPr>
          <a:xfrm>
            <a:off x="3704542" y="4336667"/>
            <a:ext cx="2721316" cy="1766985"/>
            <a:chOff x="3704542" y="4336667"/>
            <a:chExt cx="2721316" cy="1766985"/>
          </a:xfrm>
        </p:grpSpPr>
        <p:grpSp>
          <p:nvGrpSpPr>
            <p:cNvPr id="29" name="Grupp 28"/>
            <p:cNvGrpSpPr/>
            <p:nvPr/>
          </p:nvGrpSpPr>
          <p:grpSpPr>
            <a:xfrm>
              <a:off x="4857255" y="4336667"/>
              <a:ext cx="1568603" cy="629836"/>
              <a:chOff x="4857255" y="4336667"/>
              <a:chExt cx="1568603" cy="629836"/>
            </a:xfrm>
          </p:grpSpPr>
          <p:sp>
            <p:nvSpPr>
              <p:cNvPr id="69" name="textruta 68"/>
              <p:cNvSpPr txBox="1"/>
              <p:nvPr/>
            </p:nvSpPr>
            <p:spPr>
              <a:xfrm>
                <a:off x="4948694" y="4336667"/>
                <a:ext cx="1380985" cy="253916"/>
              </a:xfrm>
              <a:prstGeom prst="rect">
                <a:avLst/>
              </a:prstGeom>
              <a:noFill/>
            </p:spPr>
            <p:txBody>
              <a:bodyPr wrap="square" rtlCol="0">
                <a:spAutoFit/>
              </a:bodyPr>
              <a:lstStyle/>
              <a:p>
                <a:r>
                  <a:rPr lang="sv-SE" sz="1050" b="1" i="1" dirty="0" smtClean="0"/>
                  <a:t>Ändring</a:t>
                </a:r>
                <a:endParaRPr lang="sv-SE" sz="1050" i="1" dirty="0"/>
              </a:p>
            </p:txBody>
          </p:sp>
          <p:sp>
            <p:nvSpPr>
              <p:cNvPr id="77" name="textruta 76"/>
              <p:cNvSpPr txBox="1"/>
              <p:nvPr/>
            </p:nvSpPr>
            <p:spPr>
              <a:xfrm>
                <a:off x="4857255" y="4712587"/>
                <a:ext cx="803938" cy="253916"/>
              </a:xfrm>
              <a:prstGeom prst="rect">
                <a:avLst/>
              </a:prstGeom>
              <a:noFill/>
            </p:spPr>
            <p:txBody>
              <a:bodyPr wrap="none" rtlCol="0">
                <a:spAutoFit/>
              </a:bodyPr>
              <a:lstStyle/>
              <a:p>
                <a:r>
                  <a:rPr lang="sv-SE" sz="1050" i="1" dirty="0" smtClean="0"/>
                  <a:t>utsättning </a:t>
                </a:r>
                <a:endParaRPr lang="sv-SE" sz="1050" i="1" dirty="0"/>
              </a:p>
            </p:txBody>
          </p:sp>
          <p:sp>
            <p:nvSpPr>
              <p:cNvPr id="78" name="Höger klammerparentes 77"/>
              <p:cNvSpPr/>
              <p:nvPr/>
            </p:nvSpPr>
            <p:spPr bwMode="auto">
              <a:xfrm rot="16200000">
                <a:off x="5527040" y="3942080"/>
                <a:ext cx="264160" cy="146304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79" name="textruta 78"/>
              <p:cNvSpPr txBox="1"/>
              <p:nvPr/>
            </p:nvSpPr>
            <p:spPr>
              <a:xfrm>
                <a:off x="5629415" y="4702427"/>
                <a:ext cx="796443" cy="253916"/>
              </a:xfrm>
              <a:prstGeom prst="rect">
                <a:avLst/>
              </a:prstGeom>
              <a:noFill/>
            </p:spPr>
            <p:txBody>
              <a:bodyPr wrap="none" rtlCol="0">
                <a:spAutoFit/>
              </a:bodyPr>
              <a:lstStyle/>
              <a:p>
                <a:r>
                  <a:rPr lang="sv-SE" sz="1050" i="1" dirty="0" smtClean="0"/>
                  <a:t>insättning </a:t>
                </a:r>
                <a:endParaRPr lang="sv-SE" sz="1050" i="1" dirty="0"/>
              </a:p>
            </p:txBody>
          </p:sp>
        </p:grpSp>
        <p:grpSp>
          <p:nvGrpSpPr>
            <p:cNvPr id="27" name="Grupp 26"/>
            <p:cNvGrpSpPr/>
            <p:nvPr/>
          </p:nvGrpSpPr>
          <p:grpSpPr>
            <a:xfrm>
              <a:off x="3704542" y="5215267"/>
              <a:ext cx="2509520" cy="888385"/>
              <a:chOff x="3704542" y="5215267"/>
              <a:chExt cx="2509520" cy="888385"/>
            </a:xfrm>
          </p:grpSpPr>
          <p:cxnSp>
            <p:nvCxnSpPr>
              <p:cNvPr id="67" name="Kurva 43"/>
              <p:cNvCxnSpPr>
                <a:stCxn id="68" idx="1"/>
                <a:endCxn id="51" idx="3"/>
              </p:cNvCxnSpPr>
              <p:nvPr/>
            </p:nvCxnSpPr>
            <p:spPr bwMode="auto">
              <a:xfrm rot="10800000">
                <a:off x="3704542" y="5215267"/>
                <a:ext cx="1391940" cy="209042"/>
              </a:xfrm>
              <a:prstGeom prst="bentConnector3">
                <a:avLst>
                  <a:gd name="adj1" fmla="val 77007"/>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textruta 67"/>
              <p:cNvSpPr txBox="1"/>
              <p:nvPr/>
            </p:nvSpPr>
            <p:spPr>
              <a:xfrm>
                <a:off x="5096482" y="5270420"/>
                <a:ext cx="483952"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O-u</a:t>
                </a:r>
              </a:p>
            </p:txBody>
          </p:sp>
          <p:sp>
            <p:nvSpPr>
              <p:cNvPr id="76" name="textruta 75"/>
              <p:cNvSpPr txBox="1"/>
              <p:nvPr/>
            </p:nvSpPr>
            <p:spPr>
              <a:xfrm>
                <a:off x="5790073" y="5274738"/>
                <a:ext cx="423989"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O-i</a:t>
                </a:r>
              </a:p>
            </p:txBody>
          </p:sp>
          <p:cxnSp>
            <p:nvCxnSpPr>
              <p:cNvPr id="81" name="Kurva 80"/>
              <p:cNvCxnSpPr>
                <a:stCxn id="76" idx="1"/>
                <a:endCxn id="68" idx="3"/>
              </p:cNvCxnSpPr>
              <p:nvPr/>
            </p:nvCxnSpPr>
            <p:spPr bwMode="auto">
              <a:xfrm rot="10800000">
                <a:off x="5580435" y="5424309"/>
                <a:ext cx="209639" cy="4318"/>
              </a:xfrm>
              <a:prstGeom prst="curvedConnector3">
                <a:avLst>
                  <a:gd name="adj1" fmla="val 50000"/>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ruta 81"/>
              <p:cNvSpPr txBox="1"/>
              <p:nvPr/>
            </p:nvSpPr>
            <p:spPr>
              <a:xfrm>
                <a:off x="5848714" y="5795875"/>
                <a:ext cx="294334"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F</a:t>
                </a:r>
              </a:p>
            </p:txBody>
          </p:sp>
          <p:cxnSp>
            <p:nvCxnSpPr>
              <p:cNvPr id="85" name="Rak 84"/>
              <p:cNvCxnSpPr>
                <a:stCxn id="76" idx="2"/>
                <a:endCxn id="82" idx="0"/>
              </p:cNvCxnSpPr>
              <p:nvPr/>
            </p:nvCxnSpPr>
            <p:spPr bwMode="auto">
              <a:xfrm flipH="1">
                <a:off x="5995881" y="5582515"/>
                <a:ext cx="6187" cy="21336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86" name="textruta 85"/>
          <p:cNvSpPr txBox="1"/>
          <p:nvPr/>
        </p:nvSpPr>
        <p:spPr>
          <a:xfrm>
            <a:off x="4896029" y="2747946"/>
            <a:ext cx="3252291" cy="1384995"/>
          </a:xfrm>
          <a:prstGeom prst="rect">
            <a:avLst/>
          </a:prstGeom>
          <a:noFill/>
        </p:spPr>
        <p:txBody>
          <a:bodyPr wrap="square" rtlCol="0">
            <a:spAutoFit/>
          </a:bodyPr>
          <a:lstStyle/>
          <a:p>
            <a:r>
              <a:rPr lang="sv-SE" sz="1200" i="1" dirty="0" smtClean="0"/>
              <a:t>Läkemedelsordination</a:t>
            </a:r>
            <a:r>
              <a:rPr lang="sv-SE" sz="1200" dirty="0" smtClean="0"/>
              <a:t> beskriver läkemedelsbehandlingen, eller vid ändring hur den </a:t>
            </a:r>
            <a:r>
              <a:rPr lang="sv-SE" sz="1200" b="1" dirty="0" smtClean="0"/>
              <a:t>påverkas</a:t>
            </a:r>
            <a:r>
              <a:rPr lang="sv-SE" sz="1200" dirty="0" smtClean="0"/>
              <a:t>, t ex ”sättas ut”. </a:t>
            </a:r>
            <a:br>
              <a:rPr lang="sv-SE" sz="1200" dirty="0" smtClean="0"/>
            </a:br>
            <a:r>
              <a:rPr lang="sv-SE" sz="1200" dirty="0" smtClean="0"/>
              <a:t>För att få ut helheten, dvs hur det nu gällande beslutet om läkemedelsbehandling ser ut, behöver man för vissa fall sammanväga flera </a:t>
            </a:r>
            <a:r>
              <a:rPr lang="sv-SE" sz="1200" i="1" dirty="0" smtClean="0"/>
              <a:t>Läkemedelsordinationer:</a:t>
            </a:r>
            <a:endParaRPr lang="sv-SE" sz="1200" i="1" dirty="0"/>
          </a:p>
        </p:txBody>
      </p:sp>
    </p:spTree>
    <p:extLst>
      <p:ext uri="{BB962C8B-B14F-4D97-AF65-F5344CB8AC3E}">
        <p14:creationId xmlns:p14="http://schemas.microsoft.com/office/powerpoint/2010/main" val="1221405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71876" y="384216"/>
            <a:ext cx="6481804" cy="660486"/>
          </a:xfrm>
        </p:spPr>
        <p:txBody>
          <a:bodyPr>
            <a:noAutofit/>
          </a:bodyPr>
          <a:lstStyle/>
          <a:p>
            <a:r>
              <a:rPr lang="sv-SE" sz="2400" dirty="0">
                <a:solidFill>
                  <a:srgbClr val="A6A6A6"/>
                </a:solidFill>
              </a:rPr>
              <a:t>Ordination, förskrivning och </a:t>
            </a:r>
            <a:r>
              <a:rPr lang="sv-SE" sz="2400" dirty="0" smtClean="0">
                <a:solidFill>
                  <a:srgbClr val="A6A6A6"/>
                </a:solidFill>
              </a:rPr>
              <a:t>recept v1.0</a:t>
            </a:r>
            <a:endParaRPr lang="sv-SE" sz="2400" dirty="0">
              <a:solidFill>
                <a:srgbClr val="A6A6A6"/>
              </a:solidFill>
            </a:endParaRPr>
          </a:p>
        </p:txBody>
      </p:sp>
      <p:sp>
        <p:nvSpPr>
          <p:cNvPr id="3" name="Platshållare för bildnummer 2"/>
          <p:cNvSpPr>
            <a:spLocks noGrp="1"/>
          </p:cNvSpPr>
          <p:nvPr>
            <p:ph type="sldNum" sz="quarter" idx="10"/>
          </p:nvPr>
        </p:nvSpPr>
        <p:spPr/>
        <p:txBody>
          <a:bodyPr/>
          <a:lstStyle/>
          <a:p>
            <a:fld id="{6EE46765-18A6-4212-A407-C65E2DCE0A05}" type="slidenum">
              <a:rPr lang="sv-SE" smtClean="0"/>
              <a:pPr/>
              <a:t>21</a:t>
            </a:fld>
            <a:endParaRPr lang="sv-SE"/>
          </a:p>
        </p:txBody>
      </p:sp>
      <p:sp>
        <p:nvSpPr>
          <p:cNvPr id="5" name="textruta 4"/>
          <p:cNvSpPr txBox="1"/>
          <p:nvPr/>
        </p:nvSpPr>
        <p:spPr>
          <a:xfrm>
            <a:off x="1728865" y="1943653"/>
            <a:ext cx="1013005" cy="52322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Ordination</a:t>
            </a:r>
          </a:p>
          <a:p>
            <a:endParaRPr lang="sv-SE" sz="1400" dirty="0"/>
          </a:p>
        </p:txBody>
      </p:sp>
      <p:sp>
        <p:nvSpPr>
          <p:cNvPr id="6" name="textruta 5"/>
          <p:cNvSpPr txBox="1"/>
          <p:nvPr/>
        </p:nvSpPr>
        <p:spPr>
          <a:xfrm>
            <a:off x="1469178" y="3319461"/>
            <a:ext cx="1491740" cy="52322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err="1" smtClean="0"/>
              <a:t>Förskrivningsdel</a:t>
            </a:r>
            <a:endParaRPr lang="sv-SE" sz="1400" dirty="0" smtClean="0"/>
          </a:p>
          <a:p>
            <a:endParaRPr lang="sv-SE" sz="1400" dirty="0" smtClean="0"/>
          </a:p>
        </p:txBody>
      </p:sp>
      <p:grpSp>
        <p:nvGrpSpPr>
          <p:cNvPr id="18" name="Grupp 17"/>
          <p:cNvGrpSpPr/>
          <p:nvPr/>
        </p:nvGrpSpPr>
        <p:grpSpPr>
          <a:xfrm>
            <a:off x="4132980" y="2717678"/>
            <a:ext cx="1835250" cy="684060"/>
            <a:chOff x="3541520" y="3293849"/>
            <a:chExt cx="1835250" cy="684060"/>
          </a:xfrm>
        </p:grpSpPr>
        <p:sp>
          <p:nvSpPr>
            <p:cNvPr id="14" name="textruta 13"/>
            <p:cNvSpPr txBox="1"/>
            <p:nvPr/>
          </p:nvSpPr>
          <p:spPr>
            <a:xfrm>
              <a:off x="3888950" y="3293849"/>
              <a:ext cx="843287" cy="307777"/>
            </a:xfrm>
            <a:prstGeom prst="rect">
              <a:avLst/>
            </a:prstGeom>
            <a:ln>
              <a:solidFill>
                <a:srgbClr val="382819"/>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r>
                <a:rPr lang="sv-SE" sz="1400" dirty="0" smtClean="0"/>
                <a:t>-recept</a:t>
              </a:r>
              <a:endParaRPr lang="sv-SE" sz="1400" dirty="0"/>
            </a:p>
          </p:txBody>
        </p:sp>
        <p:sp>
          <p:nvSpPr>
            <p:cNvPr id="16" name="textruta 15"/>
            <p:cNvSpPr txBox="1"/>
            <p:nvPr/>
          </p:nvSpPr>
          <p:spPr>
            <a:xfrm>
              <a:off x="3541520" y="3670132"/>
              <a:ext cx="1835250" cy="307777"/>
            </a:xfrm>
            <a:prstGeom prst="rect">
              <a:avLst/>
            </a:prstGeom>
            <a:noFill/>
          </p:spPr>
          <p:txBody>
            <a:bodyPr wrap="none" rtlCol="0">
              <a:spAutoFit/>
            </a:bodyPr>
            <a:lstStyle/>
            <a:p>
              <a:r>
                <a:rPr lang="sv-SE" sz="1400" i="1" dirty="0" smtClean="0"/>
                <a:t>expeditionsunderlag</a:t>
              </a:r>
              <a:endParaRPr lang="sv-SE" sz="1400" i="1" dirty="0"/>
            </a:p>
          </p:txBody>
        </p:sp>
      </p:grpSp>
      <p:sp>
        <p:nvSpPr>
          <p:cNvPr id="24" name="Vänster-höger 23"/>
          <p:cNvSpPr/>
          <p:nvPr/>
        </p:nvSpPr>
        <p:spPr bwMode="auto">
          <a:xfrm rot="19943530">
            <a:off x="3654290" y="3193525"/>
            <a:ext cx="507841" cy="241942"/>
          </a:xfrm>
          <a:prstGeom prst="leftRightArrow">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fontAlgn="base">
              <a:spcBef>
                <a:spcPct val="0"/>
              </a:spcBef>
              <a:spcAft>
                <a:spcPct val="0"/>
              </a:spcAft>
            </a:pPr>
            <a:endParaRPr lang="sv-SE" sz="1900">
              <a:latin typeface="Arial" charset="0"/>
            </a:endParaRPr>
          </a:p>
        </p:txBody>
      </p:sp>
      <p:sp>
        <p:nvSpPr>
          <p:cNvPr id="25" name="Vänster-höger 24"/>
          <p:cNvSpPr/>
          <p:nvPr/>
        </p:nvSpPr>
        <p:spPr bwMode="auto">
          <a:xfrm rot="1945432">
            <a:off x="3664823" y="2410634"/>
            <a:ext cx="507841" cy="241942"/>
          </a:xfrm>
          <a:prstGeom prst="leftRightArrow">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fontAlgn="base">
              <a:spcBef>
                <a:spcPct val="0"/>
              </a:spcBef>
              <a:spcAft>
                <a:spcPct val="0"/>
              </a:spcAft>
            </a:pPr>
            <a:endParaRPr lang="sv-SE" sz="1900">
              <a:latin typeface="Arial" charset="0"/>
            </a:endParaRPr>
          </a:p>
        </p:txBody>
      </p:sp>
      <p:sp>
        <p:nvSpPr>
          <p:cNvPr id="26" name="Rundad rektangulär 25"/>
          <p:cNvSpPr/>
          <p:nvPr/>
        </p:nvSpPr>
        <p:spPr bwMode="auto">
          <a:xfrm>
            <a:off x="4030744" y="1776957"/>
            <a:ext cx="1130536" cy="513191"/>
          </a:xfrm>
          <a:prstGeom prst="wedgeRoundRectCallout">
            <a:avLst>
              <a:gd name="adj1" fmla="val -49217"/>
              <a:gd name="adj2" fmla="val 74441"/>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Arial" charset="0"/>
              </a:rPr>
              <a:t>Mappning &amp;</a:t>
            </a:r>
            <a:r>
              <a:rPr kumimoji="0" lang="sv-SE" sz="1200" b="0" i="0" u="none" strike="noStrike" cap="none" normalizeH="0" dirty="0" smtClean="0">
                <a:ln>
                  <a:noFill/>
                </a:ln>
                <a:solidFill>
                  <a:schemeClr val="tx1"/>
                </a:solidFill>
                <a:effectLst/>
                <a:latin typeface="Arial" charset="0"/>
              </a:rPr>
              <a:t> </a:t>
            </a:r>
            <a:br>
              <a:rPr kumimoji="0" lang="sv-SE" sz="1200" b="0" i="0" u="none" strike="noStrike" cap="none" normalizeH="0" dirty="0" smtClean="0">
                <a:ln>
                  <a:noFill/>
                </a:ln>
                <a:solidFill>
                  <a:schemeClr val="tx1"/>
                </a:solidFill>
                <a:effectLst/>
                <a:latin typeface="Arial" charset="0"/>
              </a:rPr>
            </a:br>
            <a:r>
              <a:rPr kumimoji="0" lang="sv-SE" sz="1200" b="0" i="0" u="none" strike="noStrike" cap="none" normalizeH="0" dirty="0" smtClean="0">
                <a:ln>
                  <a:noFill/>
                </a:ln>
                <a:solidFill>
                  <a:schemeClr val="tx1"/>
                </a:solidFill>
                <a:effectLst/>
                <a:latin typeface="Arial" charset="0"/>
              </a:rPr>
              <a:t>split/merge</a:t>
            </a:r>
            <a:endParaRPr kumimoji="0" lang="sv-SE" sz="1200" b="0" i="0" u="none" strike="noStrike" cap="none" normalizeH="0" baseline="0" dirty="0" smtClean="0">
              <a:ln>
                <a:noFill/>
              </a:ln>
              <a:solidFill>
                <a:schemeClr val="tx1"/>
              </a:solidFill>
              <a:effectLst/>
              <a:latin typeface="Arial" charset="0"/>
            </a:endParaRPr>
          </a:p>
        </p:txBody>
      </p:sp>
      <p:sp>
        <p:nvSpPr>
          <p:cNvPr id="27" name="Vänster-höger 26"/>
          <p:cNvSpPr/>
          <p:nvPr/>
        </p:nvSpPr>
        <p:spPr bwMode="auto">
          <a:xfrm>
            <a:off x="5662194" y="2734043"/>
            <a:ext cx="507841" cy="241942"/>
          </a:xfrm>
          <a:prstGeom prst="leftRightArrow">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fontAlgn="base">
              <a:spcBef>
                <a:spcPct val="0"/>
              </a:spcBef>
              <a:spcAft>
                <a:spcPct val="0"/>
              </a:spcAft>
            </a:pPr>
            <a:endParaRPr lang="sv-SE" sz="1900">
              <a:latin typeface="Arial" charset="0"/>
            </a:endParaRPr>
          </a:p>
        </p:txBody>
      </p:sp>
      <p:sp>
        <p:nvSpPr>
          <p:cNvPr id="51" name="textruta 50"/>
          <p:cNvSpPr txBox="1"/>
          <p:nvPr/>
        </p:nvSpPr>
        <p:spPr>
          <a:xfrm>
            <a:off x="5426215" y="2396107"/>
            <a:ext cx="1090215" cy="253916"/>
          </a:xfrm>
          <a:prstGeom prst="rect">
            <a:avLst/>
          </a:prstGeom>
          <a:noFill/>
        </p:spPr>
        <p:txBody>
          <a:bodyPr wrap="none" rtlCol="0">
            <a:spAutoFit/>
          </a:bodyPr>
          <a:lstStyle/>
          <a:p>
            <a:r>
              <a:rPr lang="sv-SE" sz="1050" dirty="0" smtClean="0"/>
              <a:t>kommunikation</a:t>
            </a:r>
            <a:endParaRPr lang="sv-SE" sz="1050" dirty="0"/>
          </a:p>
        </p:txBody>
      </p:sp>
      <p:sp>
        <p:nvSpPr>
          <p:cNvPr id="55" name="textruta 54"/>
          <p:cNvSpPr txBox="1"/>
          <p:nvPr/>
        </p:nvSpPr>
        <p:spPr>
          <a:xfrm>
            <a:off x="1814888" y="2031736"/>
            <a:ext cx="1013005" cy="52322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Ordination</a:t>
            </a:r>
          </a:p>
          <a:p>
            <a:endParaRPr lang="sv-SE" sz="1400" dirty="0"/>
          </a:p>
        </p:txBody>
      </p:sp>
      <p:sp>
        <p:nvSpPr>
          <p:cNvPr id="58" name="textruta 57"/>
          <p:cNvSpPr txBox="1"/>
          <p:nvPr/>
        </p:nvSpPr>
        <p:spPr>
          <a:xfrm>
            <a:off x="1562553" y="3401738"/>
            <a:ext cx="1491740" cy="52322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err="1" smtClean="0"/>
              <a:t>Förskrivningsdel</a:t>
            </a:r>
            <a:endParaRPr lang="sv-SE" sz="1400" dirty="0" smtClean="0"/>
          </a:p>
          <a:p>
            <a:endParaRPr lang="sv-SE" sz="1400" dirty="0" smtClean="0"/>
          </a:p>
        </p:txBody>
      </p:sp>
      <p:sp>
        <p:nvSpPr>
          <p:cNvPr id="59" name="textruta 58"/>
          <p:cNvSpPr txBox="1"/>
          <p:nvPr/>
        </p:nvSpPr>
        <p:spPr>
          <a:xfrm>
            <a:off x="1655928" y="3484015"/>
            <a:ext cx="1491740" cy="52322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err="1" smtClean="0"/>
              <a:t>Förskrivningsdel</a:t>
            </a:r>
            <a:endParaRPr lang="sv-SE" sz="1400" dirty="0" smtClean="0"/>
          </a:p>
          <a:p>
            <a:endParaRPr lang="sv-SE" sz="1400" dirty="0" smtClean="0"/>
          </a:p>
        </p:txBody>
      </p:sp>
      <p:cxnSp>
        <p:nvCxnSpPr>
          <p:cNvPr id="10" name="Rak 9"/>
          <p:cNvCxnSpPr>
            <a:stCxn id="56" idx="2"/>
            <a:endCxn id="59" idx="0"/>
          </p:cNvCxnSpPr>
          <p:nvPr/>
        </p:nvCxnSpPr>
        <p:spPr bwMode="auto">
          <a:xfrm flipH="1">
            <a:off x="2401798" y="2643039"/>
            <a:ext cx="5616" cy="840976"/>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Kurva 61"/>
          <p:cNvCxnSpPr/>
          <p:nvPr/>
        </p:nvCxnSpPr>
        <p:spPr bwMode="auto">
          <a:xfrm flipH="1" flipV="1">
            <a:off x="2830192" y="2040927"/>
            <a:ext cx="60256" cy="216186"/>
          </a:xfrm>
          <a:prstGeom prst="curvedConnector4">
            <a:avLst>
              <a:gd name="adj1" fmla="val -242383"/>
              <a:gd name="adj2" fmla="val 97341"/>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Rak 62"/>
          <p:cNvCxnSpPr>
            <a:endCxn id="58" idx="0"/>
          </p:cNvCxnSpPr>
          <p:nvPr/>
        </p:nvCxnSpPr>
        <p:spPr bwMode="auto">
          <a:xfrm>
            <a:off x="2308423" y="2657717"/>
            <a:ext cx="0" cy="74402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Rak 65"/>
          <p:cNvCxnSpPr>
            <a:endCxn id="6" idx="0"/>
          </p:cNvCxnSpPr>
          <p:nvPr/>
        </p:nvCxnSpPr>
        <p:spPr bwMode="auto">
          <a:xfrm>
            <a:off x="2215048" y="2657717"/>
            <a:ext cx="0" cy="66174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ruta 55"/>
          <p:cNvSpPr txBox="1"/>
          <p:nvPr/>
        </p:nvSpPr>
        <p:spPr>
          <a:xfrm>
            <a:off x="1900911" y="2119819"/>
            <a:ext cx="1013005" cy="52322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smtClean="0"/>
              <a:t>Ordination</a:t>
            </a:r>
            <a:br>
              <a:rPr lang="sv-SE" sz="1400" dirty="0" smtClean="0"/>
            </a:br>
            <a:r>
              <a:rPr lang="sv-SE" sz="1400" dirty="0" smtClean="0"/>
              <a:t>(beslut)</a:t>
            </a:r>
          </a:p>
        </p:txBody>
      </p:sp>
      <p:sp>
        <p:nvSpPr>
          <p:cNvPr id="43" name="Rektangel 42"/>
          <p:cNvSpPr/>
          <p:nvPr/>
        </p:nvSpPr>
        <p:spPr>
          <a:xfrm>
            <a:off x="7705321" y="253390"/>
            <a:ext cx="1164359" cy="523220"/>
          </a:xfrm>
          <a:prstGeom prst="rect">
            <a:avLst/>
          </a:prstGeom>
          <a:noFill/>
        </p:spPr>
        <p:txBody>
          <a:bodyPr wrap="square" lIns="91440" tIns="45720" rIns="91440" bIns="45720">
            <a:spAutoFit/>
          </a:bodyPr>
          <a:lstStyle/>
          <a:p>
            <a:pPr algn="ctr"/>
            <a:r>
              <a:rPr lang="sv-SE"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v</a:t>
            </a:r>
            <a:r>
              <a:rPr lang="sv-SE"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a:t>
            </a:r>
            <a:endParaRPr lang="sv-SE"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20" name="textruta 19"/>
          <p:cNvSpPr txBox="1"/>
          <p:nvPr/>
        </p:nvSpPr>
        <p:spPr>
          <a:xfrm>
            <a:off x="2396108" y="3254285"/>
            <a:ext cx="441347" cy="276999"/>
          </a:xfrm>
          <a:prstGeom prst="rect">
            <a:avLst/>
          </a:prstGeom>
          <a:noFill/>
        </p:spPr>
        <p:txBody>
          <a:bodyPr wrap="none" rtlCol="0">
            <a:spAutoFit/>
          </a:bodyPr>
          <a:lstStyle/>
          <a:p>
            <a:r>
              <a:rPr lang="sv-SE" sz="1200" dirty="0" smtClean="0"/>
              <a:t>0..1</a:t>
            </a:r>
            <a:endParaRPr lang="sv-SE" sz="1200" dirty="0"/>
          </a:p>
        </p:txBody>
      </p:sp>
      <p:sp>
        <p:nvSpPr>
          <p:cNvPr id="52" name="Rektangel 51"/>
          <p:cNvSpPr/>
          <p:nvPr/>
        </p:nvSpPr>
        <p:spPr>
          <a:xfrm>
            <a:off x="2834640" y="4447848"/>
            <a:ext cx="5445760" cy="1384995"/>
          </a:xfrm>
          <a:prstGeom prst="rect">
            <a:avLst/>
          </a:prstGeom>
          <a:noFill/>
        </p:spPr>
        <p:txBody>
          <a:bodyPr wrap="square" rtlCol="0">
            <a:spAutoFit/>
          </a:bodyPr>
          <a:lstStyle/>
          <a:p>
            <a:r>
              <a:rPr lang="sv-SE" sz="1400" dirty="0" smtClean="0"/>
              <a:t>Att koppla ett expeditionsunderlag till en läkemedelsbehandling blir komplicerat, eftersom det kräver att ett nytt läkemedelsordinationsobjekt (en kopia) skapas.</a:t>
            </a:r>
          </a:p>
          <a:p>
            <a:endParaRPr lang="sv-SE" sz="1400" dirty="0"/>
          </a:p>
          <a:p>
            <a:r>
              <a:rPr lang="sv-SE" sz="1400" dirty="0" smtClean="0"/>
              <a:t>Mappningen mot expeditionsunderlag och vice versa blir svår att förstå.</a:t>
            </a:r>
            <a:endParaRPr lang="sv-SE" sz="1400" dirty="0"/>
          </a:p>
        </p:txBody>
      </p:sp>
      <p:sp>
        <p:nvSpPr>
          <p:cNvPr id="28" name="Cylinder 27"/>
          <p:cNvSpPr/>
          <p:nvPr/>
        </p:nvSpPr>
        <p:spPr>
          <a:xfrm>
            <a:off x="6622504" y="2490416"/>
            <a:ext cx="1018834" cy="654604"/>
          </a:xfrm>
          <a:prstGeom prst="can">
            <a:avLst/>
          </a:prstGeom>
          <a:ln>
            <a:headEnd type="none"/>
            <a:tailEnd type="none" w="lg" len="lg"/>
          </a:ln>
        </p:spPr>
        <p:style>
          <a:lnRef idx="1">
            <a:schemeClr val="dk1"/>
          </a:lnRef>
          <a:fillRef idx="2">
            <a:schemeClr val="dk1"/>
          </a:fillRef>
          <a:effectRef idx="1">
            <a:schemeClr val="dk1"/>
          </a:effectRef>
          <a:fontRef idx="minor">
            <a:schemeClr val="dk1"/>
          </a:fontRef>
        </p:style>
        <p:txBody>
          <a:bodyPr lIns="72000" rIns="72000" anchor="ctr"/>
          <a:lstStyle/>
          <a:p>
            <a:pPr algn="ctr" defTabSz="914400" fontAlgn="base">
              <a:spcBef>
                <a:spcPct val="0"/>
              </a:spcBef>
              <a:spcAft>
                <a:spcPct val="0"/>
              </a:spcAft>
            </a:pPr>
            <a:r>
              <a:rPr lang="sv-SE" sz="1000" dirty="0" smtClean="0">
                <a:solidFill>
                  <a:srgbClr val="382819"/>
                </a:solidFill>
                <a:latin typeface="Arial"/>
                <a:ea typeface="ＭＳ Ｐゴシック" pitchFamily="-112" charset="-128"/>
                <a:cs typeface="ＭＳ Ｐゴシック" pitchFamily="-112" charset="-128"/>
              </a:rPr>
              <a:t>Receptdepå</a:t>
            </a:r>
            <a:br>
              <a:rPr lang="sv-SE" sz="1000" dirty="0" smtClean="0">
                <a:solidFill>
                  <a:srgbClr val="382819"/>
                </a:solidFill>
                <a:latin typeface="Arial"/>
                <a:ea typeface="ＭＳ Ｐゴシック" pitchFamily="-112" charset="-128"/>
                <a:cs typeface="ＭＳ Ｐゴシック" pitchFamily="-112" charset="-128"/>
              </a:rPr>
            </a:br>
            <a:r>
              <a:rPr lang="sv-SE" sz="1000" dirty="0" smtClean="0">
                <a:solidFill>
                  <a:srgbClr val="382819"/>
                </a:solidFill>
                <a:latin typeface="Arial"/>
                <a:ea typeface="ＭＳ Ｐゴシック" pitchFamily="-112" charset="-128"/>
                <a:cs typeface="ＭＳ Ｐゴシック" pitchFamily="-112" charset="-128"/>
              </a:rPr>
              <a:t>Human</a:t>
            </a:r>
            <a:endParaRPr lang="sv-SE" sz="1000" dirty="0">
              <a:solidFill>
                <a:srgbClr val="382819"/>
              </a:solidFill>
              <a:latin typeface="Arial"/>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05282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76172" y="266550"/>
            <a:ext cx="6715542" cy="967165"/>
          </a:xfrm>
        </p:spPr>
        <p:txBody>
          <a:bodyPr/>
          <a:lstStyle/>
          <a:p>
            <a:r>
              <a:rPr lang="sv-SE" dirty="0" smtClean="0"/>
              <a:t>Reviderad modell </a:t>
            </a:r>
            <a:br>
              <a:rPr lang="sv-SE" dirty="0" smtClean="0"/>
            </a:br>
            <a:r>
              <a:rPr lang="sv-SE" sz="2000" dirty="0" smtClean="0"/>
              <a:t>– men med några gamla grundprinciper</a:t>
            </a:r>
            <a:endParaRPr lang="sv-SE" sz="2000" dirty="0"/>
          </a:p>
        </p:txBody>
      </p:sp>
      <p:sp>
        <p:nvSpPr>
          <p:cNvPr id="6" name="Platshållare för innehåll 5"/>
          <p:cNvSpPr>
            <a:spLocks noGrp="1"/>
          </p:cNvSpPr>
          <p:nvPr>
            <p:ph idx="13"/>
          </p:nvPr>
        </p:nvSpPr>
        <p:spPr>
          <a:xfrm>
            <a:off x="904873" y="1437876"/>
            <a:ext cx="7219951" cy="3885853"/>
          </a:xfrm>
        </p:spPr>
        <p:txBody>
          <a:bodyPr>
            <a:normAutofit fontScale="92500"/>
          </a:bodyPr>
          <a:lstStyle/>
          <a:p>
            <a:r>
              <a:rPr lang="sv-SE" dirty="0" smtClean="0"/>
              <a:t>Klassen </a:t>
            </a:r>
            <a:r>
              <a:rPr lang="sv-SE" b="1" i="1" dirty="0" smtClean="0"/>
              <a:t>Läkemedelsordination</a:t>
            </a:r>
            <a:r>
              <a:rPr lang="sv-SE" dirty="0" smtClean="0"/>
              <a:t> beskriver ett </a:t>
            </a:r>
            <a:r>
              <a:rPr lang="sv-SE" u="sng" dirty="0" smtClean="0"/>
              <a:t>beslut</a:t>
            </a:r>
            <a:r>
              <a:rPr lang="sv-SE" dirty="0" smtClean="0"/>
              <a:t> om läkemedelsbehandling – både avseende beslutsprocessen (t.ex. vem som beslutat och när) och vad som faktiskt beslutats, dvs. själva behandlingen (t.ex. dosering, läkemedel, ordinationsorsak). </a:t>
            </a:r>
          </a:p>
          <a:p>
            <a:r>
              <a:rPr lang="sv-SE" dirty="0" smtClean="0"/>
              <a:t>Läkemedelsbehandlingen beskrivs bl.a. genom </a:t>
            </a:r>
            <a:r>
              <a:rPr lang="sv-SE" i="1" dirty="0" smtClean="0"/>
              <a:t>Dosering</a:t>
            </a:r>
            <a:r>
              <a:rPr lang="sv-SE" dirty="0" smtClean="0"/>
              <a:t>, </a:t>
            </a:r>
            <a:r>
              <a:rPr lang="sv-SE" i="1" dirty="0" smtClean="0"/>
              <a:t>Ordinerat läkemedel</a:t>
            </a:r>
            <a:r>
              <a:rPr lang="sv-SE" dirty="0" smtClean="0"/>
              <a:t> och </a:t>
            </a:r>
            <a:r>
              <a:rPr lang="sv-SE" i="1" dirty="0" smtClean="0"/>
              <a:t>Ordinationsorsak</a:t>
            </a:r>
            <a:endParaRPr lang="sv-SE" dirty="0" smtClean="0"/>
          </a:p>
          <a:p>
            <a:r>
              <a:rPr lang="sv-SE" dirty="0" smtClean="0"/>
              <a:t>Det finns </a:t>
            </a:r>
            <a:r>
              <a:rPr lang="sv-SE" u="sng" dirty="0" smtClean="0"/>
              <a:t>vid varje tidpunkt </a:t>
            </a:r>
            <a:r>
              <a:rPr lang="sv-SE" dirty="0" smtClean="0"/>
              <a:t>alltid exakt </a:t>
            </a:r>
            <a:r>
              <a:rPr lang="sv-SE" u="sng" dirty="0" smtClean="0"/>
              <a:t>ett</a:t>
            </a:r>
            <a:r>
              <a:rPr lang="sv-SE" dirty="0" smtClean="0"/>
              <a:t> gällande beslut, dvs. en gällande </a:t>
            </a:r>
            <a:r>
              <a:rPr lang="sv-SE" i="1" dirty="0" smtClean="0"/>
              <a:t>Läkemedelsordination</a:t>
            </a:r>
            <a:r>
              <a:rPr lang="sv-SE" dirty="0" smtClean="0"/>
              <a:t>, för varje läkemedelsbehandling. </a:t>
            </a:r>
          </a:p>
          <a:p>
            <a:endParaRPr lang="sv-SE" dirty="0"/>
          </a:p>
        </p:txBody>
      </p:sp>
      <p:sp>
        <p:nvSpPr>
          <p:cNvPr id="4" name="Rektangel 3"/>
          <p:cNvSpPr/>
          <p:nvPr/>
        </p:nvSpPr>
        <p:spPr>
          <a:xfrm>
            <a:off x="7705321" y="253390"/>
            <a:ext cx="1164359"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a:t>
            </a:r>
            <a:r>
              <a:rPr lang="sv-SE"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Rundad rektangulär 4"/>
          <p:cNvSpPr/>
          <p:nvPr/>
        </p:nvSpPr>
        <p:spPr bwMode="auto">
          <a:xfrm>
            <a:off x="2486896" y="5507531"/>
            <a:ext cx="1516144" cy="581295"/>
          </a:xfrm>
          <a:prstGeom prst="wedgeRoundRectCallout">
            <a:avLst>
              <a:gd name="adj1" fmla="val -55214"/>
              <a:gd name="adj2" fmla="val -98319"/>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400" i="1" dirty="0" smtClean="0">
                <a:solidFill>
                  <a:schemeClr val="tx1"/>
                </a:solidFill>
              </a:rPr>
              <a:t>Men hur uppnår vi det?</a:t>
            </a:r>
            <a:endParaRPr lang="sv-SE" sz="1400" i="1" dirty="0">
              <a:solidFill>
                <a:schemeClr val="tx1"/>
              </a:solidFill>
            </a:endParaRPr>
          </a:p>
        </p:txBody>
      </p:sp>
    </p:spTree>
    <p:extLst>
      <p:ext uri="{BB962C8B-B14F-4D97-AF65-F5344CB8AC3E}">
        <p14:creationId xmlns:p14="http://schemas.microsoft.com/office/powerpoint/2010/main" val="31369667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z="2800" dirty="0" smtClean="0"/>
              <a:t>Reviderad modell – nyheter (1)</a:t>
            </a:r>
            <a:endParaRPr lang="sv-SE" sz="2800"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23</a:t>
            </a:fld>
            <a:endParaRPr lang="sv-SE"/>
          </a:p>
        </p:txBody>
      </p:sp>
      <p:sp>
        <p:nvSpPr>
          <p:cNvPr id="5" name="textruta 4"/>
          <p:cNvSpPr txBox="1"/>
          <p:nvPr/>
        </p:nvSpPr>
        <p:spPr>
          <a:xfrm>
            <a:off x="789578" y="1720209"/>
            <a:ext cx="1065691" cy="461665"/>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sv-SE" sz="1200" dirty="0" smtClean="0"/>
              <a:t>Läkemedels-</a:t>
            </a:r>
            <a:br>
              <a:rPr lang="sv-SE" sz="1200" dirty="0" smtClean="0"/>
            </a:br>
            <a:r>
              <a:rPr lang="sv-SE" sz="1200" dirty="0" smtClean="0"/>
              <a:t>behandling</a:t>
            </a:r>
          </a:p>
        </p:txBody>
      </p:sp>
      <p:sp>
        <p:nvSpPr>
          <p:cNvPr id="59" name="textruta 58"/>
          <p:cNvSpPr txBox="1"/>
          <p:nvPr/>
        </p:nvSpPr>
        <p:spPr>
          <a:xfrm>
            <a:off x="2144112" y="1580626"/>
            <a:ext cx="1046539" cy="46166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200" dirty="0" smtClean="0"/>
              <a:t>Läkemedels-ordination</a:t>
            </a:r>
          </a:p>
        </p:txBody>
      </p:sp>
      <p:cxnSp>
        <p:nvCxnSpPr>
          <p:cNvPr id="60" name="Rak 59"/>
          <p:cNvCxnSpPr>
            <a:stCxn id="5" idx="3"/>
            <a:endCxn id="68" idx="1"/>
          </p:cNvCxnSpPr>
          <p:nvPr/>
        </p:nvCxnSpPr>
        <p:spPr bwMode="auto">
          <a:xfrm>
            <a:off x="1855269" y="1951042"/>
            <a:ext cx="452535" cy="60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Kurva 65"/>
          <p:cNvCxnSpPr/>
          <p:nvPr/>
        </p:nvCxnSpPr>
        <p:spPr bwMode="auto">
          <a:xfrm flipH="1" flipV="1">
            <a:off x="3296208" y="1677277"/>
            <a:ext cx="60256" cy="216186"/>
          </a:xfrm>
          <a:prstGeom prst="curvedConnector4">
            <a:avLst>
              <a:gd name="adj1" fmla="val -242383"/>
              <a:gd name="adj2" fmla="val 97341"/>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ktangel 77"/>
          <p:cNvSpPr/>
          <p:nvPr/>
        </p:nvSpPr>
        <p:spPr>
          <a:xfrm>
            <a:off x="7705321" y="253390"/>
            <a:ext cx="1164359"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a:t>
            </a:r>
            <a:r>
              <a:rPr lang="sv-SE"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80" name="textruta 79"/>
          <p:cNvSpPr txBox="1"/>
          <p:nvPr/>
        </p:nvSpPr>
        <p:spPr>
          <a:xfrm>
            <a:off x="4053840" y="1203639"/>
            <a:ext cx="4622800" cy="5349561"/>
          </a:xfrm>
          <a:prstGeom prst="rect">
            <a:avLst/>
          </a:prstGeom>
        </p:spPr>
        <p:txBody>
          <a:bodyPr>
            <a:noAutofit/>
          </a:bodyPr>
          <a:lstStyle>
            <a:defPPr>
              <a:defRPr lang="sv-SE"/>
            </a:defPPr>
            <a:lvl1pPr marL="187325" indent="-187325" defTabSz="957263" fontAlgn="base">
              <a:lnSpc>
                <a:spcPct val="120000"/>
              </a:lnSpc>
              <a:spcBef>
                <a:spcPct val="20000"/>
              </a:spcBef>
              <a:spcAft>
                <a:spcPct val="20000"/>
              </a:spcAft>
              <a:buClr>
                <a:srgbClr val="00A9A7"/>
              </a:buClr>
              <a:buSzPct val="110000"/>
              <a:buFont typeface="Arial" charset="0"/>
              <a:buChar char="•"/>
              <a:defRPr sz="1600"/>
            </a:lvl1pPr>
            <a:lvl2pPr marL="568325" lvl="1" indent="-192088" defTabSz="957263" fontAlgn="base">
              <a:lnSpc>
                <a:spcPct val="120000"/>
              </a:lnSpc>
              <a:spcBef>
                <a:spcPct val="20000"/>
              </a:spcBef>
              <a:spcAft>
                <a:spcPct val="20000"/>
              </a:spcAft>
              <a:buSzPct val="90000"/>
              <a:buBlip>
                <a:blip r:embed="rId3"/>
              </a:buBlip>
              <a:defRPr sz="1400" i="1"/>
            </a:lvl2pPr>
            <a:lvl3pPr marL="947738" lvl="2" indent="-198438" defTabSz="957263" fontAlgn="base">
              <a:lnSpc>
                <a:spcPct val="120000"/>
              </a:lnSpc>
              <a:spcBef>
                <a:spcPct val="20000"/>
              </a:spcBef>
              <a:spcAft>
                <a:spcPct val="20000"/>
              </a:spcAft>
              <a:buSzPct val="90000"/>
              <a:buBlip>
                <a:blip r:embed="rId3"/>
              </a:buBlip>
              <a:defRPr sz="1400" i="1"/>
            </a:lvl3pPr>
            <a:lvl4pPr marL="1319213" indent="-200025" defTabSz="957263" fontAlgn="base">
              <a:lnSpc>
                <a:spcPct val="120000"/>
              </a:lnSpc>
              <a:spcBef>
                <a:spcPct val="20000"/>
              </a:spcBef>
              <a:spcAft>
                <a:spcPct val="20000"/>
              </a:spcAft>
              <a:buSzPct val="90000"/>
              <a:buBlip>
                <a:blip r:embed="rId3"/>
              </a:buBlip>
            </a:lvl4pPr>
            <a:lvl5pPr marL="1695450" indent="-188913" defTabSz="957263" fontAlgn="base">
              <a:lnSpc>
                <a:spcPct val="120000"/>
              </a:lnSpc>
              <a:spcBef>
                <a:spcPct val="20000"/>
              </a:spcBef>
              <a:spcAft>
                <a:spcPct val="20000"/>
              </a:spcAft>
              <a:buSzPct val="90000"/>
              <a:buBlip>
                <a:blip r:embed="rId3"/>
              </a:buBlip>
            </a:lvl5pPr>
            <a:lvl6pPr marL="2152650" indent="-188913" defTabSz="957263" fontAlgn="base">
              <a:lnSpc>
                <a:spcPct val="120000"/>
              </a:lnSpc>
              <a:spcBef>
                <a:spcPct val="20000"/>
              </a:spcBef>
              <a:spcAft>
                <a:spcPct val="20000"/>
              </a:spcAft>
              <a:buSzPct val="90000"/>
              <a:buBlip>
                <a:blip r:embed="rId3"/>
              </a:buBlip>
            </a:lvl6pPr>
            <a:lvl7pPr marL="2609850" indent="-188913" defTabSz="957263" fontAlgn="base">
              <a:lnSpc>
                <a:spcPct val="120000"/>
              </a:lnSpc>
              <a:spcBef>
                <a:spcPct val="20000"/>
              </a:spcBef>
              <a:spcAft>
                <a:spcPct val="20000"/>
              </a:spcAft>
              <a:buSzPct val="90000"/>
              <a:buBlip>
                <a:blip r:embed="rId3"/>
              </a:buBlip>
            </a:lvl7pPr>
            <a:lvl8pPr marL="3067050" indent="-188913" defTabSz="957263" fontAlgn="base">
              <a:lnSpc>
                <a:spcPct val="120000"/>
              </a:lnSpc>
              <a:spcBef>
                <a:spcPct val="20000"/>
              </a:spcBef>
              <a:spcAft>
                <a:spcPct val="20000"/>
              </a:spcAft>
              <a:buSzPct val="90000"/>
              <a:buBlip>
                <a:blip r:embed="rId3"/>
              </a:buBlip>
            </a:lvl8pPr>
            <a:lvl9pPr marL="3524250" indent="-188913" defTabSz="957263" fontAlgn="base">
              <a:lnSpc>
                <a:spcPct val="120000"/>
              </a:lnSpc>
              <a:spcBef>
                <a:spcPct val="20000"/>
              </a:spcBef>
              <a:spcAft>
                <a:spcPct val="20000"/>
              </a:spcAft>
              <a:buSzPct val="90000"/>
              <a:buBlip>
                <a:blip r:embed="rId3"/>
              </a:buBlip>
            </a:lvl9pPr>
          </a:lstStyle>
          <a:p>
            <a:r>
              <a:rPr lang="sv-SE" b="1" i="1" dirty="0" smtClean="0"/>
              <a:t>Läkemedelsbehandling</a:t>
            </a:r>
            <a:r>
              <a:rPr lang="sv-SE" i="1" dirty="0" smtClean="0"/>
              <a:t> (tidigare ”kedjan”) </a:t>
            </a:r>
          </a:p>
          <a:p>
            <a:pPr lvl="1"/>
            <a:r>
              <a:rPr lang="sv-SE" dirty="0" smtClean="0"/>
              <a:t>är i fokus, dvs den resulterande behandlingen till följd av av besluten</a:t>
            </a:r>
          </a:p>
          <a:p>
            <a:pPr lvl="1"/>
            <a:r>
              <a:rPr lang="sv-SE" i="0" dirty="0"/>
              <a:t>b</a:t>
            </a:r>
            <a:r>
              <a:rPr lang="sv-SE" i="0" dirty="0" smtClean="0"/>
              <a:t>yggs upp av av en eller flera </a:t>
            </a:r>
            <a:r>
              <a:rPr lang="sv-SE" dirty="0" smtClean="0"/>
              <a:t>Läkemedelsordinationer</a:t>
            </a:r>
            <a:r>
              <a:rPr lang="sv-SE" i="0" dirty="0" smtClean="0"/>
              <a:t>, där varje nytt beslut </a:t>
            </a:r>
            <a:r>
              <a:rPr lang="sv-SE" i="0" u="sng" dirty="0" smtClean="0"/>
              <a:t>ersätter</a:t>
            </a:r>
            <a:r>
              <a:rPr lang="sv-SE" i="0" dirty="0" smtClean="0"/>
              <a:t> det tidigare för den nu aktuella läkemedelsbehandlingen </a:t>
            </a:r>
          </a:p>
          <a:p>
            <a:r>
              <a:rPr lang="sv-SE" b="1" i="1" dirty="0" smtClean="0"/>
              <a:t>Läkemedelsordination</a:t>
            </a:r>
            <a:r>
              <a:rPr lang="sv-SE" dirty="0" smtClean="0"/>
              <a:t> </a:t>
            </a:r>
            <a:r>
              <a:rPr lang="sv-SE" dirty="0"/>
              <a:t>(</a:t>
            </a:r>
            <a:r>
              <a:rPr lang="sv-SE" dirty="0" smtClean="0"/>
              <a:t>beslutet)</a:t>
            </a:r>
          </a:p>
          <a:p>
            <a:pPr lvl="1"/>
            <a:r>
              <a:rPr lang="sv-SE" i="1" dirty="0" smtClean="0"/>
              <a:t>Ordinationstyp</a:t>
            </a:r>
            <a:r>
              <a:rPr lang="sv-SE" dirty="0" smtClean="0"/>
              <a:t> </a:t>
            </a:r>
            <a:r>
              <a:rPr lang="sv-SE" u="sng" dirty="0" smtClean="0"/>
              <a:t>utgår</a:t>
            </a:r>
          </a:p>
          <a:p>
            <a:pPr lvl="2"/>
            <a:r>
              <a:rPr lang="sv-SE" dirty="0" smtClean="0"/>
              <a:t>Insättningar, bekräftande ordinationer och utsättningar blir alla instanser av Läkemedelsordination</a:t>
            </a:r>
          </a:p>
          <a:p>
            <a:pPr lvl="1"/>
            <a:r>
              <a:rPr lang="sv-SE" i="0" dirty="0" smtClean="0"/>
              <a:t>Beskriver helheten</a:t>
            </a:r>
            <a:r>
              <a:rPr lang="sv-SE" i="0" dirty="0"/>
              <a:t>, dvs hur </a:t>
            </a:r>
            <a:r>
              <a:rPr lang="sv-SE" i="0" u="sng" dirty="0"/>
              <a:t>hela</a:t>
            </a:r>
            <a:r>
              <a:rPr lang="sv-SE" i="0" dirty="0"/>
              <a:t> läkemedelsbehandlingen ska se ut </a:t>
            </a:r>
            <a:r>
              <a:rPr lang="sv-SE" i="0" dirty="0" smtClean="0"/>
              <a:t>fr.o.m. </a:t>
            </a:r>
            <a:r>
              <a:rPr lang="sv-SE" i="0" dirty="0"/>
              <a:t>att beslutet </a:t>
            </a:r>
            <a:r>
              <a:rPr lang="sv-SE" i="0" dirty="0" smtClean="0"/>
              <a:t>tas, inklusive </a:t>
            </a:r>
            <a:r>
              <a:rPr lang="sv-SE" i="0" dirty="0"/>
              <a:t>när läkemedlet ska sättas ut (om ej stående)</a:t>
            </a:r>
          </a:p>
          <a:p>
            <a:pPr lvl="1"/>
            <a:r>
              <a:rPr lang="sv-SE" i="0" dirty="0" smtClean="0"/>
              <a:t>Tidsperioder, doseringssteg etc. refererar till </a:t>
            </a:r>
            <a:r>
              <a:rPr lang="sv-SE" dirty="0" smtClean="0"/>
              <a:t>insättningstidpunkten</a:t>
            </a:r>
            <a:r>
              <a:rPr lang="sv-SE" i="0" dirty="0" smtClean="0"/>
              <a:t>.</a:t>
            </a:r>
            <a:endParaRPr lang="sv-SE" dirty="0" smtClean="0"/>
          </a:p>
        </p:txBody>
      </p:sp>
      <p:sp>
        <p:nvSpPr>
          <p:cNvPr id="64" name="textruta 63"/>
          <p:cNvSpPr txBox="1"/>
          <p:nvPr/>
        </p:nvSpPr>
        <p:spPr>
          <a:xfrm>
            <a:off x="1845521" y="1728327"/>
            <a:ext cx="415649" cy="276999"/>
          </a:xfrm>
          <a:prstGeom prst="rect">
            <a:avLst/>
          </a:prstGeom>
          <a:noFill/>
        </p:spPr>
        <p:txBody>
          <a:bodyPr wrap="none" rtlCol="0">
            <a:spAutoFit/>
          </a:bodyPr>
          <a:lstStyle/>
          <a:p>
            <a:r>
              <a:rPr lang="sv-SE" sz="1200" dirty="0"/>
              <a:t>1</a:t>
            </a:r>
            <a:r>
              <a:rPr lang="sv-SE" sz="1200" dirty="0" smtClean="0"/>
              <a:t>..*</a:t>
            </a:r>
            <a:endParaRPr lang="sv-SE" sz="1200" dirty="0"/>
          </a:p>
        </p:txBody>
      </p:sp>
      <p:sp>
        <p:nvSpPr>
          <p:cNvPr id="67" name="textruta 66"/>
          <p:cNvSpPr txBox="1"/>
          <p:nvPr/>
        </p:nvSpPr>
        <p:spPr>
          <a:xfrm>
            <a:off x="2225958" y="1650720"/>
            <a:ext cx="1046539" cy="46166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200" dirty="0" smtClean="0"/>
              <a:t>Läkemedels-ordination</a:t>
            </a:r>
          </a:p>
        </p:txBody>
      </p:sp>
      <p:sp>
        <p:nvSpPr>
          <p:cNvPr id="68" name="textruta 67"/>
          <p:cNvSpPr txBox="1"/>
          <p:nvPr/>
        </p:nvSpPr>
        <p:spPr>
          <a:xfrm>
            <a:off x="2307804" y="1720814"/>
            <a:ext cx="1046539" cy="461665"/>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200" dirty="0" smtClean="0"/>
              <a:t>Läkemedels-ordination</a:t>
            </a:r>
          </a:p>
        </p:txBody>
      </p:sp>
      <p:sp>
        <p:nvSpPr>
          <p:cNvPr id="47" name="textruta 46"/>
          <p:cNvSpPr txBox="1"/>
          <p:nvPr/>
        </p:nvSpPr>
        <p:spPr>
          <a:xfrm>
            <a:off x="1538695" y="4688507"/>
            <a:ext cx="2179866" cy="175432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sv-SE" sz="1200" b="1" i="1" dirty="0" smtClean="0"/>
              <a:t>Läkemedelsordination</a:t>
            </a:r>
          </a:p>
          <a:p>
            <a:r>
              <a:rPr lang="sv-SE" sz="1200" i="1" dirty="0"/>
              <a:t> </a:t>
            </a:r>
            <a:r>
              <a:rPr lang="sv-SE" sz="1200" i="1" dirty="0" smtClean="0"/>
              <a:t>   Läkemedel</a:t>
            </a:r>
            <a:br>
              <a:rPr lang="sv-SE" sz="1200" i="1" dirty="0" smtClean="0"/>
            </a:br>
            <a:r>
              <a:rPr lang="sv-SE" sz="1200" i="1" dirty="0" smtClean="0"/>
              <a:t>    ….</a:t>
            </a:r>
          </a:p>
          <a:p>
            <a:r>
              <a:rPr lang="sv-SE" sz="1200" i="1" dirty="0"/>
              <a:t> </a:t>
            </a:r>
            <a:r>
              <a:rPr lang="sv-SE" sz="1200" i="1" dirty="0" smtClean="0"/>
              <a:t>   Beslutstidpunkt</a:t>
            </a:r>
          </a:p>
          <a:p>
            <a:r>
              <a:rPr lang="sv-SE" sz="1200" i="1" dirty="0" smtClean="0"/>
              <a:t>    Insättningstidpunkt</a:t>
            </a:r>
          </a:p>
          <a:p>
            <a:r>
              <a:rPr lang="sv-SE" sz="1200" i="1" dirty="0">
                <a:sym typeface="Wingdings"/>
              </a:rPr>
              <a:t> </a:t>
            </a:r>
            <a:r>
              <a:rPr lang="sv-SE" sz="1200" i="1" dirty="0" smtClean="0">
                <a:sym typeface="Wingdings"/>
              </a:rPr>
              <a:t>   </a:t>
            </a:r>
            <a:r>
              <a:rPr lang="sv-SE" sz="1200" i="1" dirty="0" smtClean="0"/>
              <a:t>Dosering</a:t>
            </a:r>
          </a:p>
          <a:p>
            <a:r>
              <a:rPr lang="sv-SE" sz="1200" i="1" dirty="0"/>
              <a:t>	</a:t>
            </a:r>
            <a:r>
              <a:rPr lang="sv-SE" sz="1200" i="1" dirty="0" smtClean="0"/>
              <a:t>Doseringssteg 1</a:t>
            </a:r>
          </a:p>
          <a:p>
            <a:r>
              <a:rPr lang="sv-SE" sz="1200" i="1" dirty="0"/>
              <a:t>	Doseringssteg </a:t>
            </a:r>
            <a:r>
              <a:rPr lang="sv-SE" sz="1200" i="1" dirty="0" smtClean="0"/>
              <a:t>2</a:t>
            </a:r>
            <a:endParaRPr lang="sv-SE" sz="1200" i="1" dirty="0"/>
          </a:p>
          <a:p>
            <a:endParaRPr lang="sv-SE" sz="1200" dirty="0" smtClean="0"/>
          </a:p>
        </p:txBody>
      </p:sp>
    </p:spTree>
    <p:extLst>
      <p:ext uri="{BB962C8B-B14F-4D97-AF65-F5344CB8AC3E}">
        <p14:creationId xmlns:p14="http://schemas.microsoft.com/office/powerpoint/2010/main" val="2837813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z="2800" dirty="0" smtClean="0"/>
              <a:t>Reviderad modell – nyheter (2)</a:t>
            </a:r>
            <a:endParaRPr lang="sv-SE" sz="2800"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24</a:t>
            </a:fld>
            <a:endParaRPr lang="sv-SE"/>
          </a:p>
        </p:txBody>
      </p:sp>
      <p:sp>
        <p:nvSpPr>
          <p:cNvPr id="5" name="textruta 4"/>
          <p:cNvSpPr txBox="1"/>
          <p:nvPr/>
        </p:nvSpPr>
        <p:spPr>
          <a:xfrm>
            <a:off x="786196" y="1720209"/>
            <a:ext cx="1065691" cy="461665"/>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sv-SE" sz="1200" dirty="0" smtClean="0"/>
              <a:t>Läkemedels-</a:t>
            </a:r>
            <a:br>
              <a:rPr lang="sv-SE" sz="1200" dirty="0" smtClean="0"/>
            </a:br>
            <a:r>
              <a:rPr lang="sv-SE" sz="1200" dirty="0" smtClean="0"/>
              <a:t>behandling</a:t>
            </a:r>
          </a:p>
        </p:txBody>
      </p:sp>
      <p:cxnSp>
        <p:nvCxnSpPr>
          <p:cNvPr id="10" name="Rak 9"/>
          <p:cNvCxnSpPr>
            <a:stCxn id="5" idx="2"/>
            <a:endCxn id="31" idx="0"/>
          </p:cNvCxnSpPr>
          <p:nvPr/>
        </p:nvCxnSpPr>
        <p:spPr bwMode="auto">
          <a:xfrm flipH="1">
            <a:off x="1307764" y="2181874"/>
            <a:ext cx="11278" cy="89613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ruta 19"/>
          <p:cNvSpPr txBox="1"/>
          <p:nvPr/>
        </p:nvSpPr>
        <p:spPr>
          <a:xfrm>
            <a:off x="1223138" y="2828465"/>
            <a:ext cx="415649" cy="276999"/>
          </a:xfrm>
          <a:prstGeom prst="rect">
            <a:avLst/>
          </a:prstGeom>
          <a:noFill/>
        </p:spPr>
        <p:txBody>
          <a:bodyPr wrap="none" rtlCol="0">
            <a:spAutoFit/>
          </a:bodyPr>
          <a:lstStyle/>
          <a:p>
            <a:r>
              <a:rPr lang="sv-SE" sz="1200" b="1" dirty="0" smtClean="0"/>
              <a:t>0..*</a:t>
            </a:r>
            <a:endParaRPr lang="sv-SE" sz="1200" b="1" dirty="0"/>
          </a:p>
        </p:txBody>
      </p:sp>
      <p:sp>
        <p:nvSpPr>
          <p:cNvPr id="31" name="textruta 30"/>
          <p:cNvSpPr txBox="1"/>
          <p:nvPr/>
        </p:nvSpPr>
        <p:spPr>
          <a:xfrm>
            <a:off x="744974" y="3078013"/>
            <a:ext cx="1125579" cy="461665"/>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200" dirty="0" smtClean="0"/>
              <a:t>Expedierings-</a:t>
            </a:r>
            <a:br>
              <a:rPr lang="sv-SE" sz="1200" dirty="0" smtClean="0"/>
            </a:br>
            <a:r>
              <a:rPr lang="sv-SE" sz="1200" dirty="0" smtClean="0"/>
              <a:t>underlag</a:t>
            </a:r>
          </a:p>
        </p:txBody>
      </p:sp>
      <p:grpSp>
        <p:nvGrpSpPr>
          <p:cNvPr id="18" name="Grupp 17"/>
          <p:cNvGrpSpPr/>
          <p:nvPr/>
        </p:nvGrpSpPr>
        <p:grpSpPr>
          <a:xfrm>
            <a:off x="2408998" y="3159497"/>
            <a:ext cx="1771250" cy="653282"/>
            <a:chOff x="3541520" y="3293849"/>
            <a:chExt cx="1771250" cy="653282"/>
          </a:xfrm>
        </p:grpSpPr>
        <p:sp>
          <p:nvSpPr>
            <p:cNvPr id="14" name="textruta 13"/>
            <p:cNvSpPr txBox="1"/>
            <p:nvPr/>
          </p:nvSpPr>
          <p:spPr>
            <a:xfrm>
              <a:off x="3888950" y="3293849"/>
              <a:ext cx="749199" cy="276999"/>
            </a:xfrm>
            <a:prstGeom prst="rect">
              <a:avLst/>
            </a:prstGeom>
            <a:ln>
              <a:solidFill>
                <a:srgbClr val="382819"/>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200" dirty="0"/>
                <a:t>e</a:t>
              </a:r>
              <a:r>
                <a:rPr lang="sv-SE" sz="1200" dirty="0" smtClean="0"/>
                <a:t>-recept</a:t>
              </a:r>
              <a:endParaRPr lang="sv-SE" sz="1200" dirty="0"/>
            </a:p>
          </p:txBody>
        </p:sp>
        <p:sp>
          <p:nvSpPr>
            <p:cNvPr id="16" name="textruta 15"/>
            <p:cNvSpPr txBox="1"/>
            <p:nvPr/>
          </p:nvSpPr>
          <p:spPr>
            <a:xfrm>
              <a:off x="3541520" y="3670132"/>
              <a:ext cx="1771250" cy="276999"/>
            </a:xfrm>
            <a:prstGeom prst="rect">
              <a:avLst/>
            </a:prstGeom>
            <a:noFill/>
          </p:spPr>
          <p:txBody>
            <a:bodyPr wrap="none" rtlCol="0">
              <a:spAutoFit/>
            </a:bodyPr>
            <a:lstStyle/>
            <a:p>
              <a:r>
                <a:rPr lang="sv-SE" sz="1200" i="1" dirty="0" err="1" smtClean="0"/>
                <a:t>expedieringssunderlag</a:t>
              </a:r>
              <a:endParaRPr lang="sv-SE" sz="1200" i="1" dirty="0"/>
            </a:p>
          </p:txBody>
        </p:sp>
      </p:grpSp>
      <p:sp>
        <p:nvSpPr>
          <p:cNvPr id="24" name="Vänster-höger 23"/>
          <p:cNvSpPr/>
          <p:nvPr/>
        </p:nvSpPr>
        <p:spPr bwMode="auto">
          <a:xfrm>
            <a:off x="2059006" y="3186677"/>
            <a:ext cx="507841" cy="241942"/>
          </a:xfrm>
          <a:prstGeom prst="leftRightArrow">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fontAlgn="base">
              <a:spcBef>
                <a:spcPct val="0"/>
              </a:spcBef>
              <a:spcAft>
                <a:spcPct val="0"/>
              </a:spcAft>
            </a:pPr>
            <a:endParaRPr lang="sv-SE" sz="1900">
              <a:latin typeface="Arial" charset="0"/>
            </a:endParaRPr>
          </a:p>
        </p:txBody>
      </p:sp>
      <p:sp>
        <p:nvSpPr>
          <p:cNvPr id="26" name="Rundad rektangulär 25"/>
          <p:cNvSpPr/>
          <p:nvPr/>
        </p:nvSpPr>
        <p:spPr bwMode="auto">
          <a:xfrm>
            <a:off x="2033375" y="2694161"/>
            <a:ext cx="1268625" cy="308880"/>
          </a:xfrm>
          <a:prstGeom prst="wedgeRoundRectCallout">
            <a:avLst>
              <a:gd name="adj1" fmla="val -25134"/>
              <a:gd name="adj2" fmla="val 98458"/>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0" lang="sv-SE" sz="1200" b="0" i="0" u="none" strike="noStrike" cap="none" normalizeH="0" baseline="0" dirty="0" smtClean="0">
                <a:ln>
                  <a:noFill/>
                </a:ln>
                <a:solidFill>
                  <a:schemeClr val="tx1"/>
                </a:solidFill>
                <a:effectLst/>
                <a:latin typeface="Arial" charset="0"/>
              </a:rPr>
              <a:t>”1-1” Mappning</a:t>
            </a:r>
          </a:p>
        </p:txBody>
      </p:sp>
      <p:sp>
        <p:nvSpPr>
          <p:cNvPr id="27" name="Vänster-höger 26"/>
          <p:cNvSpPr/>
          <p:nvPr/>
        </p:nvSpPr>
        <p:spPr bwMode="auto">
          <a:xfrm>
            <a:off x="3677442" y="3175862"/>
            <a:ext cx="507841" cy="241942"/>
          </a:xfrm>
          <a:prstGeom prst="leftRightArrow">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fontAlgn="base">
              <a:spcBef>
                <a:spcPct val="0"/>
              </a:spcBef>
              <a:spcAft>
                <a:spcPct val="0"/>
              </a:spcAft>
            </a:pPr>
            <a:endParaRPr lang="sv-SE" sz="1900">
              <a:latin typeface="Arial" charset="0"/>
            </a:endParaRPr>
          </a:p>
        </p:txBody>
      </p:sp>
      <p:sp>
        <p:nvSpPr>
          <p:cNvPr id="53" name="textruta 52"/>
          <p:cNvSpPr txBox="1"/>
          <p:nvPr/>
        </p:nvSpPr>
        <p:spPr>
          <a:xfrm>
            <a:off x="3481372" y="2880994"/>
            <a:ext cx="1168700" cy="261610"/>
          </a:xfrm>
          <a:prstGeom prst="rect">
            <a:avLst/>
          </a:prstGeom>
          <a:noFill/>
        </p:spPr>
        <p:txBody>
          <a:bodyPr wrap="none" rtlCol="0">
            <a:spAutoFit/>
          </a:bodyPr>
          <a:lstStyle/>
          <a:p>
            <a:r>
              <a:rPr lang="sv-SE" sz="1050" i="1" dirty="0" smtClean="0"/>
              <a:t>kommunikation</a:t>
            </a:r>
            <a:endParaRPr lang="sv-SE" sz="1050" i="1" dirty="0"/>
          </a:p>
        </p:txBody>
      </p:sp>
      <p:sp>
        <p:nvSpPr>
          <p:cNvPr id="59" name="textruta 58"/>
          <p:cNvSpPr txBox="1"/>
          <p:nvPr/>
        </p:nvSpPr>
        <p:spPr>
          <a:xfrm>
            <a:off x="2144112" y="1580626"/>
            <a:ext cx="1046539" cy="46166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200" dirty="0" smtClean="0"/>
              <a:t>Läkemedels-ordination</a:t>
            </a:r>
          </a:p>
        </p:txBody>
      </p:sp>
      <p:cxnSp>
        <p:nvCxnSpPr>
          <p:cNvPr id="60" name="Rak 59"/>
          <p:cNvCxnSpPr>
            <a:stCxn id="5" idx="3"/>
            <a:endCxn id="68" idx="1"/>
          </p:cNvCxnSpPr>
          <p:nvPr/>
        </p:nvCxnSpPr>
        <p:spPr bwMode="auto">
          <a:xfrm>
            <a:off x="1851887" y="1951042"/>
            <a:ext cx="455917" cy="60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Kurva 65"/>
          <p:cNvCxnSpPr/>
          <p:nvPr/>
        </p:nvCxnSpPr>
        <p:spPr bwMode="auto">
          <a:xfrm flipH="1" flipV="1">
            <a:off x="3296208" y="1677277"/>
            <a:ext cx="60256" cy="216186"/>
          </a:xfrm>
          <a:prstGeom prst="curvedConnector4">
            <a:avLst>
              <a:gd name="adj1" fmla="val -242383"/>
              <a:gd name="adj2" fmla="val 97341"/>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ktangel 77"/>
          <p:cNvSpPr/>
          <p:nvPr/>
        </p:nvSpPr>
        <p:spPr>
          <a:xfrm>
            <a:off x="7705321" y="253390"/>
            <a:ext cx="1164359"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a:t>
            </a:r>
            <a:r>
              <a:rPr lang="sv-SE"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4" name="textruta 63"/>
          <p:cNvSpPr txBox="1"/>
          <p:nvPr/>
        </p:nvSpPr>
        <p:spPr>
          <a:xfrm>
            <a:off x="1845521" y="1728327"/>
            <a:ext cx="415649" cy="276999"/>
          </a:xfrm>
          <a:prstGeom prst="rect">
            <a:avLst/>
          </a:prstGeom>
          <a:noFill/>
        </p:spPr>
        <p:txBody>
          <a:bodyPr wrap="none" rtlCol="0">
            <a:spAutoFit/>
          </a:bodyPr>
          <a:lstStyle/>
          <a:p>
            <a:r>
              <a:rPr lang="sv-SE" sz="1200" dirty="0"/>
              <a:t>1</a:t>
            </a:r>
            <a:r>
              <a:rPr lang="sv-SE" sz="1200" dirty="0" smtClean="0"/>
              <a:t>..*</a:t>
            </a:r>
            <a:endParaRPr lang="sv-SE" sz="1200" dirty="0"/>
          </a:p>
        </p:txBody>
      </p:sp>
      <p:sp>
        <p:nvSpPr>
          <p:cNvPr id="67" name="textruta 66"/>
          <p:cNvSpPr txBox="1"/>
          <p:nvPr/>
        </p:nvSpPr>
        <p:spPr>
          <a:xfrm>
            <a:off x="2225958" y="1650720"/>
            <a:ext cx="1046539" cy="46166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200" dirty="0" smtClean="0"/>
              <a:t>Läkemedels-ordination</a:t>
            </a:r>
          </a:p>
        </p:txBody>
      </p:sp>
      <p:sp>
        <p:nvSpPr>
          <p:cNvPr id="68" name="textruta 67"/>
          <p:cNvSpPr txBox="1"/>
          <p:nvPr/>
        </p:nvSpPr>
        <p:spPr>
          <a:xfrm>
            <a:off x="2307804" y="1720814"/>
            <a:ext cx="1046539" cy="461665"/>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200" dirty="0" smtClean="0"/>
              <a:t>Läkemedels-ordination</a:t>
            </a:r>
          </a:p>
        </p:txBody>
      </p:sp>
      <p:sp>
        <p:nvSpPr>
          <p:cNvPr id="40" name="textruta 39"/>
          <p:cNvSpPr txBox="1"/>
          <p:nvPr/>
        </p:nvSpPr>
        <p:spPr>
          <a:xfrm>
            <a:off x="1322861" y="4008818"/>
            <a:ext cx="1022093" cy="507831"/>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900" dirty="0"/>
              <a:t>Expedierings-</a:t>
            </a:r>
            <a:r>
              <a:rPr lang="sv-SE" sz="900" dirty="0" smtClean="0"/>
              <a:t/>
            </a:r>
            <a:br>
              <a:rPr lang="sv-SE" sz="900" dirty="0" smtClean="0"/>
            </a:br>
            <a:r>
              <a:rPr lang="sv-SE" sz="900" dirty="0" smtClean="0"/>
              <a:t>underlag för </a:t>
            </a:r>
          </a:p>
          <a:p>
            <a:r>
              <a:rPr lang="sv-SE" sz="900" dirty="0" smtClean="0"/>
              <a:t>helförpackning</a:t>
            </a:r>
          </a:p>
        </p:txBody>
      </p:sp>
      <p:sp>
        <p:nvSpPr>
          <p:cNvPr id="41" name="textruta 40"/>
          <p:cNvSpPr txBox="1"/>
          <p:nvPr/>
        </p:nvSpPr>
        <p:spPr>
          <a:xfrm>
            <a:off x="175368" y="4012126"/>
            <a:ext cx="1062828" cy="507831"/>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900" dirty="0" smtClean="0"/>
              <a:t>Expedierings-</a:t>
            </a:r>
            <a:br>
              <a:rPr lang="sv-SE" sz="900" dirty="0" smtClean="0"/>
            </a:br>
            <a:r>
              <a:rPr lang="sv-SE" sz="900" dirty="0" smtClean="0"/>
              <a:t>underlag för dosdispensering</a:t>
            </a:r>
          </a:p>
        </p:txBody>
      </p:sp>
      <p:cxnSp>
        <p:nvCxnSpPr>
          <p:cNvPr id="47" name="Rak 74"/>
          <p:cNvCxnSpPr>
            <a:stCxn id="41" idx="0"/>
            <a:endCxn id="31" idx="2"/>
          </p:cNvCxnSpPr>
          <p:nvPr/>
        </p:nvCxnSpPr>
        <p:spPr bwMode="auto">
          <a:xfrm rot="5400000" flipH="1" flipV="1">
            <a:off x="771049" y="3475411"/>
            <a:ext cx="472448" cy="600982"/>
          </a:xfrm>
          <a:prstGeom prst="bentConnector3">
            <a:avLst>
              <a:gd name="adj1" fmla="val 50000"/>
            </a:avLst>
          </a:prstGeom>
          <a:noFill/>
          <a:ln w="9525"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Rak 74"/>
          <p:cNvCxnSpPr>
            <a:stCxn id="40" idx="0"/>
            <a:endCxn id="31" idx="2"/>
          </p:cNvCxnSpPr>
          <p:nvPr/>
        </p:nvCxnSpPr>
        <p:spPr bwMode="auto">
          <a:xfrm rot="16200000" flipV="1">
            <a:off x="1336266" y="3511176"/>
            <a:ext cx="469140" cy="526144"/>
          </a:xfrm>
          <a:prstGeom prst="bentConnector3">
            <a:avLst>
              <a:gd name="adj1" fmla="val 50000"/>
            </a:avLst>
          </a:prstGeom>
          <a:noFill/>
          <a:ln w="9525" cap="flat" cmpd="sng" algn="ctr">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Platshållare för innehåll 2"/>
          <p:cNvSpPr txBox="1">
            <a:spLocks/>
          </p:cNvSpPr>
          <p:nvPr/>
        </p:nvSpPr>
        <p:spPr>
          <a:xfrm>
            <a:off x="4277361" y="1493520"/>
            <a:ext cx="4480560" cy="4683760"/>
          </a:xfrm>
          <a:prstGeom prst="rect">
            <a:avLst/>
          </a:prstGeom>
        </p:spPr>
        <p:txBody>
          <a:bodyPr>
            <a:noAutofit/>
          </a:bodyPr>
          <a:lstStyle>
            <a:lvl1pPr marL="187325" indent="-187325" algn="l" defTabSz="957263" rtl="0" fontAlgn="base">
              <a:lnSpc>
                <a:spcPct val="120000"/>
              </a:lnSpc>
              <a:spcBef>
                <a:spcPct val="20000"/>
              </a:spcBef>
              <a:spcAft>
                <a:spcPct val="20000"/>
              </a:spcAft>
              <a:buClr>
                <a:srgbClr val="00A9A7"/>
              </a:buClr>
              <a:buSzPct val="110000"/>
              <a:buFont typeface="Arial" charset="0"/>
              <a:buChar char="•"/>
              <a:defRPr sz="2100">
                <a:solidFill>
                  <a:schemeClr val="tx1"/>
                </a:solidFill>
                <a:latin typeface="+mn-lt"/>
                <a:ea typeface="+mn-ea"/>
                <a:cs typeface="+mn-cs"/>
              </a:defRPr>
            </a:lvl1pPr>
            <a:lvl2pPr marL="568325" indent="-192088" algn="l" defTabSz="957263" rtl="0" fontAlgn="base">
              <a:lnSpc>
                <a:spcPct val="120000"/>
              </a:lnSpc>
              <a:spcBef>
                <a:spcPct val="20000"/>
              </a:spcBef>
              <a:spcAft>
                <a:spcPct val="20000"/>
              </a:spcAft>
              <a:buSzPct val="90000"/>
              <a:buBlip>
                <a:blip r:embed="rId3"/>
              </a:buBlip>
              <a:defRPr>
                <a:solidFill>
                  <a:schemeClr val="tx1"/>
                </a:solidFill>
                <a:latin typeface="+mn-lt"/>
              </a:defRPr>
            </a:lvl2pPr>
            <a:lvl3pPr marL="947738" indent="-198438" algn="l" defTabSz="957263" rtl="0" fontAlgn="base">
              <a:lnSpc>
                <a:spcPct val="120000"/>
              </a:lnSpc>
              <a:spcBef>
                <a:spcPct val="20000"/>
              </a:spcBef>
              <a:spcAft>
                <a:spcPct val="20000"/>
              </a:spcAft>
              <a:buSzPct val="90000"/>
              <a:buBlip>
                <a:blip r:embed="rId3"/>
              </a:buBlip>
              <a:defRPr>
                <a:solidFill>
                  <a:schemeClr val="tx1"/>
                </a:solidFill>
                <a:latin typeface="+mn-lt"/>
              </a:defRPr>
            </a:lvl3pPr>
            <a:lvl4pPr marL="1319213" indent="-200025" algn="l" defTabSz="957263" rtl="0" fontAlgn="base">
              <a:lnSpc>
                <a:spcPct val="120000"/>
              </a:lnSpc>
              <a:spcBef>
                <a:spcPct val="20000"/>
              </a:spcBef>
              <a:spcAft>
                <a:spcPct val="20000"/>
              </a:spcAft>
              <a:buSzPct val="90000"/>
              <a:buBlip>
                <a:blip r:embed="rId3"/>
              </a:buBlip>
              <a:defRPr>
                <a:solidFill>
                  <a:schemeClr val="tx1"/>
                </a:solidFill>
                <a:latin typeface="+mn-lt"/>
              </a:defRPr>
            </a:lvl4pPr>
            <a:lvl5pPr marL="1695450" indent="-188913" algn="l" defTabSz="957263" rtl="0" fontAlgn="base">
              <a:lnSpc>
                <a:spcPct val="120000"/>
              </a:lnSpc>
              <a:spcBef>
                <a:spcPct val="20000"/>
              </a:spcBef>
              <a:spcAft>
                <a:spcPct val="20000"/>
              </a:spcAft>
              <a:buSzPct val="90000"/>
              <a:buBlip>
                <a:blip r:embed="rId3"/>
              </a:buBlip>
              <a:defRPr>
                <a:solidFill>
                  <a:schemeClr val="tx1"/>
                </a:solidFill>
                <a:latin typeface="+mn-lt"/>
              </a:defRPr>
            </a:lvl5pPr>
            <a:lvl6pPr marL="2152650" indent="-188913" algn="l" defTabSz="957263" rtl="0" fontAlgn="base">
              <a:lnSpc>
                <a:spcPct val="120000"/>
              </a:lnSpc>
              <a:spcBef>
                <a:spcPct val="20000"/>
              </a:spcBef>
              <a:spcAft>
                <a:spcPct val="20000"/>
              </a:spcAft>
              <a:buSzPct val="90000"/>
              <a:buBlip>
                <a:blip r:embed="rId3"/>
              </a:buBlip>
              <a:defRPr>
                <a:solidFill>
                  <a:schemeClr val="tx1"/>
                </a:solidFill>
                <a:latin typeface="+mn-lt"/>
              </a:defRPr>
            </a:lvl6pPr>
            <a:lvl7pPr marL="2609850" indent="-188913" algn="l" defTabSz="957263" rtl="0" fontAlgn="base">
              <a:lnSpc>
                <a:spcPct val="120000"/>
              </a:lnSpc>
              <a:spcBef>
                <a:spcPct val="20000"/>
              </a:spcBef>
              <a:spcAft>
                <a:spcPct val="20000"/>
              </a:spcAft>
              <a:buSzPct val="90000"/>
              <a:buBlip>
                <a:blip r:embed="rId3"/>
              </a:buBlip>
              <a:defRPr>
                <a:solidFill>
                  <a:schemeClr val="tx1"/>
                </a:solidFill>
                <a:latin typeface="+mn-lt"/>
              </a:defRPr>
            </a:lvl7pPr>
            <a:lvl8pPr marL="3067050" indent="-188913" algn="l" defTabSz="957263" rtl="0" fontAlgn="base">
              <a:lnSpc>
                <a:spcPct val="120000"/>
              </a:lnSpc>
              <a:spcBef>
                <a:spcPct val="20000"/>
              </a:spcBef>
              <a:spcAft>
                <a:spcPct val="20000"/>
              </a:spcAft>
              <a:buSzPct val="90000"/>
              <a:buBlip>
                <a:blip r:embed="rId3"/>
              </a:buBlip>
              <a:defRPr>
                <a:solidFill>
                  <a:schemeClr val="tx1"/>
                </a:solidFill>
                <a:latin typeface="+mn-lt"/>
              </a:defRPr>
            </a:lvl8pPr>
            <a:lvl9pPr marL="3524250" indent="-188913" algn="l" defTabSz="957263" rtl="0" fontAlgn="base">
              <a:lnSpc>
                <a:spcPct val="120000"/>
              </a:lnSpc>
              <a:spcBef>
                <a:spcPct val="20000"/>
              </a:spcBef>
              <a:spcAft>
                <a:spcPct val="20000"/>
              </a:spcAft>
              <a:buSzPct val="90000"/>
              <a:buBlip>
                <a:blip r:embed="rId3"/>
              </a:buBlip>
              <a:defRPr>
                <a:solidFill>
                  <a:schemeClr val="tx1"/>
                </a:solidFill>
                <a:latin typeface="+mn-lt"/>
              </a:defRPr>
            </a:lvl9pPr>
          </a:lstStyle>
          <a:p>
            <a:r>
              <a:rPr lang="sv-SE" sz="1600" i="1" dirty="0" err="1" smtClean="0"/>
              <a:t>Förskrivningsdel</a:t>
            </a:r>
            <a:r>
              <a:rPr lang="sv-SE" sz="1600" dirty="0" smtClean="0"/>
              <a:t> ersätts av </a:t>
            </a:r>
            <a:r>
              <a:rPr lang="sv-SE" sz="1600" b="1" i="1" dirty="0" smtClean="0"/>
              <a:t>Expedieringsunderlag</a:t>
            </a:r>
            <a:r>
              <a:rPr lang="sv-SE" sz="1600" b="1" dirty="0" smtClean="0"/>
              <a:t> </a:t>
            </a:r>
            <a:endParaRPr lang="sv-SE" sz="1600" b="1" dirty="0"/>
          </a:p>
          <a:p>
            <a:pPr lvl="1"/>
            <a:r>
              <a:rPr lang="sv-SE" sz="1400" i="1" dirty="0" smtClean="0"/>
              <a:t>Expedieringsunderlag </a:t>
            </a:r>
            <a:r>
              <a:rPr lang="sv-SE" sz="1400" dirty="0" smtClean="0"/>
              <a:t>är i sig komplett, dvs innehåller allt som behövs för att expediera läkemedlet</a:t>
            </a:r>
          </a:p>
          <a:p>
            <a:pPr lvl="2"/>
            <a:r>
              <a:rPr lang="sv-SE" sz="1400" i="1" dirty="0" smtClean="0"/>
              <a:t>Läkemedel, Förskrivarinfo, Patientinfo, Doseringsinfo, Dispenseringsregler…</a:t>
            </a:r>
            <a:endParaRPr lang="sv-SE" sz="1400" i="1" dirty="0"/>
          </a:p>
          <a:p>
            <a:pPr lvl="1"/>
            <a:r>
              <a:rPr lang="sv-SE" sz="1400" dirty="0" smtClean="0"/>
              <a:t>Flera (0..*) </a:t>
            </a:r>
            <a:r>
              <a:rPr lang="sv-SE" sz="1400" i="1" dirty="0" smtClean="0"/>
              <a:t>Expedieringsunderlag</a:t>
            </a:r>
            <a:r>
              <a:rPr lang="sv-SE" sz="1400" dirty="0" smtClean="0"/>
              <a:t> kan kopplas till  </a:t>
            </a:r>
            <a:r>
              <a:rPr lang="sv-SE" sz="1400" i="1" dirty="0" smtClean="0"/>
              <a:t>Läkemedelsbehandling</a:t>
            </a:r>
          </a:p>
        </p:txBody>
      </p:sp>
      <p:grpSp>
        <p:nvGrpSpPr>
          <p:cNvPr id="4" name="Grupp 3"/>
          <p:cNvGrpSpPr/>
          <p:nvPr/>
        </p:nvGrpSpPr>
        <p:grpSpPr>
          <a:xfrm>
            <a:off x="1501987" y="4971425"/>
            <a:ext cx="1941318" cy="1515991"/>
            <a:chOff x="1501987" y="4971425"/>
            <a:chExt cx="1941318" cy="1515991"/>
          </a:xfrm>
        </p:grpSpPr>
        <p:sp>
          <p:nvSpPr>
            <p:cNvPr id="30" name="textruta 29"/>
            <p:cNvSpPr txBox="1"/>
            <p:nvPr/>
          </p:nvSpPr>
          <p:spPr>
            <a:xfrm>
              <a:off x="2585446" y="5256986"/>
              <a:ext cx="857859" cy="65096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sv-SE" sz="1400" dirty="0" smtClean="0"/>
            </a:p>
          </p:txBody>
        </p:sp>
        <p:sp>
          <p:nvSpPr>
            <p:cNvPr id="32" name="textruta 31"/>
            <p:cNvSpPr txBox="1"/>
            <p:nvPr/>
          </p:nvSpPr>
          <p:spPr>
            <a:xfrm>
              <a:off x="2860951" y="6128081"/>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cxnSp>
          <p:nvCxnSpPr>
            <p:cNvPr id="33" name="Rak 32"/>
            <p:cNvCxnSpPr>
              <a:stCxn id="30" idx="2"/>
              <a:endCxn id="32" idx="0"/>
            </p:cNvCxnSpPr>
            <p:nvPr/>
          </p:nvCxnSpPr>
          <p:spPr bwMode="auto">
            <a:xfrm flipH="1">
              <a:off x="3013159" y="5907946"/>
              <a:ext cx="1217" cy="22013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ruta 33"/>
            <p:cNvSpPr txBox="1"/>
            <p:nvPr/>
          </p:nvSpPr>
          <p:spPr>
            <a:xfrm>
              <a:off x="2928637" y="6179639"/>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sp>
          <p:nvSpPr>
            <p:cNvPr id="35" name="textruta 34"/>
            <p:cNvSpPr txBox="1"/>
            <p:nvPr/>
          </p:nvSpPr>
          <p:spPr>
            <a:xfrm>
              <a:off x="2692030" y="5329179"/>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36" name="textruta 35"/>
            <p:cNvSpPr txBox="1"/>
            <p:nvPr/>
          </p:nvSpPr>
          <p:spPr>
            <a:xfrm>
              <a:off x="2752288" y="5391476"/>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37" name="textruta 36"/>
            <p:cNvSpPr txBox="1"/>
            <p:nvPr/>
          </p:nvSpPr>
          <p:spPr>
            <a:xfrm>
              <a:off x="2812546" y="5453773"/>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38" name="textruta 37"/>
            <p:cNvSpPr txBox="1"/>
            <p:nvPr/>
          </p:nvSpPr>
          <p:spPr>
            <a:xfrm>
              <a:off x="2872804" y="5516070"/>
              <a:ext cx="3243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defPPr>
                <a:defRPr lang="sv-SE"/>
              </a:defPPr>
              <a:lvl1pPr>
                <a:defRPr sz="1400"/>
              </a:lvl1pPr>
            </a:lstStyle>
            <a:p>
              <a:r>
                <a:rPr lang="sv-SE" dirty="0"/>
                <a:t>O</a:t>
              </a:r>
            </a:p>
          </p:txBody>
        </p:sp>
        <p:cxnSp>
          <p:nvCxnSpPr>
            <p:cNvPr id="39" name="Kurva 38"/>
            <p:cNvCxnSpPr>
              <a:stCxn id="38" idx="3"/>
            </p:cNvCxnSpPr>
            <p:nvPr/>
          </p:nvCxnSpPr>
          <p:spPr bwMode="auto">
            <a:xfrm flipH="1" flipV="1">
              <a:off x="3136863" y="5453773"/>
              <a:ext cx="60256" cy="216186"/>
            </a:xfrm>
            <a:prstGeom prst="curvedConnector4">
              <a:avLst>
                <a:gd name="adj1" fmla="val -242383"/>
                <a:gd name="adj2" fmla="val 97341"/>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ruta 41"/>
            <p:cNvSpPr txBox="1"/>
            <p:nvPr/>
          </p:nvSpPr>
          <p:spPr>
            <a:xfrm>
              <a:off x="2549095" y="4971425"/>
              <a:ext cx="372894" cy="276999"/>
            </a:xfrm>
            <a:prstGeom prst="rect">
              <a:avLst/>
            </a:prstGeom>
            <a:noFill/>
          </p:spPr>
          <p:txBody>
            <a:bodyPr wrap="none" rtlCol="0">
              <a:spAutoFit/>
            </a:bodyPr>
            <a:lstStyle/>
            <a:p>
              <a:r>
                <a:rPr lang="sv-SE" sz="1200" dirty="0" smtClean="0"/>
                <a:t>LB</a:t>
              </a:r>
              <a:endParaRPr lang="sv-SE" sz="1200" dirty="0"/>
            </a:p>
          </p:txBody>
        </p:sp>
        <p:cxnSp>
          <p:nvCxnSpPr>
            <p:cNvPr id="43" name="Rak 42"/>
            <p:cNvCxnSpPr>
              <a:stCxn id="30" idx="2"/>
              <a:endCxn id="34" idx="0"/>
            </p:cNvCxnSpPr>
            <p:nvPr/>
          </p:nvCxnSpPr>
          <p:spPr bwMode="auto">
            <a:xfrm>
              <a:off x="3014376" y="5907946"/>
              <a:ext cx="66469" cy="271693"/>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ruta 43"/>
            <p:cNvSpPr txBox="1"/>
            <p:nvPr/>
          </p:nvSpPr>
          <p:spPr>
            <a:xfrm>
              <a:off x="1501987" y="5113631"/>
              <a:ext cx="916094" cy="577081"/>
            </a:xfrm>
            <a:prstGeom prst="rect">
              <a:avLst/>
            </a:prstGeom>
            <a:noFill/>
          </p:spPr>
          <p:txBody>
            <a:bodyPr wrap="square" rtlCol="0">
              <a:spAutoFit/>
            </a:bodyPr>
            <a:lstStyle/>
            <a:p>
              <a:r>
                <a:rPr lang="sv-SE" sz="1050" dirty="0" smtClean="0"/>
                <a:t>…eller med förenklad beskrivning</a:t>
              </a:r>
              <a:endParaRPr lang="sv-SE" sz="1050" dirty="0"/>
            </a:p>
          </p:txBody>
        </p:sp>
      </p:grpSp>
    </p:spTree>
    <p:extLst>
      <p:ext uri="{BB962C8B-B14F-4D97-AF65-F5344CB8AC3E}">
        <p14:creationId xmlns:p14="http://schemas.microsoft.com/office/powerpoint/2010/main" val="3795629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fill="hold" nodeType="withEffect">
                                  <p:stCondLst>
                                    <p:cond delay="0"/>
                                  </p:stCondLst>
                                  <p:childTnLst>
                                    <p:animRot by="120000">
                                      <p:cBhvr>
                                        <p:cTn id="8" dur="100" fill="hold">
                                          <p:stCondLst>
                                            <p:cond delay="0"/>
                                          </p:stCondLst>
                                        </p:cTn>
                                        <p:tgtEl>
                                          <p:spTgt spid="4"/>
                                        </p:tgtEl>
                                        <p:attrNameLst>
                                          <p:attrName>r</p:attrName>
                                        </p:attrNameLst>
                                      </p:cBhvr>
                                    </p:animRot>
                                    <p:animRot by="-240000">
                                      <p:cBhvr>
                                        <p:cTn id="9" dur="200" fill="hold">
                                          <p:stCondLst>
                                            <p:cond delay="200"/>
                                          </p:stCondLst>
                                        </p:cTn>
                                        <p:tgtEl>
                                          <p:spTgt spid="4"/>
                                        </p:tgtEl>
                                        <p:attrNameLst>
                                          <p:attrName>r</p:attrName>
                                        </p:attrNameLst>
                                      </p:cBhvr>
                                    </p:animRot>
                                    <p:animRot by="240000">
                                      <p:cBhvr>
                                        <p:cTn id="10" dur="200" fill="hold">
                                          <p:stCondLst>
                                            <p:cond delay="400"/>
                                          </p:stCondLst>
                                        </p:cTn>
                                        <p:tgtEl>
                                          <p:spTgt spid="4"/>
                                        </p:tgtEl>
                                        <p:attrNameLst>
                                          <p:attrName>r</p:attrName>
                                        </p:attrNameLst>
                                      </p:cBhvr>
                                    </p:animRot>
                                    <p:animRot by="-240000">
                                      <p:cBhvr>
                                        <p:cTn id="11" dur="200" fill="hold">
                                          <p:stCondLst>
                                            <p:cond delay="600"/>
                                          </p:stCondLst>
                                        </p:cTn>
                                        <p:tgtEl>
                                          <p:spTgt spid="4"/>
                                        </p:tgtEl>
                                        <p:attrNameLst>
                                          <p:attrName>r</p:attrName>
                                        </p:attrNameLst>
                                      </p:cBhvr>
                                    </p:animRot>
                                    <p:animRot by="120000">
                                      <p:cBhvr>
                                        <p:cTn id="12"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z="2400" dirty="0" smtClean="0"/>
              <a:t>Patientens samlade läkemedelslista</a:t>
            </a:r>
            <a:endParaRPr lang="sv-SE" sz="2400" dirty="0"/>
          </a:p>
        </p:txBody>
      </p:sp>
      <p:sp>
        <p:nvSpPr>
          <p:cNvPr id="3" name="Platshållare för bildnummer 2"/>
          <p:cNvSpPr>
            <a:spLocks noGrp="1"/>
          </p:cNvSpPr>
          <p:nvPr>
            <p:ph type="sldNum" sz="quarter" idx="10"/>
          </p:nvPr>
        </p:nvSpPr>
        <p:spPr>
          <a:xfrm>
            <a:off x="8369935" y="6356350"/>
            <a:ext cx="622300" cy="215900"/>
          </a:xfrm>
        </p:spPr>
        <p:txBody>
          <a:bodyPr/>
          <a:lstStyle/>
          <a:p>
            <a:fld id="{6EE46765-18A6-4212-A407-C65E2DCE0A05}" type="slidenum">
              <a:rPr lang="sv-SE" smtClean="0"/>
              <a:pPr/>
              <a:t>25</a:t>
            </a:fld>
            <a:endParaRPr lang="sv-SE"/>
          </a:p>
        </p:txBody>
      </p:sp>
      <p:sp>
        <p:nvSpPr>
          <p:cNvPr id="78" name="Rektangel 77"/>
          <p:cNvSpPr/>
          <p:nvPr/>
        </p:nvSpPr>
        <p:spPr>
          <a:xfrm>
            <a:off x="7715481" y="253390"/>
            <a:ext cx="1164359"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a:t>
            </a:r>
            <a:r>
              <a:rPr lang="sv-SE"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42" name="Grupp 41"/>
          <p:cNvGrpSpPr/>
          <p:nvPr/>
        </p:nvGrpSpPr>
        <p:grpSpPr>
          <a:xfrm>
            <a:off x="5874543" y="1396666"/>
            <a:ext cx="3113393" cy="1666118"/>
            <a:chOff x="4551782" y="4566586"/>
            <a:chExt cx="3297503" cy="1666118"/>
          </a:xfrm>
        </p:grpSpPr>
        <p:sp>
          <p:nvSpPr>
            <p:cNvPr id="48" name="textruta 47"/>
            <p:cNvSpPr txBox="1"/>
            <p:nvPr/>
          </p:nvSpPr>
          <p:spPr>
            <a:xfrm>
              <a:off x="4570909" y="4566586"/>
              <a:ext cx="2124531" cy="276999"/>
            </a:xfrm>
            <a:prstGeom prst="rect">
              <a:avLst/>
            </a:prstGeom>
            <a:noFill/>
          </p:spPr>
          <p:txBody>
            <a:bodyPr wrap="square" rtlCol="0">
              <a:spAutoFit/>
            </a:bodyPr>
            <a:lstStyle/>
            <a:p>
              <a:r>
                <a:rPr lang="sv-SE" sz="1200" i="1" dirty="0" smtClean="0"/>
                <a:t>Läkemedelslista</a:t>
              </a:r>
              <a:endParaRPr lang="sv-SE" sz="1200" i="1" dirty="0"/>
            </a:p>
          </p:txBody>
        </p:sp>
        <p:sp>
          <p:nvSpPr>
            <p:cNvPr id="53" name="textruta 52"/>
            <p:cNvSpPr txBox="1"/>
            <p:nvPr/>
          </p:nvSpPr>
          <p:spPr>
            <a:xfrm>
              <a:off x="4551782" y="4840907"/>
              <a:ext cx="3297466"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sv-SE" sz="1200" i="1" dirty="0" smtClean="0"/>
                <a:t>0..* Läkemedelsbehandling</a:t>
              </a:r>
            </a:p>
            <a:p>
              <a:r>
                <a:rPr lang="sv-SE" sz="1200" i="1" dirty="0"/>
                <a:t>	</a:t>
              </a:r>
              <a:r>
                <a:rPr lang="sv-SE" sz="1200" dirty="0" smtClean="0"/>
                <a:t>består av </a:t>
              </a:r>
              <a:r>
                <a:rPr lang="sv-SE" sz="1200" i="1" dirty="0" smtClean="0"/>
                <a:t>1..* Läkemedelsordination</a:t>
              </a:r>
            </a:p>
            <a:p>
              <a:r>
                <a:rPr lang="sv-SE" sz="1200" i="1" dirty="0"/>
                <a:t>	</a:t>
              </a:r>
              <a:r>
                <a:rPr lang="sv-SE" sz="1200" i="1" dirty="0" smtClean="0">
                  <a:sym typeface="Wingdings"/>
                </a:rPr>
                <a:t> </a:t>
              </a:r>
              <a:r>
                <a:rPr lang="sv-SE" sz="1200" i="1" dirty="0" smtClean="0"/>
                <a:t>0..* Expedieringsunderlag</a:t>
              </a:r>
              <a:endParaRPr lang="sv-SE" sz="1200" i="1" dirty="0"/>
            </a:p>
            <a:p>
              <a:r>
                <a:rPr lang="sv-SE" sz="1200" i="1" dirty="0" smtClean="0"/>
                <a:t>		</a:t>
              </a:r>
              <a:r>
                <a:rPr lang="sv-SE" sz="1200" i="1" dirty="0" smtClean="0">
                  <a:sym typeface="Wingdings"/>
                </a:rPr>
                <a:t> </a:t>
              </a:r>
              <a:r>
                <a:rPr lang="sv-SE" sz="1200" i="1" dirty="0" smtClean="0"/>
                <a:t>0..* Expediering (uttag)</a:t>
              </a:r>
              <a:endParaRPr lang="sv-SE" sz="1200" dirty="0"/>
            </a:p>
            <a:p>
              <a:endParaRPr lang="sv-SE" sz="1200" dirty="0"/>
            </a:p>
          </p:txBody>
        </p:sp>
        <p:sp>
          <p:nvSpPr>
            <p:cNvPr id="59" name="textruta 58"/>
            <p:cNvSpPr txBox="1"/>
            <p:nvPr/>
          </p:nvSpPr>
          <p:spPr>
            <a:xfrm>
              <a:off x="4551819" y="5955705"/>
              <a:ext cx="3297466" cy="27699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sv-SE" sz="1200" i="1" dirty="0" smtClean="0">
                  <a:sym typeface="Wingdings"/>
                </a:rPr>
                <a:t> </a:t>
              </a:r>
              <a:r>
                <a:rPr lang="sv-SE" sz="1200" i="1" dirty="0" smtClean="0"/>
                <a:t>0..* Expedieringsunderlag</a:t>
              </a:r>
              <a:endParaRPr lang="sv-SE" sz="1200" i="1" dirty="0"/>
            </a:p>
          </p:txBody>
        </p:sp>
      </p:grpSp>
      <p:grpSp>
        <p:nvGrpSpPr>
          <p:cNvPr id="16" name="Grupp 15"/>
          <p:cNvGrpSpPr/>
          <p:nvPr/>
        </p:nvGrpSpPr>
        <p:grpSpPr>
          <a:xfrm>
            <a:off x="603974" y="1447466"/>
            <a:ext cx="2332266" cy="4759608"/>
            <a:chOff x="603974" y="1447466"/>
            <a:chExt cx="2332266" cy="4759608"/>
          </a:xfrm>
        </p:grpSpPr>
        <p:sp>
          <p:nvSpPr>
            <p:cNvPr id="87" name="textruta 86"/>
            <p:cNvSpPr txBox="1"/>
            <p:nvPr/>
          </p:nvSpPr>
          <p:spPr>
            <a:xfrm>
              <a:off x="622307" y="1708784"/>
              <a:ext cx="2313933" cy="3828416"/>
            </a:xfrm>
            <a:prstGeom prst="rect">
              <a:avLst/>
            </a:prstGeom>
            <a:noFill/>
            <a:ln/>
          </p:spPr>
          <p:style>
            <a:lnRef idx="2">
              <a:schemeClr val="dk1"/>
            </a:lnRef>
            <a:fillRef idx="1">
              <a:schemeClr val="lt1"/>
            </a:fillRef>
            <a:effectRef idx="0">
              <a:schemeClr val="dk1"/>
            </a:effectRef>
            <a:fontRef idx="minor">
              <a:schemeClr val="dk1"/>
            </a:fontRef>
          </p:style>
          <p:txBody>
            <a:bodyPr wrap="square" rtlCol="0">
              <a:noAutofit/>
            </a:bodyPr>
            <a:lstStyle/>
            <a:p>
              <a:endParaRPr lang="sv-SE" sz="1400" dirty="0" smtClean="0"/>
            </a:p>
          </p:txBody>
        </p:sp>
        <p:sp>
          <p:nvSpPr>
            <p:cNvPr id="37" name="textruta 36"/>
            <p:cNvSpPr txBox="1"/>
            <p:nvPr/>
          </p:nvSpPr>
          <p:spPr>
            <a:xfrm>
              <a:off x="764548" y="1901824"/>
              <a:ext cx="1120696" cy="65096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sv-SE" sz="1400" dirty="0" smtClean="0"/>
            </a:p>
          </p:txBody>
        </p:sp>
        <p:sp>
          <p:nvSpPr>
            <p:cNvPr id="43" name="textruta 42"/>
            <p:cNvSpPr txBox="1"/>
            <p:nvPr/>
          </p:nvSpPr>
          <p:spPr>
            <a:xfrm>
              <a:off x="1170575" y="2661159"/>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cxnSp>
          <p:nvCxnSpPr>
            <p:cNvPr id="44" name="Rak 43"/>
            <p:cNvCxnSpPr>
              <a:stCxn id="37" idx="2"/>
              <a:endCxn id="43" idx="0"/>
            </p:cNvCxnSpPr>
            <p:nvPr/>
          </p:nvCxnSpPr>
          <p:spPr bwMode="auto">
            <a:xfrm flipH="1">
              <a:off x="1322783" y="2552784"/>
              <a:ext cx="2113" cy="10837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ruta 44"/>
            <p:cNvSpPr txBox="1"/>
            <p:nvPr/>
          </p:nvSpPr>
          <p:spPr>
            <a:xfrm>
              <a:off x="1238261" y="3017517"/>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sp>
          <p:nvSpPr>
            <p:cNvPr id="46" name="textruta 45"/>
            <p:cNvSpPr txBox="1"/>
            <p:nvPr/>
          </p:nvSpPr>
          <p:spPr>
            <a:xfrm>
              <a:off x="1001654" y="1974017"/>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49" name="textruta 48"/>
            <p:cNvSpPr txBox="1"/>
            <p:nvPr/>
          </p:nvSpPr>
          <p:spPr>
            <a:xfrm>
              <a:off x="1061912" y="2036314"/>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50" name="textruta 49"/>
            <p:cNvSpPr txBox="1"/>
            <p:nvPr/>
          </p:nvSpPr>
          <p:spPr>
            <a:xfrm>
              <a:off x="1122170" y="2098611"/>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51" name="textruta 50"/>
            <p:cNvSpPr txBox="1"/>
            <p:nvPr/>
          </p:nvSpPr>
          <p:spPr>
            <a:xfrm>
              <a:off x="1182428" y="2160908"/>
              <a:ext cx="3243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defPPr>
                <a:defRPr lang="sv-SE"/>
              </a:defPPr>
              <a:lvl1pPr>
                <a:defRPr sz="1400"/>
              </a:lvl1pPr>
            </a:lstStyle>
            <a:p>
              <a:r>
                <a:rPr lang="sv-SE" dirty="0"/>
                <a:t>O</a:t>
              </a:r>
            </a:p>
          </p:txBody>
        </p:sp>
        <p:cxnSp>
          <p:nvCxnSpPr>
            <p:cNvPr id="56" name="Kurva 55"/>
            <p:cNvCxnSpPr>
              <a:stCxn id="51" idx="3"/>
            </p:cNvCxnSpPr>
            <p:nvPr/>
          </p:nvCxnSpPr>
          <p:spPr bwMode="auto">
            <a:xfrm flipH="1" flipV="1">
              <a:off x="1446487" y="2098611"/>
              <a:ext cx="60256" cy="216186"/>
            </a:xfrm>
            <a:prstGeom prst="curvedConnector4">
              <a:avLst>
                <a:gd name="adj1" fmla="val -242383"/>
                <a:gd name="adj2" fmla="val 97341"/>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ruta 39"/>
            <p:cNvSpPr txBox="1"/>
            <p:nvPr/>
          </p:nvSpPr>
          <p:spPr>
            <a:xfrm>
              <a:off x="997364" y="5594497"/>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sp>
          <p:nvSpPr>
            <p:cNvPr id="41" name="textruta 40"/>
            <p:cNvSpPr txBox="1"/>
            <p:nvPr/>
          </p:nvSpPr>
          <p:spPr>
            <a:xfrm>
              <a:off x="764548" y="3019424"/>
              <a:ext cx="1120696" cy="65096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sv-SE" sz="1400" dirty="0" smtClean="0"/>
            </a:p>
          </p:txBody>
        </p:sp>
        <p:sp>
          <p:nvSpPr>
            <p:cNvPr id="47" name="textruta 46"/>
            <p:cNvSpPr txBox="1"/>
            <p:nvPr/>
          </p:nvSpPr>
          <p:spPr>
            <a:xfrm>
              <a:off x="1170575" y="3799079"/>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cxnSp>
          <p:nvCxnSpPr>
            <p:cNvPr id="54" name="Rak 53"/>
            <p:cNvCxnSpPr>
              <a:stCxn id="41" idx="2"/>
              <a:endCxn id="47" idx="0"/>
            </p:cNvCxnSpPr>
            <p:nvPr/>
          </p:nvCxnSpPr>
          <p:spPr bwMode="auto">
            <a:xfrm flipH="1">
              <a:off x="1322783" y="3670384"/>
              <a:ext cx="2113" cy="12869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ruta 56"/>
            <p:cNvSpPr txBox="1"/>
            <p:nvPr/>
          </p:nvSpPr>
          <p:spPr>
            <a:xfrm>
              <a:off x="1238261" y="4206237"/>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sp>
          <p:nvSpPr>
            <p:cNvPr id="64" name="textruta 63"/>
            <p:cNvSpPr txBox="1"/>
            <p:nvPr/>
          </p:nvSpPr>
          <p:spPr>
            <a:xfrm>
              <a:off x="1001654" y="3091617"/>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65" name="textruta 64"/>
            <p:cNvSpPr txBox="1"/>
            <p:nvPr/>
          </p:nvSpPr>
          <p:spPr>
            <a:xfrm>
              <a:off x="1061912" y="3153914"/>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67" name="textruta 66"/>
            <p:cNvSpPr txBox="1"/>
            <p:nvPr/>
          </p:nvSpPr>
          <p:spPr>
            <a:xfrm>
              <a:off x="1122170" y="3216211"/>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68" name="textruta 67"/>
            <p:cNvSpPr txBox="1"/>
            <p:nvPr/>
          </p:nvSpPr>
          <p:spPr>
            <a:xfrm>
              <a:off x="1182428" y="3278508"/>
              <a:ext cx="3243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defPPr>
                <a:defRPr lang="sv-SE"/>
              </a:defPPr>
              <a:lvl1pPr>
                <a:defRPr sz="1400"/>
              </a:lvl1pPr>
            </a:lstStyle>
            <a:p>
              <a:r>
                <a:rPr lang="sv-SE" dirty="0"/>
                <a:t>O</a:t>
              </a:r>
            </a:p>
          </p:txBody>
        </p:sp>
        <p:cxnSp>
          <p:nvCxnSpPr>
            <p:cNvPr id="70" name="Kurva 69"/>
            <p:cNvCxnSpPr>
              <a:stCxn id="68" idx="3"/>
            </p:cNvCxnSpPr>
            <p:nvPr/>
          </p:nvCxnSpPr>
          <p:spPr bwMode="auto">
            <a:xfrm flipH="1" flipV="1">
              <a:off x="1446487" y="3216211"/>
              <a:ext cx="60256" cy="216186"/>
            </a:xfrm>
            <a:prstGeom prst="curvedConnector4">
              <a:avLst>
                <a:gd name="adj1" fmla="val -242383"/>
                <a:gd name="adj2" fmla="val 97341"/>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ruta 70"/>
            <p:cNvSpPr txBox="1"/>
            <p:nvPr/>
          </p:nvSpPr>
          <p:spPr>
            <a:xfrm>
              <a:off x="764548" y="4208144"/>
              <a:ext cx="1120696" cy="65096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sv-SE" sz="1400" dirty="0" smtClean="0"/>
            </a:p>
          </p:txBody>
        </p:sp>
        <p:sp>
          <p:nvSpPr>
            <p:cNvPr id="72" name="textruta 71"/>
            <p:cNvSpPr txBox="1"/>
            <p:nvPr/>
          </p:nvSpPr>
          <p:spPr>
            <a:xfrm>
              <a:off x="1170575" y="5008119"/>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cxnSp>
          <p:nvCxnSpPr>
            <p:cNvPr id="73" name="Rak 72"/>
            <p:cNvCxnSpPr>
              <a:stCxn id="71" idx="2"/>
              <a:endCxn id="72" idx="0"/>
            </p:cNvCxnSpPr>
            <p:nvPr/>
          </p:nvCxnSpPr>
          <p:spPr bwMode="auto">
            <a:xfrm flipH="1">
              <a:off x="1322783" y="4859104"/>
              <a:ext cx="2113" cy="14901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ruta 73"/>
            <p:cNvSpPr txBox="1"/>
            <p:nvPr/>
          </p:nvSpPr>
          <p:spPr>
            <a:xfrm>
              <a:off x="1238261" y="5059677"/>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sp>
          <p:nvSpPr>
            <p:cNvPr id="75" name="textruta 74"/>
            <p:cNvSpPr txBox="1"/>
            <p:nvPr/>
          </p:nvSpPr>
          <p:spPr>
            <a:xfrm>
              <a:off x="1001654" y="4280337"/>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76" name="textruta 75"/>
            <p:cNvSpPr txBox="1"/>
            <p:nvPr/>
          </p:nvSpPr>
          <p:spPr>
            <a:xfrm>
              <a:off x="1061912" y="4342634"/>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77" name="textruta 76"/>
            <p:cNvSpPr txBox="1"/>
            <p:nvPr/>
          </p:nvSpPr>
          <p:spPr>
            <a:xfrm>
              <a:off x="1122170" y="4404931"/>
              <a:ext cx="324315" cy="307777"/>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400" dirty="0" smtClean="0"/>
                <a:t>O</a:t>
              </a:r>
            </a:p>
          </p:txBody>
        </p:sp>
        <p:sp>
          <p:nvSpPr>
            <p:cNvPr id="79" name="textruta 78"/>
            <p:cNvSpPr txBox="1"/>
            <p:nvPr/>
          </p:nvSpPr>
          <p:spPr>
            <a:xfrm>
              <a:off x="1182428" y="4467228"/>
              <a:ext cx="3243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defPPr>
                <a:defRPr lang="sv-SE"/>
              </a:defPPr>
              <a:lvl1pPr>
                <a:defRPr sz="1400"/>
              </a:lvl1pPr>
            </a:lstStyle>
            <a:p>
              <a:r>
                <a:rPr lang="sv-SE" dirty="0"/>
                <a:t>O</a:t>
              </a:r>
            </a:p>
          </p:txBody>
        </p:sp>
        <p:cxnSp>
          <p:nvCxnSpPr>
            <p:cNvPr id="83" name="Kurva 82"/>
            <p:cNvCxnSpPr>
              <a:stCxn id="79" idx="3"/>
            </p:cNvCxnSpPr>
            <p:nvPr/>
          </p:nvCxnSpPr>
          <p:spPr bwMode="auto">
            <a:xfrm flipH="1" flipV="1">
              <a:off x="1446487" y="4404931"/>
              <a:ext cx="60256" cy="216186"/>
            </a:xfrm>
            <a:prstGeom prst="curvedConnector4">
              <a:avLst>
                <a:gd name="adj1" fmla="val -242383"/>
                <a:gd name="adj2" fmla="val 97341"/>
              </a:avLst>
            </a:prstGeom>
            <a:noFill/>
            <a:ln w="9525" cap="flat" cmpd="sng" algn="ctr">
              <a:solidFill>
                <a:srgbClr val="382819"/>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textruta 83"/>
            <p:cNvSpPr txBox="1"/>
            <p:nvPr/>
          </p:nvSpPr>
          <p:spPr>
            <a:xfrm>
              <a:off x="1159924" y="5746897"/>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sp>
          <p:nvSpPr>
            <p:cNvPr id="85" name="textruta 84"/>
            <p:cNvSpPr txBox="1"/>
            <p:nvPr/>
          </p:nvSpPr>
          <p:spPr>
            <a:xfrm>
              <a:off x="1312324" y="5899297"/>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sp>
          <p:nvSpPr>
            <p:cNvPr id="88" name="textruta 87"/>
            <p:cNvSpPr txBox="1"/>
            <p:nvPr/>
          </p:nvSpPr>
          <p:spPr>
            <a:xfrm>
              <a:off x="2229919" y="4786969"/>
              <a:ext cx="693090" cy="261610"/>
            </a:xfrm>
            <a:prstGeom prst="rect">
              <a:avLst/>
            </a:prstGeom>
            <a:noFill/>
          </p:spPr>
          <p:txBody>
            <a:bodyPr wrap="none" rtlCol="0">
              <a:spAutoFit/>
            </a:bodyPr>
            <a:lstStyle/>
            <a:p>
              <a:r>
                <a:rPr lang="sv-SE" sz="1050" i="1" dirty="0" smtClean="0"/>
                <a:t>Version</a:t>
              </a:r>
              <a:endParaRPr lang="sv-SE" sz="1050" i="1" dirty="0"/>
            </a:p>
          </p:txBody>
        </p:sp>
        <p:sp>
          <p:nvSpPr>
            <p:cNvPr id="55" name="textruta 54"/>
            <p:cNvSpPr txBox="1"/>
            <p:nvPr/>
          </p:nvSpPr>
          <p:spPr>
            <a:xfrm>
              <a:off x="603974" y="1447466"/>
              <a:ext cx="2124531" cy="276999"/>
            </a:xfrm>
            <a:prstGeom prst="rect">
              <a:avLst/>
            </a:prstGeom>
            <a:noFill/>
          </p:spPr>
          <p:txBody>
            <a:bodyPr wrap="square" rtlCol="0">
              <a:spAutoFit/>
            </a:bodyPr>
            <a:lstStyle/>
            <a:p>
              <a:r>
                <a:rPr lang="sv-SE" sz="1200" i="1" dirty="0" smtClean="0"/>
                <a:t>Läkemedelslista NOD</a:t>
              </a:r>
              <a:endParaRPr lang="sv-SE" sz="1200" i="1" dirty="0"/>
            </a:p>
          </p:txBody>
        </p:sp>
        <p:sp>
          <p:nvSpPr>
            <p:cNvPr id="58" name="textruta 57"/>
            <p:cNvSpPr txBox="1"/>
            <p:nvPr/>
          </p:nvSpPr>
          <p:spPr>
            <a:xfrm>
              <a:off x="1894639" y="3161369"/>
              <a:ext cx="632204" cy="276999"/>
            </a:xfrm>
            <a:prstGeom prst="rect">
              <a:avLst/>
            </a:prstGeom>
            <a:noFill/>
          </p:spPr>
          <p:txBody>
            <a:bodyPr wrap="none" rtlCol="0">
              <a:spAutoFit/>
            </a:bodyPr>
            <a:lstStyle/>
            <a:p>
              <a:r>
                <a:rPr lang="sv-SE" sz="1200" dirty="0" smtClean="0"/>
                <a:t>Waran</a:t>
              </a:r>
              <a:endParaRPr lang="sv-SE" sz="1200" dirty="0"/>
            </a:p>
          </p:txBody>
        </p:sp>
        <p:sp>
          <p:nvSpPr>
            <p:cNvPr id="61" name="textruta 60"/>
            <p:cNvSpPr txBox="1"/>
            <p:nvPr/>
          </p:nvSpPr>
          <p:spPr>
            <a:xfrm>
              <a:off x="1894639" y="2257129"/>
              <a:ext cx="753607" cy="276999"/>
            </a:xfrm>
            <a:prstGeom prst="rect">
              <a:avLst/>
            </a:prstGeom>
            <a:noFill/>
          </p:spPr>
          <p:txBody>
            <a:bodyPr wrap="none" rtlCol="0">
              <a:spAutoFit/>
            </a:bodyPr>
            <a:lstStyle/>
            <a:p>
              <a:r>
                <a:rPr lang="sv-SE" sz="1200" dirty="0" smtClean="0"/>
                <a:t>Alvedon</a:t>
              </a:r>
              <a:endParaRPr lang="sv-SE" sz="1200" dirty="0"/>
            </a:p>
          </p:txBody>
        </p:sp>
        <p:sp>
          <p:nvSpPr>
            <p:cNvPr id="89" name="textruta 88"/>
            <p:cNvSpPr txBox="1"/>
            <p:nvPr/>
          </p:nvSpPr>
          <p:spPr>
            <a:xfrm>
              <a:off x="1977250" y="5263870"/>
              <a:ext cx="938669" cy="253916"/>
            </a:xfrm>
            <a:prstGeom prst="rect">
              <a:avLst/>
            </a:prstGeom>
            <a:solidFill>
              <a:schemeClr val="bg1"/>
            </a:solidFill>
          </p:spPr>
          <p:txBody>
            <a:bodyPr wrap="square" rtlCol="0">
              <a:spAutoFit/>
            </a:bodyPr>
            <a:lstStyle/>
            <a:p>
              <a:r>
                <a:rPr lang="sv-SE" sz="1050" i="1" dirty="0" smtClean="0"/>
                <a:t>Avstämd av</a:t>
              </a:r>
            </a:p>
          </p:txBody>
        </p:sp>
        <p:sp>
          <p:nvSpPr>
            <p:cNvPr id="60" name="textruta 59"/>
            <p:cNvSpPr txBox="1"/>
            <p:nvPr/>
          </p:nvSpPr>
          <p:spPr>
            <a:xfrm>
              <a:off x="1904799" y="4268809"/>
              <a:ext cx="877539" cy="276999"/>
            </a:xfrm>
            <a:prstGeom prst="rect">
              <a:avLst/>
            </a:prstGeom>
            <a:noFill/>
          </p:spPr>
          <p:txBody>
            <a:bodyPr wrap="none" rtlCol="0">
              <a:spAutoFit/>
            </a:bodyPr>
            <a:lstStyle/>
            <a:p>
              <a:r>
                <a:rPr lang="sv-SE" sz="1200" dirty="0" smtClean="0"/>
                <a:t>Oxascand</a:t>
              </a:r>
              <a:endParaRPr lang="sv-SE" sz="1200" dirty="0"/>
            </a:p>
          </p:txBody>
        </p:sp>
        <p:sp>
          <p:nvSpPr>
            <p:cNvPr id="52" name="textruta 51"/>
            <p:cNvSpPr txBox="1"/>
            <p:nvPr/>
          </p:nvSpPr>
          <p:spPr>
            <a:xfrm>
              <a:off x="1662291" y="5020031"/>
              <a:ext cx="1223150" cy="261610"/>
            </a:xfrm>
            <a:prstGeom prst="rect">
              <a:avLst/>
            </a:prstGeom>
            <a:solidFill>
              <a:schemeClr val="bg1"/>
            </a:solidFill>
          </p:spPr>
          <p:txBody>
            <a:bodyPr wrap="square" rtlCol="0">
              <a:spAutoFit/>
            </a:bodyPr>
            <a:lstStyle/>
            <a:p>
              <a:r>
                <a:rPr lang="sv-SE" sz="1050" i="1" dirty="0" smtClean="0"/>
                <a:t>Senast ändrad av</a:t>
              </a:r>
            </a:p>
          </p:txBody>
        </p:sp>
      </p:grpSp>
      <p:sp>
        <p:nvSpPr>
          <p:cNvPr id="81" name="textruta 80"/>
          <p:cNvSpPr txBox="1"/>
          <p:nvPr/>
        </p:nvSpPr>
        <p:spPr>
          <a:xfrm>
            <a:off x="1744012" y="6122034"/>
            <a:ext cx="757765" cy="276999"/>
          </a:xfrm>
          <a:prstGeom prst="rect">
            <a:avLst/>
          </a:prstGeom>
          <a:noFill/>
        </p:spPr>
        <p:txBody>
          <a:bodyPr wrap="none" rtlCol="0">
            <a:spAutoFit/>
          </a:bodyPr>
          <a:lstStyle/>
          <a:p>
            <a:r>
              <a:rPr lang="sv-SE" sz="1200" dirty="0" smtClean="0"/>
              <a:t>Entocort</a:t>
            </a:r>
            <a:endParaRPr lang="sv-SE" sz="1200" dirty="0"/>
          </a:p>
        </p:txBody>
      </p:sp>
      <p:sp>
        <p:nvSpPr>
          <p:cNvPr id="86" name="textruta 85"/>
          <p:cNvSpPr txBox="1"/>
          <p:nvPr/>
        </p:nvSpPr>
        <p:spPr>
          <a:xfrm>
            <a:off x="1485044" y="6061857"/>
            <a:ext cx="304415" cy="307777"/>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400" dirty="0"/>
              <a:t>E</a:t>
            </a:r>
            <a:endParaRPr lang="sv-SE" sz="1400" dirty="0" smtClean="0"/>
          </a:p>
        </p:txBody>
      </p:sp>
      <p:sp>
        <p:nvSpPr>
          <p:cNvPr id="62" name="Höger klammerparentes 61"/>
          <p:cNvSpPr/>
          <p:nvPr/>
        </p:nvSpPr>
        <p:spPr bwMode="auto">
          <a:xfrm rot="10800000">
            <a:off x="467236" y="5572190"/>
            <a:ext cx="273474" cy="807971"/>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63" name="textruta 62"/>
          <p:cNvSpPr txBox="1"/>
          <p:nvPr/>
        </p:nvSpPr>
        <p:spPr>
          <a:xfrm rot="16200000">
            <a:off x="-696438" y="5397872"/>
            <a:ext cx="2044716" cy="276999"/>
          </a:xfrm>
          <a:prstGeom prst="rect">
            <a:avLst/>
          </a:prstGeom>
          <a:noFill/>
        </p:spPr>
        <p:txBody>
          <a:bodyPr wrap="square" rtlCol="0">
            <a:spAutoFit/>
          </a:bodyPr>
          <a:lstStyle/>
          <a:p>
            <a:r>
              <a:rPr lang="sv-SE" sz="1200" dirty="0" smtClean="0"/>
              <a:t>Lösa </a:t>
            </a:r>
            <a:r>
              <a:rPr lang="sv-SE" sz="1200" dirty="0" err="1" smtClean="0"/>
              <a:t>exp.underlag</a:t>
            </a:r>
            <a:endParaRPr lang="sv-SE" sz="1200" dirty="0"/>
          </a:p>
        </p:txBody>
      </p:sp>
      <p:grpSp>
        <p:nvGrpSpPr>
          <p:cNvPr id="5" name="Grupp 4"/>
          <p:cNvGrpSpPr/>
          <p:nvPr/>
        </p:nvGrpSpPr>
        <p:grpSpPr>
          <a:xfrm>
            <a:off x="3116524" y="1534833"/>
            <a:ext cx="2542596" cy="4845329"/>
            <a:chOff x="3116524" y="1534833"/>
            <a:chExt cx="2542596" cy="4845329"/>
          </a:xfrm>
        </p:grpSpPr>
        <p:pic>
          <p:nvPicPr>
            <p:cNvPr id="4" name="Bildobjekt 3"/>
            <p:cNvPicPr>
              <a:picLocks noChangeAspect="1"/>
            </p:cNvPicPr>
            <p:nvPr/>
          </p:nvPicPr>
          <p:blipFill rotWithShape="1">
            <a:blip r:embed="rId3"/>
            <a:srcRect b="50287"/>
            <a:stretch/>
          </p:blipFill>
          <p:spPr>
            <a:xfrm>
              <a:off x="3116524" y="1534833"/>
              <a:ext cx="2542596" cy="2252651"/>
            </a:xfrm>
            <a:prstGeom prst="rect">
              <a:avLst/>
            </a:prstGeom>
          </p:spPr>
        </p:pic>
        <p:pic>
          <p:nvPicPr>
            <p:cNvPr id="66" name="Bildobjekt 65"/>
            <p:cNvPicPr>
              <a:picLocks noChangeAspect="1"/>
            </p:cNvPicPr>
            <p:nvPr/>
          </p:nvPicPr>
          <p:blipFill rotWithShape="1">
            <a:blip r:embed="rId3"/>
            <a:srcRect t="84972"/>
            <a:stretch/>
          </p:blipFill>
          <p:spPr>
            <a:xfrm>
              <a:off x="3116524" y="4093578"/>
              <a:ext cx="2542596" cy="680959"/>
            </a:xfrm>
            <a:prstGeom prst="rect">
              <a:avLst/>
            </a:prstGeom>
          </p:spPr>
        </p:pic>
        <p:pic>
          <p:nvPicPr>
            <p:cNvPr id="69" name="Bildobjekt 68"/>
            <p:cNvPicPr>
              <a:picLocks noChangeAspect="1"/>
            </p:cNvPicPr>
            <p:nvPr/>
          </p:nvPicPr>
          <p:blipFill rotWithShape="1">
            <a:blip r:embed="rId3"/>
            <a:srcRect t="53795" b="15475"/>
            <a:stretch/>
          </p:blipFill>
          <p:spPr>
            <a:xfrm>
              <a:off x="3116524" y="4987648"/>
              <a:ext cx="2542596" cy="1392514"/>
            </a:xfrm>
            <a:prstGeom prst="rect">
              <a:avLst/>
            </a:prstGeom>
          </p:spPr>
        </p:pic>
      </p:grpSp>
    </p:spTree>
    <p:extLst>
      <p:ext uri="{BB962C8B-B14F-4D97-AF65-F5344CB8AC3E}">
        <p14:creationId xmlns:p14="http://schemas.microsoft.com/office/powerpoint/2010/main" val="3373451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Autofit/>
          </a:bodyPr>
          <a:lstStyle/>
          <a:p>
            <a:r>
              <a:rPr lang="sv-SE" sz="2400" dirty="0" smtClean="0"/>
              <a:t>Läkemedelsordination ”utlagd”</a:t>
            </a:r>
            <a:br>
              <a:rPr lang="sv-SE" sz="2400" dirty="0" smtClean="0"/>
            </a:br>
            <a:r>
              <a:rPr lang="sv-SE" sz="2400" dirty="0" smtClean="0"/>
              <a:t>på tidsaxeln</a:t>
            </a:r>
            <a:endParaRPr lang="sv-SE" sz="2400"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26</a:t>
            </a:fld>
            <a:endParaRPr lang="sv-SE"/>
          </a:p>
        </p:txBody>
      </p:sp>
      <p:sp>
        <p:nvSpPr>
          <p:cNvPr id="5" name="textruta 4"/>
          <p:cNvSpPr txBox="1"/>
          <p:nvPr/>
        </p:nvSpPr>
        <p:spPr>
          <a:xfrm>
            <a:off x="3149600" y="4539196"/>
            <a:ext cx="855139" cy="276999"/>
          </a:xfrm>
          <a:prstGeom prst="rect">
            <a:avLst/>
          </a:prstGeom>
          <a:solidFill>
            <a:srgbClr val="AADEE2"/>
          </a:solidFill>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sv-SE" sz="1200" dirty="0" smtClean="0"/>
          </a:p>
        </p:txBody>
      </p:sp>
      <p:sp>
        <p:nvSpPr>
          <p:cNvPr id="6" name="textruta 5"/>
          <p:cNvSpPr txBox="1"/>
          <p:nvPr/>
        </p:nvSpPr>
        <p:spPr>
          <a:xfrm>
            <a:off x="2741731" y="4539196"/>
            <a:ext cx="407870" cy="276999"/>
          </a:xfrm>
          <a:prstGeom prst="rect">
            <a:avLst/>
          </a:prstGeom>
          <a:solidFill>
            <a:schemeClr val="bg1"/>
          </a:solidFill>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sv-SE" sz="1200" dirty="0" smtClean="0"/>
          </a:p>
        </p:txBody>
      </p:sp>
      <p:sp>
        <p:nvSpPr>
          <p:cNvPr id="7" name="Ellips 6"/>
          <p:cNvSpPr>
            <a:spLocks noChangeAspect="1"/>
          </p:cNvSpPr>
          <p:nvPr/>
        </p:nvSpPr>
        <p:spPr bwMode="auto">
          <a:xfrm>
            <a:off x="2650489" y="4218580"/>
            <a:ext cx="213783" cy="194049"/>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b</a:t>
            </a:r>
            <a:endParaRPr kumimoji="0" lang="sv-SE" sz="1200" b="0" i="0" u="none" strike="noStrike" cap="none" normalizeH="0" baseline="0" dirty="0" smtClean="0">
              <a:ln>
                <a:noFill/>
              </a:ln>
              <a:solidFill>
                <a:srgbClr val="3366FF"/>
              </a:solidFill>
              <a:effectLst/>
              <a:latin typeface="Arial" charset="0"/>
            </a:endParaRPr>
          </a:p>
        </p:txBody>
      </p:sp>
      <p:cxnSp>
        <p:nvCxnSpPr>
          <p:cNvPr id="8" name="Rak 7"/>
          <p:cNvCxnSpPr/>
          <p:nvPr/>
        </p:nvCxnSpPr>
        <p:spPr bwMode="auto">
          <a:xfrm flipH="1">
            <a:off x="2736850" y="4440343"/>
            <a:ext cx="1059" cy="665057"/>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Ellips 9"/>
          <p:cNvSpPr>
            <a:spLocks noChangeAspect="1"/>
          </p:cNvSpPr>
          <p:nvPr/>
        </p:nvSpPr>
        <p:spPr bwMode="auto">
          <a:xfrm>
            <a:off x="3056890" y="4222032"/>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i</a:t>
            </a:r>
            <a:endParaRPr kumimoji="0" lang="sv-SE" sz="1200" b="0" i="0" u="none" strike="noStrike" cap="none" normalizeH="0" baseline="0" dirty="0" smtClean="0">
              <a:ln>
                <a:noFill/>
              </a:ln>
              <a:solidFill>
                <a:srgbClr val="3366FF"/>
              </a:solidFill>
              <a:effectLst/>
              <a:latin typeface="Arial" charset="0"/>
            </a:endParaRPr>
          </a:p>
        </p:txBody>
      </p:sp>
      <p:sp>
        <p:nvSpPr>
          <p:cNvPr id="11" name="Ellips 10"/>
          <p:cNvSpPr>
            <a:spLocks noChangeAspect="1"/>
          </p:cNvSpPr>
          <p:nvPr/>
        </p:nvSpPr>
        <p:spPr bwMode="auto">
          <a:xfrm>
            <a:off x="3888740" y="4218198"/>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u</a:t>
            </a:r>
            <a:endParaRPr kumimoji="0" lang="sv-SE" sz="1200" b="0" i="0" u="none" strike="noStrike" cap="none" normalizeH="0" baseline="0" dirty="0" smtClean="0">
              <a:ln>
                <a:noFill/>
              </a:ln>
              <a:solidFill>
                <a:srgbClr val="3366FF"/>
              </a:solidFill>
              <a:effectLst/>
              <a:latin typeface="Arial" charset="0"/>
            </a:endParaRPr>
          </a:p>
        </p:txBody>
      </p:sp>
      <p:cxnSp>
        <p:nvCxnSpPr>
          <p:cNvPr id="13" name="Rak 12"/>
          <p:cNvCxnSpPr/>
          <p:nvPr/>
        </p:nvCxnSpPr>
        <p:spPr bwMode="auto">
          <a:xfrm>
            <a:off x="2042436" y="4937760"/>
            <a:ext cx="5201644" cy="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ruta 13"/>
          <p:cNvSpPr txBox="1"/>
          <p:nvPr/>
        </p:nvSpPr>
        <p:spPr>
          <a:xfrm>
            <a:off x="7255723" y="4808327"/>
            <a:ext cx="282997" cy="253916"/>
          </a:xfrm>
          <a:prstGeom prst="rect">
            <a:avLst/>
          </a:prstGeom>
          <a:noFill/>
        </p:spPr>
        <p:txBody>
          <a:bodyPr wrap="square" rtlCol="0">
            <a:spAutoFit/>
          </a:bodyPr>
          <a:lstStyle/>
          <a:p>
            <a:r>
              <a:rPr lang="sv-SE" sz="1050" i="1" dirty="0" smtClean="0"/>
              <a:t>t</a:t>
            </a:r>
            <a:endParaRPr lang="sv-SE" sz="1050" i="1" dirty="0"/>
          </a:p>
        </p:txBody>
      </p:sp>
      <p:cxnSp>
        <p:nvCxnSpPr>
          <p:cNvPr id="17" name="Rak 16"/>
          <p:cNvCxnSpPr/>
          <p:nvPr/>
        </p:nvCxnSpPr>
        <p:spPr bwMode="auto">
          <a:xfrm flipH="1">
            <a:off x="3149600" y="4433993"/>
            <a:ext cx="1059" cy="665057"/>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Rak 17"/>
          <p:cNvCxnSpPr/>
          <p:nvPr/>
        </p:nvCxnSpPr>
        <p:spPr bwMode="auto">
          <a:xfrm flipH="1">
            <a:off x="4000500" y="4440343"/>
            <a:ext cx="1059" cy="665057"/>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Rak 18"/>
          <p:cNvCxnSpPr/>
          <p:nvPr/>
        </p:nvCxnSpPr>
        <p:spPr bwMode="auto">
          <a:xfrm flipH="1">
            <a:off x="2794000" y="4440343"/>
            <a:ext cx="1059" cy="665057"/>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Ellips 19"/>
          <p:cNvSpPr>
            <a:spLocks noChangeAspect="1"/>
          </p:cNvSpPr>
          <p:nvPr/>
        </p:nvSpPr>
        <p:spPr bwMode="auto">
          <a:xfrm>
            <a:off x="2707639" y="5088530"/>
            <a:ext cx="213783" cy="194049"/>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r</a:t>
            </a:r>
            <a:endParaRPr kumimoji="0" lang="sv-SE" sz="1200" b="0" i="0" u="none" strike="noStrike" cap="none" normalizeH="0" baseline="0" dirty="0" smtClean="0">
              <a:ln>
                <a:noFill/>
              </a:ln>
              <a:solidFill>
                <a:srgbClr val="3366FF"/>
              </a:solidFill>
              <a:effectLst/>
              <a:latin typeface="Arial" charset="0"/>
            </a:endParaRPr>
          </a:p>
        </p:txBody>
      </p:sp>
      <p:sp>
        <p:nvSpPr>
          <p:cNvPr id="21" name="Ellips 20"/>
          <p:cNvSpPr>
            <a:spLocks noChangeAspect="1"/>
          </p:cNvSpPr>
          <p:nvPr/>
        </p:nvSpPr>
        <p:spPr bwMode="auto">
          <a:xfrm>
            <a:off x="2662490" y="2245900"/>
            <a:ext cx="213783" cy="194049"/>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b</a:t>
            </a:r>
            <a:endParaRPr kumimoji="0" lang="sv-SE" sz="1200" b="0" i="0" u="none" strike="noStrike" cap="none" normalizeH="0" baseline="0" dirty="0" smtClean="0">
              <a:ln>
                <a:noFill/>
              </a:ln>
              <a:solidFill>
                <a:srgbClr val="3366FF"/>
              </a:solidFill>
              <a:effectLst/>
              <a:latin typeface="Arial" charset="0"/>
            </a:endParaRPr>
          </a:p>
        </p:txBody>
      </p:sp>
      <p:sp>
        <p:nvSpPr>
          <p:cNvPr id="22" name="Ellips 21"/>
          <p:cNvSpPr>
            <a:spLocks noChangeAspect="1"/>
          </p:cNvSpPr>
          <p:nvPr/>
        </p:nvSpPr>
        <p:spPr bwMode="auto">
          <a:xfrm>
            <a:off x="2660845" y="1894573"/>
            <a:ext cx="213783" cy="194049"/>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r</a:t>
            </a:r>
            <a:endParaRPr kumimoji="0" lang="sv-SE" sz="1200" b="0" i="0" u="none" strike="noStrike" cap="none" normalizeH="0" baseline="0" dirty="0" smtClean="0">
              <a:ln>
                <a:noFill/>
              </a:ln>
              <a:solidFill>
                <a:srgbClr val="3366FF"/>
              </a:solidFill>
              <a:effectLst/>
              <a:latin typeface="Arial" charset="0"/>
            </a:endParaRPr>
          </a:p>
        </p:txBody>
      </p:sp>
      <p:sp>
        <p:nvSpPr>
          <p:cNvPr id="23" name="Ellips 22"/>
          <p:cNvSpPr>
            <a:spLocks noChangeAspect="1"/>
          </p:cNvSpPr>
          <p:nvPr/>
        </p:nvSpPr>
        <p:spPr bwMode="auto">
          <a:xfrm>
            <a:off x="2657330" y="2817601"/>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i</a:t>
            </a:r>
            <a:endParaRPr kumimoji="0" lang="sv-SE" sz="1200" b="0" i="0" u="none" strike="noStrike" cap="none" normalizeH="0" baseline="0" dirty="0" smtClean="0">
              <a:ln>
                <a:noFill/>
              </a:ln>
              <a:solidFill>
                <a:srgbClr val="3366FF"/>
              </a:solidFill>
              <a:effectLst/>
              <a:latin typeface="Arial" charset="0"/>
            </a:endParaRPr>
          </a:p>
        </p:txBody>
      </p:sp>
      <p:sp>
        <p:nvSpPr>
          <p:cNvPr id="24" name="Ellips 23"/>
          <p:cNvSpPr>
            <a:spLocks noChangeAspect="1"/>
          </p:cNvSpPr>
          <p:nvPr/>
        </p:nvSpPr>
        <p:spPr bwMode="auto">
          <a:xfrm>
            <a:off x="2677499" y="3336560"/>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u</a:t>
            </a:r>
            <a:endParaRPr kumimoji="0" lang="sv-SE" sz="1200" b="0" i="0" u="none" strike="noStrike" cap="none" normalizeH="0" baseline="0" dirty="0" smtClean="0">
              <a:ln>
                <a:noFill/>
              </a:ln>
              <a:solidFill>
                <a:srgbClr val="3366FF"/>
              </a:solidFill>
              <a:effectLst/>
              <a:latin typeface="Arial" charset="0"/>
            </a:endParaRPr>
          </a:p>
        </p:txBody>
      </p:sp>
      <p:sp>
        <p:nvSpPr>
          <p:cNvPr id="25" name="textruta 24"/>
          <p:cNvSpPr txBox="1"/>
          <p:nvPr/>
        </p:nvSpPr>
        <p:spPr>
          <a:xfrm>
            <a:off x="2926966" y="1849787"/>
            <a:ext cx="5344679" cy="1754327"/>
          </a:xfrm>
          <a:prstGeom prst="rect">
            <a:avLst/>
          </a:prstGeom>
          <a:noFill/>
        </p:spPr>
        <p:txBody>
          <a:bodyPr wrap="square" rtlCol="0">
            <a:spAutoFit/>
          </a:bodyPr>
          <a:lstStyle/>
          <a:p>
            <a:r>
              <a:rPr lang="sv-SE" sz="1200" dirty="0" smtClean="0"/>
              <a:t>Registrerad i NOD</a:t>
            </a:r>
          </a:p>
          <a:p>
            <a:endParaRPr lang="sv-SE" sz="1200" dirty="0"/>
          </a:p>
          <a:p>
            <a:r>
              <a:rPr lang="sv-SE" sz="1200" dirty="0" smtClean="0"/>
              <a:t>Beslutad (ordinationstidpunkt) av ordinatör. Får ej vara i framtid. Kan vara samma som Registrerad eller en tidigare tidpunkt (b=r eller b&lt;r).</a:t>
            </a:r>
          </a:p>
          <a:p>
            <a:endParaRPr lang="sv-SE" sz="1200" dirty="0"/>
          </a:p>
          <a:p>
            <a:r>
              <a:rPr lang="sv-SE" sz="1200" dirty="0" smtClean="0"/>
              <a:t>Insättningstidpunkt. Tidpunkt då medicinering enligt beslutet ska sättas in. Angiven dosering räknas från denna tidpunkt.</a:t>
            </a:r>
          </a:p>
          <a:p>
            <a:endParaRPr lang="sv-SE" sz="1200" dirty="0"/>
          </a:p>
          <a:p>
            <a:r>
              <a:rPr lang="sv-SE" sz="1200" dirty="0" smtClean="0"/>
              <a:t>Utsättningstidpunkt (om applicerbart)</a:t>
            </a:r>
          </a:p>
        </p:txBody>
      </p:sp>
      <p:sp>
        <p:nvSpPr>
          <p:cNvPr id="26" name="Rundad rektangulär 25"/>
          <p:cNvSpPr/>
          <p:nvPr/>
        </p:nvSpPr>
        <p:spPr bwMode="auto">
          <a:xfrm>
            <a:off x="709325" y="5057328"/>
            <a:ext cx="1870887" cy="853710"/>
          </a:xfrm>
          <a:prstGeom prst="wedgeRoundRectCallout">
            <a:avLst>
              <a:gd name="adj1" fmla="val 54078"/>
              <a:gd name="adj2" fmla="val -92297"/>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a:solidFill>
                  <a:srgbClr val="3366FF"/>
                </a:solidFill>
              </a:rPr>
              <a:t>Läkemedels-</a:t>
            </a:r>
            <a:br>
              <a:rPr lang="sv-SE" sz="1100" i="1" dirty="0">
                <a:solidFill>
                  <a:srgbClr val="3366FF"/>
                </a:solidFill>
              </a:rPr>
            </a:br>
            <a:r>
              <a:rPr lang="sv-SE" sz="1100" i="1" dirty="0" smtClean="0">
                <a:solidFill>
                  <a:srgbClr val="3366FF"/>
                </a:solidFill>
              </a:rPr>
              <a:t>ordination och dess effekt</a:t>
            </a:r>
            <a:endParaRPr lang="sv-SE" sz="1100" i="1" dirty="0">
              <a:solidFill>
                <a:srgbClr val="3366FF"/>
              </a:solidFill>
            </a:endParaRPr>
          </a:p>
          <a:p>
            <a:r>
              <a:rPr lang="sv-SE" sz="1100" i="1" dirty="0">
                <a:solidFill>
                  <a:srgbClr val="3366FF"/>
                </a:solidFill>
              </a:rPr>
              <a:t>utsträckt i tid för behandlingen.</a:t>
            </a:r>
          </a:p>
        </p:txBody>
      </p:sp>
      <p:sp>
        <p:nvSpPr>
          <p:cNvPr id="27" name="Rektangel 26"/>
          <p:cNvSpPr/>
          <p:nvPr/>
        </p:nvSpPr>
        <p:spPr>
          <a:xfrm>
            <a:off x="7715481" y="253390"/>
            <a:ext cx="1164359"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a:t>
            </a:r>
            <a:r>
              <a:rPr lang="sv-SE"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16330683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ubrik 21"/>
          <p:cNvSpPr>
            <a:spLocks noGrp="1"/>
          </p:cNvSpPr>
          <p:nvPr>
            <p:ph type="title"/>
          </p:nvPr>
        </p:nvSpPr>
        <p:spPr/>
        <p:txBody>
          <a:bodyPr/>
          <a:lstStyle/>
          <a:p>
            <a:r>
              <a:rPr lang="sv-SE" sz="2400" dirty="0" smtClean="0"/>
              <a:t>Ändring av läkemedelsbehandling</a:t>
            </a:r>
            <a:br>
              <a:rPr lang="sv-SE" sz="2400" dirty="0" smtClean="0"/>
            </a:br>
            <a:r>
              <a:rPr lang="sv-SE" sz="1800" i="1" dirty="0" smtClean="0"/>
              <a:t>Justering av behandlingstid och dosering</a:t>
            </a:r>
            <a:endParaRPr lang="sv-SE" sz="2400" i="1"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27</a:t>
            </a:fld>
            <a:endParaRPr lang="sv-SE"/>
          </a:p>
        </p:txBody>
      </p:sp>
      <p:cxnSp>
        <p:nvCxnSpPr>
          <p:cNvPr id="7" name="Rak 6"/>
          <p:cNvCxnSpPr/>
          <p:nvPr/>
        </p:nvCxnSpPr>
        <p:spPr bwMode="auto">
          <a:xfrm>
            <a:off x="2109304" y="1985666"/>
            <a:ext cx="0" cy="3949467"/>
          </a:xfrm>
          <a:prstGeom prst="line">
            <a:avLst/>
          </a:prstGeom>
          <a:noFill/>
          <a:ln w="9525" cap="flat" cmpd="sng" algn="ctr">
            <a:solidFill>
              <a:srgbClr val="3366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Rak 9"/>
          <p:cNvCxnSpPr/>
          <p:nvPr/>
        </p:nvCxnSpPr>
        <p:spPr bwMode="auto">
          <a:xfrm>
            <a:off x="1382036" y="5943600"/>
            <a:ext cx="5201644" cy="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ruta 28"/>
          <p:cNvSpPr txBox="1"/>
          <p:nvPr/>
        </p:nvSpPr>
        <p:spPr>
          <a:xfrm>
            <a:off x="1325037" y="1368359"/>
            <a:ext cx="1032084" cy="738664"/>
          </a:xfrm>
          <a:prstGeom prst="rect">
            <a:avLst/>
          </a:prstGeom>
          <a:noFill/>
        </p:spPr>
        <p:txBody>
          <a:bodyPr wrap="square" rtlCol="0">
            <a:spAutoFit/>
          </a:bodyPr>
          <a:lstStyle/>
          <a:p>
            <a:r>
              <a:rPr lang="sv-SE" sz="1050" i="1" dirty="0" smtClean="0">
                <a:solidFill>
                  <a:srgbClr val="3366FF"/>
                </a:solidFill>
              </a:rPr>
              <a:t>Insättning av behandling</a:t>
            </a:r>
          </a:p>
          <a:p>
            <a:r>
              <a:rPr lang="sv-SE" sz="1050" i="1" dirty="0" smtClean="0">
                <a:solidFill>
                  <a:srgbClr val="3366FF"/>
                </a:solidFill>
              </a:rPr>
              <a:t>(behandlings-start)</a:t>
            </a:r>
            <a:endParaRPr lang="sv-SE" sz="1050" i="1" dirty="0">
              <a:solidFill>
                <a:srgbClr val="3366FF"/>
              </a:solidFill>
            </a:endParaRPr>
          </a:p>
        </p:txBody>
      </p:sp>
      <p:sp>
        <p:nvSpPr>
          <p:cNvPr id="44" name="textruta 43"/>
          <p:cNvSpPr txBox="1"/>
          <p:nvPr/>
        </p:nvSpPr>
        <p:spPr>
          <a:xfrm>
            <a:off x="6554683" y="5804007"/>
            <a:ext cx="282997" cy="253916"/>
          </a:xfrm>
          <a:prstGeom prst="rect">
            <a:avLst/>
          </a:prstGeom>
          <a:noFill/>
        </p:spPr>
        <p:txBody>
          <a:bodyPr wrap="square" rtlCol="0">
            <a:spAutoFit/>
          </a:bodyPr>
          <a:lstStyle/>
          <a:p>
            <a:r>
              <a:rPr lang="sv-SE" sz="1050" i="1" dirty="0" smtClean="0"/>
              <a:t>t</a:t>
            </a:r>
            <a:endParaRPr lang="sv-SE" sz="1050" i="1" dirty="0"/>
          </a:p>
        </p:txBody>
      </p:sp>
      <p:cxnSp>
        <p:nvCxnSpPr>
          <p:cNvPr id="45" name="Rak 44"/>
          <p:cNvCxnSpPr/>
          <p:nvPr/>
        </p:nvCxnSpPr>
        <p:spPr bwMode="auto">
          <a:xfrm flipV="1">
            <a:off x="1381760" y="2245360"/>
            <a:ext cx="0" cy="369824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ruta 46"/>
          <p:cNvSpPr txBox="1"/>
          <p:nvPr/>
        </p:nvSpPr>
        <p:spPr>
          <a:xfrm>
            <a:off x="536787" y="1964031"/>
            <a:ext cx="916094" cy="415498"/>
          </a:xfrm>
          <a:prstGeom prst="rect">
            <a:avLst/>
          </a:prstGeom>
          <a:noFill/>
        </p:spPr>
        <p:txBody>
          <a:bodyPr wrap="square" rtlCol="0">
            <a:spAutoFit/>
          </a:bodyPr>
          <a:lstStyle/>
          <a:p>
            <a:r>
              <a:rPr lang="sv-SE" sz="1050" dirty="0" smtClean="0"/>
              <a:t>Tidigare ordinationer </a:t>
            </a:r>
            <a:endParaRPr lang="sv-SE" sz="1050" dirty="0"/>
          </a:p>
        </p:txBody>
      </p:sp>
      <p:grpSp>
        <p:nvGrpSpPr>
          <p:cNvPr id="87" name="Grupp 86"/>
          <p:cNvGrpSpPr/>
          <p:nvPr/>
        </p:nvGrpSpPr>
        <p:grpSpPr>
          <a:xfrm>
            <a:off x="4400124" y="1550117"/>
            <a:ext cx="708423" cy="4444188"/>
            <a:chOff x="4041377" y="1538358"/>
            <a:chExt cx="708423" cy="4444188"/>
          </a:xfrm>
        </p:grpSpPr>
        <p:cxnSp>
          <p:nvCxnSpPr>
            <p:cNvPr id="50" name="Rak 49"/>
            <p:cNvCxnSpPr/>
            <p:nvPr/>
          </p:nvCxnSpPr>
          <p:spPr bwMode="auto">
            <a:xfrm>
              <a:off x="4316524" y="2033079"/>
              <a:ext cx="0" cy="3949467"/>
            </a:xfrm>
            <a:prstGeom prst="line">
              <a:avLst/>
            </a:prstGeom>
            <a:noFill/>
            <a:ln w="12700" cap="flat" cmpd="sng" algn="ctr">
              <a:solidFill>
                <a:srgbClr val="008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undad rektangulär 50"/>
            <p:cNvSpPr/>
            <p:nvPr/>
          </p:nvSpPr>
          <p:spPr bwMode="auto">
            <a:xfrm>
              <a:off x="4041377" y="1538358"/>
              <a:ext cx="708423" cy="291854"/>
            </a:xfrm>
            <a:prstGeom prst="wedgeRoundRectCallout">
              <a:avLst>
                <a:gd name="adj1" fmla="val -14336"/>
                <a:gd name="adj2" fmla="val 98907"/>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008000"/>
                  </a:solidFill>
                </a:rPr>
                <a:t>Nulinje</a:t>
              </a:r>
              <a:endParaRPr lang="sv-SE" sz="1100" i="1" dirty="0">
                <a:solidFill>
                  <a:srgbClr val="008000"/>
                </a:solidFill>
              </a:endParaRPr>
            </a:p>
          </p:txBody>
        </p:sp>
      </p:grpSp>
      <p:sp>
        <p:nvSpPr>
          <p:cNvPr id="52" name="textruta 51"/>
          <p:cNvSpPr txBox="1"/>
          <p:nvPr/>
        </p:nvSpPr>
        <p:spPr>
          <a:xfrm>
            <a:off x="6947746" y="2278991"/>
            <a:ext cx="1749214" cy="1054135"/>
          </a:xfrm>
          <a:prstGeom prst="rect">
            <a:avLst/>
          </a:prstGeom>
          <a:noFill/>
        </p:spPr>
        <p:txBody>
          <a:bodyPr wrap="square" rtlCol="0">
            <a:spAutoFit/>
          </a:bodyPr>
          <a:lstStyle>
            <a:defPPr>
              <a:defRPr lang="sv-SE"/>
            </a:defPPr>
            <a:lvl1pPr>
              <a:defRPr sz="1050" i="1"/>
            </a:lvl1pPr>
          </a:lstStyle>
          <a:p>
            <a:r>
              <a:rPr lang="sv-SE" sz="1100" dirty="0"/>
              <a:t>Läkemedels-</a:t>
            </a:r>
            <a:br>
              <a:rPr lang="sv-SE" sz="1100" dirty="0"/>
            </a:br>
            <a:r>
              <a:rPr lang="sv-SE" sz="1100" dirty="0"/>
              <a:t>behandling</a:t>
            </a:r>
          </a:p>
          <a:p>
            <a:r>
              <a:rPr lang="sv-SE" sz="1000" dirty="0" smtClean="0"/>
              <a:t>har</a:t>
            </a:r>
          </a:p>
          <a:p>
            <a:r>
              <a:rPr lang="sv-SE" sz="1000" dirty="0" smtClean="0"/>
              <a:t>  Behandlingsstart</a:t>
            </a:r>
          </a:p>
          <a:p>
            <a:r>
              <a:rPr lang="sv-SE" sz="1000" dirty="0"/>
              <a:t> </a:t>
            </a:r>
            <a:r>
              <a:rPr lang="sv-SE" sz="1000" dirty="0" smtClean="0"/>
              <a:t> Behandlingsslut</a:t>
            </a:r>
            <a:r>
              <a:rPr lang="sv-SE" sz="1000" dirty="0"/>
              <a:t/>
            </a:r>
            <a:br>
              <a:rPr lang="sv-SE" sz="1000" dirty="0"/>
            </a:br>
            <a:r>
              <a:rPr lang="sv-SE" sz="1000" dirty="0" smtClean="0"/>
              <a:t>  (planerad, utfall, ingen)</a:t>
            </a:r>
            <a:r>
              <a:rPr lang="sv-SE" sz="1100" dirty="0"/>
              <a:t>	</a:t>
            </a:r>
          </a:p>
        </p:txBody>
      </p:sp>
      <p:sp>
        <p:nvSpPr>
          <p:cNvPr id="54" name="Rektangel 53"/>
          <p:cNvSpPr/>
          <p:nvPr/>
        </p:nvSpPr>
        <p:spPr>
          <a:xfrm>
            <a:off x="7705321" y="253390"/>
            <a:ext cx="1164359"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a:t>
            </a:r>
            <a:r>
              <a:rPr lang="sv-SE"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5" name="Rektangel 54"/>
          <p:cNvSpPr/>
          <p:nvPr/>
        </p:nvSpPr>
        <p:spPr bwMode="auto">
          <a:xfrm>
            <a:off x="1869440" y="2306320"/>
            <a:ext cx="5049520" cy="1869440"/>
          </a:xfrm>
          <a:prstGeom prst="rect">
            <a:avLst/>
          </a:prstGeom>
          <a:noFill/>
          <a:ln w="952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grpSp>
        <p:nvGrpSpPr>
          <p:cNvPr id="26" name="Grupp 25"/>
          <p:cNvGrpSpPr/>
          <p:nvPr/>
        </p:nvGrpSpPr>
        <p:grpSpPr>
          <a:xfrm>
            <a:off x="1432561" y="2413074"/>
            <a:ext cx="1577517" cy="378151"/>
            <a:chOff x="1432561" y="2413074"/>
            <a:chExt cx="1577517" cy="378151"/>
          </a:xfrm>
        </p:grpSpPr>
        <p:sp>
          <p:nvSpPr>
            <p:cNvPr id="4" name="textruta 3"/>
            <p:cNvSpPr txBox="1"/>
            <p:nvPr/>
          </p:nvSpPr>
          <p:spPr>
            <a:xfrm>
              <a:off x="2104224" y="2503640"/>
              <a:ext cx="905854" cy="261610"/>
            </a:xfrm>
            <a:prstGeom prst="rect">
              <a:avLst/>
            </a:prstGeom>
            <a:solidFill>
              <a:schemeClr val="accent1"/>
            </a:solidFill>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100" dirty="0" smtClean="0"/>
                <a:t>1x3 20d</a:t>
              </a:r>
            </a:p>
          </p:txBody>
        </p:sp>
        <p:grpSp>
          <p:nvGrpSpPr>
            <p:cNvPr id="11" name="Grupp 10"/>
            <p:cNvGrpSpPr/>
            <p:nvPr/>
          </p:nvGrpSpPr>
          <p:grpSpPr>
            <a:xfrm>
              <a:off x="1432561" y="2413074"/>
              <a:ext cx="588564" cy="378151"/>
              <a:chOff x="2946401" y="492834"/>
              <a:chExt cx="588564" cy="378151"/>
            </a:xfrm>
          </p:grpSpPr>
          <p:sp>
            <p:nvSpPr>
              <p:cNvPr id="35" name="textruta 34"/>
              <p:cNvSpPr txBox="1"/>
              <p:nvPr/>
            </p:nvSpPr>
            <p:spPr>
              <a:xfrm>
                <a:off x="2946401" y="580984"/>
                <a:ext cx="467360" cy="246221"/>
              </a:xfrm>
              <a:prstGeom prst="rect">
                <a:avLst/>
              </a:prstGeom>
              <a:noFill/>
            </p:spPr>
            <p:txBody>
              <a:bodyPr wrap="square" rtlCol="0">
                <a:spAutoFit/>
              </a:bodyPr>
              <a:lstStyle/>
              <a:p>
                <a:pPr defTabSz="457200" fontAlgn="auto">
                  <a:spcBef>
                    <a:spcPts val="0"/>
                  </a:spcBef>
                  <a:spcAft>
                    <a:spcPts val="0"/>
                  </a:spcAft>
                </a:pPr>
                <a:r>
                  <a:rPr lang="sv-SE" sz="1000" i="1" dirty="0" smtClean="0">
                    <a:solidFill>
                      <a:prstClr val="black"/>
                    </a:solidFill>
                    <a:latin typeface="Calibri"/>
                    <a:cs typeface="Arial" pitchFamily="34" charset="0"/>
                  </a:rPr>
                  <a:t>Anna</a:t>
                </a:r>
                <a:endParaRPr lang="sv-SE" sz="1000" i="1" dirty="0">
                  <a:solidFill>
                    <a:prstClr val="black"/>
                  </a:solidFill>
                  <a:latin typeface="Calibri"/>
                  <a:cs typeface="Arial" pitchFamily="34" charset="0"/>
                </a:endParaRPr>
              </a:p>
            </p:txBody>
          </p:sp>
          <p:pic>
            <p:nvPicPr>
              <p:cNvPr id="61" name="Picture 19" descr="person.tors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0996" y="492834"/>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8" name="Rak 37"/>
          <p:cNvCxnSpPr>
            <a:endCxn id="4" idx="3"/>
          </p:cNvCxnSpPr>
          <p:nvPr/>
        </p:nvCxnSpPr>
        <p:spPr bwMode="auto">
          <a:xfrm flipH="1">
            <a:off x="3010078" y="2140002"/>
            <a:ext cx="196" cy="494443"/>
          </a:xfrm>
          <a:prstGeom prst="line">
            <a:avLst/>
          </a:prstGeom>
          <a:noFill/>
          <a:ln w="9525" cap="flat" cmpd="sng" algn="ctr">
            <a:solidFill>
              <a:srgbClr val="382819"/>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 name="Grupp 16"/>
          <p:cNvGrpSpPr/>
          <p:nvPr/>
        </p:nvGrpSpPr>
        <p:grpSpPr>
          <a:xfrm>
            <a:off x="2082800" y="3859530"/>
            <a:ext cx="2538440" cy="828859"/>
            <a:chOff x="2082800" y="3859530"/>
            <a:chExt cx="2538440" cy="828859"/>
          </a:xfrm>
        </p:grpSpPr>
        <p:sp>
          <p:nvSpPr>
            <p:cNvPr id="69" name="textruta 68"/>
            <p:cNvSpPr txBox="1"/>
            <p:nvPr/>
          </p:nvSpPr>
          <p:spPr>
            <a:xfrm>
              <a:off x="2089572" y="3955391"/>
              <a:ext cx="530013" cy="253916"/>
            </a:xfrm>
            <a:prstGeom prst="rect">
              <a:avLst/>
            </a:prstGeom>
            <a:noFill/>
          </p:spPr>
          <p:txBody>
            <a:bodyPr wrap="square" rtlCol="0">
              <a:spAutoFit/>
            </a:bodyPr>
            <a:lstStyle/>
            <a:p>
              <a:r>
                <a:rPr lang="sv-SE" sz="1050" dirty="0" smtClean="0"/>
                <a:t>1x3</a:t>
              </a:r>
              <a:endParaRPr lang="sv-SE" sz="1050" dirty="0"/>
            </a:p>
          </p:txBody>
        </p:sp>
        <p:sp>
          <p:nvSpPr>
            <p:cNvPr id="15" name="Ellips 14"/>
            <p:cNvSpPr/>
            <p:nvPr/>
          </p:nvSpPr>
          <p:spPr bwMode="auto">
            <a:xfrm>
              <a:off x="2082800" y="4127500"/>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70" name="Ellips 69"/>
            <p:cNvSpPr/>
            <p:nvPr/>
          </p:nvSpPr>
          <p:spPr bwMode="auto">
            <a:xfrm>
              <a:off x="2527300" y="4137025"/>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71" name="Ellips 70"/>
            <p:cNvSpPr/>
            <p:nvPr/>
          </p:nvSpPr>
          <p:spPr bwMode="auto">
            <a:xfrm>
              <a:off x="3244850" y="4133850"/>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72" name="Ellips 71"/>
            <p:cNvSpPr/>
            <p:nvPr/>
          </p:nvSpPr>
          <p:spPr bwMode="auto">
            <a:xfrm>
              <a:off x="3895725" y="4133850"/>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74" name="textruta 73"/>
            <p:cNvSpPr txBox="1"/>
            <p:nvPr/>
          </p:nvSpPr>
          <p:spPr>
            <a:xfrm>
              <a:off x="2563705" y="3955393"/>
              <a:ext cx="530013" cy="253916"/>
            </a:xfrm>
            <a:prstGeom prst="rect">
              <a:avLst/>
            </a:prstGeom>
            <a:noFill/>
          </p:spPr>
          <p:txBody>
            <a:bodyPr wrap="square" rtlCol="0">
              <a:spAutoFit/>
            </a:bodyPr>
            <a:lstStyle/>
            <a:p>
              <a:r>
                <a:rPr lang="sv-SE" sz="1050" dirty="0"/>
                <a:t>2</a:t>
              </a:r>
              <a:r>
                <a:rPr lang="sv-SE" sz="1050" dirty="0" smtClean="0"/>
                <a:t>x3</a:t>
              </a:r>
              <a:endParaRPr lang="sv-SE" sz="1050" dirty="0"/>
            </a:p>
          </p:txBody>
        </p:sp>
        <p:sp>
          <p:nvSpPr>
            <p:cNvPr id="75" name="textruta 74"/>
            <p:cNvSpPr txBox="1"/>
            <p:nvPr/>
          </p:nvSpPr>
          <p:spPr>
            <a:xfrm>
              <a:off x="3300315" y="3955395"/>
              <a:ext cx="530013" cy="253916"/>
            </a:xfrm>
            <a:prstGeom prst="rect">
              <a:avLst/>
            </a:prstGeom>
            <a:noFill/>
          </p:spPr>
          <p:txBody>
            <a:bodyPr wrap="square" rtlCol="0">
              <a:spAutoFit/>
            </a:bodyPr>
            <a:lstStyle/>
            <a:p>
              <a:r>
                <a:rPr lang="sv-SE" sz="1050" dirty="0"/>
                <a:t>2</a:t>
              </a:r>
              <a:r>
                <a:rPr lang="sv-SE" sz="1050" dirty="0" smtClean="0"/>
                <a:t>x3</a:t>
              </a:r>
              <a:endParaRPr lang="sv-SE" sz="1050" dirty="0"/>
            </a:p>
          </p:txBody>
        </p:sp>
        <p:sp>
          <p:nvSpPr>
            <p:cNvPr id="76" name="textruta 75"/>
            <p:cNvSpPr txBox="1"/>
            <p:nvPr/>
          </p:nvSpPr>
          <p:spPr>
            <a:xfrm>
              <a:off x="3918389" y="3955397"/>
              <a:ext cx="530013" cy="253916"/>
            </a:xfrm>
            <a:prstGeom prst="rect">
              <a:avLst/>
            </a:prstGeom>
            <a:noFill/>
          </p:spPr>
          <p:txBody>
            <a:bodyPr wrap="square" rtlCol="0">
              <a:spAutoFit/>
            </a:bodyPr>
            <a:lstStyle/>
            <a:p>
              <a:r>
                <a:rPr lang="sv-SE" sz="1050" dirty="0" smtClean="0"/>
                <a:t>3x3</a:t>
              </a:r>
              <a:endParaRPr lang="sv-SE" sz="1050" dirty="0"/>
            </a:p>
          </p:txBody>
        </p:sp>
        <p:sp>
          <p:nvSpPr>
            <p:cNvPr id="81" name="textruta 80"/>
            <p:cNvSpPr txBox="1"/>
            <p:nvPr/>
          </p:nvSpPr>
          <p:spPr>
            <a:xfrm>
              <a:off x="2280496" y="4272891"/>
              <a:ext cx="2340744" cy="415498"/>
            </a:xfrm>
            <a:prstGeom prst="rect">
              <a:avLst/>
            </a:prstGeom>
            <a:noFill/>
          </p:spPr>
          <p:txBody>
            <a:bodyPr wrap="square" rtlCol="0">
              <a:spAutoFit/>
            </a:bodyPr>
            <a:lstStyle>
              <a:defPPr>
                <a:defRPr lang="sv-SE"/>
              </a:defPPr>
              <a:lvl1pPr>
                <a:defRPr sz="1050" i="1"/>
              </a:lvl1pPr>
            </a:lstStyle>
            <a:p>
              <a:r>
                <a:rPr lang="sv-SE" dirty="0" smtClean="0"/>
                <a:t>läkemedelsbehandling, historik/utfall</a:t>
              </a:r>
              <a:r>
                <a:rPr lang="sv-SE" dirty="0"/>
                <a:t>	</a:t>
              </a:r>
            </a:p>
          </p:txBody>
        </p:sp>
        <p:cxnSp>
          <p:nvCxnSpPr>
            <p:cNvPr id="73" name="Rak 72"/>
            <p:cNvCxnSpPr/>
            <p:nvPr/>
          </p:nvCxnSpPr>
          <p:spPr bwMode="auto">
            <a:xfrm>
              <a:off x="3924935" y="3859530"/>
              <a:ext cx="3495" cy="268626"/>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textruta 83"/>
          <p:cNvSpPr txBox="1"/>
          <p:nvPr/>
        </p:nvSpPr>
        <p:spPr>
          <a:xfrm>
            <a:off x="6968066" y="3614175"/>
            <a:ext cx="1749214" cy="577081"/>
          </a:xfrm>
          <a:prstGeom prst="rect">
            <a:avLst/>
          </a:prstGeom>
          <a:noFill/>
        </p:spPr>
        <p:txBody>
          <a:bodyPr wrap="square" rtlCol="0">
            <a:spAutoFit/>
          </a:bodyPr>
          <a:lstStyle>
            <a:defPPr>
              <a:defRPr lang="sv-SE"/>
            </a:defPPr>
            <a:lvl1pPr>
              <a:defRPr sz="1050" i="1"/>
            </a:lvl1pPr>
          </a:lstStyle>
          <a:p>
            <a:r>
              <a:rPr lang="sv-SE" i="0" dirty="0" smtClean="0"/>
              <a:t>Respektive </a:t>
            </a:r>
            <a:r>
              <a:rPr lang="sv-SE" i="0" dirty="0"/>
              <a:t>ordinatör </a:t>
            </a:r>
            <a:r>
              <a:rPr lang="sv-SE" i="0" dirty="0" smtClean="0"/>
              <a:t>är ansvarig för sitt beslut (ordination)</a:t>
            </a:r>
            <a:endParaRPr lang="sv-SE" i="0" dirty="0"/>
          </a:p>
        </p:txBody>
      </p:sp>
      <p:sp>
        <p:nvSpPr>
          <p:cNvPr id="80" name="Rundad rektangulär 79"/>
          <p:cNvSpPr/>
          <p:nvPr/>
        </p:nvSpPr>
        <p:spPr bwMode="auto">
          <a:xfrm>
            <a:off x="223520" y="2986597"/>
            <a:ext cx="1584115" cy="666425"/>
          </a:xfrm>
          <a:prstGeom prst="wedgeRoundRectCallout">
            <a:avLst>
              <a:gd name="adj1" fmla="val 76187"/>
              <a:gd name="adj2" fmla="val -76085"/>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3366FF"/>
                </a:solidFill>
              </a:rPr>
              <a:t>Varaktighet beskrivs relativt insättningstidpunkten</a:t>
            </a:r>
            <a:endParaRPr lang="sv-SE" sz="1100" i="1" dirty="0">
              <a:solidFill>
                <a:srgbClr val="3366FF"/>
              </a:solidFill>
            </a:endParaRPr>
          </a:p>
        </p:txBody>
      </p:sp>
      <p:sp>
        <p:nvSpPr>
          <p:cNvPr id="6" name="Ellips 5"/>
          <p:cNvSpPr>
            <a:spLocks noChangeAspect="1"/>
          </p:cNvSpPr>
          <p:nvPr/>
        </p:nvSpPr>
        <p:spPr bwMode="auto">
          <a:xfrm>
            <a:off x="2008337" y="4695199"/>
            <a:ext cx="213783" cy="194049"/>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b</a:t>
            </a:r>
            <a:endParaRPr kumimoji="0" lang="sv-SE" sz="1200" b="0" i="0" u="none" strike="noStrike" cap="none" normalizeH="0" baseline="0" dirty="0" smtClean="0">
              <a:ln>
                <a:noFill/>
              </a:ln>
              <a:solidFill>
                <a:srgbClr val="3366FF"/>
              </a:solidFill>
              <a:effectLst/>
              <a:latin typeface="Arial" charset="0"/>
            </a:endParaRPr>
          </a:p>
        </p:txBody>
      </p:sp>
      <p:sp>
        <p:nvSpPr>
          <p:cNvPr id="86" name="Ellips 85"/>
          <p:cNvSpPr>
            <a:spLocks noChangeAspect="1"/>
          </p:cNvSpPr>
          <p:nvPr/>
        </p:nvSpPr>
        <p:spPr bwMode="auto">
          <a:xfrm>
            <a:off x="2002871" y="4927490"/>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i</a:t>
            </a:r>
            <a:endParaRPr kumimoji="0" lang="sv-SE" sz="1200" b="0" i="0" u="none" strike="noStrike" cap="none" normalizeH="0" baseline="0" dirty="0" smtClean="0">
              <a:ln>
                <a:noFill/>
              </a:ln>
              <a:solidFill>
                <a:srgbClr val="3366FF"/>
              </a:solidFill>
              <a:effectLst/>
              <a:latin typeface="Arial" charset="0"/>
            </a:endParaRPr>
          </a:p>
        </p:txBody>
      </p:sp>
      <p:sp>
        <p:nvSpPr>
          <p:cNvPr id="88" name="Ellips 87"/>
          <p:cNvSpPr>
            <a:spLocks noChangeAspect="1"/>
          </p:cNvSpPr>
          <p:nvPr/>
        </p:nvSpPr>
        <p:spPr bwMode="auto">
          <a:xfrm>
            <a:off x="2903366" y="2028851"/>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u</a:t>
            </a:r>
            <a:endParaRPr kumimoji="0" lang="sv-SE" sz="1200" b="0" i="0" u="none" strike="noStrike" cap="none" normalizeH="0" baseline="0" dirty="0" smtClean="0">
              <a:ln>
                <a:noFill/>
              </a:ln>
              <a:solidFill>
                <a:srgbClr val="3366FF"/>
              </a:solidFill>
              <a:effectLst/>
              <a:latin typeface="Arial" charset="0"/>
            </a:endParaRPr>
          </a:p>
        </p:txBody>
      </p:sp>
      <p:grpSp>
        <p:nvGrpSpPr>
          <p:cNvPr id="9" name="Grupp 8"/>
          <p:cNvGrpSpPr/>
          <p:nvPr/>
        </p:nvGrpSpPr>
        <p:grpSpPr>
          <a:xfrm>
            <a:off x="2590801" y="1560218"/>
            <a:ext cx="3284794" cy="4405395"/>
            <a:chOff x="2590801" y="1560218"/>
            <a:chExt cx="3284794" cy="4405395"/>
          </a:xfrm>
        </p:grpSpPr>
        <p:grpSp>
          <p:nvGrpSpPr>
            <p:cNvPr id="27" name="Grupp 26"/>
            <p:cNvGrpSpPr/>
            <p:nvPr/>
          </p:nvGrpSpPr>
          <p:grpSpPr>
            <a:xfrm>
              <a:off x="2590801" y="1560218"/>
              <a:ext cx="3284794" cy="4405395"/>
              <a:chOff x="2590801" y="1560218"/>
              <a:chExt cx="3284794" cy="4405395"/>
            </a:xfrm>
          </p:grpSpPr>
          <p:grpSp>
            <p:nvGrpSpPr>
              <p:cNvPr id="25" name="Grupp 24"/>
              <p:cNvGrpSpPr/>
              <p:nvPr/>
            </p:nvGrpSpPr>
            <p:grpSpPr>
              <a:xfrm>
                <a:off x="2590801" y="1560218"/>
                <a:ext cx="3284794" cy="4405395"/>
                <a:chOff x="2590801" y="1560218"/>
                <a:chExt cx="3284794" cy="4405395"/>
              </a:xfrm>
            </p:grpSpPr>
            <p:cxnSp>
              <p:nvCxnSpPr>
                <p:cNvPr id="59" name="Rak 58"/>
                <p:cNvCxnSpPr/>
                <p:nvPr/>
              </p:nvCxnSpPr>
              <p:spPr bwMode="auto">
                <a:xfrm>
                  <a:off x="3279400" y="2016146"/>
                  <a:ext cx="0" cy="3949467"/>
                </a:xfrm>
                <a:prstGeom prst="line">
                  <a:avLst/>
                </a:prstGeom>
                <a:noFill/>
                <a:ln w="9525" cap="flat" cmpd="sng" algn="ctr">
                  <a:solidFill>
                    <a:srgbClr val="3366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5" name="Grupp 64"/>
                <p:cNvGrpSpPr/>
                <p:nvPr/>
              </p:nvGrpSpPr>
              <p:grpSpPr>
                <a:xfrm>
                  <a:off x="2590801" y="3510354"/>
                  <a:ext cx="588564" cy="378151"/>
                  <a:chOff x="2946401" y="492834"/>
                  <a:chExt cx="588564" cy="378151"/>
                </a:xfrm>
              </p:grpSpPr>
              <p:sp>
                <p:nvSpPr>
                  <p:cNvPr id="66" name="textruta 65"/>
                  <p:cNvSpPr txBox="1"/>
                  <p:nvPr/>
                </p:nvSpPr>
                <p:spPr>
                  <a:xfrm>
                    <a:off x="2946401" y="580984"/>
                    <a:ext cx="467360" cy="246221"/>
                  </a:xfrm>
                  <a:prstGeom prst="rect">
                    <a:avLst/>
                  </a:prstGeom>
                  <a:noFill/>
                </p:spPr>
                <p:txBody>
                  <a:bodyPr wrap="square" rtlCol="0">
                    <a:spAutoFit/>
                  </a:bodyPr>
                  <a:lstStyle/>
                  <a:p>
                    <a:pPr defTabSz="457200" fontAlgn="auto">
                      <a:spcBef>
                        <a:spcPts val="0"/>
                      </a:spcBef>
                      <a:spcAft>
                        <a:spcPts val="0"/>
                      </a:spcAft>
                    </a:pPr>
                    <a:r>
                      <a:rPr lang="sv-SE" sz="1000" i="1" dirty="0" smtClean="0">
                        <a:solidFill>
                          <a:prstClr val="black"/>
                        </a:solidFill>
                        <a:latin typeface="Calibri"/>
                        <a:cs typeface="Arial" pitchFamily="34" charset="0"/>
                      </a:rPr>
                      <a:t>Nils</a:t>
                    </a:r>
                    <a:endParaRPr lang="sv-SE" sz="1000" i="1" dirty="0">
                      <a:solidFill>
                        <a:prstClr val="black"/>
                      </a:solidFill>
                      <a:latin typeface="Calibri"/>
                      <a:cs typeface="Arial" pitchFamily="34" charset="0"/>
                    </a:endParaRPr>
                  </a:p>
                </p:txBody>
              </p:sp>
              <p:pic>
                <p:nvPicPr>
                  <p:cNvPr id="67" name="Picture 19" descr="person.tors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0996" y="492834"/>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Höger 20"/>
                <p:cNvSpPr/>
                <p:nvPr/>
              </p:nvSpPr>
              <p:spPr bwMode="auto">
                <a:xfrm>
                  <a:off x="3289300" y="3460750"/>
                  <a:ext cx="2228850" cy="504393"/>
                </a:xfrm>
                <a:prstGeom prst="rightArrow">
                  <a:avLst>
                    <a:gd name="adj1" fmla="val 50000"/>
                    <a:gd name="adj2" fmla="val 38766"/>
                  </a:avLst>
                </a:prstGeom>
                <a:solidFill>
                  <a:schemeClr val="accent1"/>
                </a:solidFill>
                <a:ln>
                  <a:solidFill>
                    <a:schemeClr val="tx2"/>
                  </a:solidFill>
                </a:ln>
                <a:extLst/>
              </p:spPr>
              <p:style>
                <a:lnRef idx="2">
                  <a:schemeClr val="dk1"/>
                </a:lnRef>
                <a:fillRef idx="1">
                  <a:schemeClr val="lt1"/>
                </a:fillRef>
                <a:effectRef idx="0">
                  <a:schemeClr val="dk1"/>
                </a:effectRef>
                <a:fontRef idx="minor">
                  <a:schemeClr val="dk1"/>
                </a:fontRef>
              </p:style>
              <p:txBody>
                <a:bodyPr wrap="square" rtlCol="0">
                  <a:spAutoFit/>
                </a:bodyPr>
                <a:lstStyle/>
                <a:p>
                  <a:r>
                    <a:rPr lang="sv-SE" sz="1050" dirty="0" smtClean="0"/>
                    <a:t>2x3  10d    3x3</a:t>
                  </a:r>
                  <a:endParaRPr lang="sv-SE" sz="1050" dirty="0"/>
                </a:p>
              </p:txBody>
            </p:sp>
            <p:sp>
              <p:nvSpPr>
                <p:cNvPr id="83" name="textruta 82"/>
                <p:cNvSpPr txBox="1"/>
                <p:nvPr/>
              </p:nvSpPr>
              <p:spPr>
                <a:xfrm>
                  <a:off x="4961562" y="3209136"/>
                  <a:ext cx="914033" cy="253916"/>
                </a:xfrm>
                <a:prstGeom prst="rect">
                  <a:avLst/>
                </a:prstGeom>
                <a:noFill/>
              </p:spPr>
              <p:txBody>
                <a:bodyPr wrap="square" rtlCol="0">
                  <a:spAutoFit/>
                </a:bodyPr>
                <a:lstStyle/>
                <a:p>
                  <a:r>
                    <a:rPr lang="sv-SE" sz="1050" i="1" dirty="0" smtClean="0"/>
                    <a:t>tillsvidare</a:t>
                  </a:r>
                  <a:endParaRPr lang="sv-SE" sz="1050" i="1" dirty="0"/>
                </a:p>
              </p:txBody>
            </p:sp>
            <p:sp>
              <p:nvSpPr>
                <p:cNvPr id="82" name="textruta 81"/>
                <p:cNvSpPr txBox="1"/>
                <p:nvPr/>
              </p:nvSpPr>
              <p:spPr>
                <a:xfrm>
                  <a:off x="3185144" y="1560218"/>
                  <a:ext cx="1183656" cy="577081"/>
                </a:xfrm>
                <a:prstGeom prst="rect">
                  <a:avLst/>
                </a:prstGeom>
                <a:noFill/>
              </p:spPr>
              <p:txBody>
                <a:bodyPr wrap="square" rtlCol="0">
                  <a:spAutoFit/>
                </a:bodyPr>
                <a:lstStyle/>
                <a:p>
                  <a:r>
                    <a:rPr lang="sv-SE" sz="1050" i="1" dirty="0" smtClean="0">
                      <a:solidFill>
                        <a:srgbClr val="3366FF"/>
                      </a:solidFill>
                    </a:rPr>
                    <a:t>Planerad upptrappning,</a:t>
                  </a:r>
                </a:p>
                <a:p>
                  <a:r>
                    <a:rPr lang="sv-SE" sz="1050" i="1" dirty="0" smtClean="0">
                      <a:solidFill>
                        <a:srgbClr val="3366FF"/>
                      </a:solidFill>
                    </a:rPr>
                    <a:t>Därefter stående</a:t>
                  </a:r>
                </a:p>
              </p:txBody>
            </p:sp>
          </p:grpSp>
          <p:cxnSp>
            <p:nvCxnSpPr>
              <p:cNvPr id="60" name="Rak 59"/>
              <p:cNvCxnSpPr/>
              <p:nvPr/>
            </p:nvCxnSpPr>
            <p:spPr bwMode="auto">
              <a:xfrm>
                <a:off x="3921760" y="3586480"/>
                <a:ext cx="3495" cy="268626"/>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 name="Ellips 91"/>
            <p:cNvSpPr>
              <a:spLocks noChangeAspect="1"/>
            </p:cNvSpPr>
            <p:nvPr/>
          </p:nvSpPr>
          <p:spPr bwMode="auto">
            <a:xfrm>
              <a:off x="3194069" y="4702509"/>
              <a:ext cx="213783" cy="194049"/>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b</a:t>
              </a:r>
              <a:endParaRPr kumimoji="0" lang="sv-SE" sz="1200" b="0" i="0" u="none" strike="noStrike" cap="none" normalizeH="0" baseline="0" dirty="0" smtClean="0">
                <a:ln>
                  <a:noFill/>
                </a:ln>
                <a:solidFill>
                  <a:srgbClr val="3366FF"/>
                </a:solidFill>
                <a:effectLst/>
                <a:latin typeface="Arial" charset="0"/>
              </a:endParaRPr>
            </a:p>
          </p:txBody>
        </p:sp>
        <p:sp>
          <p:nvSpPr>
            <p:cNvPr id="93" name="Ellips 92"/>
            <p:cNvSpPr>
              <a:spLocks noChangeAspect="1"/>
            </p:cNvSpPr>
            <p:nvPr/>
          </p:nvSpPr>
          <p:spPr bwMode="auto">
            <a:xfrm>
              <a:off x="3188603" y="4934800"/>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i</a:t>
              </a:r>
              <a:endParaRPr kumimoji="0" lang="sv-SE" sz="1200" b="0" i="0" u="none" strike="noStrike" cap="none" normalizeH="0" baseline="0" dirty="0" smtClean="0">
                <a:ln>
                  <a:noFill/>
                </a:ln>
                <a:solidFill>
                  <a:srgbClr val="3366FF"/>
                </a:solidFill>
                <a:effectLst/>
                <a:latin typeface="Arial" charset="0"/>
              </a:endParaRPr>
            </a:p>
          </p:txBody>
        </p:sp>
      </p:grpSp>
      <p:grpSp>
        <p:nvGrpSpPr>
          <p:cNvPr id="12" name="Grupp 11"/>
          <p:cNvGrpSpPr/>
          <p:nvPr/>
        </p:nvGrpSpPr>
        <p:grpSpPr>
          <a:xfrm>
            <a:off x="1859281" y="1359519"/>
            <a:ext cx="3325008" cy="4575614"/>
            <a:chOff x="1859281" y="1359519"/>
            <a:chExt cx="3325008" cy="4575614"/>
          </a:xfrm>
        </p:grpSpPr>
        <p:grpSp>
          <p:nvGrpSpPr>
            <p:cNvPr id="8" name="Grupp 7"/>
            <p:cNvGrpSpPr/>
            <p:nvPr/>
          </p:nvGrpSpPr>
          <p:grpSpPr>
            <a:xfrm>
              <a:off x="1859281" y="1359519"/>
              <a:ext cx="3325008" cy="4575614"/>
              <a:chOff x="1859281" y="1359519"/>
              <a:chExt cx="3325008" cy="4575614"/>
            </a:xfrm>
          </p:grpSpPr>
          <p:grpSp>
            <p:nvGrpSpPr>
              <p:cNvPr id="24" name="Grupp 23"/>
              <p:cNvGrpSpPr/>
              <p:nvPr/>
            </p:nvGrpSpPr>
            <p:grpSpPr>
              <a:xfrm>
                <a:off x="1859281" y="1359519"/>
                <a:ext cx="3325008" cy="4575614"/>
                <a:chOff x="1859281" y="1359519"/>
                <a:chExt cx="3325008" cy="4575614"/>
              </a:xfrm>
            </p:grpSpPr>
            <p:sp>
              <p:nvSpPr>
                <p:cNvPr id="30" name="textruta 29"/>
                <p:cNvSpPr txBox="1"/>
                <p:nvPr/>
              </p:nvSpPr>
              <p:spPr>
                <a:xfrm>
                  <a:off x="2214297" y="1359519"/>
                  <a:ext cx="1200576" cy="577081"/>
                </a:xfrm>
                <a:prstGeom prst="rect">
                  <a:avLst/>
                </a:prstGeom>
                <a:noFill/>
              </p:spPr>
              <p:txBody>
                <a:bodyPr wrap="square" rtlCol="0">
                  <a:spAutoFit/>
                </a:bodyPr>
                <a:lstStyle/>
                <a:p>
                  <a:r>
                    <a:rPr lang="sv-SE" sz="1050" i="1" dirty="0" smtClean="0">
                      <a:solidFill>
                        <a:srgbClr val="3366FF"/>
                      </a:solidFill>
                    </a:rPr>
                    <a:t>Justering av dos, förlängning av behandling</a:t>
                  </a:r>
                  <a:endParaRPr lang="sv-SE" sz="1050" i="1" dirty="0">
                    <a:solidFill>
                      <a:srgbClr val="3366FF"/>
                    </a:solidFill>
                  </a:endParaRPr>
                </a:p>
              </p:txBody>
            </p:sp>
            <p:cxnSp>
              <p:nvCxnSpPr>
                <p:cNvPr id="18" name="Rak 17"/>
                <p:cNvCxnSpPr/>
                <p:nvPr/>
              </p:nvCxnSpPr>
              <p:spPr bwMode="auto">
                <a:xfrm>
                  <a:off x="2558040" y="1985666"/>
                  <a:ext cx="0" cy="3949467"/>
                </a:xfrm>
                <a:prstGeom prst="line">
                  <a:avLst/>
                </a:prstGeom>
                <a:noFill/>
                <a:ln w="9525" cap="flat" cmpd="sng" algn="ctr">
                  <a:solidFill>
                    <a:srgbClr val="3366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ruta 4"/>
                <p:cNvSpPr txBox="1"/>
                <p:nvPr/>
              </p:nvSpPr>
              <p:spPr>
                <a:xfrm>
                  <a:off x="2557150" y="3049787"/>
                  <a:ext cx="1151249" cy="261610"/>
                </a:xfrm>
                <a:prstGeom prst="rect">
                  <a:avLst/>
                </a:prstGeom>
                <a:solidFill>
                  <a:srgbClr val="AADEE2"/>
                </a:solidFill>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050" dirty="0" smtClean="0"/>
                    <a:t>2x3 25d</a:t>
                  </a:r>
                </a:p>
              </p:txBody>
            </p:sp>
            <p:grpSp>
              <p:nvGrpSpPr>
                <p:cNvPr id="62" name="Grupp 61"/>
                <p:cNvGrpSpPr/>
                <p:nvPr/>
              </p:nvGrpSpPr>
              <p:grpSpPr>
                <a:xfrm>
                  <a:off x="1859281" y="2951554"/>
                  <a:ext cx="588564" cy="378151"/>
                  <a:chOff x="2946401" y="492834"/>
                  <a:chExt cx="588564" cy="378151"/>
                </a:xfrm>
              </p:grpSpPr>
              <p:sp>
                <p:nvSpPr>
                  <p:cNvPr id="63" name="textruta 62"/>
                  <p:cNvSpPr txBox="1"/>
                  <p:nvPr/>
                </p:nvSpPr>
                <p:spPr>
                  <a:xfrm>
                    <a:off x="2946401" y="580984"/>
                    <a:ext cx="467360" cy="246221"/>
                  </a:xfrm>
                  <a:prstGeom prst="rect">
                    <a:avLst/>
                  </a:prstGeom>
                  <a:noFill/>
                </p:spPr>
                <p:txBody>
                  <a:bodyPr wrap="square" rtlCol="0">
                    <a:spAutoFit/>
                  </a:bodyPr>
                  <a:lstStyle/>
                  <a:p>
                    <a:pPr defTabSz="457200" fontAlgn="auto">
                      <a:spcBef>
                        <a:spcPts val="0"/>
                      </a:spcBef>
                      <a:spcAft>
                        <a:spcPts val="0"/>
                      </a:spcAft>
                    </a:pPr>
                    <a:r>
                      <a:rPr lang="sv-SE" sz="1000" i="1" dirty="0" smtClean="0">
                        <a:solidFill>
                          <a:prstClr val="black"/>
                        </a:solidFill>
                        <a:latin typeface="Calibri"/>
                        <a:cs typeface="Arial" pitchFamily="34" charset="0"/>
                      </a:rPr>
                      <a:t>Lisa</a:t>
                    </a:r>
                    <a:endParaRPr lang="sv-SE" sz="1000" i="1" dirty="0">
                      <a:solidFill>
                        <a:prstClr val="black"/>
                      </a:solidFill>
                      <a:latin typeface="Calibri"/>
                      <a:cs typeface="Arial" pitchFamily="34" charset="0"/>
                    </a:endParaRPr>
                  </a:p>
                </p:txBody>
              </p:sp>
              <p:pic>
                <p:nvPicPr>
                  <p:cNvPr id="64" name="Picture 19" descr="person.tors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0996" y="492834"/>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 name="Rundad rektangulär 77"/>
                <p:cNvSpPr/>
                <p:nvPr/>
              </p:nvSpPr>
              <p:spPr bwMode="auto">
                <a:xfrm>
                  <a:off x="3487671" y="2286234"/>
                  <a:ext cx="1696618" cy="640886"/>
                </a:xfrm>
                <a:prstGeom prst="wedgeRoundRectCallout">
                  <a:avLst>
                    <a:gd name="adj1" fmla="val -67838"/>
                    <a:gd name="adj2" fmla="val 61511"/>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050" i="1" dirty="0" smtClean="0">
                      <a:solidFill>
                        <a:srgbClr val="3366FF"/>
                      </a:solidFill>
                    </a:rPr>
                    <a:t>Varje nytt beslut ersätter det föregående</a:t>
                  </a:r>
                  <a:br>
                    <a:rPr lang="sv-SE" sz="1050" i="1" dirty="0" smtClean="0">
                      <a:solidFill>
                        <a:srgbClr val="3366FF"/>
                      </a:solidFill>
                    </a:rPr>
                  </a:br>
                  <a:r>
                    <a:rPr lang="sv-SE" sz="1050" i="1" dirty="0" smtClean="0">
                      <a:solidFill>
                        <a:srgbClr val="3366FF"/>
                      </a:solidFill>
                    </a:rPr>
                    <a:t>från och med beslutet</a:t>
                  </a:r>
                  <a:endParaRPr lang="sv-SE" sz="1050" i="1" dirty="0">
                    <a:solidFill>
                      <a:srgbClr val="3366FF"/>
                    </a:solidFill>
                  </a:endParaRPr>
                </a:p>
              </p:txBody>
            </p:sp>
          </p:grpSp>
          <p:sp>
            <p:nvSpPr>
              <p:cNvPr id="90" name="Ellips 89"/>
              <p:cNvSpPr>
                <a:spLocks noChangeAspect="1"/>
              </p:cNvSpPr>
              <p:nvPr/>
            </p:nvSpPr>
            <p:spPr bwMode="auto">
              <a:xfrm>
                <a:off x="2446754" y="4698854"/>
                <a:ext cx="213783" cy="194049"/>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b</a:t>
                </a:r>
                <a:endParaRPr kumimoji="0" lang="sv-SE" sz="1200" b="0" i="0" u="none" strike="noStrike" cap="none" normalizeH="0" baseline="0" dirty="0" smtClean="0">
                  <a:ln>
                    <a:noFill/>
                  </a:ln>
                  <a:solidFill>
                    <a:srgbClr val="3366FF"/>
                  </a:solidFill>
                  <a:effectLst/>
                  <a:latin typeface="Arial" charset="0"/>
                </a:endParaRPr>
              </a:p>
            </p:txBody>
          </p:sp>
          <p:sp>
            <p:nvSpPr>
              <p:cNvPr id="91" name="Ellips 90"/>
              <p:cNvSpPr>
                <a:spLocks noChangeAspect="1"/>
              </p:cNvSpPr>
              <p:nvPr/>
            </p:nvSpPr>
            <p:spPr bwMode="auto">
              <a:xfrm>
                <a:off x="2441288" y="4931145"/>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i</a:t>
                </a:r>
                <a:endParaRPr kumimoji="0" lang="sv-SE" sz="1200" b="0" i="0" u="none" strike="noStrike" cap="none" normalizeH="0" baseline="0" dirty="0" smtClean="0">
                  <a:ln>
                    <a:noFill/>
                  </a:ln>
                  <a:solidFill>
                    <a:srgbClr val="3366FF"/>
                  </a:solidFill>
                  <a:effectLst/>
                  <a:latin typeface="Arial" charset="0"/>
                </a:endParaRPr>
              </a:p>
            </p:txBody>
          </p:sp>
        </p:grpSp>
        <p:sp>
          <p:nvSpPr>
            <p:cNvPr id="96" name="Rundad rektangulär 95"/>
            <p:cNvSpPr/>
            <p:nvPr/>
          </p:nvSpPr>
          <p:spPr bwMode="auto">
            <a:xfrm>
              <a:off x="2316480" y="5424996"/>
              <a:ext cx="944880" cy="479139"/>
            </a:xfrm>
            <a:prstGeom prst="wedgeRoundRectCallout">
              <a:avLst>
                <a:gd name="adj1" fmla="val -24011"/>
                <a:gd name="adj2" fmla="val -81782"/>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3366FF"/>
                  </a:solidFill>
                </a:rPr>
                <a:t>Momentan ändring</a:t>
              </a:r>
              <a:endParaRPr lang="sv-SE" sz="1100" i="1" dirty="0">
                <a:solidFill>
                  <a:srgbClr val="FF0000"/>
                </a:solidFill>
              </a:endParaRPr>
            </a:p>
          </p:txBody>
        </p:sp>
      </p:grpSp>
    </p:spTree>
    <p:extLst>
      <p:ext uri="{BB962C8B-B14F-4D97-AF65-F5344CB8AC3E}">
        <p14:creationId xmlns:p14="http://schemas.microsoft.com/office/powerpoint/2010/main" val="8989987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upp 58"/>
          <p:cNvGrpSpPr/>
          <p:nvPr/>
        </p:nvGrpSpPr>
        <p:grpSpPr>
          <a:xfrm>
            <a:off x="4501354" y="1593726"/>
            <a:ext cx="708423" cy="4444188"/>
            <a:chOff x="4041377" y="1538358"/>
            <a:chExt cx="708423" cy="4444188"/>
          </a:xfrm>
        </p:grpSpPr>
        <p:cxnSp>
          <p:nvCxnSpPr>
            <p:cNvPr id="66" name="Rak 65"/>
            <p:cNvCxnSpPr/>
            <p:nvPr/>
          </p:nvCxnSpPr>
          <p:spPr bwMode="auto">
            <a:xfrm>
              <a:off x="4316524" y="2033079"/>
              <a:ext cx="0" cy="3949467"/>
            </a:xfrm>
            <a:prstGeom prst="line">
              <a:avLst/>
            </a:prstGeom>
            <a:noFill/>
            <a:ln w="12700" cap="flat" cmpd="sng" algn="ctr">
              <a:solidFill>
                <a:srgbClr val="008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Rundad rektangulär 66"/>
            <p:cNvSpPr/>
            <p:nvPr/>
          </p:nvSpPr>
          <p:spPr bwMode="auto">
            <a:xfrm>
              <a:off x="4041377" y="1538358"/>
              <a:ext cx="708423" cy="291854"/>
            </a:xfrm>
            <a:prstGeom prst="wedgeRoundRectCallout">
              <a:avLst>
                <a:gd name="adj1" fmla="val -14336"/>
                <a:gd name="adj2" fmla="val 98907"/>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008000"/>
                  </a:solidFill>
                </a:rPr>
                <a:t>Nulinje</a:t>
              </a:r>
              <a:endParaRPr lang="sv-SE" sz="1100" i="1" dirty="0">
                <a:solidFill>
                  <a:srgbClr val="008000"/>
                </a:solidFill>
              </a:endParaRPr>
            </a:p>
          </p:txBody>
        </p:sp>
      </p:grpSp>
      <p:sp>
        <p:nvSpPr>
          <p:cNvPr id="2" name="Rubrik 1"/>
          <p:cNvSpPr>
            <a:spLocks noGrp="1"/>
          </p:cNvSpPr>
          <p:nvPr>
            <p:ph type="title"/>
          </p:nvPr>
        </p:nvSpPr>
        <p:spPr>
          <a:xfrm>
            <a:off x="1371876" y="331805"/>
            <a:ext cx="7213324" cy="823829"/>
          </a:xfrm>
        </p:spPr>
        <p:txBody>
          <a:bodyPr/>
          <a:lstStyle/>
          <a:p>
            <a:r>
              <a:rPr lang="sv-SE" sz="2400" dirty="0">
                <a:solidFill>
                  <a:schemeClr val="tx2"/>
                </a:solidFill>
              </a:rPr>
              <a:t>Ändring av läkemedelsbehandling</a:t>
            </a:r>
            <a:br>
              <a:rPr lang="sv-SE" sz="2400" dirty="0">
                <a:solidFill>
                  <a:schemeClr val="tx2"/>
                </a:solidFill>
              </a:rPr>
            </a:br>
            <a:r>
              <a:rPr lang="sv-SE" sz="1800" i="1" dirty="0" smtClean="0">
                <a:solidFill>
                  <a:schemeClr val="tx2"/>
                </a:solidFill>
              </a:rPr>
              <a:t>Exempel: Fördröjt byte </a:t>
            </a:r>
            <a:r>
              <a:rPr lang="sv-SE" sz="1800" i="1" dirty="0">
                <a:solidFill>
                  <a:schemeClr val="tx2"/>
                </a:solidFill>
              </a:rPr>
              <a:t>av </a:t>
            </a:r>
            <a:r>
              <a:rPr lang="sv-SE" sz="1800" i="1" dirty="0" smtClean="0">
                <a:solidFill>
                  <a:schemeClr val="tx2"/>
                </a:solidFill>
              </a:rPr>
              <a:t>läkemedel, övergång till dosdispenserat </a:t>
            </a:r>
            <a:endParaRPr lang="sv-SE" sz="2400" dirty="0">
              <a:solidFill>
                <a:schemeClr val="tx2"/>
              </a:solidFill>
            </a:endParaRPr>
          </a:p>
        </p:txBody>
      </p:sp>
      <p:sp>
        <p:nvSpPr>
          <p:cNvPr id="3" name="Platshållare för bildnummer 2"/>
          <p:cNvSpPr>
            <a:spLocks noGrp="1"/>
          </p:cNvSpPr>
          <p:nvPr>
            <p:ph type="sldNum" sz="quarter" idx="10"/>
          </p:nvPr>
        </p:nvSpPr>
        <p:spPr/>
        <p:txBody>
          <a:bodyPr/>
          <a:lstStyle/>
          <a:p>
            <a:fld id="{6EE46765-18A6-4212-A407-C65E2DCE0A05}" type="slidenum">
              <a:rPr lang="sv-SE" smtClean="0"/>
              <a:pPr/>
              <a:t>28</a:t>
            </a:fld>
            <a:endParaRPr lang="sv-SE"/>
          </a:p>
        </p:txBody>
      </p:sp>
      <p:cxnSp>
        <p:nvCxnSpPr>
          <p:cNvPr id="7" name="Rak 6"/>
          <p:cNvCxnSpPr/>
          <p:nvPr/>
        </p:nvCxnSpPr>
        <p:spPr bwMode="auto">
          <a:xfrm>
            <a:off x="2109304" y="1985666"/>
            <a:ext cx="0" cy="3949467"/>
          </a:xfrm>
          <a:prstGeom prst="line">
            <a:avLst/>
          </a:prstGeom>
          <a:noFill/>
          <a:ln w="9525" cap="flat" cmpd="sng" algn="ctr">
            <a:solidFill>
              <a:srgbClr val="3366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Rak 9"/>
          <p:cNvCxnSpPr/>
          <p:nvPr/>
        </p:nvCxnSpPr>
        <p:spPr bwMode="auto">
          <a:xfrm>
            <a:off x="1382036" y="5943600"/>
            <a:ext cx="5201644" cy="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Rak 17"/>
          <p:cNvCxnSpPr/>
          <p:nvPr/>
        </p:nvCxnSpPr>
        <p:spPr bwMode="auto">
          <a:xfrm>
            <a:off x="2558040" y="1985666"/>
            <a:ext cx="0" cy="3949467"/>
          </a:xfrm>
          <a:prstGeom prst="line">
            <a:avLst/>
          </a:prstGeom>
          <a:noFill/>
          <a:ln w="9525" cap="flat" cmpd="sng" algn="ctr">
            <a:solidFill>
              <a:srgbClr val="3366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ruta 28"/>
          <p:cNvSpPr txBox="1"/>
          <p:nvPr/>
        </p:nvSpPr>
        <p:spPr>
          <a:xfrm>
            <a:off x="1274702" y="1478405"/>
            <a:ext cx="1278469" cy="577081"/>
          </a:xfrm>
          <a:prstGeom prst="rect">
            <a:avLst/>
          </a:prstGeom>
          <a:noFill/>
        </p:spPr>
        <p:txBody>
          <a:bodyPr wrap="square" rtlCol="0">
            <a:spAutoFit/>
          </a:bodyPr>
          <a:lstStyle/>
          <a:p>
            <a:r>
              <a:rPr lang="sv-SE" sz="1050" i="1" dirty="0" smtClean="0">
                <a:solidFill>
                  <a:srgbClr val="3366FF"/>
                </a:solidFill>
              </a:rPr>
              <a:t>Insättning av behandling</a:t>
            </a:r>
          </a:p>
          <a:p>
            <a:r>
              <a:rPr lang="sv-SE" sz="1050" i="1" dirty="0" smtClean="0">
                <a:solidFill>
                  <a:srgbClr val="3366FF"/>
                </a:solidFill>
              </a:rPr>
              <a:t>(behandlingsstart)</a:t>
            </a:r>
            <a:endParaRPr lang="sv-SE" sz="1050" i="1" dirty="0">
              <a:solidFill>
                <a:srgbClr val="3366FF"/>
              </a:solidFill>
            </a:endParaRPr>
          </a:p>
        </p:txBody>
      </p:sp>
      <p:sp>
        <p:nvSpPr>
          <p:cNvPr id="30" name="textruta 29"/>
          <p:cNvSpPr txBox="1"/>
          <p:nvPr/>
        </p:nvSpPr>
        <p:spPr>
          <a:xfrm>
            <a:off x="2397644" y="1491485"/>
            <a:ext cx="880076" cy="577081"/>
          </a:xfrm>
          <a:prstGeom prst="rect">
            <a:avLst/>
          </a:prstGeom>
          <a:noFill/>
        </p:spPr>
        <p:txBody>
          <a:bodyPr wrap="square" rtlCol="0">
            <a:spAutoFit/>
          </a:bodyPr>
          <a:lstStyle/>
          <a:p>
            <a:r>
              <a:rPr lang="sv-SE" sz="1050" i="1" dirty="0" smtClean="0">
                <a:solidFill>
                  <a:srgbClr val="3366FF"/>
                </a:solidFill>
              </a:rPr>
              <a:t>Planerat byte av läkemedel</a:t>
            </a:r>
            <a:endParaRPr lang="sv-SE" sz="1050" i="1" dirty="0">
              <a:solidFill>
                <a:srgbClr val="3366FF"/>
              </a:solidFill>
            </a:endParaRPr>
          </a:p>
        </p:txBody>
      </p:sp>
      <p:cxnSp>
        <p:nvCxnSpPr>
          <p:cNvPr id="38" name="Rak 37"/>
          <p:cNvCxnSpPr/>
          <p:nvPr/>
        </p:nvCxnSpPr>
        <p:spPr bwMode="auto">
          <a:xfrm flipH="1">
            <a:off x="3454400" y="2013778"/>
            <a:ext cx="699" cy="2669982"/>
          </a:xfrm>
          <a:prstGeom prst="line">
            <a:avLst/>
          </a:prstGeom>
          <a:noFill/>
          <a:ln w="9525" cap="flat" cmpd="sng" algn="ctr">
            <a:solidFill>
              <a:srgbClr val="382819"/>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ruta 43"/>
          <p:cNvSpPr txBox="1"/>
          <p:nvPr/>
        </p:nvSpPr>
        <p:spPr>
          <a:xfrm>
            <a:off x="6554683" y="5804007"/>
            <a:ext cx="282997" cy="253916"/>
          </a:xfrm>
          <a:prstGeom prst="rect">
            <a:avLst/>
          </a:prstGeom>
          <a:noFill/>
        </p:spPr>
        <p:txBody>
          <a:bodyPr wrap="square" rtlCol="0">
            <a:spAutoFit/>
          </a:bodyPr>
          <a:lstStyle/>
          <a:p>
            <a:r>
              <a:rPr lang="sv-SE" sz="1050" i="1" dirty="0" smtClean="0"/>
              <a:t>t</a:t>
            </a:r>
            <a:endParaRPr lang="sv-SE" sz="1050" i="1" dirty="0"/>
          </a:p>
        </p:txBody>
      </p:sp>
      <p:cxnSp>
        <p:nvCxnSpPr>
          <p:cNvPr id="45" name="Rak 44"/>
          <p:cNvCxnSpPr/>
          <p:nvPr/>
        </p:nvCxnSpPr>
        <p:spPr bwMode="auto">
          <a:xfrm flipV="1">
            <a:off x="1381760" y="2245360"/>
            <a:ext cx="0" cy="369824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ruta 46"/>
          <p:cNvSpPr txBox="1"/>
          <p:nvPr/>
        </p:nvSpPr>
        <p:spPr>
          <a:xfrm>
            <a:off x="536787" y="1964031"/>
            <a:ext cx="916094" cy="415498"/>
          </a:xfrm>
          <a:prstGeom prst="rect">
            <a:avLst/>
          </a:prstGeom>
          <a:noFill/>
        </p:spPr>
        <p:txBody>
          <a:bodyPr wrap="square" rtlCol="0">
            <a:spAutoFit/>
          </a:bodyPr>
          <a:lstStyle/>
          <a:p>
            <a:r>
              <a:rPr lang="sv-SE" sz="1050" i="1" dirty="0" smtClean="0"/>
              <a:t>Tidigare ordinationer </a:t>
            </a:r>
            <a:endParaRPr lang="sv-SE" sz="1050" i="1" dirty="0"/>
          </a:p>
        </p:txBody>
      </p:sp>
      <p:sp>
        <p:nvSpPr>
          <p:cNvPr id="52" name="textruta 51"/>
          <p:cNvSpPr txBox="1"/>
          <p:nvPr/>
        </p:nvSpPr>
        <p:spPr>
          <a:xfrm>
            <a:off x="6947746" y="2289151"/>
            <a:ext cx="1332653" cy="430887"/>
          </a:xfrm>
          <a:prstGeom prst="rect">
            <a:avLst/>
          </a:prstGeom>
          <a:noFill/>
        </p:spPr>
        <p:txBody>
          <a:bodyPr wrap="square" rtlCol="0">
            <a:spAutoFit/>
          </a:bodyPr>
          <a:lstStyle/>
          <a:p>
            <a:r>
              <a:rPr lang="sv-SE" sz="1100" i="1" dirty="0" smtClean="0"/>
              <a:t>Läkemedels-</a:t>
            </a:r>
            <a:br>
              <a:rPr lang="sv-SE" sz="1100" i="1" dirty="0" smtClean="0"/>
            </a:br>
            <a:r>
              <a:rPr lang="sv-SE" sz="1100" i="1" dirty="0" smtClean="0"/>
              <a:t>behandling</a:t>
            </a:r>
          </a:p>
        </p:txBody>
      </p:sp>
      <p:sp>
        <p:nvSpPr>
          <p:cNvPr id="33" name="Rektangel 32"/>
          <p:cNvSpPr/>
          <p:nvPr/>
        </p:nvSpPr>
        <p:spPr bwMode="auto">
          <a:xfrm>
            <a:off x="1869440" y="2306320"/>
            <a:ext cx="5039360" cy="2255520"/>
          </a:xfrm>
          <a:prstGeom prst="rect">
            <a:avLst/>
          </a:prstGeom>
          <a:noFill/>
          <a:ln w="952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grpSp>
        <p:nvGrpSpPr>
          <p:cNvPr id="13" name="Grupp 12"/>
          <p:cNvGrpSpPr/>
          <p:nvPr/>
        </p:nvGrpSpPr>
        <p:grpSpPr>
          <a:xfrm>
            <a:off x="2072640" y="4341471"/>
            <a:ext cx="1960888" cy="261009"/>
            <a:chOff x="2072640" y="4341471"/>
            <a:chExt cx="1960888" cy="261009"/>
          </a:xfrm>
        </p:grpSpPr>
        <p:sp>
          <p:nvSpPr>
            <p:cNvPr id="27" name="textruta 26"/>
            <p:cNvSpPr txBox="1"/>
            <p:nvPr/>
          </p:nvSpPr>
          <p:spPr>
            <a:xfrm>
              <a:off x="2079412" y="4341471"/>
              <a:ext cx="530013" cy="253916"/>
            </a:xfrm>
            <a:prstGeom prst="rect">
              <a:avLst/>
            </a:prstGeom>
            <a:noFill/>
          </p:spPr>
          <p:txBody>
            <a:bodyPr wrap="square" rtlCol="0">
              <a:spAutoFit/>
            </a:bodyPr>
            <a:lstStyle/>
            <a:p>
              <a:r>
                <a:rPr lang="sv-SE" sz="1050" dirty="0" smtClean="0"/>
                <a:t>1x3 A</a:t>
              </a:r>
              <a:endParaRPr lang="sv-SE" sz="1050" dirty="0"/>
            </a:p>
          </p:txBody>
        </p:sp>
        <p:sp>
          <p:nvSpPr>
            <p:cNvPr id="32" name="Ellips 31"/>
            <p:cNvSpPr/>
            <p:nvPr/>
          </p:nvSpPr>
          <p:spPr bwMode="auto">
            <a:xfrm>
              <a:off x="2072640" y="4513580"/>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34" name="Ellips 33"/>
            <p:cNvSpPr/>
            <p:nvPr/>
          </p:nvSpPr>
          <p:spPr bwMode="auto">
            <a:xfrm>
              <a:off x="2517140" y="4523105"/>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40" name="textruta 39"/>
            <p:cNvSpPr txBox="1"/>
            <p:nvPr/>
          </p:nvSpPr>
          <p:spPr>
            <a:xfrm>
              <a:off x="2553545" y="4341473"/>
              <a:ext cx="530013" cy="253916"/>
            </a:xfrm>
            <a:prstGeom prst="rect">
              <a:avLst/>
            </a:prstGeom>
            <a:noFill/>
          </p:spPr>
          <p:txBody>
            <a:bodyPr wrap="square" rtlCol="0">
              <a:spAutoFit/>
            </a:bodyPr>
            <a:lstStyle/>
            <a:p>
              <a:r>
                <a:rPr lang="sv-SE" sz="1050" dirty="0" smtClean="0"/>
                <a:t>1x3 A</a:t>
              </a:r>
              <a:endParaRPr lang="sv-SE" sz="1050" dirty="0"/>
            </a:p>
          </p:txBody>
        </p:sp>
        <p:sp>
          <p:nvSpPr>
            <p:cNvPr id="41" name="textruta 40"/>
            <p:cNvSpPr txBox="1"/>
            <p:nvPr/>
          </p:nvSpPr>
          <p:spPr>
            <a:xfrm>
              <a:off x="3503515" y="4341475"/>
              <a:ext cx="530013" cy="253916"/>
            </a:xfrm>
            <a:prstGeom prst="rect">
              <a:avLst/>
            </a:prstGeom>
            <a:noFill/>
          </p:spPr>
          <p:txBody>
            <a:bodyPr wrap="square" rtlCol="0">
              <a:spAutoFit/>
            </a:bodyPr>
            <a:lstStyle/>
            <a:p>
              <a:r>
                <a:rPr lang="sv-SE" sz="1050" dirty="0" smtClean="0"/>
                <a:t>2x3 B</a:t>
              </a:r>
              <a:endParaRPr lang="sv-SE" sz="1050" dirty="0"/>
            </a:p>
          </p:txBody>
        </p:sp>
        <p:sp>
          <p:nvSpPr>
            <p:cNvPr id="48" name="Ellips 47"/>
            <p:cNvSpPr/>
            <p:nvPr/>
          </p:nvSpPr>
          <p:spPr bwMode="auto">
            <a:xfrm>
              <a:off x="3421380" y="4526280"/>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grpSp>
      <p:sp>
        <p:nvSpPr>
          <p:cNvPr id="42" name="Höger 41"/>
          <p:cNvSpPr/>
          <p:nvPr/>
        </p:nvSpPr>
        <p:spPr bwMode="auto">
          <a:xfrm>
            <a:off x="2112434" y="2385482"/>
            <a:ext cx="2228850" cy="504393"/>
          </a:xfrm>
          <a:prstGeom prst="rightArrow">
            <a:avLst>
              <a:gd name="adj1" fmla="val 50000"/>
              <a:gd name="adj2" fmla="val 38766"/>
            </a:avLst>
          </a:prstGeom>
          <a:solidFill>
            <a:srgbClr val="AADEE2"/>
          </a:solidFill>
          <a:ln>
            <a:solidFill>
              <a:srgbClr val="00A9A7"/>
            </a:solidFill>
          </a:ln>
          <a:ex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sv-SE" sz="1050" dirty="0" smtClean="0">
                <a:solidFill>
                  <a:srgbClr val="382819"/>
                </a:solidFill>
              </a:rPr>
              <a:t>1x3 Läkemedel A</a:t>
            </a:r>
            <a:endParaRPr lang="sv-SE" sz="1050" dirty="0">
              <a:solidFill>
                <a:srgbClr val="382819"/>
              </a:solidFill>
            </a:endParaRPr>
          </a:p>
        </p:txBody>
      </p:sp>
      <p:grpSp>
        <p:nvGrpSpPr>
          <p:cNvPr id="6" name="Grupp 5"/>
          <p:cNvGrpSpPr/>
          <p:nvPr/>
        </p:nvGrpSpPr>
        <p:grpSpPr>
          <a:xfrm>
            <a:off x="1432561" y="2413074"/>
            <a:ext cx="588564" cy="378151"/>
            <a:chOff x="1432561" y="2413074"/>
            <a:chExt cx="588564" cy="378151"/>
          </a:xfrm>
        </p:grpSpPr>
        <p:pic>
          <p:nvPicPr>
            <p:cNvPr id="46" name="Picture 19" descr="person.tors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7156" y="2413074"/>
              <a:ext cx="193969" cy="378151"/>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ruta 55"/>
            <p:cNvSpPr txBox="1"/>
            <p:nvPr/>
          </p:nvSpPr>
          <p:spPr>
            <a:xfrm>
              <a:off x="1432561" y="2501224"/>
              <a:ext cx="467360" cy="246221"/>
            </a:xfrm>
            <a:prstGeom prst="rect">
              <a:avLst/>
            </a:prstGeom>
            <a:noFill/>
          </p:spPr>
          <p:txBody>
            <a:bodyPr wrap="square" rtlCol="0">
              <a:spAutoFit/>
            </a:bodyPr>
            <a:lstStyle/>
            <a:p>
              <a:pPr defTabSz="457200" fontAlgn="auto">
                <a:spcBef>
                  <a:spcPts val="0"/>
                </a:spcBef>
                <a:spcAft>
                  <a:spcPts val="0"/>
                </a:spcAft>
              </a:pPr>
              <a:r>
                <a:rPr lang="sv-SE" sz="1000" i="1" dirty="0" smtClean="0">
                  <a:solidFill>
                    <a:prstClr val="black"/>
                  </a:solidFill>
                  <a:latin typeface="Calibri"/>
                  <a:cs typeface="Arial" pitchFamily="34" charset="0"/>
                </a:rPr>
                <a:t>Anna</a:t>
              </a:r>
              <a:endParaRPr lang="sv-SE" sz="1000" i="1" dirty="0">
                <a:solidFill>
                  <a:prstClr val="black"/>
                </a:solidFill>
                <a:latin typeface="Calibri"/>
                <a:cs typeface="Arial" pitchFamily="34" charset="0"/>
              </a:endParaRPr>
            </a:p>
          </p:txBody>
        </p:sp>
      </p:grpSp>
      <p:grpSp>
        <p:nvGrpSpPr>
          <p:cNvPr id="12" name="Grupp 11"/>
          <p:cNvGrpSpPr/>
          <p:nvPr/>
        </p:nvGrpSpPr>
        <p:grpSpPr>
          <a:xfrm>
            <a:off x="1544499" y="2935816"/>
            <a:ext cx="4134519" cy="2930159"/>
            <a:chOff x="1544499" y="2935816"/>
            <a:chExt cx="4134519" cy="2930159"/>
          </a:xfrm>
        </p:grpSpPr>
        <p:sp>
          <p:nvSpPr>
            <p:cNvPr id="5" name="textruta 4"/>
            <p:cNvSpPr txBox="1"/>
            <p:nvPr/>
          </p:nvSpPr>
          <p:spPr>
            <a:xfrm>
              <a:off x="2557151" y="3062487"/>
              <a:ext cx="905716" cy="252213"/>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sv-SE" sz="1050" dirty="0" smtClean="0"/>
            </a:p>
          </p:txBody>
        </p:sp>
        <p:grpSp>
          <p:nvGrpSpPr>
            <p:cNvPr id="60" name="Grupp 59"/>
            <p:cNvGrpSpPr/>
            <p:nvPr/>
          </p:nvGrpSpPr>
          <p:grpSpPr>
            <a:xfrm>
              <a:off x="1701800" y="2971874"/>
              <a:ext cx="725725" cy="378151"/>
              <a:chOff x="1295400" y="2413074"/>
              <a:chExt cx="725725" cy="378151"/>
            </a:xfrm>
          </p:grpSpPr>
          <p:pic>
            <p:nvPicPr>
              <p:cNvPr id="61" name="Picture 19" descr="person.tors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7156" y="2413074"/>
                <a:ext cx="193969" cy="378151"/>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ruta 61"/>
              <p:cNvSpPr txBox="1"/>
              <p:nvPr/>
            </p:nvSpPr>
            <p:spPr>
              <a:xfrm>
                <a:off x="1295400" y="2501224"/>
                <a:ext cx="604521" cy="246221"/>
              </a:xfrm>
              <a:prstGeom prst="rect">
                <a:avLst/>
              </a:prstGeom>
              <a:noFill/>
            </p:spPr>
            <p:txBody>
              <a:bodyPr wrap="square" rtlCol="0">
                <a:spAutoFit/>
              </a:bodyPr>
              <a:lstStyle/>
              <a:p>
                <a:pPr defTabSz="457200" fontAlgn="auto">
                  <a:spcBef>
                    <a:spcPts val="0"/>
                  </a:spcBef>
                  <a:spcAft>
                    <a:spcPts val="0"/>
                  </a:spcAft>
                </a:pPr>
                <a:r>
                  <a:rPr lang="sv-SE" sz="1000" i="1" dirty="0" smtClean="0">
                    <a:solidFill>
                      <a:prstClr val="black"/>
                    </a:solidFill>
                    <a:latin typeface="Calibri"/>
                    <a:cs typeface="Arial" pitchFamily="34" charset="0"/>
                  </a:rPr>
                  <a:t>Anders</a:t>
                </a:r>
                <a:endParaRPr lang="sv-SE" sz="1000" i="1" dirty="0">
                  <a:solidFill>
                    <a:prstClr val="black"/>
                  </a:solidFill>
                  <a:latin typeface="Calibri"/>
                  <a:cs typeface="Arial" pitchFamily="34" charset="0"/>
                </a:endParaRPr>
              </a:p>
            </p:txBody>
          </p:sp>
        </p:grpSp>
        <p:sp>
          <p:nvSpPr>
            <p:cNvPr id="63" name="Höger 62"/>
            <p:cNvSpPr/>
            <p:nvPr/>
          </p:nvSpPr>
          <p:spPr bwMode="auto">
            <a:xfrm>
              <a:off x="3450168" y="2935816"/>
              <a:ext cx="2228850" cy="504393"/>
            </a:xfrm>
            <a:prstGeom prst="rightArrow">
              <a:avLst>
                <a:gd name="adj1" fmla="val 50000"/>
                <a:gd name="adj2" fmla="val 38766"/>
              </a:avLst>
            </a:prstGeom>
            <a:solidFill>
              <a:srgbClr val="AADEE2"/>
            </a:solidFill>
            <a:ln>
              <a:solidFill>
                <a:srgbClr val="00A9A7"/>
              </a:solidFill>
            </a:ln>
            <a:ex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sv-SE" sz="1050" dirty="0" smtClean="0">
                  <a:solidFill>
                    <a:srgbClr val="382819"/>
                  </a:solidFill>
                </a:rPr>
                <a:t>2x3 Läkemedel B</a:t>
              </a:r>
              <a:endParaRPr lang="sv-SE" sz="1050" dirty="0">
                <a:solidFill>
                  <a:srgbClr val="382819"/>
                </a:solidFill>
              </a:endParaRPr>
            </a:p>
          </p:txBody>
        </p:sp>
        <p:sp>
          <p:nvSpPr>
            <p:cNvPr id="64" name="Rundad rektangulär 63"/>
            <p:cNvSpPr/>
            <p:nvPr/>
          </p:nvSpPr>
          <p:spPr bwMode="auto">
            <a:xfrm>
              <a:off x="3328129" y="3587290"/>
              <a:ext cx="2054624" cy="666425"/>
            </a:xfrm>
            <a:prstGeom prst="wedgeRoundRectCallout">
              <a:avLst>
                <a:gd name="adj1" fmla="val -42213"/>
                <a:gd name="adj2" fmla="val -84264"/>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3366FF"/>
                  </a:solidFill>
                </a:rPr>
                <a:t>Insättningstidpunkt för 2x3 B</a:t>
              </a:r>
              <a:br>
                <a:rPr lang="sv-SE" sz="1100" i="1" dirty="0" smtClean="0">
                  <a:solidFill>
                    <a:srgbClr val="3366FF"/>
                  </a:solidFill>
                </a:rPr>
              </a:br>
              <a:r>
                <a:rPr lang="sv-SE" sz="1100" i="1" dirty="0" smtClean="0">
                  <a:solidFill>
                    <a:srgbClr val="3366FF"/>
                  </a:solidFill>
                </a:rPr>
                <a:t>Det tidigare läkemedlet sätts samtidigt ut</a:t>
              </a:r>
              <a:endParaRPr lang="sv-SE" sz="1100" i="1" dirty="0">
                <a:solidFill>
                  <a:srgbClr val="3366FF"/>
                </a:solidFill>
              </a:endParaRPr>
            </a:p>
          </p:txBody>
        </p:sp>
        <p:sp>
          <p:nvSpPr>
            <p:cNvPr id="65" name="Rundad rektangulär 64"/>
            <p:cNvSpPr/>
            <p:nvPr/>
          </p:nvSpPr>
          <p:spPr bwMode="auto">
            <a:xfrm>
              <a:off x="1979506" y="5012265"/>
              <a:ext cx="1627294" cy="853710"/>
            </a:xfrm>
            <a:prstGeom prst="wedgeRoundRectCallout">
              <a:avLst>
                <a:gd name="adj1" fmla="val -15640"/>
                <a:gd name="adj2" fmla="val -80855"/>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3366FF"/>
                  </a:solidFill>
                </a:rPr>
                <a:t>Anders tar </a:t>
              </a:r>
              <a:r>
                <a:rPr lang="sv-SE" sz="1100" i="1" dirty="0">
                  <a:solidFill>
                    <a:srgbClr val="3366FF"/>
                  </a:solidFill>
                </a:rPr>
                <a:t>över behandlingsansvaret från det </a:t>
              </a:r>
              <a:r>
                <a:rPr lang="sv-SE" sz="1100" i="1" dirty="0" smtClean="0">
                  <a:solidFill>
                    <a:srgbClr val="3366FF"/>
                  </a:solidFill>
                </a:rPr>
                <a:t>att han </a:t>
              </a:r>
              <a:r>
                <a:rPr lang="sv-SE" sz="1100" i="1" dirty="0">
                  <a:solidFill>
                    <a:srgbClr val="3366FF"/>
                  </a:solidFill>
                </a:rPr>
                <a:t>tar </a:t>
              </a:r>
              <a:r>
                <a:rPr lang="sv-SE" sz="1100" i="1" dirty="0" smtClean="0">
                  <a:solidFill>
                    <a:srgbClr val="3366FF"/>
                  </a:solidFill>
                </a:rPr>
                <a:t>beslutet</a:t>
              </a:r>
              <a:endParaRPr lang="sv-SE" sz="1100" i="1" dirty="0">
                <a:solidFill>
                  <a:srgbClr val="3366FF"/>
                </a:solidFill>
              </a:endParaRPr>
            </a:p>
          </p:txBody>
        </p:sp>
        <p:sp>
          <p:nvSpPr>
            <p:cNvPr id="57" name="Rundad rektangulär 56"/>
            <p:cNvSpPr/>
            <p:nvPr/>
          </p:nvSpPr>
          <p:spPr bwMode="auto">
            <a:xfrm>
              <a:off x="1544499" y="3581321"/>
              <a:ext cx="1750438" cy="666425"/>
            </a:xfrm>
            <a:prstGeom prst="wedgeRoundRectCallout">
              <a:avLst>
                <a:gd name="adj1" fmla="val 23573"/>
                <a:gd name="adj2" fmla="val -80645"/>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3366FF"/>
                  </a:solidFill>
                </a:rPr>
                <a:t>Beslutet implicerar ”fortsätt enligt föregående beslut”</a:t>
              </a:r>
              <a:endParaRPr lang="sv-SE" sz="1100" i="1" dirty="0">
                <a:solidFill>
                  <a:srgbClr val="3366FF"/>
                </a:solidFill>
              </a:endParaRPr>
            </a:p>
          </p:txBody>
        </p:sp>
      </p:grpSp>
      <p:sp>
        <p:nvSpPr>
          <p:cNvPr id="54" name="Rundad rektangulär 53"/>
          <p:cNvSpPr/>
          <p:nvPr/>
        </p:nvSpPr>
        <p:spPr bwMode="auto">
          <a:xfrm>
            <a:off x="5628837" y="1224286"/>
            <a:ext cx="2580443" cy="921814"/>
          </a:xfrm>
          <a:prstGeom prst="wedgeRoundRectCallout">
            <a:avLst>
              <a:gd name="adj1" fmla="val -45121"/>
              <a:gd name="adj2" fmla="val -2274"/>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200" i="1" dirty="0">
                <a:solidFill>
                  <a:schemeClr val="tx1"/>
                </a:solidFill>
              </a:rPr>
              <a:t>Anders planerar ett byte från Alvedon 500mg i </a:t>
            </a:r>
            <a:r>
              <a:rPr lang="sv-SE" sz="1200" i="1" dirty="0" err="1">
                <a:solidFill>
                  <a:schemeClr val="tx1"/>
                </a:solidFill>
              </a:rPr>
              <a:t>helförpackning</a:t>
            </a:r>
            <a:r>
              <a:rPr lang="sv-SE" sz="1200" i="1" dirty="0">
                <a:solidFill>
                  <a:schemeClr val="tx1"/>
                </a:solidFill>
              </a:rPr>
              <a:t> till </a:t>
            </a:r>
            <a:r>
              <a:rPr lang="sv-SE" sz="1200" i="1" dirty="0" err="1">
                <a:solidFill>
                  <a:schemeClr val="tx1"/>
                </a:solidFill>
              </a:rPr>
              <a:t>dosförpackad</a:t>
            </a:r>
            <a:r>
              <a:rPr lang="sv-SE" sz="1200" i="1" dirty="0">
                <a:solidFill>
                  <a:schemeClr val="tx1"/>
                </a:solidFill>
              </a:rPr>
              <a:t> Alvedon forte 1g från </a:t>
            </a:r>
            <a:r>
              <a:rPr lang="sv-SE" sz="1200" i="1" dirty="0" err="1">
                <a:solidFill>
                  <a:schemeClr val="tx1"/>
                </a:solidFill>
              </a:rPr>
              <a:t>dosperiodens</a:t>
            </a:r>
            <a:r>
              <a:rPr lang="sv-SE" sz="1200" i="1" dirty="0">
                <a:solidFill>
                  <a:schemeClr val="tx1"/>
                </a:solidFill>
              </a:rPr>
              <a:t> start</a:t>
            </a:r>
          </a:p>
        </p:txBody>
      </p:sp>
      <p:sp>
        <p:nvSpPr>
          <p:cNvPr id="55" name="Rektangel 54"/>
          <p:cNvSpPr/>
          <p:nvPr/>
        </p:nvSpPr>
        <p:spPr>
          <a:xfrm>
            <a:off x="7705321" y="253390"/>
            <a:ext cx="1164359"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a:t>
            </a:r>
            <a:r>
              <a:rPr lang="sv-SE"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8" name="textruta 57"/>
          <p:cNvSpPr txBox="1"/>
          <p:nvPr/>
        </p:nvSpPr>
        <p:spPr>
          <a:xfrm>
            <a:off x="3157640" y="1556101"/>
            <a:ext cx="993245" cy="415498"/>
          </a:xfrm>
          <a:prstGeom prst="rect">
            <a:avLst/>
          </a:prstGeom>
          <a:noFill/>
        </p:spPr>
        <p:txBody>
          <a:bodyPr wrap="square" rtlCol="0">
            <a:spAutoFit/>
          </a:bodyPr>
          <a:lstStyle/>
          <a:p>
            <a:r>
              <a:rPr lang="sv-SE" sz="1050" i="1" dirty="0" smtClean="0"/>
              <a:t>Första dag i </a:t>
            </a:r>
            <a:r>
              <a:rPr lang="sv-SE" sz="1050" i="1" dirty="0" err="1" smtClean="0"/>
              <a:t>dosperioden</a:t>
            </a:r>
            <a:endParaRPr lang="sv-SE" sz="1050" i="1" dirty="0"/>
          </a:p>
        </p:txBody>
      </p:sp>
      <p:sp>
        <p:nvSpPr>
          <p:cNvPr id="43" name="textruta 42"/>
          <p:cNvSpPr txBox="1"/>
          <p:nvPr/>
        </p:nvSpPr>
        <p:spPr>
          <a:xfrm>
            <a:off x="2066970" y="4589780"/>
            <a:ext cx="618277" cy="253916"/>
          </a:xfrm>
          <a:prstGeom prst="rect">
            <a:avLst/>
          </a:prstGeom>
          <a:noFill/>
        </p:spPr>
        <p:txBody>
          <a:bodyPr wrap="square" rtlCol="0">
            <a:spAutoFit/>
          </a:bodyPr>
          <a:lstStyle/>
          <a:p>
            <a:r>
              <a:rPr lang="sv-SE" sz="1050" dirty="0" smtClean="0"/>
              <a:t>O = 1</a:t>
            </a:r>
            <a:endParaRPr lang="sv-SE" sz="1050" dirty="0"/>
          </a:p>
        </p:txBody>
      </p:sp>
      <p:sp>
        <p:nvSpPr>
          <p:cNvPr id="49" name="textruta 48"/>
          <p:cNvSpPr txBox="1"/>
          <p:nvPr/>
        </p:nvSpPr>
        <p:spPr>
          <a:xfrm>
            <a:off x="3415251" y="2510221"/>
            <a:ext cx="618277" cy="253916"/>
          </a:xfrm>
          <a:prstGeom prst="rect">
            <a:avLst/>
          </a:prstGeom>
          <a:noFill/>
        </p:spPr>
        <p:txBody>
          <a:bodyPr wrap="square" rtlCol="0">
            <a:spAutoFit/>
          </a:bodyPr>
          <a:lstStyle/>
          <a:p>
            <a:r>
              <a:rPr lang="sv-SE" sz="1050" dirty="0" smtClean="0"/>
              <a:t>O = 1</a:t>
            </a:r>
            <a:endParaRPr lang="sv-SE" sz="1050" dirty="0"/>
          </a:p>
        </p:txBody>
      </p:sp>
      <p:sp>
        <p:nvSpPr>
          <p:cNvPr id="50" name="textruta 49"/>
          <p:cNvSpPr txBox="1"/>
          <p:nvPr/>
        </p:nvSpPr>
        <p:spPr>
          <a:xfrm>
            <a:off x="4776501" y="3056271"/>
            <a:ext cx="618277" cy="253916"/>
          </a:xfrm>
          <a:prstGeom prst="rect">
            <a:avLst/>
          </a:prstGeom>
          <a:noFill/>
        </p:spPr>
        <p:txBody>
          <a:bodyPr wrap="square" rtlCol="0">
            <a:spAutoFit/>
          </a:bodyPr>
          <a:lstStyle/>
          <a:p>
            <a:r>
              <a:rPr lang="sv-SE" sz="1050" dirty="0" smtClean="0"/>
              <a:t>O = 2</a:t>
            </a:r>
            <a:endParaRPr lang="sv-SE" sz="1050" dirty="0"/>
          </a:p>
        </p:txBody>
      </p:sp>
      <p:sp>
        <p:nvSpPr>
          <p:cNvPr id="51" name="textruta 50"/>
          <p:cNvSpPr txBox="1"/>
          <p:nvPr/>
        </p:nvSpPr>
        <p:spPr>
          <a:xfrm>
            <a:off x="2709852" y="4602480"/>
            <a:ext cx="618277" cy="253916"/>
          </a:xfrm>
          <a:prstGeom prst="rect">
            <a:avLst/>
          </a:prstGeom>
          <a:noFill/>
        </p:spPr>
        <p:txBody>
          <a:bodyPr wrap="square" rtlCol="0">
            <a:spAutoFit/>
          </a:bodyPr>
          <a:lstStyle/>
          <a:p>
            <a:r>
              <a:rPr lang="sv-SE" sz="1050" dirty="0" smtClean="0"/>
              <a:t>O = 2</a:t>
            </a:r>
            <a:endParaRPr lang="sv-SE" sz="1050" dirty="0"/>
          </a:p>
        </p:txBody>
      </p:sp>
      <p:sp>
        <p:nvSpPr>
          <p:cNvPr id="53" name="textruta 52"/>
          <p:cNvSpPr txBox="1"/>
          <p:nvPr/>
        </p:nvSpPr>
        <p:spPr>
          <a:xfrm>
            <a:off x="3532608" y="4589780"/>
            <a:ext cx="618277" cy="253916"/>
          </a:xfrm>
          <a:prstGeom prst="rect">
            <a:avLst/>
          </a:prstGeom>
          <a:noFill/>
        </p:spPr>
        <p:txBody>
          <a:bodyPr wrap="square" rtlCol="0">
            <a:spAutoFit/>
          </a:bodyPr>
          <a:lstStyle/>
          <a:p>
            <a:r>
              <a:rPr lang="sv-SE" sz="1050" dirty="0" smtClean="0"/>
              <a:t>O = 2</a:t>
            </a:r>
            <a:endParaRPr lang="sv-SE" sz="1050" dirty="0"/>
          </a:p>
        </p:txBody>
      </p:sp>
      <p:sp>
        <p:nvSpPr>
          <p:cNvPr id="68" name="Höger klammerparentes 67"/>
          <p:cNvSpPr/>
          <p:nvPr/>
        </p:nvSpPr>
        <p:spPr bwMode="auto">
          <a:xfrm rot="10800000">
            <a:off x="1133308" y="4341470"/>
            <a:ext cx="273474" cy="514925"/>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70" name="textruta 69"/>
          <p:cNvSpPr txBox="1"/>
          <p:nvPr/>
        </p:nvSpPr>
        <p:spPr>
          <a:xfrm>
            <a:off x="264160" y="4392270"/>
            <a:ext cx="955040" cy="415498"/>
          </a:xfrm>
          <a:prstGeom prst="rect">
            <a:avLst/>
          </a:prstGeom>
          <a:noFill/>
        </p:spPr>
        <p:txBody>
          <a:bodyPr wrap="square" rtlCol="0">
            <a:spAutoFit/>
          </a:bodyPr>
          <a:lstStyle/>
          <a:p>
            <a:r>
              <a:rPr lang="sv-SE" sz="1050" dirty="0" smtClean="0"/>
              <a:t>Behandlingssteg </a:t>
            </a:r>
            <a:endParaRPr lang="sv-SE" sz="1050" dirty="0"/>
          </a:p>
        </p:txBody>
      </p:sp>
    </p:spTree>
    <p:extLst>
      <p:ext uri="{BB962C8B-B14F-4D97-AF65-F5344CB8AC3E}">
        <p14:creationId xmlns:p14="http://schemas.microsoft.com/office/powerpoint/2010/main" val="628257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z="2400" dirty="0" smtClean="0"/>
              <a:t> </a:t>
            </a:r>
            <a:endParaRPr lang="sv-SE" sz="2400"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latin typeface="Arial"/>
              </a:rPr>
              <a:pPr/>
              <a:t>29</a:t>
            </a:fld>
            <a:endParaRPr lang="sv-SE">
              <a:latin typeface="Arial"/>
            </a:endParaRPr>
          </a:p>
        </p:txBody>
      </p:sp>
      <p:cxnSp>
        <p:nvCxnSpPr>
          <p:cNvPr id="7" name="Rak 6"/>
          <p:cNvCxnSpPr/>
          <p:nvPr/>
        </p:nvCxnSpPr>
        <p:spPr bwMode="auto">
          <a:xfrm>
            <a:off x="2109304" y="1985666"/>
            <a:ext cx="0" cy="3949467"/>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Rak 9"/>
          <p:cNvCxnSpPr/>
          <p:nvPr/>
        </p:nvCxnSpPr>
        <p:spPr bwMode="auto">
          <a:xfrm>
            <a:off x="1382036" y="5943600"/>
            <a:ext cx="5201644" cy="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Rak 17"/>
          <p:cNvCxnSpPr/>
          <p:nvPr/>
        </p:nvCxnSpPr>
        <p:spPr bwMode="auto">
          <a:xfrm>
            <a:off x="2558040" y="1985666"/>
            <a:ext cx="0" cy="3949467"/>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Rak 27"/>
          <p:cNvCxnSpPr/>
          <p:nvPr/>
        </p:nvCxnSpPr>
        <p:spPr bwMode="auto">
          <a:xfrm>
            <a:off x="3182634" y="1977328"/>
            <a:ext cx="0" cy="3949467"/>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ruta 28"/>
          <p:cNvSpPr txBox="1"/>
          <p:nvPr/>
        </p:nvSpPr>
        <p:spPr>
          <a:xfrm>
            <a:off x="1274702" y="1478405"/>
            <a:ext cx="1278469" cy="415498"/>
          </a:xfrm>
          <a:prstGeom prst="rect">
            <a:avLst/>
          </a:prstGeom>
          <a:noFill/>
        </p:spPr>
        <p:txBody>
          <a:bodyPr wrap="square" rtlCol="0">
            <a:spAutoFit/>
          </a:bodyPr>
          <a:lstStyle/>
          <a:p>
            <a:r>
              <a:rPr lang="sv-SE" sz="1050" i="1" dirty="0">
                <a:solidFill>
                  <a:srgbClr val="382819"/>
                </a:solidFill>
                <a:latin typeface="Arial"/>
              </a:rPr>
              <a:t>Insättning av </a:t>
            </a:r>
            <a:r>
              <a:rPr lang="sv-SE" sz="1050" i="1" dirty="0" smtClean="0">
                <a:solidFill>
                  <a:srgbClr val="382819"/>
                </a:solidFill>
                <a:latin typeface="Arial"/>
              </a:rPr>
              <a:t>behandling</a:t>
            </a:r>
            <a:endParaRPr lang="sv-SE" sz="1050" i="1" dirty="0">
              <a:solidFill>
                <a:srgbClr val="382819"/>
              </a:solidFill>
              <a:latin typeface="Arial"/>
            </a:endParaRPr>
          </a:p>
        </p:txBody>
      </p:sp>
      <p:sp>
        <p:nvSpPr>
          <p:cNvPr id="30" name="textruta 29"/>
          <p:cNvSpPr txBox="1"/>
          <p:nvPr/>
        </p:nvSpPr>
        <p:spPr>
          <a:xfrm>
            <a:off x="2238893" y="1449153"/>
            <a:ext cx="1093587" cy="415498"/>
          </a:xfrm>
          <a:prstGeom prst="rect">
            <a:avLst/>
          </a:prstGeom>
          <a:noFill/>
        </p:spPr>
        <p:txBody>
          <a:bodyPr wrap="square" rtlCol="0">
            <a:spAutoFit/>
          </a:bodyPr>
          <a:lstStyle/>
          <a:p>
            <a:r>
              <a:rPr lang="sv-SE" sz="1050" i="1" dirty="0" smtClean="0">
                <a:solidFill>
                  <a:srgbClr val="382819"/>
                </a:solidFill>
                <a:latin typeface="Arial"/>
              </a:rPr>
              <a:t>Med byte av </a:t>
            </a:r>
            <a:r>
              <a:rPr lang="sv-SE" sz="1050" i="1" dirty="0" err="1" smtClean="0">
                <a:solidFill>
                  <a:srgbClr val="382819"/>
                </a:solidFill>
                <a:latin typeface="Arial"/>
              </a:rPr>
              <a:t>lkm</a:t>
            </a:r>
            <a:r>
              <a:rPr lang="sv-SE" sz="1050" i="1" dirty="0" smtClean="0">
                <a:solidFill>
                  <a:srgbClr val="382819"/>
                </a:solidFill>
                <a:latin typeface="Arial"/>
              </a:rPr>
              <a:t> i framtid</a:t>
            </a:r>
            <a:endParaRPr lang="sv-SE" sz="1050" i="1" dirty="0">
              <a:solidFill>
                <a:srgbClr val="382819"/>
              </a:solidFill>
              <a:latin typeface="Arial"/>
            </a:endParaRPr>
          </a:p>
        </p:txBody>
      </p:sp>
      <p:sp>
        <p:nvSpPr>
          <p:cNvPr id="44" name="textruta 43"/>
          <p:cNvSpPr txBox="1"/>
          <p:nvPr/>
        </p:nvSpPr>
        <p:spPr>
          <a:xfrm>
            <a:off x="6554683" y="5804007"/>
            <a:ext cx="282997" cy="253916"/>
          </a:xfrm>
          <a:prstGeom prst="rect">
            <a:avLst/>
          </a:prstGeom>
          <a:noFill/>
        </p:spPr>
        <p:txBody>
          <a:bodyPr wrap="square" rtlCol="0">
            <a:spAutoFit/>
          </a:bodyPr>
          <a:lstStyle/>
          <a:p>
            <a:r>
              <a:rPr lang="sv-SE" sz="1050" i="1" dirty="0">
                <a:solidFill>
                  <a:srgbClr val="382819"/>
                </a:solidFill>
                <a:latin typeface="Arial"/>
              </a:rPr>
              <a:t>t</a:t>
            </a:r>
          </a:p>
        </p:txBody>
      </p:sp>
      <p:cxnSp>
        <p:nvCxnSpPr>
          <p:cNvPr id="45" name="Rak 44"/>
          <p:cNvCxnSpPr/>
          <p:nvPr/>
        </p:nvCxnSpPr>
        <p:spPr bwMode="auto">
          <a:xfrm flipV="1">
            <a:off x="1381760" y="2245360"/>
            <a:ext cx="0" cy="369824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ruta 46"/>
          <p:cNvSpPr txBox="1"/>
          <p:nvPr/>
        </p:nvSpPr>
        <p:spPr>
          <a:xfrm>
            <a:off x="536787" y="1964031"/>
            <a:ext cx="916094" cy="415498"/>
          </a:xfrm>
          <a:prstGeom prst="rect">
            <a:avLst/>
          </a:prstGeom>
          <a:noFill/>
        </p:spPr>
        <p:txBody>
          <a:bodyPr wrap="square" rtlCol="0">
            <a:spAutoFit/>
          </a:bodyPr>
          <a:lstStyle/>
          <a:p>
            <a:r>
              <a:rPr lang="sv-SE" sz="1050" i="1" dirty="0">
                <a:solidFill>
                  <a:srgbClr val="382819"/>
                </a:solidFill>
                <a:latin typeface="Arial"/>
              </a:rPr>
              <a:t>Tidigare ordinationer </a:t>
            </a:r>
          </a:p>
        </p:txBody>
      </p:sp>
      <p:sp>
        <p:nvSpPr>
          <p:cNvPr id="33" name="Rektangel 32"/>
          <p:cNvSpPr/>
          <p:nvPr/>
        </p:nvSpPr>
        <p:spPr bwMode="auto">
          <a:xfrm>
            <a:off x="1869440" y="2379529"/>
            <a:ext cx="5039360" cy="2679304"/>
          </a:xfrm>
          <a:prstGeom prst="rect">
            <a:avLst/>
          </a:prstGeom>
          <a:noFill/>
          <a:ln w="952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defTabSz="957263" fontAlgn="base">
              <a:spcBef>
                <a:spcPct val="0"/>
              </a:spcBef>
              <a:spcAft>
                <a:spcPct val="0"/>
              </a:spcAft>
            </a:pPr>
            <a:endParaRPr lang="sv-SE" sz="1900">
              <a:solidFill>
                <a:srgbClr val="382819"/>
              </a:solidFill>
              <a:latin typeface="Arial" charset="0"/>
            </a:endParaRPr>
          </a:p>
        </p:txBody>
      </p:sp>
      <p:sp>
        <p:nvSpPr>
          <p:cNvPr id="50" name="textruta 49"/>
          <p:cNvSpPr txBox="1"/>
          <p:nvPr/>
        </p:nvSpPr>
        <p:spPr>
          <a:xfrm>
            <a:off x="1437263" y="1234565"/>
            <a:ext cx="869058" cy="253916"/>
          </a:xfrm>
          <a:prstGeom prst="rect">
            <a:avLst/>
          </a:prstGeom>
          <a:noFill/>
        </p:spPr>
        <p:txBody>
          <a:bodyPr wrap="square" rtlCol="0">
            <a:spAutoFit/>
          </a:bodyPr>
          <a:lstStyle/>
          <a:p>
            <a:r>
              <a:rPr lang="sv-SE" sz="1050" b="1" i="1" dirty="0">
                <a:solidFill>
                  <a:srgbClr val="3366FF"/>
                </a:solidFill>
                <a:latin typeface="Arial"/>
              </a:rPr>
              <a:t>Registrera</a:t>
            </a:r>
          </a:p>
        </p:txBody>
      </p:sp>
      <p:sp>
        <p:nvSpPr>
          <p:cNvPr id="51" name="textruta 50"/>
          <p:cNvSpPr txBox="1"/>
          <p:nvPr/>
        </p:nvSpPr>
        <p:spPr>
          <a:xfrm>
            <a:off x="2270384" y="1234565"/>
            <a:ext cx="869058" cy="253916"/>
          </a:xfrm>
          <a:prstGeom prst="rect">
            <a:avLst/>
          </a:prstGeom>
          <a:noFill/>
        </p:spPr>
        <p:txBody>
          <a:bodyPr wrap="square" rtlCol="0">
            <a:spAutoFit/>
          </a:bodyPr>
          <a:lstStyle/>
          <a:p>
            <a:r>
              <a:rPr lang="sv-SE" sz="1050" b="1" i="1" dirty="0" smtClean="0">
                <a:solidFill>
                  <a:srgbClr val="3366FF"/>
                </a:solidFill>
                <a:latin typeface="Arial"/>
              </a:rPr>
              <a:t>Ändra</a:t>
            </a:r>
            <a:endParaRPr lang="sv-SE" sz="1050" b="1" i="1" dirty="0">
              <a:solidFill>
                <a:srgbClr val="3366FF"/>
              </a:solidFill>
              <a:latin typeface="Arial"/>
            </a:endParaRPr>
          </a:p>
        </p:txBody>
      </p:sp>
      <p:sp>
        <p:nvSpPr>
          <p:cNvPr id="59" name="Höger 58"/>
          <p:cNvSpPr/>
          <p:nvPr/>
        </p:nvSpPr>
        <p:spPr bwMode="auto">
          <a:xfrm>
            <a:off x="3454400" y="3025075"/>
            <a:ext cx="1365250" cy="512714"/>
          </a:xfrm>
          <a:prstGeom prst="rightArrow">
            <a:avLst>
              <a:gd name="adj1" fmla="val 50000"/>
              <a:gd name="adj2" fmla="val 38766"/>
            </a:avLst>
          </a:prstGeom>
          <a:ln/>
          <a:ex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sv-SE" sz="1050" dirty="0">
                <a:solidFill>
                  <a:schemeClr val="tx1"/>
                </a:solidFill>
              </a:rPr>
              <a:t>1</a:t>
            </a:r>
            <a:r>
              <a:rPr lang="sv-SE" sz="1050" dirty="0" smtClean="0">
                <a:solidFill>
                  <a:schemeClr val="tx1"/>
                </a:solidFill>
              </a:rPr>
              <a:t>x3  </a:t>
            </a:r>
            <a:r>
              <a:rPr lang="sv-SE" sz="1050" b="1" dirty="0">
                <a:solidFill>
                  <a:schemeClr val="tx1"/>
                </a:solidFill>
              </a:rPr>
              <a:t>B</a:t>
            </a:r>
            <a:endParaRPr lang="sv-SE" sz="1050" dirty="0">
              <a:solidFill>
                <a:schemeClr val="tx1"/>
              </a:solidFill>
            </a:endParaRPr>
          </a:p>
        </p:txBody>
      </p:sp>
      <p:sp>
        <p:nvSpPr>
          <p:cNvPr id="8" name="textruta 7"/>
          <p:cNvSpPr txBox="1"/>
          <p:nvPr/>
        </p:nvSpPr>
        <p:spPr>
          <a:xfrm>
            <a:off x="1389721" y="301698"/>
            <a:ext cx="6613151" cy="738664"/>
          </a:xfrm>
          <a:prstGeom prst="rect">
            <a:avLst/>
          </a:prstGeom>
          <a:noFill/>
        </p:spPr>
        <p:txBody>
          <a:bodyPr wrap="square" rtlCol="0">
            <a:spAutoFit/>
          </a:bodyPr>
          <a:lstStyle/>
          <a:p>
            <a:r>
              <a:rPr lang="sv-SE" sz="2400" b="1" kern="0" dirty="0">
                <a:solidFill>
                  <a:srgbClr val="00A9A7"/>
                </a:solidFill>
                <a:ea typeface="+mj-ea"/>
                <a:cs typeface="+mj-cs"/>
              </a:rPr>
              <a:t>Ändring av läkemedelsbehandling</a:t>
            </a:r>
            <a:br>
              <a:rPr lang="sv-SE" sz="2400" b="1" kern="0" dirty="0">
                <a:solidFill>
                  <a:srgbClr val="00A9A7"/>
                </a:solidFill>
                <a:ea typeface="+mj-ea"/>
                <a:cs typeface="+mj-cs"/>
              </a:rPr>
            </a:br>
            <a:r>
              <a:rPr lang="sv-SE" b="1" i="1" kern="0" dirty="0" smtClean="0">
                <a:solidFill>
                  <a:srgbClr val="00A9A7"/>
                </a:solidFill>
                <a:ea typeface="+mj-ea"/>
                <a:cs typeface="+mj-cs"/>
              </a:rPr>
              <a:t>Exempel: Senarelägg en planerad ändring</a:t>
            </a:r>
            <a:endParaRPr lang="sv-SE" b="1" dirty="0" smtClean="0">
              <a:solidFill>
                <a:srgbClr val="00A9A7"/>
              </a:solidFill>
            </a:endParaRPr>
          </a:p>
        </p:txBody>
      </p:sp>
      <p:grpSp>
        <p:nvGrpSpPr>
          <p:cNvPr id="83" name="Grupp 82"/>
          <p:cNvGrpSpPr/>
          <p:nvPr/>
        </p:nvGrpSpPr>
        <p:grpSpPr>
          <a:xfrm>
            <a:off x="1358480" y="2402490"/>
            <a:ext cx="588564" cy="378151"/>
            <a:chOff x="2946401" y="492834"/>
            <a:chExt cx="588564" cy="378151"/>
          </a:xfrm>
        </p:grpSpPr>
        <p:sp>
          <p:nvSpPr>
            <p:cNvPr id="84" name="textruta 83"/>
            <p:cNvSpPr txBox="1"/>
            <p:nvPr/>
          </p:nvSpPr>
          <p:spPr>
            <a:xfrm>
              <a:off x="2946401" y="580984"/>
              <a:ext cx="467360" cy="246221"/>
            </a:xfrm>
            <a:prstGeom prst="rect">
              <a:avLst/>
            </a:prstGeom>
            <a:noFill/>
          </p:spPr>
          <p:txBody>
            <a:bodyPr wrap="square" rtlCol="0">
              <a:spAutoFit/>
            </a:bodyPr>
            <a:lstStyle/>
            <a:p>
              <a:pPr defTabSz="457200" fontAlgn="auto">
                <a:spcBef>
                  <a:spcPts val="0"/>
                </a:spcBef>
                <a:spcAft>
                  <a:spcPts val="0"/>
                </a:spcAft>
              </a:pPr>
              <a:r>
                <a:rPr lang="sv-SE" sz="1000" i="1" dirty="0" smtClean="0">
                  <a:solidFill>
                    <a:prstClr val="black"/>
                  </a:solidFill>
                  <a:latin typeface="Calibri"/>
                  <a:cs typeface="Arial" pitchFamily="34" charset="0"/>
                </a:rPr>
                <a:t>Anna</a:t>
              </a:r>
              <a:endParaRPr lang="sv-SE" sz="1000" i="1" dirty="0">
                <a:solidFill>
                  <a:prstClr val="black"/>
                </a:solidFill>
                <a:latin typeface="Calibri"/>
                <a:cs typeface="Arial" pitchFamily="34" charset="0"/>
              </a:endParaRPr>
            </a:p>
          </p:txBody>
        </p:sp>
        <p:pic>
          <p:nvPicPr>
            <p:cNvPr id="85" name="Picture 19" descr="person.tors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0996" y="492834"/>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 name="textruta 55"/>
          <p:cNvSpPr txBox="1"/>
          <p:nvPr/>
        </p:nvSpPr>
        <p:spPr>
          <a:xfrm>
            <a:off x="1442720" y="3156716"/>
            <a:ext cx="738206" cy="246221"/>
          </a:xfrm>
          <a:prstGeom prst="rect">
            <a:avLst/>
          </a:prstGeom>
          <a:noFill/>
        </p:spPr>
        <p:txBody>
          <a:bodyPr wrap="square" rtlCol="0">
            <a:spAutoFit/>
          </a:bodyPr>
          <a:lstStyle/>
          <a:p>
            <a:pPr defTabSz="457200" fontAlgn="auto">
              <a:spcBef>
                <a:spcPts val="0"/>
              </a:spcBef>
              <a:spcAft>
                <a:spcPts val="0"/>
              </a:spcAft>
            </a:pPr>
            <a:r>
              <a:rPr lang="sv-SE" sz="1000" i="1" dirty="0" smtClean="0">
                <a:solidFill>
                  <a:prstClr val="black"/>
                </a:solidFill>
                <a:latin typeface="Calibri"/>
                <a:cs typeface="Arial" pitchFamily="34" charset="0"/>
              </a:rPr>
              <a:t>Anders</a:t>
            </a:r>
            <a:endParaRPr lang="sv-SE" sz="1000" i="1" dirty="0">
              <a:solidFill>
                <a:prstClr val="black"/>
              </a:solidFill>
              <a:latin typeface="Calibri"/>
              <a:cs typeface="Arial" pitchFamily="34" charset="0"/>
            </a:endParaRPr>
          </a:p>
        </p:txBody>
      </p:sp>
      <p:sp>
        <p:nvSpPr>
          <p:cNvPr id="58" name="textruta 57"/>
          <p:cNvSpPr txBox="1"/>
          <p:nvPr/>
        </p:nvSpPr>
        <p:spPr>
          <a:xfrm>
            <a:off x="2956140" y="1225687"/>
            <a:ext cx="869058" cy="253916"/>
          </a:xfrm>
          <a:prstGeom prst="rect">
            <a:avLst/>
          </a:prstGeom>
          <a:noFill/>
        </p:spPr>
        <p:txBody>
          <a:bodyPr wrap="square" rtlCol="0">
            <a:spAutoFit/>
          </a:bodyPr>
          <a:lstStyle/>
          <a:p>
            <a:r>
              <a:rPr lang="sv-SE" sz="1050" b="1" i="1" dirty="0" smtClean="0">
                <a:solidFill>
                  <a:srgbClr val="3366FF"/>
                </a:solidFill>
                <a:latin typeface="Arial"/>
              </a:rPr>
              <a:t>Ändra</a:t>
            </a:r>
            <a:endParaRPr lang="sv-SE" sz="1050" b="1" i="1" dirty="0">
              <a:solidFill>
                <a:srgbClr val="3366FF"/>
              </a:solidFill>
              <a:latin typeface="Arial"/>
            </a:endParaRPr>
          </a:p>
        </p:txBody>
      </p:sp>
      <p:sp>
        <p:nvSpPr>
          <p:cNvPr id="60" name="Höger 59"/>
          <p:cNvSpPr/>
          <p:nvPr/>
        </p:nvSpPr>
        <p:spPr bwMode="auto">
          <a:xfrm>
            <a:off x="2112432" y="2389237"/>
            <a:ext cx="2652607" cy="512714"/>
          </a:xfrm>
          <a:prstGeom prst="rightArrow">
            <a:avLst>
              <a:gd name="adj1" fmla="val 50000"/>
              <a:gd name="adj2" fmla="val 38766"/>
            </a:avLst>
          </a:prstGeom>
          <a:ln/>
          <a:ex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sv-SE" sz="1050" dirty="0">
                <a:solidFill>
                  <a:schemeClr val="tx1"/>
                </a:solidFill>
              </a:rPr>
              <a:t>1</a:t>
            </a:r>
            <a:r>
              <a:rPr lang="sv-SE" sz="1050" dirty="0" smtClean="0">
                <a:solidFill>
                  <a:schemeClr val="tx1"/>
                </a:solidFill>
              </a:rPr>
              <a:t>x3  </a:t>
            </a:r>
            <a:r>
              <a:rPr lang="sv-SE" sz="1050" b="1" dirty="0" smtClean="0">
                <a:solidFill>
                  <a:schemeClr val="tx1"/>
                </a:solidFill>
              </a:rPr>
              <a:t>A</a:t>
            </a:r>
            <a:endParaRPr lang="sv-SE" sz="1050" dirty="0">
              <a:solidFill>
                <a:schemeClr val="tx1"/>
              </a:solidFill>
            </a:endParaRPr>
          </a:p>
        </p:txBody>
      </p:sp>
      <p:cxnSp>
        <p:nvCxnSpPr>
          <p:cNvPr id="61" name="Rak 60"/>
          <p:cNvCxnSpPr/>
          <p:nvPr/>
        </p:nvCxnSpPr>
        <p:spPr bwMode="auto">
          <a:xfrm flipH="1">
            <a:off x="3455099" y="1967168"/>
            <a:ext cx="1855" cy="3959746"/>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Rak 70"/>
          <p:cNvCxnSpPr/>
          <p:nvPr/>
        </p:nvCxnSpPr>
        <p:spPr bwMode="auto">
          <a:xfrm>
            <a:off x="3883674" y="2007808"/>
            <a:ext cx="0" cy="3949467"/>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textruta 94"/>
          <p:cNvSpPr txBox="1"/>
          <p:nvPr/>
        </p:nvSpPr>
        <p:spPr>
          <a:xfrm>
            <a:off x="2569712" y="3150109"/>
            <a:ext cx="893294" cy="2616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sv-SE" sz="1050" b="1" dirty="0">
              <a:solidFill>
                <a:srgbClr val="382819"/>
              </a:solidFill>
              <a:latin typeface="Arial"/>
            </a:endParaRPr>
          </a:p>
        </p:txBody>
      </p:sp>
      <p:grpSp>
        <p:nvGrpSpPr>
          <p:cNvPr id="9" name="Grupp 8"/>
          <p:cNvGrpSpPr/>
          <p:nvPr/>
        </p:nvGrpSpPr>
        <p:grpSpPr>
          <a:xfrm>
            <a:off x="2252984" y="955428"/>
            <a:ext cx="6667497" cy="4114054"/>
            <a:chOff x="2252984" y="955428"/>
            <a:chExt cx="6667497" cy="4114054"/>
          </a:xfrm>
        </p:grpSpPr>
        <p:sp>
          <p:nvSpPr>
            <p:cNvPr id="53" name="Rundad rektangulär 52"/>
            <p:cNvSpPr/>
            <p:nvPr/>
          </p:nvSpPr>
          <p:spPr bwMode="auto">
            <a:xfrm>
              <a:off x="5730241" y="955428"/>
              <a:ext cx="3190240" cy="4114054"/>
            </a:xfrm>
            <a:prstGeom prst="wedgeRoundRectCallout">
              <a:avLst>
                <a:gd name="adj1" fmla="val -58903"/>
                <a:gd name="adj2" fmla="val 15037"/>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a:solidFill>
                    <a:srgbClr val="382819"/>
                  </a:solidFill>
                </a:rPr>
                <a:t>Lisa markerar den nu gällande behandlingen </a:t>
              </a:r>
              <a:r>
                <a:rPr lang="sv-SE" sz="1100" i="1" dirty="0" smtClean="0">
                  <a:solidFill>
                    <a:srgbClr val="382819"/>
                  </a:solidFill>
                </a:rPr>
                <a:t>(1x3 </a:t>
              </a:r>
              <a:r>
                <a:rPr lang="sv-SE" sz="1100" i="1" dirty="0">
                  <a:solidFill>
                    <a:srgbClr val="382819"/>
                  </a:solidFill>
                </a:rPr>
                <a:t>A). </a:t>
              </a:r>
              <a:r>
                <a:rPr lang="sv-SE" sz="1100" i="1" dirty="0" smtClean="0">
                  <a:solidFill>
                    <a:srgbClr val="382819"/>
                  </a:solidFill>
                </a:rPr>
                <a:t>Hon ser att det </a:t>
              </a:r>
              <a:r>
                <a:rPr lang="sv-SE" sz="1100" i="1" dirty="0">
                  <a:solidFill>
                    <a:srgbClr val="382819"/>
                  </a:solidFill>
                </a:rPr>
                <a:t>finns </a:t>
              </a:r>
              <a:r>
                <a:rPr lang="sv-SE" sz="1100" i="1" dirty="0" smtClean="0">
                  <a:solidFill>
                    <a:srgbClr val="382819"/>
                  </a:solidFill>
                </a:rPr>
                <a:t>en planerad justering till 1x3 med </a:t>
              </a:r>
              <a:r>
                <a:rPr lang="sv-SE" sz="1100" i="1" dirty="0" err="1" smtClean="0">
                  <a:solidFill>
                    <a:srgbClr val="382819"/>
                  </a:solidFill>
                </a:rPr>
                <a:t>lkm</a:t>
              </a:r>
              <a:r>
                <a:rPr lang="sv-SE" sz="1100" i="1" dirty="0" smtClean="0">
                  <a:solidFill>
                    <a:srgbClr val="382819"/>
                  </a:solidFill>
                </a:rPr>
                <a:t> B om några dagar.</a:t>
              </a:r>
              <a:r>
                <a:rPr lang="sv-SE" sz="1100" i="1" dirty="0">
                  <a:solidFill>
                    <a:srgbClr val="382819"/>
                  </a:solidFill>
                </a:rPr>
                <a:t/>
              </a:r>
              <a:br>
                <a:rPr lang="sv-SE" sz="1100" i="1" dirty="0">
                  <a:solidFill>
                    <a:srgbClr val="382819"/>
                  </a:solidFill>
                </a:rPr>
              </a:br>
              <a:r>
                <a:rPr lang="sv-SE" sz="1100" i="1" dirty="0" smtClean="0">
                  <a:solidFill>
                    <a:srgbClr val="382819"/>
                  </a:solidFill>
                  <a:latin typeface="Arial"/>
                </a:rPr>
                <a:t>Lisa använder ”Ändra”-funktionen i sitt system, vilken i sin tur nyttjar </a:t>
              </a:r>
              <a:r>
                <a:rPr lang="sv-SE" sz="1100" i="1" dirty="0" err="1" smtClean="0">
                  <a:solidFill>
                    <a:srgbClr val="382819"/>
                  </a:solidFill>
                  <a:latin typeface="Arial"/>
                </a:rPr>
                <a:t>ChangeMedication</a:t>
              </a:r>
              <a:r>
                <a:rPr lang="sv-SE" sz="1100" i="1" dirty="0" smtClean="0">
                  <a:solidFill>
                    <a:srgbClr val="382819"/>
                  </a:solidFill>
                  <a:latin typeface="Arial"/>
                </a:rPr>
                <a:t>.</a:t>
              </a:r>
              <a:br>
                <a:rPr lang="sv-SE" sz="1100" i="1" dirty="0" smtClean="0">
                  <a:solidFill>
                    <a:srgbClr val="382819"/>
                  </a:solidFill>
                  <a:latin typeface="Arial"/>
                </a:rPr>
              </a:br>
              <a:endParaRPr lang="sv-SE" sz="1100" i="1" dirty="0" smtClean="0">
                <a:solidFill>
                  <a:srgbClr val="382819"/>
                </a:solidFill>
                <a:latin typeface="Arial"/>
              </a:endParaRPr>
            </a:p>
            <a:p>
              <a:r>
                <a:rPr lang="sv-SE" sz="1100" i="1" dirty="0" smtClean="0">
                  <a:solidFill>
                    <a:srgbClr val="382819"/>
                  </a:solidFill>
                  <a:latin typeface="Arial"/>
                </a:rPr>
                <a:t>Systemet presenterar för Lisa hur den nuvarande läkemedelsbehandlingen ser ut: 1x3 A; 1x3B stående.</a:t>
              </a:r>
            </a:p>
            <a:p>
              <a:endParaRPr lang="sv-SE" sz="1100" i="1" dirty="0" smtClean="0">
                <a:solidFill>
                  <a:srgbClr val="382819"/>
                </a:solidFill>
                <a:latin typeface="Arial"/>
              </a:endParaRPr>
            </a:p>
            <a:p>
              <a:r>
                <a:rPr lang="sv-SE" sz="1100" b="1" i="1" dirty="0" smtClean="0">
                  <a:solidFill>
                    <a:srgbClr val="382819"/>
                  </a:solidFill>
                  <a:latin typeface="Arial"/>
                </a:rPr>
                <a:t>Lisa ändrar till att </a:t>
              </a:r>
            </a:p>
            <a:p>
              <a:r>
                <a:rPr lang="sv-SE" sz="1100" b="1" i="1" dirty="0" smtClean="0">
                  <a:solidFill>
                    <a:srgbClr val="382819"/>
                  </a:solidFill>
                  <a:latin typeface="Arial"/>
                </a:rPr>
                <a:t>fortsätta med 1x3 A ytterligare tid, och sedan planerat byte till 1x3 B</a:t>
              </a:r>
            </a:p>
            <a:p>
              <a:r>
                <a:rPr lang="sv-SE" sz="1100" b="1" i="1" dirty="0" smtClean="0">
                  <a:solidFill>
                    <a:srgbClr val="382819"/>
                  </a:solidFill>
                  <a:latin typeface="Arial"/>
                </a:rPr>
                <a:t>(1x3A; 1x3B stående)</a:t>
              </a:r>
            </a:p>
            <a:p>
              <a:endParaRPr lang="sv-SE" sz="1100" i="1" dirty="0" smtClean="0">
                <a:solidFill>
                  <a:schemeClr val="tx1"/>
                </a:solidFill>
                <a:latin typeface="Arial"/>
              </a:endParaRPr>
            </a:p>
            <a:p>
              <a:endParaRPr lang="sv-SE" sz="1100" i="1" dirty="0">
                <a:solidFill>
                  <a:schemeClr val="tx1"/>
                </a:solidFill>
                <a:latin typeface="Arial"/>
              </a:endParaRPr>
            </a:p>
            <a:p>
              <a:r>
                <a:rPr lang="sv-SE" sz="1100" i="1" dirty="0" smtClean="0">
                  <a:solidFill>
                    <a:schemeClr val="tx1"/>
                  </a:solidFill>
                </a:rPr>
                <a:t>Tjänstekontrakt: </a:t>
              </a:r>
              <a:br>
                <a:rPr lang="sv-SE" sz="1100" i="1" dirty="0" smtClean="0">
                  <a:solidFill>
                    <a:schemeClr val="tx1"/>
                  </a:solidFill>
                </a:rPr>
              </a:br>
              <a:r>
                <a:rPr lang="sv-SE" sz="1100" i="1" dirty="0" err="1" smtClean="0">
                  <a:solidFill>
                    <a:schemeClr val="tx1"/>
                  </a:solidFill>
                </a:rPr>
                <a:t>ChangeMedication</a:t>
              </a:r>
              <a:r>
                <a:rPr lang="sv-SE" sz="1100" i="1" dirty="0" smtClean="0">
                  <a:solidFill>
                    <a:schemeClr val="tx1"/>
                  </a:solidFill>
                </a:rPr>
                <a:t> </a:t>
              </a:r>
            </a:p>
            <a:p>
              <a:r>
                <a:rPr lang="sv-SE" sz="1100" i="1" dirty="0" smtClean="0">
                  <a:solidFill>
                    <a:schemeClr val="tx1"/>
                  </a:solidFill>
                  <a:latin typeface="Arial"/>
                </a:rPr>
                <a:t>INPUT: 1..* Läkemedelsordinationer som skapas i följd</a:t>
              </a:r>
            </a:p>
          </p:txBody>
        </p:sp>
        <p:grpSp>
          <p:nvGrpSpPr>
            <p:cNvPr id="6" name="Grupp 5"/>
            <p:cNvGrpSpPr/>
            <p:nvPr/>
          </p:nvGrpSpPr>
          <p:grpSpPr>
            <a:xfrm>
              <a:off x="2252984" y="3636424"/>
              <a:ext cx="3252175" cy="860801"/>
              <a:chOff x="2252984" y="3636424"/>
              <a:chExt cx="3252175" cy="860801"/>
            </a:xfrm>
          </p:grpSpPr>
          <p:sp>
            <p:nvSpPr>
              <p:cNvPr id="43" name="Höger 42"/>
              <p:cNvSpPr/>
              <p:nvPr/>
            </p:nvSpPr>
            <p:spPr bwMode="auto">
              <a:xfrm>
                <a:off x="3888526" y="3984511"/>
                <a:ext cx="1616633" cy="512714"/>
              </a:xfrm>
              <a:prstGeom prst="rightArrow">
                <a:avLst>
                  <a:gd name="adj1" fmla="val 50000"/>
                  <a:gd name="adj2" fmla="val 38766"/>
                </a:avLst>
              </a:prstGeom>
              <a:ln/>
              <a:ex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sv-SE" sz="1050" dirty="0">
                    <a:solidFill>
                      <a:schemeClr val="tx1"/>
                    </a:solidFill>
                  </a:rPr>
                  <a:t>1</a:t>
                </a:r>
                <a:r>
                  <a:rPr lang="sv-SE" sz="1050" dirty="0" smtClean="0">
                    <a:solidFill>
                      <a:schemeClr val="tx1"/>
                    </a:solidFill>
                  </a:rPr>
                  <a:t>x3  </a:t>
                </a:r>
                <a:r>
                  <a:rPr lang="sv-SE" sz="1050" b="1" dirty="0">
                    <a:solidFill>
                      <a:schemeClr val="tx1"/>
                    </a:solidFill>
                  </a:rPr>
                  <a:t>B</a:t>
                </a:r>
                <a:endParaRPr lang="sv-SE" sz="1050" dirty="0">
                  <a:solidFill>
                    <a:schemeClr val="tx1"/>
                  </a:solidFill>
                </a:endParaRPr>
              </a:p>
            </p:txBody>
          </p:sp>
          <p:grpSp>
            <p:nvGrpSpPr>
              <p:cNvPr id="46" name="Grupp 45"/>
              <p:cNvGrpSpPr/>
              <p:nvPr/>
            </p:nvGrpSpPr>
            <p:grpSpPr>
              <a:xfrm>
                <a:off x="2252984" y="3825304"/>
                <a:ext cx="588564" cy="378151"/>
                <a:chOff x="2946401" y="492834"/>
                <a:chExt cx="588564" cy="378151"/>
              </a:xfrm>
            </p:grpSpPr>
            <p:sp>
              <p:nvSpPr>
                <p:cNvPr id="48" name="textruta 47"/>
                <p:cNvSpPr txBox="1"/>
                <p:nvPr/>
              </p:nvSpPr>
              <p:spPr>
                <a:xfrm>
                  <a:off x="2946401" y="580984"/>
                  <a:ext cx="467360" cy="246221"/>
                </a:xfrm>
                <a:prstGeom prst="rect">
                  <a:avLst/>
                </a:prstGeom>
                <a:noFill/>
              </p:spPr>
              <p:txBody>
                <a:bodyPr wrap="square" rtlCol="0">
                  <a:spAutoFit/>
                </a:bodyPr>
                <a:lstStyle/>
                <a:p>
                  <a:pPr defTabSz="457200" fontAlgn="auto">
                    <a:spcBef>
                      <a:spcPts val="0"/>
                    </a:spcBef>
                    <a:spcAft>
                      <a:spcPts val="0"/>
                    </a:spcAft>
                  </a:pPr>
                  <a:r>
                    <a:rPr lang="sv-SE" sz="1000" i="1" dirty="0" smtClean="0">
                      <a:solidFill>
                        <a:prstClr val="black"/>
                      </a:solidFill>
                      <a:latin typeface="Calibri"/>
                      <a:cs typeface="Arial" pitchFamily="34" charset="0"/>
                    </a:rPr>
                    <a:t>Lisa</a:t>
                  </a:r>
                  <a:endParaRPr lang="sv-SE" sz="1000" i="1" dirty="0">
                    <a:solidFill>
                      <a:prstClr val="black"/>
                    </a:solidFill>
                    <a:latin typeface="Calibri"/>
                    <a:cs typeface="Arial" pitchFamily="34" charset="0"/>
                  </a:endParaRPr>
                </a:p>
              </p:txBody>
            </p:sp>
            <p:pic>
              <p:nvPicPr>
                <p:cNvPr id="49" name="Picture 19" descr="person.tors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0996" y="492834"/>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 name="textruta 64"/>
              <p:cNvSpPr txBox="1"/>
              <p:nvPr/>
            </p:nvSpPr>
            <p:spPr>
              <a:xfrm>
                <a:off x="3176911" y="3684355"/>
                <a:ext cx="704209" cy="26161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sv-SE" sz="1050" dirty="0">
                    <a:solidFill>
                      <a:srgbClr val="382819"/>
                    </a:solidFill>
                    <a:latin typeface="Arial"/>
                  </a:rPr>
                  <a:t>1</a:t>
                </a:r>
                <a:r>
                  <a:rPr lang="sv-SE" sz="1050" dirty="0" smtClean="0">
                    <a:solidFill>
                      <a:srgbClr val="382819"/>
                    </a:solidFill>
                    <a:latin typeface="Arial"/>
                  </a:rPr>
                  <a:t>x3 </a:t>
                </a:r>
                <a:r>
                  <a:rPr lang="sv-SE" sz="1050" b="1" dirty="0" smtClean="0">
                    <a:solidFill>
                      <a:srgbClr val="382819"/>
                    </a:solidFill>
                    <a:latin typeface="Arial"/>
                  </a:rPr>
                  <a:t>A</a:t>
                </a:r>
                <a:endParaRPr lang="sv-SE" sz="1050" b="1" dirty="0">
                  <a:solidFill>
                    <a:srgbClr val="382819"/>
                  </a:solidFill>
                  <a:latin typeface="Arial"/>
                </a:endParaRPr>
              </a:p>
            </p:txBody>
          </p:sp>
          <p:sp>
            <p:nvSpPr>
              <p:cNvPr id="76" name="Höger klammerparentes 75"/>
              <p:cNvSpPr/>
              <p:nvPr/>
            </p:nvSpPr>
            <p:spPr bwMode="auto">
              <a:xfrm rot="10800000">
                <a:off x="2870623" y="3636424"/>
                <a:ext cx="273473" cy="788671"/>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96" name="textruta 95"/>
              <p:cNvSpPr txBox="1"/>
              <p:nvPr/>
            </p:nvSpPr>
            <p:spPr>
              <a:xfrm>
                <a:off x="3169920" y="4115309"/>
                <a:ext cx="719806" cy="2616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sv-SE" sz="1050" b="1" dirty="0">
                  <a:solidFill>
                    <a:srgbClr val="382819"/>
                  </a:solidFill>
                  <a:latin typeface="Arial"/>
                </a:endParaRPr>
              </a:p>
            </p:txBody>
          </p:sp>
        </p:grpSp>
      </p:grpSp>
      <p:pic>
        <p:nvPicPr>
          <p:cNvPr id="63" name="Picture 19" descr="person.tors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2923" y="3068359"/>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ktangel 56"/>
          <p:cNvSpPr/>
          <p:nvPr/>
        </p:nvSpPr>
        <p:spPr>
          <a:xfrm>
            <a:off x="7705321" y="253390"/>
            <a:ext cx="1164359"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a:t>
            </a:r>
            <a:r>
              <a:rPr lang="sv-SE"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11" name="Grupp 10"/>
          <p:cNvGrpSpPr/>
          <p:nvPr/>
        </p:nvGrpSpPr>
        <p:grpSpPr>
          <a:xfrm>
            <a:off x="2002127" y="4835181"/>
            <a:ext cx="2405383" cy="925270"/>
            <a:chOff x="2002127" y="4835181"/>
            <a:chExt cx="2405383" cy="925270"/>
          </a:xfrm>
        </p:grpSpPr>
        <p:sp>
          <p:nvSpPr>
            <p:cNvPr id="67" name="textruta 66"/>
            <p:cNvSpPr txBox="1"/>
            <p:nvPr/>
          </p:nvSpPr>
          <p:spPr>
            <a:xfrm>
              <a:off x="2089567" y="4842965"/>
              <a:ext cx="530013" cy="253916"/>
            </a:xfrm>
            <a:prstGeom prst="rect">
              <a:avLst/>
            </a:prstGeom>
            <a:noFill/>
          </p:spPr>
          <p:txBody>
            <a:bodyPr wrap="square" rtlCol="0">
              <a:spAutoFit/>
            </a:bodyPr>
            <a:lstStyle/>
            <a:p>
              <a:r>
                <a:rPr lang="sv-SE" sz="1050" dirty="0" smtClean="0"/>
                <a:t>1x3 A</a:t>
              </a:r>
              <a:endParaRPr lang="sv-SE" sz="1050" dirty="0"/>
            </a:p>
          </p:txBody>
        </p:sp>
        <p:sp>
          <p:nvSpPr>
            <p:cNvPr id="68" name="Ellips 67"/>
            <p:cNvSpPr/>
            <p:nvPr/>
          </p:nvSpPr>
          <p:spPr bwMode="auto">
            <a:xfrm>
              <a:off x="2082795" y="5015074"/>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69" name="Ellips 68"/>
            <p:cNvSpPr/>
            <p:nvPr/>
          </p:nvSpPr>
          <p:spPr bwMode="auto">
            <a:xfrm>
              <a:off x="2527295" y="5024599"/>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70" name="Ellips 69"/>
            <p:cNvSpPr/>
            <p:nvPr/>
          </p:nvSpPr>
          <p:spPr bwMode="auto">
            <a:xfrm>
              <a:off x="3161367" y="5021424"/>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72" name="textruta 71"/>
            <p:cNvSpPr txBox="1"/>
            <p:nvPr/>
          </p:nvSpPr>
          <p:spPr>
            <a:xfrm>
              <a:off x="2563700" y="4842967"/>
              <a:ext cx="530013" cy="253916"/>
            </a:xfrm>
            <a:prstGeom prst="rect">
              <a:avLst/>
            </a:prstGeom>
            <a:noFill/>
          </p:spPr>
          <p:txBody>
            <a:bodyPr wrap="square" rtlCol="0">
              <a:spAutoFit/>
            </a:bodyPr>
            <a:lstStyle/>
            <a:p>
              <a:r>
                <a:rPr lang="sv-SE" sz="1050" dirty="0"/>
                <a:t>1</a:t>
              </a:r>
              <a:r>
                <a:rPr lang="sv-SE" sz="1050" dirty="0" smtClean="0"/>
                <a:t>x3 A</a:t>
              </a:r>
              <a:endParaRPr lang="sv-SE" sz="1050" dirty="0"/>
            </a:p>
          </p:txBody>
        </p:sp>
        <p:sp>
          <p:nvSpPr>
            <p:cNvPr id="73" name="textruta 72"/>
            <p:cNvSpPr txBox="1"/>
            <p:nvPr/>
          </p:nvSpPr>
          <p:spPr>
            <a:xfrm>
              <a:off x="3877497" y="4842969"/>
              <a:ext cx="530013" cy="253916"/>
            </a:xfrm>
            <a:prstGeom prst="rect">
              <a:avLst/>
            </a:prstGeom>
            <a:noFill/>
          </p:spPr>
          <p:txBody>
            <a:bodyPr wrap="square" rtlCol="0">
              <a:spAutoFit/>
            </a:bodyPr>
            <a:lstStyle/>
            <a:p>
              <a:r>
                <a:rPr lang="sv-SE" sz="1050" dirty="0" smtClean="0"/>
                <a:t>1x3 B</a:t>
              </a:r>
              <a:endParaRPr lang="sv-SE" sz="1050" dirty="0"/>
            </a:p>
          </p:txBody>
        </p:sp>
        <p:sp>
          <p:nvSpPr>
            <p:cNvPr id="64" name="textruta 63"/>
            <p:cNvSpPr txBox="1"/>
            <p:nvPr/>
          </p:nvSpPr>
          <p:spPr>
            <a:xfrm>
              <a:off x="3148957" y="4835181"/>
              <a:ext cx="530013" cy="253916"/>
            </a:xfrm>
            <a:prstGeom prst="rect">
              <a:avLst/>
            </a:prstGeom>
            <a:noFill/>
          </p:spPr>
          <p:txBody>
            <a:bodyPr wrap="square" rtlCol="0">
              <a:spAutoFit/>
            </a:bodyPr>
            <a:lstStyle/>
            <a:p>
              <a:r>
                <a:rPr lang="sv-SE" sz="1050" dirty="0" smtClean="0"/>
                <a:t>1x3 A</a:t>
              </a:r>
              <a:endParaRPr lang="sv-SE" sz="1050" dirty="0"/>
            </a:p>
          </p:txBody>
        </p:sp>
        <p:sp>
          <p:nvSpPr>
            <p:cNvPr id="66" name="Ellips 65"/>
            <p:cNvSpPr>
              <a:spLocks noChangeAspect="1"/>
            </p:cNvSpPr>
            <p:nvPr/>
          </p:nvSpPr>
          <p:spPr bwMode="auto">
            <a:xfrm>
              <a:off x="2007732" y="5570431"/>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i</a:t>
              </a:r>
              <a:endParaRPr kumimoji="0" lang="sv-SE" sz="1200" b="0" i="0" u="none" strike="noStrike" cap="none" normalizeH="0" baseline="0" dirty="0" smtClean="0">
                <a:ln>
                  <a:noFill/>
                </a:ln>
                <a:solidFill>
                  <a:srgbClr val="3366FF"/>
                </a:solidFill>
                <a:effectLst/>
                <a:latin typeface="Arial" charset="0"/>
              </a:endParaRPr>
            </a:p>
          </p:txBody>
        </p:sp>
        <p:sp>
          <p:nvSpPr>
            <p:cNvPr id="74" name="Ellips 73"/>
            <p:cNvSpPr>
              <a:spLocks noChangeAspect="1"/>
            </p:cNvSpPr>
            <p:nvPr/>
          </p:nvSpPr>
          <p:spPr bwMode="auto">
            <a:xfrm>
              <a:off x="2002127" y="5343883"/>
              <a:ext cx="213783" cy="194049"/>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b</a:t>
              </a:r>
              <a:endParaRPr kumimoji="0" lang="sv-SE" sz="1200" b="0" i="0" u="none" strike="noStrike" cap="none" normalizeH="0" baseline="0" dirty="0" smtClean="0">
                <a:ln>
                  <a:noFill/>
                </a:ln>
                <a:solidFill>
                  <a:srgbClr val="3366FF"/>
                </a:solidFill>
                <a:effectLst/>
                <a:latin typeface="Arial" charset="0"/>
              </a:endParaRPr>
            </a:p>
          </p:txBody>
        </p:sp>
        <p:sp>
          <p:nvSpPr>
            <p:cNvPr id="75" name="Ellips 74"/>
            <p:cNvSpPr>
              <a:spLocks noChangeAspect="1"/>
            </p:cNvSpPr>
            <p:nvPr/>
          </p:nvSpPr>
          <p:spPr bwMode="auto">
            <a:xfrm>
              <a:off x="2440552" y="5336095"/>
              <a:ext cx="213783" cy="194049"/>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b</a:t>
              </a:r>
              <a:endParaRPr kumimoji="0" lang="sv-SE" sz="1200" b="0" i="0" u="none" strike="noStrike" cap="none" normalizeH="0" baseline="0" dirty="0" smtClean="0">
                <a:ln>
                  <a:noFill/>
                </a:ln>
                <a:solidFill>
                  <a:srgbClr val="3366FF"/>
                </a:solidFill>
                <a:effectLst/>
                <a:latin typeface="Arial" charset="0"/>
              </a:endParaRPr>
            </a:p>
          </p:txBody>
        </p:sp>
        <p:sp>
          <p:nvSpPr>
            <p:cNvPr id="77" name="Ellips 76"/>
            <p:cNvSpPr>
              <a:spLocks noChangeAspect="1"/>
            </p:cNvSpPr>
            <p:nvPr/>
          </p:nvSpPr>
          <p:spPr bwMode="auto">
            <a:xfrm>
              <a:off x="3062033" y="5328307"/>
              <a:ext cx="213783" cy="194049"/>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a:solidFill>
                    <a:srgbClr val="3366FF"/>
                  </a:solidFill>
                  <a:latin typeface="Arial" charset="0"/>
                </a:rPr>
                <a:t>b</a:t>
              </a:r>
              <a:endParaRPr kumimoji="0" lang="sv-SE" sz="1200" b="0" i="0" u="none" strike="noStrike" cap="none" normalizeH="0" baseline="0" dirty="0" smtClean="0">
                <a:ln>
                  <a:noFill/>
                </a:ln>
                <a:solidFill>
                  <a:srgbClr val="3366FF"/>
                </a:solidFill>
                <a:effectLst/>
                <a:latin typeface="Arial" charset="0"/>
              </a:endParaRPr>
            </a:p>
          </p:txBody>
        </p:sp>
        <p:sp>
          <p:nvSpPr>
            <p:cNvPr id="81" name="Ellips 80"/>
            <p:cNvSpPr>
              <a:spLocks noChangeAspect="1"/>
            </p:cNvSpPr>
            <p:nvPr/>
          </p:nvSpPr>
          <p:spPr bwMode="auto">
            <a:xfrm>
              <a:off x="3773275" y="5562646"/>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i</a:t>
              </a:r>
              <a:endParaRPr kumimoji="0" lang="sv-SE" sz="1200" b="0" i="0" u="none" strike="noStrike" cap="none" normalizeH="0" baseline="0" dirty="0" smtClean="0">
                <a:ln>
                  <a:noFill/>
                </a:ln>
                <a:solidFill>
                  <a:srgbClr val="3366FF"/>
                </a:solidFill>
                <a:effectLst/>
                <a:latin typeface="Arial" charset="0"/>
              </a:endParaRPr>
            </a:p>
          </p:txBody>
        </p:sp>
        <p:sp>
          <p:nvSpPr>
            <p:cNvPr id="93" name="Ellips 92"/>
            <p:cNvSpPr>
              <a:spLocks noChangeAspect="1"/>
            </p:cNvSpPr>
            <p:nvPr/>
          </p:nvSpPr>
          <p:spPr bwMode="auto">
            <a:xfrm>
              <a:off x="3075391" y="5574086"/>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i</a:t>
              </a:r>
              <a:endParaRPr kumimoji="0" lang="sv-SE" sz="1200" b="0" i="0" u="none" strike="noStrike" cap="none" normalizeH="0" baseline="0" dirty="0" smtClean="0">
                <a:ln>
                  <a:noFill/>
                </a:ln>
                <a:solidFill>
                  <a:srgbClr val="3366FF"/>
                </a:solidFill>
                <a:effectLst/>
                <a:latin typeface="Arial" charset="0"/>
              </a:endParaRPr>
            </a:p>
          </p:txBody>
        </p:sp>
        <p:sp>
          <p:nvSpPr>
            <p:cNvPr id="94" name="Ellips 93"/>
            <p:cNvSpPr>
              <a:spLocks noChangeAspect="1"/>
            </p:cNvSpPr>
            <p:nvPr/>
          </p:nvSpPr>
          <p:spPr bwMode="auto">
            <a:xfrm>
              <a:off x="3361409" y="5574087"/>
              <a:ext cx="205316" cy="186364"/>
            </a:xfrm>
            <a:prstGeom prst="ellipse">
              <a:avLst/>
            </a:prstGeom>
            <a:solidFill>
              <a:srgbClr val="FFFFFF"/>
            </a:solid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marL="0" marR="0" indent="0" algn="ctr" defTabSz="957263" rtl="0" eaLnBrk="1" fontAlgn="base" latinLnBrk="0" hangingPunct="1">
                <a:lnSpc>
                  <a:spcPct val="100000"/>
                </a:lnSpc>
                <a:spcBef>
                  <a:spcPct val="0"/>
                </a:spcBef>
                <a:spcAft>
                  <a:spcPct val="0"/>
                </a:spcAft>
                <a:buClrTx/>
                <a:buSzTx/>
                <a:buFontTx/>
                <a:buNone/>
                <a:tabLst/>
              </a:pPr>
              <a:r>
                <a:rPr lang="sv-SE" sz="1200" dirty="0" smtClean="0">
                  <a:solidFill>
                    <a:srgbClr val="3366FF"/>
                  </a:solidFill>
                  <a:latin typeface="Arial" charset="0"/>
                </a:rPr>
                <a:t>i</a:t>
              </a:r>
              <a:endParaRPr kumimoji="0" lang="sv-SE" sz="1200" b="0" i="0" u="none" strike="noStrike" cap="none" normalizeH="0" baseline="0" dirty="0" smtClean="0">
                <a:ln>
                  <a:noFill/>
                </a:ln>
                <a:solidFill>
                  <a:srgbClr val="3366FF"/>
                </a:solidFill>
                <a:effectLst/>
                <a:latin typeface="Arial" charset="0"/>
              </a:endParaRPr>
            </a:p>
          </p:txBody>
        </p:sp>
      </p:grpSp>
      <p:sp>
        <p:nvSpPr>
          <p:cNvPr id="101" name="Rundad rektangulär 100"/>
          <p:cNvSpPr/>
          <p:nvPr/>
        </p:nvSpPr>
        <p:spPr bwMode="auto">
          <a:xfrm>
            <a:off x="2945416" y="1834006"/>
            <a:ext cx="708423" cy="291854"/>
          </a:xfrm>
          <a:prstGeom prst="wedgeRoundRectCallout">
            <a:avLst>
              <a:gd name="adj1" fmla="val -14336"/>
              <a:gd name="adj2" fmla="val 98907"/>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008000"/>
                </a:solidFill>
              </a:rPr>
              <a:t>Nu</a:t>
            </a:r>
            <a:endParaRPr lang="sv-SE" sz="1100" i="1" dirty="0">
              <a:solidFill>
                <a:srgbClr val="008000"/>
              </a:solidFill>
            </a:endParaRPr>
          </a:p>
        </p:txBody>
      </p:sp>
    </p:spTree>
    <p:extLst>
      <p:ext uri="{BB962C8B-B14F-4D97-AF65-F5344CB8AC3E}">
        <p14:creationId xmlns:p14="http://schemas.microsoft.com/office/powerpoint/2010/main" val="21331299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Innehåll</a:t>
            </a:r>
            <a:endParaRPr lang="sv-SE" dirty="0"/>
          </a:p>
        </p:txBody>
      </p:sp>
      <p:sp>
        <p:nvSpPr>
          <p:cNvPr id="3" name="Platshållare för innehåll 2"/>
          <p:cNvSpPr>
            <a:spLocks noGrp="1"/>
          </p:cNvSpPr>
          <p:nvPr>
            <p:ph idx="1"/>
          </p:nvPr>
        </p:nvSpPr>
        <p:spPr>
          <a:xfrm>
            <a:off x="1341146" y="1218192"/>
            <a:ext cx="7162773" cy="5138158"/>
          </a:xfrm>
        </p:spPr>
        <p:txBody>
          <a:bodyPr>
            <a:normAutofit fontScale="92500" lnSpcReduction="20000"/>
          </a:bodyPr>
          <a:lstStyle/>
          <a:p>
            <a:r>
              <a:rPr lang="sv-SE" sz="2000" dirty="0" smtClean="0"/>
              <a:t>Översikt – Arkitektur - Funktionalitet</a:t>
            </a:r>
          </a:p>
          <a:p>
            <a:pPr lvl="1"/>
            <a:r>
              <a:rPr lang="sv-SE" sz="1600" dirty="0"/>
              <a:t>Arkitekturen för Samlad Läkemedelslista – var står vi?</a:t>
            </a:r>
          </a:p>
          <a:p>
            <a:pPr lvl="1"/>
            <a:r>
              <a:rPr lang="sv-SE" sz="1600" dirty="0"/>
              <a:t>Tjänstekontrakten - vilken funktionalitet når vi?</a:t>
            </a:r>
          </a:p>
          <a:p>
            <a:pPr lvl="1"/>
            <a:r>
              <a:rPr lang="sv-SE" sz="1600" dirty="0"/>
              <a:t>Finns alternativa vägar fram för implementationen?</a:t>
            </a:r>
          </a:p>
          <a:p>
            <a:r>
              <a:rPr lang="sv-SE" sz="2000" dirty="0" smtClean="0"/>
              <a:t>Tjänstekontrakt 2.0</a:t>
            </a:r>
          </a:p>
          <a:p>
            <a:pPr lvl="1"/>
            <a:r>
              <a:rPr lang="sv-SE" sz="1600" dirty="0" smtClean="0"/>
              <a:t>Översikt &amp; nyheter 2.0 </a:t>
            </a:r>
            <a:r>
              <a:rPr lang="sv-SE" sz="1600" dirty="0"/>
              <a:t>(snabb återblick på </a:t>
            </a:r>
            <a:r>
              <a:rPr lang="sv-SE" sz="1600" dirty="0" smtClean="0"/>
              <a:t>1.0)</a:t>
            </a:r>
            <a:endParaRPr lang="sv-SE" sz="1600" dirty="0"/>
          </a:p>
          <a:p>
            <a:pPr lvl="1"/>
            <a:r>
              <a:rPr lang="sv-SE" sz="1600" dirty="0" smtClean="0"/>
              <a:t>Generella koncept - läkemedelsordination &amp; förskrivning via NOD</a:t>
            </a:r>
          </a:p>
          <a:p>
            <a:pPr lvl="1"/>
            <a:r>
              <a:rPr lang="sv-SE" sz="1600" dirty="0" smtClean="0"/>
              <a:t>Dospatienter i NOD</a:t>
            </a:r>
          </a:p>
          <a:p>
            <a:r>
              <a:rPr lang="sv-SE" sz="2000" dirty="0" smtClean="0"/>
              <a:t>Informationsmodell för Samlad läkemedelslista</a:t>
            </a:r>
          </a:p>
          <a:p>
            <a:pPr lvl="1"/>
            <a:r>
              <a:rPr lang="sv-SE" sz="1600" dirty="0"/>
              <a:t>Innehåll &amp; </a:t>
            </a:r>
            <a:r>
              <a:rPr lang="sv-SE" sz="1600" dirty="0" smtClean="0"/>
              <a:t>struktur</a:t>
            </a:r>
          </a:p>
          <a:p>
            <a:pPr lvl="1"/>
            <a:r>
              <a:rPr lang="sv-SE" sz="1600" dirty="0" smtClean="0"/>
              <a:t>Nyheter </a:t>
            </a:r>
            <a:r>
              <a:rPr lang="sv-SE" sz="1600" dirty="0"/>
              <a:t>i 2.0</a:t>
            </a:r>
          </a:p>
          <a:p>
            <a:r>
              <a:rPr lang="sv-SE" sz="2000" dirty="0"/>
              <a:t>Behörighet, </a:t>
            </a:r>
            <a:r>
              <a:rPr lang="sv-SE" sz="2000" dirty="0" smtClean="0"/>
              <a:t>roller &amp; ansvar</a:t>
            </a:r>
            <a:r>
              <a:rPr lang="sv-SE" sz="2000" dirty="0"/>
              <a:t>, spärr &amp; </a:t>
            </a:r>
            <a:r>
              <a:rPr lang="sv-SE" sz="2000" dirty="0" smtClean="0"/>
              <a:t>samtycke, säkerhetskrav</a:t>
            </a:r>
          </a:p>
          <a:p>
            <a:r>
              <a:rPr lang="sv-SE" sz="2000" dirty="0" smtClean="0"/>
              <a:t>Hur går vi vidare? </a:t>
            </a:r>
          </a:p>
          <a:p>
            <a:pPr lvl="1"/>
            <a:r>
              <a:rPr lang="sv-SE" sz="1700" dirty="0" smtClean="0"/>
              <a:t>Tidplan, kommande aktiviteter/forum, diskussion</a:t>
            </a:r>
          </a:p>
        </p:txBody>
      </p:sp>
      <p:sp>
        <p:nvSpPr>
          <p:cNvPr id="4" name="Platshållare för bildnummer 3"/>
          <p:cNvSpPr>
            <a:spLocks noGrp="1"/>
          </p:cNvSpPr>
          <p:nvPr>
            <p:ph type="sldNum" sz="quarter" idx="10"/>
          </p:nvPr>
        </p:nvSpPr>
        <p:spPr/>
        <p:txBody>
          <a:bodyPr/>
          <a:lstStyle/>
          <a:p>
            <a:fld id="{4F4A6512-6F32-47C0-A1DC-EECCB630EF99}" type="slidenum">
              <a:rPr lang="sv-SE" smtClean="0"/>
              <a:pPr/>
              <a:t>3</a:t>
            </a:fld>
            <a:endParaRPr lang="sv-SE" dirty="0"/>
          </a:p>
        </p:txBody>
      </p:sp>
    </p:spTree>
    <p:extLst>
      <p:ext uri="{BB962C8B-B14F-4D97-AF65-F5344CB8AC3E}">
        <p14:creationId xmlns:p14="http://schemas.microsoft.com/office/powerpoint/2010/main" val="28415297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z="2400" dirty="0"/>
              <a:t>Ändring av </a:t>
            </a:r>
            <a:r>
              <a:rPr lang="sv-SE" sz="2400" dirty="0" smtClean="0"/>
              <a:t>läkemedelsbehandling</a:t>
            </a:r>
            <a:br>
              <a:rPr lang="sv-SE" sz="2400" dirty="0" smtClean="0"/>
            </a:br>
            <a:r>
              <a:rPr lang="sv-SE" sz="1800" i="1" dirty="0" smtClean="0"/>
              <a:t>Återinsättning och momentan utsättning</a:t>
            </a:r>
            <a:endParaRPr lang="sv-SE" sz="2400" i="1"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30</a:t>
            </a:fld>
            <a:endParaRPr lang="sv-SE"/>
          </a:p>
        </p:txBody>
      </p:sp>
      <p:sp>
        <p:nvSpPr>
          <p:cNvPr id="4" name="textruta 3"/>
          <p:cNvSpPr txBox="1"/>
          <p:nvPr/>
        </p:nvSpPr>
        <p:spPr>
          <a:xfrm>
            <a:off x="2104224" y="2503640"/>
            <a:ext cx="905854" cy="261610"/>
          </a:xfrm>
          <a:prstGeom prst="rect">
            <a:avLst/>
          </a:prstGeom>
          <a:solidFill>
            <a:schemeClr val="accent1"/>
          </a:solidFill>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050" dirty="0" smtClean="0"/>
              <a:t>1x3</a:t>
            </a:r>
          </a:p>
        </p:txBody>
      </p:sp>
      <p:sp>
        <p:nvSpPr>
          <p:cNvPr id="5" name="textruta 4"/>
          <p:cNvSpPr txBox="1"/>
          <p:nvPr/>
        </p:nvSpPr>
        <p:spPr>
          <a:xfrm>
            <a:off x="2557151" y="3049787"/>
            <a:ext cx="905854" cy="261610"/>
          </a:xfrm>
          <a:prstGeom prst="rect">
            <a:avLst/>
          </a:prstGeom>
          <a:solidFill>
            <a:srgbClr val="AADEE2"/>
          </a:solidFill>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050" dirty="0" smtClean="0"/>
              <a:t>2x3</a:t>
            </a:r>
          </a:p>
        </p:txBody>
      </p:sp>
      <p:cxnSp>
        <p:nvCxnSpPr>
          <p:cNvPr id="7" name="Rak 6"/>
          <p:cNvCxnSpPr/>
          <p:nvPr/>
        </p:nvCxnSpPr>
        <p:spPr bwMode="auto">
          <a:xfrm>
            <a:off x="2109304" y="1985666"/>
            <a:ext cx="0" cy="3949467"/>
          </a:xfrm>
          <a:prstGeom prst="line">
            <a:avLst/>
          </a:prstGeom>
          <a:noFill/>
          <a:ln w="9525" cap="flat" cmpd="sng" algn="ctr">
            <a:solidFill>
              <a:srgbClr val="3366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Rak 9"/>
          <p:cNvCxnSpPr/>
          <p:nvPr/>
        </p:nvCxnSpPr>
        <p:spPr bwMode="auto">
          <a:xfrm>
            <a:off x="1382036" y="5943600"/>
            <a:ext cx="5201644" cy="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Rak 17"/>
          <p:cNvCxnSpPr/>
          <p:nvPr/>
        </p:nvCxnSpPr>
        <p:spPr bwMode="auto">
          <a:xfrm>
            <a:off x="2558040" y="1985666"/>
            <a:ext cx="0" cy="3949467"/>
          </a:xfrm>
          <a:prstGeom prst="line">
            <a:avLst/>
          </a:prstGeom>
          <a:noFill/>
          <a:ln w="9525" cap="flat" cmpd="sng" algn="ctr">
            <a:solidFill>
              <a:srgbClr val="3366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ruta 28"/>
          <p:cNvSpPr txBox="1"/>
          <p:nvPr/>
        </p:nvSpPr>
        <p:spPr>
          <a:xfrm>
            <a:off x="1274702" y="1478405"/>
            <a:ext cx="1278469" cy="577081"/>
          </a:xfrm>
          <a:prstGeom prst="rect">
            <a:avLst/>
          </a:prstGeom>
          <a:noFill/>
        </p:spPr>
        <p:txBody>
          <a:bodyPr wrap="square" rtlCol="0">
            <a:spAutoFit/>
          </a:bodyPr>
          <a:lstStyle/>
          <a:p>
            <a:r>
              <a:rPr lang="sv-SE" sz="1050" i="1" dirty="0" smtClean="0">
                <a:solidFill>
                  <a:srgbClr val="3366FF"/>
                </a:solidFill>
              </a:rPr>
              <a:t>Insättning av behandling</a:t>
            </a:r>
          </a:p>
          <a:p>
            <a:r>
              <a:rPr lang="sv-SE" sz="1050" i="1" dirty="0" smtClean="0">
                <a:solidFill>
                  <a:srgbClr val="3366FF"/>
                </a:solidFill>
              </a:rPr>
              <a:t>(behandlingsstart)</a:t>
            </a:r>
            <a:endParaRPr lang="sv-SE" sz="1050" i="1" dirty="0">
              <a:solidFill>
                <a:srgbClr val="3366FF"/>
              </a:solidFill>
            </a:endParaRPr>
          </a:p>
        </p:txBody>
      </p:sp>
      <p:sp>
        <p:nvSpPr>
          <p:cNvPr id="30" name="textruta 29"/>
          <p:cNvSpPr txBox="1"/>
          <p:nvPr/>
        </p:nvSpPr>
        <p:spPr>
          <a:xfrm>
            <a:off x="2397644" y="1491485"/>
            <a:ext cx="880076" cy="577081"/>
          </a:xfrm>
          <a:prstGeom prst="rect">
            <a:avLst/>
          </a:prstGeom>
          <a:noFill/>
        </p:spPr>
        <p:txBody>
          <a:bodyPr wrap="square" rtlCol="0">
            <a:spAutoFit/>
          </a:bodyPr>
          <a:lstStyle/>
          <a:p>
            <a:r>
              <a:rPr lang="sv-SE" sz="1050" i="1" dirty="0" smtClean="0">
                <a:solidFill>
                  <a:srgbClr val="3366FF"/>
                </a:solidFill>
              </a:rPr>
              <a:t>Justering av dos, förlängning</a:t>
            </a:r>
            <a:endParaRPr lang="sv-SE" sz="1050" i="1" dirty="0">
              <a:solidFill>
                <a:srgbClr val="3366FF"/>
              </a:solidFill>
            </a:endParaRPr>
          </a:p>
        </p:txBody>
      </p:sp>
      <p:sp>
        <p:nvSpPr>
          <p:cNvPr id="37" name="textruta 36"/>
          <p:cNvSpPr txBox="1"/>
          <p:nvPr/>
        </p:nvSpPr>
        <p:spPr>
          <a:xfrm>
            <a:off x="3114041" y="2378183"/>
            <a:ext cx="914033" cy="415498"/>
          </a:xfrm>
          <a:prstGeom prst="rect">
            <a:avLst/>
          </a:prstGeom>
          <a:noFill/>
        </p:spPr>
        <p:txBody>
          <a:bodyPr wrap="square" rtlCol="0">
            <a:spAutoFit/>
          </a:bodyPr>
          <a:lstStyle/>
          <a:p>
            <a:r>
              <a:rPr lang="sv-SE" sz="1050" i="1" dirty="0" smtClean="0"/>
              <a:t>Behandling</a:t>
            </a:r>
            <a:br>
              <a:rPr lang="sv-SE" sz="1050" i="1" dirty="0" smtClean="0"/>
            </a:br>
            <a:r>
              <a:rPr lang="sv-SE" sz="1050" i="1" dirty="0" smtClean="0"/>
              <a:t>tog slut</a:t>
            </a:r>
            <a:endParaRPr lang="sv-SE" sz="1050" i="1" dirty="0"/>
          </a:p>
        </p:txBody>
      </p:sp>
      <p:cxnSp>
        <p:nvCxnSpPr>
          <p:cNvPr id="38" name="Rak 37"/>
          <p:cNvCxnSpPr/>
          <p:nvPr/>
        </p:nvCxnSpPr>
        <p:spPr bwMode="auto">
          <a:xfrm>
            <a:off x="3454400" y="2600960"/>
            <a:ext cx="0" cy="2082800"/>
          </a:xfrm>
          <a:prstGeom prst="line">
            <a:avLst/>
          </a:prstGeom>
          <a:noFill/>
          <a:ln w="9525" cap="flat" cmpd="sng" algn="ctr">
            <a:solidFill>
              <a:srgbClr val="382819"/>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ruta 43"/>
          <p:cNvSpPr txBox="1"/>
          <p:nvPr/>
        </p:nvSpPr>
        <p:spPr>
          <a:xfrm>
            <a:off x="6554683" y="5804007"/>
            <a:ext cx="282997" cy="253916"/>
          </a:xfrm>
          <a:prstGeom prst="rect">
            <a:avLst/>
          </a:prstGeom>
          <a:noFill/>
        </p:spPr>
        <p:txBody>
          <a:bodyPr wrap="square" rtlCol="0">
            <a:spAutoFit/>
          </a:bodyPr>
          <a:lstStyle/>
          <a:p>
            <a:r>
              <a:rPr lang="sv-SE" sz="1050" i="1" dirty="0" smtClean="0"/>
              <a:t>t</a:t>
            </a:r>
            <a:endParaRPr lang="sv-SE" sz="1050" i="1" dirty="0"/>
          </a:p>
        </p:txBody>
      </p:sp>
      <p:cxnSp>
        <p:nvCxnSpPr>
          <p:cNvPr id="45" name="Rak 44"/>
          <p:cNvCxnSpPr/>
          <p:nvPr/>
        </p:nvCxnSpPr>
        <p:spPr bwMode="auto">
          <a:xfrm flipV="1">
            <a:off x="1381760" y="2245360"/>
            <a:ext cx="0" cy="369824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ruta 46"/>
          <p:cNvSpPr txBox="1"/>
          <p:nvPr/>
        </p:nvSpPr>
        <p:spPr>
          <a:xfrm>
            <a:off x="536787" y="1964031"/>
            <a:ext cx="916094" cy="415498"/>
          </a:xfrm>
          <a:prstGeom prst="rect">
            <a:avLst/>
          </a:prstGeom>
          <a:noFill/>
        </p:spPr>
        <p:txBody>
          <a:bodyPr wrap="square" rtlCol="0">
            <a:spAutoFit/>
          </a:bodyPr>
          <a:lstStyle/>
          <a:p>
            <a:r>
              <a:rPr lang="sv-SE" sz="1050" i="1" dirty="0" smtClean="0"/>
              <a:t>Tidigare ordinationer </a:t>
            </a:r>
            <a:endParaRPr lang="sv-SE" sz="1050" i="1" dirty="0"/>
          </a:p>
        </p:txBody>
      </p:sp>
      <p:sp>
        <p:nvSpPr>
          <p:cNvPr id="52" name="textruta 51"/>
          <p:cNvSpPr txBox="1"/>
          <p:nvPr/>
        </p:nvSpPr>
        <p:spPr>
          <a:xfrm>
            <a:off x="6947746" y="2289151"/>
            <a:ext cx="1332653" cy="430887"/>
          </a:xfrm>
          <a:prstGeom prst="rect">
            <a:avLst/>
          </a:prstGeom>
          <a:noFill/>
        </p:spPr>
        <p:txBody>
          <a:bodyPr wrap="square" rtlCol="0">
            <a:spAutoFit/>
          </a:bodyPr>
          <a:lstStyle/>
          <a:p>
            <a:r>
              <a:rPr lang="sv-SE" sz="1100" i="1" dirty="0" smtClean="0"/>
              <a:t>Läkemedels-</a:t>
            </a:r>
            <a:br>
              <a:rPr lang="sv-SE" sz="1100" i="1" dirty="0" smtClean="0"/>
            </a:br>
            <a:r>
              <a:rPr lang="sv-SE" sz="1100" i="1" dirty="0" smtClean="0"/>
              <a:t>behandling</a:t>
            </a:r>
          </a:p>
        </p:txBody>
      </p:sp>
      <p:sp>
        <p:nvSpPr>
          <p:cNvPr id="54" name="Rektangel 53"/>
          <p:cNvSpPr/>
          <p:nvPr/>
        </p:nvSpPr>
        <p:spPr>
          <a:xfrm>
            <a:off x="7705321" y="253390"/>
            <a:ext cx="1164359"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a:t>
            </a:r>
            <a:r>
              <a:rPr lang="sv-SE"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sv-SE"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3" name="Rektangel 32"/>
          <p:cNvSpPr/>
          <p:nvPr/>
        </p:nvSpPr>
        <p:spPr bwMode="auto">
          <a:xfrm>
            <a:off x="1869440" y="2306320"/>
            <a:ext cx="5039360" cy="2255520"/>
          </a:xfrm>
          <a:prstGeom prst="rect">
            <a:avLst/>
          </a:prstGeom>
          <a:noFill/>
          <a:ln w="952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grpSp>
        <p:nvGrpSpPr>
          <p:cNvPr id="9" name="Grupp 8"/>
          <p:cNvGrpSpPr/>
          <p:nvPr/>
        </p:nvGrpSpPr>
        <p:grpSpPr>
          <a:xfrm>
            <a:off x="2072640" y="4341471"/>
            <a:ext cx="2980055" cy="797768"/>
            <a:chOff x="2072640" y="4341471"/>
            <a:chExt cx="2980055" cy="797768"/>
          </a:xfrm>
        </p:grpSpPr>
        <p:sp>
          <p:nvSpPr>
            <p:cNvPr id="27" name="textruta 26"/>
            <p:cNvSpPr txBox="1"/>
            <p:nvPr/>
          </p:nvSpPr>
          <p:spPr>
            <a:xfrm>
              <a:off x="2079412" y="4341471"/>
              <a:ext cx="530013" cy="253916"/>
            </a:xfrm>
            <a:prstGeom prst="rect">
              <a:avLst/>
            </a:prstGeom>
            <a:noFill/>
          </p:spPr>
          <p:txBody>
            <a:bodyPr wrap="square" rtlCol="0">
              <a:spAutoFit/>
            </a:bodyPr>
            <a:lstStyle/>
            <a:p>
              <a:r>
                <a:rPr lang="sv-SE" sz="1050" dirty="0" smtClean="0"/>
                <a:t>1x3</a:t>
              </a:r>
              <a:endParaRPr lang="sv-SE" sz="1050" dirty="0"/>
            </a:p>
          </p:txBody>
        </p:sp>
        <p:sp>
          <p:nvSpPr>
            <p:cNvPr id="32" name="Ellips 31"/>
            <p:cNvSpPr/>
            <p:nvPr/>
          </p:nvSpPr>
          <p:spPr bwMode="auto">
            <a:xfrm>
              <a:off x="2072640" y="4513580"/>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34" name="Ellips 33"/>
            <p:cNvSpPr/>
            <p:nvPr/>
          </p:nvSpPr>
          <p:spPr bwMode="auto">
            <a:xfrm>
              <a:off x="2517140" y="4523105"/>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35" name="Ellips 34"/>
            <p:cNvSpPr/>
            <p:nvPr/>
          </p:nvSpPr>
          <p:spPr bwMode="auto">
            <a:xfrm>
              <a:off x="3732530" y="4519930"/>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39" name="Ellips 38"/>
            <p:cNvSpPr/>
            <p:nvPr/>
          </p:nvSpPr>
          <p:spPr bwMode="auto">
            <a:xfrm>
              <a:off x="4982845" y="4519930"/>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40" name="textruta 39"/>
            <p:cNvSpPr txBox="1"/>
            <p:nvPr/>
          </p:nvSpPr>
          <p:spPr>
            <a:xfrm>
              <a:off x="2553545" y="4341473"/>
              <a:ext cx="530013" cy="253916"/>
            </a:xfrm>
            <a:prstGeom prst="rect">
              <a:avLst/>
            </a:prstGeom>
            <a:noFill/>
          </p:spPr>
          <p:txBody>
            <a:bodyPr wrap="square" rtlCol="0">
              <a:spAutoFit/>
            </a:bodyPr>
            <a:lstStyle/>
            <a:p>
              <a:r>
                <a:rPr lang="sv-SE" sz="1050" dirty="0"/>
                <a:t>2</a:t>
              </a:r>
              <a:r>
                <a:rPr lang="sv-SE" sz="1050" dirty="0" smtClean="0"/>
                <a:t>x3</a:t>
              </a:r>
              <a:endParaRPr lang="sv-SE" sz="1050" dirty="0"/>
            </a:p>
          </p:txBody>
        </p:sp>
        <p:sp>
          <p:nvSpPr>
            <p:cNvPr id="41" name="textruta 40"/>
            <p:cNvSpPr txBox="1"/>
            <p:nvPr/>
          </p:nvSpPr>
          <p:spPr>
            <a:xfrm>
              <a:off x="3767675" y="4341475"/>
              <a:ext cx="530013" cy="253916"/>
            </a:xfrm>
            <a:prstGeom prst="rect">
              <a:avLst/>
            </a:prstGeom>
            <a:noFill/>
          </p:spPr>
          <p:txBody>
            <a:bodyPr wrap="square" rtlCol="0">
              <a:spAutoFit/>
            </a:bodyPr>
            <a:lstStyle/>
            <a:p>
              <a:r>
                <a:rPr lang="sv-SE" sz="1050" dirty="0"/>
                <a:t>2</a:t>
              </a:r>
              <a:r>
                <a:rPr lang="sv-SE" sz="1050" dirty="0" smtClean="0"/>
                <a:t>x3</a:t>
              </a:r>
              <a:endParaRPr lang="sv-SE" sz="1050" dirty="0"/>
            </a:p>
          </p:txBody>
        </p:sp>
        <p:sp>
          <p:nvSpPr>
            <p:cNvPr id="43" name="textruta 42"/>
            <p:cNvSpPr txBox="1"/>
            <p:nvPr/>
          </p:nvSpPr>
          <p:spPr>
            <a:xfrm>
              <a:off x="2270336" y="4723741"/>
              <a:ext cx="2340744" cy="415498"/>
            </a:xfrm>
            <a:prstGeom prst="rect">
              <a:avLst/>
            </a:prstGeom>
            <a:noFill/>
          </p:spPr>
          <p:txBody>
            <a:bodyPr wrap="square" rtlCol="0">
              <a:spAutoFit/>
            </a:bodyPr>
            <a:lstStyle>
              <a:defPPr>
                <a:defRPr lang="sv-SE"/>
              </a:defPPr>
              <a:lvl1pPr>
                <a:defRPr sz="1050" i="1"/>
              </a:lvl1pPr>
            </a:lstStyle>
            <a:p>
              <a:r>
                <a:rPr lang="sv-SE" dirty="0" smtClean="0"/>
                <a:t>läkemedelsbehandling, historik (utfall)</a:t>
              </a:r>
              <a:r>
                <a:rPr lang="sv-SE" dirty="0"/>
                <a:t>	</a:t>
              </a:r>
            </a:p>
          </p:txBody>
        </p:sp>
        <p:sp>
          <p:nvSpPr>
            <p:cNvPr id="48" name="Ellips 47"/>
            <p:cNvSpPr/>
            <p:nvPr/>
          </p:nvSpPr>
          <p:spPr bwMode="auto">
            <a:xfrm>
              <a:off x="3421380" y="4526280"/>
              <a:ext cx="69850" cy="76200"/>
            </a:xfrm>
            <a:prstGeom prst="ellipse">
              <a:avLst/>
            </a:prstGeom>
            <a:solidFill>
              <a:srgbClr val="F18221"/>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49" name="textruta 48"/>
            <p:cNvSpPr txBox="1"/>
            <p:nvPr/>
          </p:nvSpPr>
          <p:spPr>
            <a:xfrm>
              <a:off x="3405725" y="4341475"/>
              <a:ext cx="530013" cy="253916"/>
            </a:xfrm>
            <a:prstGeom prst="rect">
              <a:avLst/>
            </a:prstGeom>
            <a:noFill/>
          </p:spPr>
          <p:txBody>
            <a:bodyPr wrap="square" rtlCol="0">
              <a:spAutoFit/>
            </a:bodyPr>
            <a:lstStyle/>
            <a:p>
              <a:r>
                <a:rPr lang="sv-SE" sz="1050" dirty="0" smtClean="0"/>
                <a:t>0x0</a:t>
              </a:r>
              <a:endParaRPr lang="sv-SE" sz="1050" dirty="0"/>
            </a:p>
          </p:txBody>
        </p:sp>
      </p:grpSp>
      <p:sp>
        <p:nvSpPr>
          <p:cNvPr id="50" name="textruta 49"/>
          <p:cNvSpPr txBox="1"/>
          <p:nvPr/>
        </p:nvSpPr>
        <p:spPr>
          <a:xfrm>
            <a:off x="1437263" y="1234565"/>
            <a:ext cx="869058" cy="253916"/>
          </a:xfrm>
          <a:prstGeom prst="rect">
            <a:avLst/>
          </a:prstGeom>
          <a:noFill/>
        </p:spPr>
        <p:txBody>
          <a:bodyPr wrap="square" rtlCol="0">
            <a:spAutoFit/>
          </a:bodyPr>
          <a:lstStyle/>
          <a:p>
            <a:r>
              <a:rPr lang="sv-SE" sz="1050" b="1" i="1" dirty="0" smtClean="0">
                <a:solidFill>
                  <a:srgbClr val="3366FF"/>
                </a:solidFill>
              </a:rPr>
              <a:t>Registrera</a:t>
            </a:r>
            <a:endParaRPr lang="sv-SE" sz="1050" b="1" i="1" dirty="0">
              <a:solidFill>
                <a:srgbClr val="3366FF"/>
              </a:solidFill>
            </a:endParaRPr>
          </a:p>
        </p:txBody>
      </p:sp>
      <p:sp>
        <p:nvSpPr>
          <p:cNvPr id="51" name="textruta 50"/>
          <p:cNvSpPr txBox="1"/>
          <p:nvPr/>
        </p:nvSpPr>
        <p:spPr>
          <a:xfrm>
            <a:off x="2270384" y="1234565"/>
            <a:ext cx="869058" cy="253916"/>
          </a:xfrm>
          <a:prstGeom prst="rect">
            <a:avLst/>
          </a:prstGeom>
          <a:noFill/>
        </p:spPr>
        <p:txBody>
          <a:bodyPr wrap="square" rtlCol="0">
            <a:spAutoFit/>
          </a:bodyPr>
          <a:lstStyle/>
          <a:p>
            <a:r>
              <a:rPr lang="sv-SE" sz="1050" b="1" i="1" dirty="0" smtClean="0">
                <a:solidFill>
                  <a:srgbClr val="3366FF"/>
                </a:solidFill>
              </a:rPr>
              <a:t>Ändra</a:t>
            </a:r>
            <a:endParaRPr lang="sv-SE" sz="1050" b="1" i="1" dirty="0">
              <a:solidFill>
                <a:srgbClr val="3366FF"/>
              </a:solidFill>
            </a:endParaRPr>
          </a:p>
        </p:txBody>
      </p:sp>
      <p:grpSp>
        <p:nvGrpSpPr>
          <p:cNvPr id="6" name="Grupp 5"/>
          <p:cNvGrpSpPr/>
          <p:nvPr/>
        </p:nvGrpSpPr>
        <p:grpSpPr>
          <a:xfrm>
            <a:off x="3499745" y="1234565"/>
            <a:ext cx="2495925" cy="4700568"/>
            <a:chOff x="3499745" y="1234565"/>
            <a:chExt cx="2495925" cy="4700568"/>
          </a:xfrm>
        </p:grpSpPr>
        <p:cxnSp>
          <p:nvCxnSpPr>
            <p:cNvPr id="28" name="Rak 27"/>
            <p:cNvCxnSpPr/>
            <p:nvPr/>
          </p:nvCxnSpPr>
          <p:spPr bwMode="auto">
            <a:xfrm>
              <a:off x="3767884" y="1985666"/>
              <a:ext cx="0" cy="3949467"/>
            </a:xfrm>
            <a:prstGeom prst="line">
              <a:avLst/>
            </a:prstGeom>
            <a:noFill/>
            <a:ln w="9525" cap="flat" cmpd="sng" algn="ctr">
              <a:solidFill>
                <a:srgbClr val="3366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ruta 30"/>
            <p:cNvSpPr txBox="1"/>
            <p:nvPr/>
          </p:nvSpPr>
          <p:spPr>
            <a:xfrm>
              <a:off x="3554728" y="1528906"/>
              <a:ext cx="1172342" cy="587579"/>
            </a:xfrm>
            <a:prstGeom prst="rect">
              <a:avLst/>
            </a:prstGeom>
            <a:noFill/>
          </p:spPr>
          <p:txBody>
            <a:bodyPr wrap="square" rtlCol="0">
              <a:spAutoFit/>
            </a:bodyPr>
            <a:lstStyle/>
            <a:p>
              <a:r>
                <a:rPr lang="sv-SE" sz="1050" i="1" dirty="0" smtClean="0">
                  <a:solidFill>
                    <a:srgbClr val="3366FF"/>
                  </a:solidFill>
                </a:rPr>
                <a:t>Sätter in läkemedlet igen, stående</a:t>
              </a:r>
              <a:endParaRPr lang="sv-SE" sz="1050" i="1" dirty="0">
                <a:solidFill>
                  <a:srgbClr val="3366FF"/>
                </a:solidFill>
              </a:endParaRPr>
            </a:p>
          </p:txBody>
        </p:sp>
        <p:sp>
          <p:nvSpPr>
            <p:cNvPr id="36" name="Höger 35"/>
            <p:cNvSpPr/>
            <p:nvPr/>
          </p:nvSpPr>
          <p:spPr bwMode="auto">
            <a:xfrm>
              <a:off x="3766820" y="3420110"/>
              <a:ext cx="2228850" cy="504393"/>
            </a:xfrm>
            <a:prstGeom prst="rightArrow">
              <a:avLst>
                <a:gd name="adj1" fmla="val 50000"/>
                <a:gd name="adj2" fmla="val 38766"/>
              </a:avLst>
            </a:prstGeom>
            <a:solidFill>
              <a:srgbClr val="AADEE2"/>
            </a:solidFill>
            <a:ln>
              <a:solidFill>
                <a:schemeClr val="tx2"/>
              </a:solidFill>
            </a:ln>
            <a:extLst/>
          </p:spPr>
          <p:style>
            <a:lnRef idx="2">
              <a:schemeClr val="dk1"/>
            </a:lnRef>
            <a:fillRef idx="1">
              <a:schemeClr val="lt1"/>
            </a:fillRef>
            <a:effectRef idx="0">
              <a:schemeClr val="dk1"/>
            </a:effectRef>
            <a:fontRef idx="minor">
              <a:schemeClr val="dk1"/>
            </a:fontRef>
          </p:style>
          <p:txBody>
            <a:bodyPr wrap="square" rtlCol="0">
              <a:spAutoFit/>
            </a:bodyPr>
            <a:lstStyle/>
            <a:p>
              <a:r>
                <a:rPr lang="sv-SE" sz="1050" dirty="0" smtClean="0"/>
                <a:t>2x3</a:t>
              </a:r>
              <a:endParaRPr lang="sv-SE" sz="1050" dirty="0"/>
            </a:p>
          </p:txBody>
        </p:sp>
        <p:sp>
          <p:nvSpPr>
            <p:cNvPr id="53" name="textruta 52"/>
            <p:cNvSpPr txBox="1"/>
            <p:nvPr/>
          </p:nvSpPr>
          <p:spPr>
            <a:xfrm>
              <a:off x="3499745" y="1234565"/>
              <a:ext cx="869058" cy="253916"/>
            </a:xfrm>
            <a:prstGeom prst="rect">
              <a:avLst/>
            </a:prstGeom>
            <a:noFill/>
          </p:spPr>
          <p:txBody>
            <a:bodyPr wrap="square" rtlCol="0">
              <a:spAutoFit/>
            </a:bodyPr>
            <a:lstStyle/>
            <a:p>
              <a:r>
                <a:rPr lang="sv-SE" sz="1050" b="1" i="1" dirty="0" smtClean="0">
                  <a:solidFill>
                    <a:srgbClr val="3366FF"/>
                  </a:solidFill>
                </a:rPr>
                <a:t>Ändra</a:t>
              </a:r>
              <a:endParaRPr lang="sv-SE" sz="1050" b="1" i="1" dirty="0">
                <a:solidFill>
                  <a:srgbClr val="3366FF"/>
                </a:solidFill>
              </a:endParaRPr>
            </a:p>
          </p:txBody>
        </p:sp>
      </p:grpSp>
      <p:grpSp>
        <p:nvGrpSpPr>
          <p:cNvPr id="8" name="Grupp 7"/>
          <p:cNvGrpSpPr/>
          <p:nvPr/>
        </p:nvGrpSpPr>
        <p:grpSpPr>
          <a:xfrm>
            <a:off x="4779906" y="1234565"/>
            <a:ext cx="2230494" cy="4700568"/>
            <a:chOff x="4779906" y="1234565"/>
            <a:chExt cx="2230494" cy="4700568"/>
          </a:xfrm>
        </p:grpSpPr>
        <p:sp>
          <p:nvSpPr>
            <p:cNvPr id="22" name="textruta 21"/>
            <p:cNvSpPr txBox="1"/>
            <p:nvPr/>
          </p:nvSpPr>
          <p:spPr>
            <a:xfrm>
              <a:off x="5005711" y="4116587"/>
              <a:ext cx="45719"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sv-SE" sz="1050" dirty="0" smtClean="0"/>
            </a:p>
          </p:txBody>
        </p:sp>
        <p:cxnSp>
          <p:nvCxnSpPr>
            <p:cNvPr id="23" name="Rak 22"/>
            <p:cNvCxnSpPr/>
            <p:nvPr/>
          </p:nvCxnSpPr>
          <p:spPr bwMode="auto">
            <a:xfrm>
              <a:off x="5017564" y="1985666"/>
              <a:ext cx="0" cy="3949467"/>
            </a:xfrm>
            <a:prstGeom prst="line">
              <a:avLst/>
            </a:prstGeom>
            <a:noFill/>
            <a:ln w="9525" cap="flat" cmpd="sng" algn="ctr">
              <a:solidFill>
                <a:srgbClr val="3366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ruta 23"/>
            <p:cNvSpPr txBox="1"/>
            <p:nvPr/>
          </p:nvSpPr>
          <p:spPr>
            <a:xfrm>
              <a:off x="4804408" y="1528906"/>
              <a:ext cx="1172342" cy="577081"/>
            </a:xfrm>
            <a:prstGeom prst="rect">
              <a:avLst/>
            </a:prstGeom>
            <a:noFill/>
          </p:spPr>
          <p:txBody>
            <a:bodyPr wrap="square" rtlCol="0">
              <a:spAutoFit/>
            </a:bodyPr>
            <a:lstStyle/>
            <a:p>
              <a:r>
                <a:rPr lang="sv-SE" sz="1050" i="1" dirty="0" smtClean="0">
                  <a:solidFill>
                    <a:srgbClr val="3366FF"/>
                  </a:solidFill>
                </a:rPr>
                <a:t>Sätter ut läkemedlet</a:t>
              </a:r>
            </a:p>
            <a:p>
              <a:r>
                <a:rPr lang="sv-SE" sz="1050" i="1" dirty="0" smtClean="0">
                  <a:solidFill>
                    <a:srgbClr val="3366FF"/>
                  </a:solidFill>
                </a:rPr>
                <a:t>direkt</a:t>
              </a:r>
              <a:endParaRPr lang="sv-SE" sz="1050" i="1" dirty="0">
                <a:solidFill>
                  <a:srgbClr val="3366FF"/>
                </a:solidFill>
              </a:endParaRPr>
            </a:p>
          </p:txBody>
        </p:sp>
        <p:sp>
          <p:nvSpPr>
            <p:cNvPr id="25" name="Rundad rektangulär 24"/>
            <p:cNvSpPr/>
            <p:nvPr/>
          </p:nvSpPr>
          <p:spPr bwMode="auto">
            <a:xfrm>
              <a:off x="5494256" y="4308651"/>
              <a:ext cx="1516144" cy="853710"/>
            </a:xfrm>
            <a:prstGeom prst="wedgeRoundRectCallout">
              <a:avLst>
                <a:gd name="adj1" fmla="val -75317"/>
                <a:gd name="adj2" fmla="val -51493"/>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3366FF"/>
                  </a:solidFill>
                </a:rPr>
                <a:t>Beskriver Ordinerat läkemedel etc. för ordinationen som nu är utsatt</a:t>
              </a:r>
              <a:endParaRPr lang="sv-SE" sz="1100" i="1" dirty="0">
                <a:solidFill>
                  <a:srgbClr val="3366FF"/>
                </a:solidFill>
              </a:endParaRPr>
            </a:p>
          </p:txBody>
        </p:sp>
        <p:sp>
          <p:nvSpPr>
            <p:cNvPr id="55" name="textruta 54"/>
            <p:cNvSpPr txBox="1"/>
            <p:nvPr/>
          </p:nvSpPr>
          <p:spPr>
            <a:xfrm>
              <a:off x="4779906" y="1234565"/>
              <a:ext cx="869058" cy="253916"/>
            </a:xfrm>
            <a:prstGeom prst="rect">
              <a:avLst/>
            </a:prstGeom>
            <a:noFill/>
          </p:spPr>
          <p:txBody>
            <a:bodyPr wrap="square" rtlCol="0">
              <a:spAutoFit/>
            </a:bodyPr>
            <a:lstStyle/>
            <a:p>
              <a:r>
                <a:rPr lang="sv-SE" sz="1050" b="1" i="1" dirty="0" smtClean="0">
                  <a:solidFill>
                    <a:srgbClr val="3366FF"/>
                  </a:solidFill>
                </a:rPr>
                <a:t>Sätt ut</a:t>
              </a:r>
              <a:endParaRPr lang="sv-SE" sz="1050" b="1" i="1" dirty="0">
                <a:solidFill>
                  <a:srgbClr val="3366FF"/>
                </a:solidFill>
              </a:endParaRPr>
            </a:p>
          </p:txBody>
        </p:sp>
      </p:grpSp>
    </p:spTree>
    <p:extLst>
      <p:ext uri="{BB962C8B-B14F-4D97-AF65-F5344CB8AC3E}">
        <p14:creationId xmlns:p14="http://schemas.microsoft.com/office/powerpoint/2010/main" val="97914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ruta 61"/>
          <p:cNvSpPr txBox="1"/>
          <p:nvPr/>
        </p:nvSpPr>
        <p:spPr>
          <a:xfrm>
            <a:off x="1750106" y="5021383"/>
            <a:ext cx="2006518" cy="1649852"/>
          </a:xfrm>
          <a:prstGeom prst="rect">
            <a:avLst/>
          </a:prstGeom>
          <a:noFill/>
          <a:ln w="6350" cmpd="sng">
            <a:prstDash val="dash"/>
          </a:ln>
        </p:spPr>
        <p:style>
          <a:lnRef idx="2">
            <a:schemeClr val="dk1"/>
          </a:lnRef>
          <a:fillRef idx="1">
            <a:schemeClr val="lt1"/>
          </a:fillRef>
          <a:effectRef idx="0">
            <a:schemeClr val="dk1"/>
          </a:effectRef>
          <a:fontRef idx="minor">
            <a:schemeClr val="dk1"/>
          </a:fontRef>
        </p:style>
        <p:txBody>
          <a:bodyPr wrap="square" rtlCol="0">
            <a:noAutofit/>
          </a:bodyPr>
          <a:lstStyle/>
          <a:p>
            <a:endParaRPr lang="sv-SE" sz="1400" dirty="0" smtClean="0"/>
          </a:p>
        </p:txBody>
      </p:sp>
      <p:sp>
        <p:nvSpPr>
          <p:cNvPr id="97" name="textruta 96"/>
          <p:cNvSpPr txBox="1"/>
          <p:nvPr/>
        </p:nvSpPr>
        <p:spPr>
          <a:xfrm>
            <a:off x="1757482" y="967375"/>
            <a:ext cx="2006518" cy="4054007"/>
          </a:xfrm>
          <a:prstGeom prst="rect">
            <a:avLst/>
          </a:prstGeom>
          <a:noFill/>
          <a:ln w="12700" cmpd="sng"/>
        </p:spPr>
        <p:style>
          <a:lnRef idx="2">
            <a:schemeClr val="dk1"/>
          </a:lnRef>
          <a:fillRef idx="1">
            <a:schemeClr val="lt1"/>
          </a:fillRef>
          <a:effectRef idx="0">
            <a:schemeClr val="dk1"/>
          </a:effectRef>
          <a:fontRef idx="minor">
            <a:schemeClr val="dk1"/>
          </a:fontRef>
        </p:style>
        <p:txBody>
          <a:bodyPr wrap="square" rtlCol="0">
            <a:noAutofit/>
          </a:bodyPr>
          <a:lstStyle/>
          <a:p>
            <a:endParaRPr lang="sv-SE" sz="1400" dirty="0" smtClean="0"/>
          </a:p>
        </p:txBody>
      </p:sp>
      <p:sp>
        <p:nvSpPr>
          <p:cNvPr id="2" name="Rubrik 1"/>
          <p:cNvSpPr>
            <a:spLocks noGrp="1"/>
          </p:cNvSpPr>
          <p:nvPr>
            <p:ph type="title"/>
          </p:nvPr>
        </p:nvSpPr>
        <p:spPr>
          <a:xfrm>
            <a:off x="1432305" y="29787"/>
            <a:ext cx="7110295" cy="561121"/>
          </a:xfrm>
        </p:spPr>
        <p:txBody>
          <a:bodyPr/>
          <a:lstStyle/>
          <a:p>
            <a:r>
              <a:rPr lang="sv-SE" sz="2000" dirty="0" smtClean="0"/>
              <a:t>Exempel: En genomgång av Kalles läkemedelslista…</a:t>
            </a:r>
            <a:endParaRPr lang="sv-SE" sz="1400" i="1"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31</a:t>
            </a:fld>
            <a:endParaRPr lang="sv-SE" dirty="0"/>
          </a:p>
        </p:txBody>
      </p:sp>
      <p:sp>
        <p:nvSpPr>
          <p:cNvPr id="48" name="textruta 47"/>
          <p:cNvSpPr txBox="1"/>
          <p:nvPr/>
        </p:nvSpPr>
        <p:spPr>
          <a:xfrm>
            <a:off x="2172682" y="5125235"/>
            <a:ext cx="331057"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100" dirty="0" smtClean="0"/>
              <a:t>E</a:t>
            </a:r>
            <a:r>
              <a:rPr lang="sv-SE" sz="1100" baseline="-25000" dirty="0" smtClean="0"/>
              <a:t>3</a:t>
            </a:r>
          </a:p>
        </p:txBody>
      </p:sp>
      <p:sp>
        <p:nvSpPr>
          <p:cNvPr id="56" name="textruta 55"/>
          <p:cNvSpPr txBox="1"/>
          <p:nvPr/>
        </p:nvSpPr>
        <p:spPr>
          <a:xfrm>
            <a:off x="2546060" y="5897667"/>
            <a:ext cx="659155" cy="276999"/>
          </a:xfrm>
          <a:prstGeom prst="rect">
            <a:avLst/>
          </a:prstGeom>
          <a:noFill/>
        </p:spPr>
        <p:txBody>
          <a:bodyPr wrap="none" rtlCol="0">
            <a:spAutoFit/>
          </a:bodyPr>
          <a:lstStyle/>
          <a:p>
            <a:r>
              <a:rPr lang="sv-SE" sz="1200" dirty="0" smtClean="0"/>
              <a:t>Valium</a:t>
            </a:r>
            <a:endParaRPr lang="sv-SE" sz="1200" dirty="0"/>
          </a:p>
        </p:txBody>
      </p:sp>
      <p:sp>
        <p:nvSpPr>
          <p:cNvPr id="57" name="textruta 56"/>
          <p:cNvSpPr txBox="1"/>
          <p:nvPr/>
        </p:nvSpPr>
        <p:spPr>
          <a:xfrm>
            <a:off x="2184123" y="5889787"/>
            <a:ext cx="331057"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100" dirty="0" smtClean="0"/>
              <a:t>E</a:t>
            </a:r>
            <a:r>
              <a:rPr lang="sv-SE" sz="1100" baseline="-25000" dirty="0"/>
              <a:t>5</a:t>
            </a:r>
            <a:endParaRPr lang="sv-SE" sz="1100" baseline="-25000" dirty="0" smtClean="0"/>
          </a:p>
        </p:txBody>
      </p:sp>
      <p:sp>
        <p:nvSpPr>
          <p:cNvPr id="58" name="Höger klammerparentes 57"/>
          <p:cNvSpPr/>
          <p:nvPr/>
        </p:nvSpPr>
        <p:spPr bwMode="auto">
          <a:xfrm rot="10800000">
            <a:off x="1349661" y="5103408"/>
            <a:ext cx="265779" cy="1236097"/>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dirty="0" smtClean="0">
              <a:ln>
                <a:noFill/>
              </a:ln>
              <a:solidFill>
                <a:schemeClr val="tx1"/>
              </a:solidFill>
              <a:effectLst/>
              <a:latin typeface="Arial" charset="0"/>
            </a:endParaRPr>
          </a:p>
        </p:txBody>
      </p:sp>
      <p:sp>
        <p:nvSpPr>
          <p:cNvPr id="59" name="textruta 58"/>
          <p:cNvSpPr txBox="1"/>
          <p:nvPr/>
        </p:nvSpPr>
        <p:spPr>
          <a:xfrm>
            <a:off x="2550837" y="5104819"/>
            <a:ext cx="578103" cy="276999"/>
          </a:xfrm>
          <a:prstGeom prst="rect">
            <a:avLst/>
          </a:prstGeom>
          <a:noFill/>
        </p:spPr>
        <p:txBody>
          <a:bodyPr wrap="none" rtlCol="0">
            <a:spAutoFit/>
          </a:bodyPr>
          <a:lstStyle/>
          <a:p>
            <a:r>
              <a:rPr lang="sv-SE" sz="1200" dirty="0" err="1" smtClean="0"/>
              <a:t>Sobril</a:t>
            </a:r>
            <a:endParaRPr lang="sv-SE" sz="1200" dirty="0"/>
          </a:p>
        </p:txBody>
      </p:sp>
      <p:sp>
        <p:nvSpPr>
          <p:cNvPr id="60" name="textruta 59"/>
          <p:cNvSpPr txBox="1"/>
          <p:nvPr/>
        </p:nvSpPr>
        <p:spPr>
          <a:xfrm>
            <a:off x="2545888" y="5517721"/>
            <a:ext cx="757765" cy="276999"/>
          </a:xfrm>
          <a:prstGeom prst="rect">
            <a:avLst/>
          </a:prstGeom>
          <a:noFill/>
        </p:spPr>
        <p:txBody>
          <a:bodyPr wrap="none" rtlCol="0">
            <a:spAutoFit/>
          </a:bodyPr>
          <a:lstStyle/>
          <a:p>
            <a:r>
              <a:rPr lang="sv-SE" sz="1200" dirty="0" smtClean="0"/>
              <a:t>Entocort</a:t>
            </a:r>
            <a:endParaRPr lang="sv-SE" sz="1200" dirty="0"/>
          </a:p>
        </p:txBody>
      </p:sp>
      <p:sp>
        <p:nvSpPr>
          <p:cNvPr id="61" name="textruta 60"/>
          <p:cNvSpPr txBox="1"/>
          <p:nvPr/>
        </p:nvSpPr>
        <p:spPr>
          <a:xfrm>
            <a:off x="2183951" y="5509841"/>
            <a:ext cx="331057"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100" dirty="0" smtClean="0"/>
              <a:t>E</a:t>
            </a:r>
            <a:r>
              <a:rPr lang="sv-SE" sz="1100" baseline="-25000" dirty="0"/>
              <a:t>4</a:t>
            </a:r>
            <a:endParaRPr lang="sv-SE" sz="1100" baseline="-25000" dirty="0" smtClean="0"/>
          </a:p>
        </p:txBody>
      </p:sp>
      <p:sp>
        <p:nvSpPr>
          <p:cNvPr id="71" name="textruta 70"/>
          <p:cNvSpPr txBox="1"/>
          <p:nvPr/>
        </p:nvSpPr>
        <p:spPr>
          <a:xfrm>
            <a:off x="2065434" y="1613029"/>
            <a:ext cx="331057"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100" dirty="0" smtClean="0"/>
              <a:t>E</a:t>
            </a:r>
            <a:r>
              <a:rPr lang="sv-SE" sz="1100" baseline="-25000" dirty="0" smtClean="0"/>
              <a:t>1</a:t>
            </a:r>
          </a:p>
        </p:txBody>
      </p:sp>
      <p:cxnSp>
        <p:nvCxnSpPr>
          <p:cNvPr id="72" name="Rak 71"/>
          <p:cNvCxnSpPr>
            <a:endCxn id="71" idx="0"/>
          </p:cNvCxnSpPr>
          <p:nvPr/>
        </p:nvCxnSpPr>
        <p:spPr bwMode="auto">
          <a:xfrm>
            <a:off x="2218859" y="1524974"/>
            <a:ext cx="32066" cy="8805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textruta 89"/>
          <p:cNvSpPr txBox="1"/>
          <p:nvPr/>
        </p:nvSpPr>
        <p:spPr>
          <a:xfrm>
            <a:off x="2082466" y="2550945"/>
            <a:ext cx="350844"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100" dirty="0" smtClean="0"/>
              <a:t>E</a:t>
            </a:r>
            <a:r>
              <a:rPr lang="sv-SE" sz="1100" baseline="-25000" dirty="0" smtClean="0"/>
              <a:t>2</a:t>
            </a:r>
          </a:p>
        </p:txBody>
      </p:sp>
      <p:cxnSp>
        <p:nvCxnSpPr>
          <p:cNvPr id="91" name="Rak 90"/>
          <p:cNvCxnSpPr>
            <a:endCxn id="90" idx="0"/>
          </p:cNvCxnSpPr>
          <p:nvPr/>
        </p:nvCxnSpPr>
        <p:spPr bwMode="auto">
          <a:xfrm>
            <a:off x="2235891" y="2462890"/>
            <a:ext cx="21997" cy="8805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textruta 91"/>
          <p:cNvSpPr txBox="1"/>
          <p:nvPr/>
        </p:nvSpPr>
        <p:spPr>
          <a:xfrm>
            <a:off x="230526" y="5336737"/>
            <a:ext cx="1300117" cy="461665"/>
          </a:xfrm>
          <a:prstGeom prst="rect">
            <a:avLst/>
          </a:prstGeom>
          <a:noFill/>
        </p:spPr>
        <p:txBody>
          <a:bodyPr wrap="none" rtlCol="0">
            <a:spAutoFit/>
          </a:bodyPr>
          <a:lstStyle/>
          <a:p>
            <a:r>
              <a:rPr lang="sv-SE" sz="1200" i="1" dirty="0" smtClean="0"/>
              <a:t>Övrigt förskrivet</a:t>
            </a:r>
            <a:br>
              <a:rPr lang="sv-SE" sz="1200" i="1" dirty="0" smtClean="0"/>
            </a:br>
            <a:r>
              <a:rPr lang="sv-SE" sz="1200" i="1" dirty="0" smtClean="0"/>
              <a:t>”Obekräftat”</a:t>
            </a:r>
            <a:endParaRPr lang="sv-SE" sz="1200" i="1" dirty="0"/>
          </a:p>
        </p:txBody>
      </p:sp>
      <p:sp>
        <p:nvSpPr>
          <p:cNvPr id="93" name="textruta 92"/>
          <p:cNvSpPr txBox="1"/>
          <p:nvPr/>
        </p:nvSpPr>
        <p:spPr>
          <a:xfrm>
            <a:off x="2472968" y="2091759"/>
            <a:ext cx="578103" cy="276999"/>
          </a:xfrm>
          <a:prstGeom prst="rect">
            <a:avLst/>
          </a:prstGeom>
          <a:noFill/>
        </p:spPr>
        <p:txBody>
          <a:bodyPr wrap="none" rtlCol="0">
            <a:spAutoFit/>
          </a:bodyPr>
          <a:lstStyle/>
          <a:p>
            <a:r>
              <a:rPr lang="sv-SE" sz="1200" dirty="0" err="1" smtClean="0"/>
              <a:t>Sobril</a:t>
            </a:r>
            <a:endParaRPr lang="sv-SE" sz="1200" dirty="0"/>
          </a:p>
        </p:txBody>
      </p:sp>
      <p:sp>
        <p:nvSpPr>
          <p:cNvPr id="94" name="textruta 93"/>
          <p:cNvSpPr txBox="1"/>
          <p:nvPr/>
        </p:nvSpPr>
        <p:spPr>
          <a:xfrm>
            <a:off x="2469244" y="1168134"/>
            <a:ext cx="753607" cy="276999"/>
          </a:xfrm>
          <a:prstGeom prst="rect">
            <a:avLst/>
          </a:prstGeom>
          <a:noFill/>
        </p:spPr>
        <p:txBody>
          <a:bodyPr wrap="none" rtlCol="0">
            <a:spAutoFit/>
          </a:bodyPr>
          <a:lstStyle/>
          <a:p>
            <a:r>
              <a:rPr lang="sv-SE" sz="1200" dirty="0" smtClean="0"/>
              <a:t>Alvedon</a:t>
            </a:r>
            <a:endParaRPr lang="sv-SE" sz="1200" dirty="0"/>
          </a:p>
        </p:txBody>
      </p:sp>
      <p:sp>
        <p:nvSpPr>
          <p:cNvPr id="95" name="Höger klammerparentes 94"/>
          <p:cNvSpPr/>
          <p:nvPr/>
        </p:nvSpPr>
        <p:spPr bwMode="auto">
          <a:xfrm rot="10800000">
            <a:off x="1316694" y="1119235"/>
            <a:ext cx="298746" cy="269514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96" name="textruta 95"/>
          <p:cNvSpPr txBox="1"/>
          <p:nvPr/>
        </p:nvSpPr>
        <p:spPr>
          <a:xfrm>
            <a:off x="436033" y="1997513"/>
            <a:ext cx="1179407" cy="461665"/>
          </a:xfrm>
          <a:prstGeom prst="rect">
            <a:avLst/>
          </a:prstGeom>
          <a:noFill/>
        </p:spPr>
        <p:txBody>
          <a:bodyPr wrap="square" rtlCol="0">
            <a:spAutoFit/>
          </a:bodyPr>
          <a:lstStyle/>
          <a:p>
            <a:r>
              <a:rPr lang="sv-SE" sz="1200" i="1" dirty="0" smtClean="0"/>
              <a:t>Aktuella</a:t>
            </a:r>
            <a:br>
              <a:rPr lang="sv-SE" sz="1200" i="1" dirty="0" smtClean="0"/>
            </a:br>
            <a:endParaRPr lang="sv-SE" sz="1200" i="1" dirty="0"/>
          </a:p>
        </p:txBody>
      </p:sp>
      <p:sp>
        <p:nvSpPr>
          <p:cNvPr id="140" name="textruta 139"/>
          <p:cNvSpPr txBox="1"/>
          <p:nvPr/>
        </p:nvSpPr>
        <p:spPr>
          <a:xfrm>
            <a:off x="3742798" y="5138264"/>
            <a:ext cx="4603769" cy="276999"/>
          </a:xfrm>
          <a:prstGeom prst="rect">
            <a:avLst/>
          </a:prstGeom>
          <a:noFill/>
        </p:spPr>
        <p:txBody>
          <a:bodyPr wrap="none" rtlCol="0">
            <a:spAutoFit/>
          </a:bodyPr>
          <a:lstStyle/>
          <a:p>
            <a:r>
              <a:rPr lang="sv-SE" sz="1200" dirty="0" smtClean="0">
                <a:sym typeface="Wingdings"/>
              </a:rPr>
              <a:t></a:t>
            </a:r>
            <a:r>
              <a:rPr lang="sv-SE" sz="1200" dirty="0" smtClean="0"/>
              <a:t> Aktuell, kopplas till existerande läkemedelsbehandling i NOD</a:t>
            </a:r>
            <a:r>
              <a:rPr lang="sv-SE" sz="1200" dirty="0" smtClean="0">
                <a:sym typeface="Wingdings"/>
              </a:rPr>
              <a:t> </a:t>
            </a:r>
            <a:endParaRPr lang="sv-SE" sz="1200" dirty="0"/>
          </a:p>
        </p:txBody>
      </p:sp>
      <p:sp>
        <p:nvSpPr>
          <p:cNvPr id="142" name="textruta 141"/>
          <p:cNvSpPr txBox="1"/>
          <p:nvPr/>
        </p:nvSpPr>
        <p:spPr>
          <a:xfrm>
            <a:off x="3767660" y="5921854"/>
            <a:ext cx="4920337" cy="276999"/>
          </a:xfrm>
          <a:prstGeom prst="rect">
            <a:avLst/>
          </a:prstGeom>
          <a:noFill/>
        </p:spPr>
        <p:txBody>
          <a:bodyPr wrap="none" rtlCol="0">
            <a:spAutoFit/>
          </a:bodyPr>
          <a:lstStyle/>
          <a:p>
            <a:r>
              <a:rPr lang="sv-SE" sz="1200" dirty="0" smtClean="0">
                <a:sym typeface="Wingdings"/>
              </a:rPr>
              <a:t> Patienten ska inte längre ta denna, sätts ut och makuleras via NOD </a:t>
            </a:r>
            <a:endParaRPr lang="sv-SE" sz="1200" dirty="0"/>
          </a:p>
        </p:txBody>
      </p:sp>
      <p:sp>
        <p:nvSpPr>
          <p:cNvPr id="143" name="textruta 142"/>
          <p:cNvSpPr txBox="1"/>
          <p:nvPr/>
        </p:nvSpPr>
        <p:spPr>
          <a:xfrm>
            <a:off x="3764029" y="5516475"/>
            <a:ext cx="3902405" cy="276999"/>
          </a:xfrm>
          <a:prstGeom prst="rect">
            <a:avLst/>
          </a:prstGeom>
          <a:noFill/>
        </p:spPr>
        <p:txBody>
          <a:bodyPr wrap="none" rtlCol="0">
            <a:spAutoFit/>
          </a:bodyPr>
          <a:lstStyle/>
          <a:p>
            <a:r>
              <a:rPr lang="sv-SE" sz="1200" dirty="0" smtClean="0">
                <a:sym typeface="Wingdings"/>
              </a:rPr>
              <a:t></a:t>
            </a:r>
            <a:r>
              <a:rPr lang="sv-SE" sz="1200" dirty="0" smtClean="0"/>
              <a:t> Aktuell, kopplas till ny läkemedelsbehandling i NOD</a:t>
            </a:r>
            <a:endParaRPr lang="sv-SE" sz="1200" dirty="0"/>
          </a:p>
        </p:txBody>
      </p:sp>
      <p:grpSp>
        <p:nvGrpSpPr>
          <p:cNvPr id="150" name="Grupp 149"/>
          <p:cNvGrpSpPr/>
          <p:nvPr/>
        </p:nvGrpSpPr>
        <p:grpSpPr>
          <a:xfrm>
            <a:off x="1976705" y="1027702"/>
            <a:ext cx="492711" cy="479931"/>
            <a:chOff x="8068439" y="1723198"/>
            <a:chExt cx="492711" cy="479931"/>
          </a:xfrm>
        </p:grpSpPr>
        <p:sp>
          <p:nvSpPr>
            <p:cNvPr id="145" name="textruta 144"/>
            <p:cNvSpPr txBox="1"/>
            <p:nvPr/>
          </p:nvSpPr>
          <p:spPr>
            <a:xfrm>
              <a:off x="8068439" y="1723198"/>
              <a:ext cx="492711" cy="4799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oAutofit/>
            </a:bodyPr>
            <a:lstStyle/>
            <a:p>
              <a:endParaRPr lang="sv-SE" sz="1200" dirty="0" smtClean="0"/>
            </a:p>
          </p:txBody>
        </p:sp>
        <p:sp>
          <p:nvSpPr>
            <p:cNvPr id="147" name="textruta 146"/>
            <p:cNvSpPr txBox="1"/>
            <p:nvPr/>
          </p:nvSpPr>
          <p:spPr>
            <a:xfrm>
              <a:off x="8114203" y="1779678"/>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148" name="textruta 147"/>
            <p:cNvSpPr txBox="1"/>
            <p:nvPr/>
          </p:nvSpPr>
          <p:spPr>
            <a:xfrm>
              <a:off x="8157168" y="1827965"/>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149" name="textruta 148"/>
            <p:cNvSpPr txBox="1"/>
            <p:nvPr/>
          </p:nvSpPr>
          <p:spPr>
            <a:xfrm>
              <a:off x="8200134" y="1876252"/>
              <a:ext cx="304365" cy="276999"/>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defPPr>
                <a:defRPr lang="sv-SE"/>
              </a:defPPr>
              <a:lvl1pPr>
                <a:defRPr sz="1400"/>
              </a:lvl1pPr>
            </a:lstStyle>
            <a:p>
              <a:r>
                <a:rPr lang="sv-SE" sz="1200" dirty="0"/>
                <a:t>O</a:t>
              </a:r>
            </a:p>
          </p:txBody>
        </p:sp>
      </p:grpSp>
      <p:sp>
        <p:nvSpPr>
          <p:cNvPr id="152" name="textruta 151"/>
          <p:cNvSpPr txBox="1"/>
          <p:nvPr/>
        </p:nvSpPr>
        <p:spPr>
          <a:xfrm>
            <a:off x="388512" y="4202466"/>
            <a:ext cx="961149" cy="461665"/>
          </a:xfrm>
          <a:prstGeom prst="rect">
            <a:avLst/>
          </a:prstGeom>
          <a:noFill/>
        </p:spPr>
        <p:txBody>
          <a:bodyPr wrap="square" rtlCol="0">
            <a:spAutoFit/>
          </a:bodyPr>
          <a:lstStyle/>
          <a:p>
            <a:r>
              <a:rPr lang="sv-SE" sz="1200" i="1" dirty="0" smtClean="0"/>
              <a:t>Historiska/Utsatta </a:t>
            </a:r>
            <a:endParaRPr lang="sv-SE" sz="1200" i="1" dirty="0"/>
          </a:p>
        </p:txBody>
      </p:sp>
      <p:sp>
        <p:nvSpPr>
          <p:cNvPr id="153" name="Höger klammerparentes 152"/>
          <p:cNvSpPr/>
          <p:nvPr/>
        </p:nvSpPr>
        <p:spPr bwMode="auto">
          <a:xfrm rot="10800000">
            <a:off x="1314601" y="3999264"/>
            <a:ext cx="300839" cy="999235"/>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grpSp>
        <p:nvGrpSpPr>
          <p:cNvPr id="154" name="Grupp 153"/>
          <p:cNvGrpSpPr/>
          <p:nvPr/>
        </p:nvGrpSpPr>
        <p:grpSpPr>
          <a:xfrm>
            <a:off x="1991698" y="1982959"/>
            <a:ext cx="492711" cy="479931"/>
            <a:chOff x="8068439" y="1723198"/>
            <a:chExt cx="492711" cy="479931"/>
          </a:xfrm>
        </p:grpSpPr>
        <p:sp>
          <p:nvSpPr>
            <p:cNvPr id="155" name="textruta 154"/>
            <p:cNvSpPr txBox="1"/>
            <p:nvPr/>
          </p:nvSpPr>
          <p:spPr>
            <a:xfrm>
              <a:off x="8068439" y="1723198"/>
              <a:ext cx="492711" cy="4799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oAutofit/>
            </a:bodyPr>
            <a:lstStyle/>
            <a:p>
              <a:endParaRPr lang="sv-SE" sz="1200" dirty="0" smtClean="0"/>
            </a:p>
          </p:txBody>
        </p:sp>
        <p:sp>
          <p:nvSpPr>
            <p:cNvPr id="156" name="textruta 155"/>
            <p:cNvSpPr txBox="1"/>
            <p:nvPr/>
          </p:nvSpPr>
          <p:spPr>
            <a:xfrm>
              <a:off x="8114203" y="1779678"/>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157" name="textruta 156"/>
            <p:cNvSpPr txBox="1"/>
            <p:nvPr/>
          </p:nvSpPr>
          <p:spPr>
            <a:xfrm>
              <a:off x="8157168" y="1827965"/>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158" name="textruta 157"/>
            <p:cNvSpPr txBox="1"/>
            <p:nvPr/>
          </p:nvSpPr>
          <p:spPr>
            <a:xfrm>
              <a:off x="8200134" y="1876252"/>
              <a:ext cx="304365" cy="276999"/>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defPPr>
                <a:defRPr lang="sv-SE"/>
              </a:defPPr>
              <a:lvl1pPr>
                <a:defRPr sz="1400"/>
              </a:lvl1pPr>
            </a:lstStyle>
            <a:p>
              <a:r>
                <a:rPr lang="sv-SE" sz="1200" dirty="0"/>
                <a:t>O</a:t>
              </a:r>
            </a:p>
          </p:txBody>
        </p:sp>
      </p:grpSp>
      <p:cxnSp>
        <p:nvCxnSpPr>
          <p:cNvPr id="5" name="Rak 4"/>
          <p:cNvCxnSpPr/>
          <p:nvPr/>
        </p:nvCxnSpPr>
        <p:spPr bwMode="auto">
          <a:xfrm>
            <a:off x="1820145" y="3918508"/>
            <a:ext cx="1932414"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ruta 62"/>
          <p:cNvSpPr txBox="1"/>
          <p:nvPr/>
        </p:nvSpPr>
        <p:spPr>
          <a:xfrm>
            <a:off x="1707950" y="670930"/>
            <a:ext cx="2181894" cy="276999"/>
          </a:xfrm>
          <a:prstGeom prst="rect">
            <a:avLst/>
          </a:prstGeom>
          <a:noFill/>
        </p:spPr>
        <p:txBody>
          <a:bodyPr wrap="square" rtlCol="0">
            <a:spAutoFit/>
          </a:bodyPr>
          <a:lstStyle/>
          <a:p>
            <a:r>
              <a:rPr lang="sv-SE" sz="1200" i="1" dirty="0" smtClean="0"/>
              <a:t>Patientens läkemedelslista</a:t>
            </a:r>
            <a:endParaRPr lang="sv-SE" sz="1200" i="1" dirty="0"/>
          </a:p>
        </p:txBody>
      </p:sp>
      <p:grpSp>
        <p:nvGrpSpPr>
          <p:cNvPr id="13" name="Grupp 12"/>
          <p:cNvGrpSpPr/>
          <p:nvPr/>
        </p:nvGrpSpPr>
        <p:grpSpPr>
          <a:xfrm>
            <a:off x="4140434" y="670930"/>
            <a:ext cx="3305410" cy="4350452"/>
            <a:chOff x="4140434" y="670930"/>
            <a:chExt cx="3305410" cy="4350452"/>
          </a:xfrm>
        </p:grpSpPr>
        <p:cxnSp>
          <p:nvCxnSpPr>
            <p:cNvPr id="99" name="Rak 98"/>
            <p:cNvCxnSpPr/>
            <p:nvPr/>
          </p:nvCxnSpPr>
          <p:spPr bwMode="auto">
            <a:xfrm>
              <a:off x="5376145" y="3918508"/>
              <a:ext cx="1932414"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 name="Grupp 5"/>
            <p:cNvGrpSpPr/>
            <p:nvPr/>
          </p:nvGrpSpPr>
          <p:grpSpPr>
            <a:xfrm>
              <a:off x="4140434" y="670930"/>
              <a:ext cx="3305410" cy="4350452"/>
              <a:chOff x="4140434" y="670930"/>
              <a:chExt cx="3305410" cy="4350452"/>
            </a:xfrm>
          </p:grpSpPr>
          <p:sp>
            <p:nvSpPr>
              <p:cNvPr id="138" name="Höger 137"/>
              <p:cNvSpPr/>
              <p:nvPr/>
            </p:nvSpPr>
            <p:spPr bwMode="auto">
              <a:xfrm>
                <a:off x="4140434" y="2646876"/>
                <a:ext cx="549155" cy="411909"/>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grpSp>
            <p:nvGrpSpPr>
              <p:cNvPr id="4" name="Grupp 3"/>
              <p:cNvGrpSpPr/>
              <p:nvPr/>
            </p:nvGrpSpPr>
            <p:grpSpPr>
              <a:xfrm>
                <a:off x="5263950" y="670930"/>
                <a:ext cx="2181894" cy="4350452"/>
                <a:chOff x="5263950" y="670930"/>
                <a:chExt cx="2181894" cy="4350452"/>
              </a:xfrm>
            </p:grpSpPr>
            <p:sp>
              <p:nvSpPr>
                <p:cNvPr id="65" name="textruta 64"/>
                <p:cNvSpPr txBox="1"/>
                <p:nvPr/>
              </p:nvSpPr>
              <p:spPr>
                <a:xfrm>
                  <a:off x="5313482" y="967375"/>
                  <a:ext cx="2006518" cy="4054007"/>
                </a:xfrm>
                <a:prstGeom prst="rect">
                  <a:avLst/>
                </a:prstGeom>
                <a:noFill/>
                <a:ln w="12700" cmpd="sng"/>
              </p:spPr>
              <p:style>
                <a:lnRef idx="2">
                  <a:schemeClr val="dk1"/>
                </a:lnRef>
                <a:fillRef idx="1">
                  <a:schemeClr val="lt1"/>
                </a:fillRef>
                <a:effectRef idx="0">
                  <a:schemeClr val="dk1"/>
                </a:effectRef>
                <a:fontRef idx="minor">
                  <a:schemeClr val="dk1"/>
                </a:fontRef>
              </p:style>
              <p:txBody>
                <a:bodyPr wrap="square" rtlCol="0">
                  <a:noAutofit/>
                </a:bodyPr>
                <a:lstStyle/>
                <a:p>
                  <a:endParaRPr lang="sv-SE" sz="1400" dirty="0" smtClean="0"/>
                </a:p>
              </p:txBody>
            </p:sp>
            <p:cxnSp>
              <p:nvCxnSpPr>
                <p:cNvPr id="125" name="Rak 124"/>
                <p:cNvCxnSpPr/>
                <p:nvPr/>
              </p:nvCxnSpPr>
              <p:spPr bwMode="auto">
                <a:xfrm>
                  <a:off x="5807517" y="2462890"/>
                  <a:ext cx="255586" cy="9821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ruta 65"/>
                <p:cNvSpPr txBox="1"/>
                <p:nvPr/>
              </p:nvSpPr>
              <p:spPr>
                <a:xfrm>
                  <a:off x="5621434" y="1613029"/>
                  <a:ext cx="331057"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100" dirty="0" smtClean="0"/>
                    <a:t>E</a:t>
                  </a:r>
                  <a:r>
                    <a:rPr lang="sv-SE" sz="1100" baseline="-25000" dirty="0" smtClean="0"/>
                    <a:t>1</a:t>
                  </a:r>
                </a:p>
              </p:txBody>
            </p:sp>
            <p:cxnSp>
              <p:nvCxnSpPr>
                <p:cNvPr id="67" name="Rak 66"/>
                <p:cNvCxnSpPr>
                  <a:endCxn id="66" idx="0"/>
                </p:cNvCxnSpPr>
                <p:nvPr/>
              </p:nvCxnSpPr>
              <p:spPr bwMode="auto">
                <a:xfrm>
                  <a:off x="5774859" y="1524974"/>
                  <a:ext cx="32066" cy="8805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ruta 69"/>
                <p:cNvSpPr txBox="1"/>
                <p:nvPr/>
              </p:nvSpPr>
              <p:spPr>
                <a:xfrm>
                  <a:off x="6028968" y="2091759"/>
                  <a:ext cx="578103" cy="276999"/>
                </a:xfrm>
                <a:prstGeom prst="rect">
                  <a:avLst/>
                </a:prstGeom>
                <a:noFill/>
              </p:spPr>
              <p:txBody>
                <a:bodyPr wrap="none" rtlCol="0">
                  <a:spAutoFit/>
                </a:bodyPr>
                <a:lstStyle/>
                <a:p>
                  <a:r>
                    <a:rPr lang="sv-SE" sz="1200" dirty="0" err="1" smtClean="0"/>
                    <a:t>Sobril</a:t>
                  </a:r>
                  <a:endParaRPr lang="sv-SE" sz="1200" dirty="0"/>
                </a:p>
              </p:txBody>
            </p:sp>
            <p:sp>
              <p:nvSpPr>
                <p:cNvPr id="73" name="textruta 72"/>
                <p:cNvSpPr txBox="1"/>
                <p:nvPr/>
              </p:nvSpPr>
              <p:spPr>
                <a:xfrm>
                  <a:off x="6025244" y="1168134"/>
                  <a:ext cx="753607" cy="276999"/>
                </a:xfrm>
                <a:prstGeom prst="rect">
                  <a:avLst/>
                </a:prstGeom>
                <a:noFill/>
              </p:spPr>
              <p:txBody>
                <a:bodyPr wrap="none" rtlCol="0">
                  <a:spAutoFit/>
                </a:bodyPr>
                <a:lstStyle/>
                <a:p>
                  <a:r>
                    <a:rPr lang="sv-SE" sz="1200" dirty="0" smtClean="0"/>
                    <a:t>Alvedon</a:t>
                  </a:r>
                  <a:endParaRPr lang="sv-SE" sz="1200" dirty="0"/>
                </a:p>
              </p:txBody>
            </p:sp>
            <p:grpSp>
              <p:nvGrpSpPr>
                <p:cNvPr id="75" name="Grupp 74"/>
                <p:cNvGrpSpPr/>
                <p:nvPr/>
              </p:nvGrpSpPr>
              <p:grpSpPr>
                <a:xfrm>
                  <a:off x="5532705" y="1027702"/>
                  <a:ext cx="492711" cy="479931"/>
                  <a:chOff x="8068439" y="1723198"/>
                  <a:chExt cx="492711" cy="479931"/>
                </a:xfrm>
              </p:grpSpPr>
              <p:sp>
                <p:nvSpPr>
                  <p:cNvPr id="76" name="textruta 75"/>
                  <p:cNvSpPr txBox="1"/>
                  <p:nvPr/>
                </p:nvSpPr>
                <p:spPr>
                  <a:xfrm>
                    <a:off x="8068439" y="1723198"/>
                    <a:ext cx="492711" cy="4799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oAutofit/>
                  </a:bodyPr>
                  <a:lstStyle/>
                  <a:p>
                    <a:endParaRPr lang="sv-SE" sz="1200" dirty="0" smtClean="0"/>
                  </a:p>
                </p:txBody>
              </p:sp>
              <p:sp>
                <p:nvSpPr>
                  <p:cNvPr id="77" name="textruta 76"/>
                  <p:cNvSpPr txBox="1"/>
                  <p:nvPr/>
                </p:nvSpPr>
                <p:spPr>
                  <a:xfrm>
                    <a:off x="8114203" y="1779678"/>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78" name="textruta 77"/>
                  <p:cNvSpPr txBox="1"/>
                  <p:nvPr/>
                </p:nvSpPr>
                <p:spPr>
                  <a:xfrm>
                    <a:off x="8157168" y="1827965"/>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79" name="textruta 78"/>
                  <p:cNvSpPr txBox="1"/>
                  <p:nvPr/>
                </p:nvSpPr>
                <p:spPr>
                  <a:xfrm>
                    <a:off x="8200134" y="1876252"/>
                    <a:ext cx="304365" cy="276999"/>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defPPr>
                      <a:defRPr lang="sv-SE"/>
                    </a:defPPr>
                    <a:lvl1pPr>
                      <a:defRPr sz="1400"/>
                    </a:lvl1pPr>
                  </a:lstStyle>
                  <a:p>
                    <a:r>
                      <a:rPr lang="sv-SE" sz="1200" dirty="0"/>
                      <a:t>O</a:t>
                    </a:r>
                  </a:p>
                </p:txBody>
              </p:sp>
            </p:grpSp>
            <p:grpSp>
              <p:nvGrpSpPr>
                <p:cNvPr id="81" name="Grupp 80"/>
                <p:cNvGrpSpPr/>
                <p:nvPr/>
              </p:nvGrpSpPr>
              <p:grpSpPr>
                <a:xfrm>
                  <a:off x="5547698" y="1982959"/>
                  <a:ext cx="492711" cy="479931"/>
                  <a:chOff x="8068439" y="1723198"/>
                  <a:chExt cx="492711" cy="479931"/>
                </a:xfrm>
              </p:grpSpPr>
              <p:sp>
                <p:nvSpPr>
                  <p:cNvPr id="82" name="textruta 81"/>
                  <p:cNvSpPr txBox="1"/>
                  <p:nvPr/>
                </p:nvSpPr>
                <p:spPr>
                  <a:xfrm>
                    <a:off x="8068439" y="1723198"/>
                    <a:ext cx="492711" cy="4799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oAutofit/>
                  </a:bodyPr>
                  <a:lstStyle/>
                  <a:p>
                    <a:endParaRPr lang="sv-SE" sz="1200" dirty="0" smtClean="0"/>
                  </a:p>
                </p:txBody>
              </p:sp>
              <p:sp>
                <p:nvSpPr>
                  <p:cNvPr id="83" name="textruta 82"/>
                  <p:cNvSpPr txBox="1"/>
                  <p:nvPr/>
                </p:nvSpPr>
                <p:spPr>
                  <a:xfrm>
                    <a:off x="8114203" y="1779678"/>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84" name="textruta 83"/>
                  <p:cNvSpPr txBox="1"/>
                  <p:nvPr/>
                </p:nvSpPr>
                <p:spPr>
                  <a:xfrm>
                    <a:off x="8157168" y="1827965"/>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85" name="textruta 84"/>
                  <p:cNvSpPr txBox="1"/>
                  <p:nvPr/>
                </p:nvSpPr>
                <p:spPr>
                  <a:xfrm>
                    <a:off x="8200134" y="1876252"/>
                    <a:ext cx="304365" cy="276999"/>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defPPr>
                      <a:defRPr lang="sv-SE"/>
                    </a:defPPr>
                    <a:lvl1pPr>
                      <a:defRPr sz="1400"/>
                    </a:lvl1pPr>
                  </a:lstStyle>
                  <a:p>
                    <a:r>
                      <a:rPr lang="sv-SE" sz="1200" dirty="0"/>
                      <a:t>O</a:t>
                    </a:r>
                  </a:p>
                </p:txBody>
              </p:sp>
            </p:grpSp>
            <p:sp>
              <p:nvSpPr>
                <p:cNvPr id="100" name="textruta 99"/>
                <p:cNvSpPr txBox="1"/>
                <p:nvPr/>
              </p:nvSpPr>
              <p:spPr>
                <a:xfrm>
                  <a:off x="5263950" y="670930"/>
                  <a:ext cx="2181894" cy="276999"/>
                </a:xfrm>
                <a:prstGeom prst="rect">
                  <a:avLst/>
                </a:prstGeom>
                <a:noFill/>
              </p:spPr>
              <p:txBody>
                <a:bodyPr wrap="square" rtlCol="0">
                  <a:spAutoFit/>
                </a:bodyPr>
                <a:lstStyle/>
                <a:p>
                  <a:r>
                    <a:rPr lang="sv-SE" sz="1200" i="1" dirty="0" smtClean="0"/>
                    <a:t>Patientens läkemedelslista</a:t>
                  </a:r>
                  <a:endParaRPr lang="sv-SE" sz="1200" i="1" dirty="0"/>
                </a:p>
              </p:txBody>
            </p:sp>
            <p:sp>
              <p:nvSpPr>
                <p:cNvPr id="108" name="textruta 107"/>
                <p:cNvSpPr txBox="1"/>
                <p:nvPr/>
              </p:nvSpPr>
              <p:spPr>
                <a:xfrm>
                  <a:off x="5956311" y="2550945"/>
                  <a:ext cx="350844"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100" dirty="0" smtClean="0"/>
                    <a:t>E</a:t>
                  </a:r>
                  <a:r>
                    <a:rPr lang="sv-SE" sz="1100" baseline="-25000" dirty="0" smtClean="0"/>
                    <a:t>2</a:t>
                  </a:r>
                </a:p>
              </p:txBody>
            </p:sp>
          </p:grpSp>
        </p:grpSp>
      </p:grpSp>
      <p:grpSp>
        <p:nvGrpSpPr>
          <p:cNvPr id="7" name="Grupp 6"/>
          <p:cNvGrpSpPr/>
          <p:nvPr/>
        </p:nvGrpSpPr>
        <p:grpSpPr>
          <a:xfrm>
            <a:off x="2504848" y="2462890"/>
            <a:ext cx="3388237" cy="2787334"/>
            <a:chOff x="2504848" y="2462890"/>
            <a:chExt cx="3388237" cy="2787334"/>
          </a:xfrm>
        </p:grpSpPr>
        <p:cxnSp>
          <p:nvCxnSpPr>
            <p:cNvPr id="120" name="Rak 119"/>
            <p:cNvCxnSpPr/>
            <p:nvPr/>
          </p:nvCxnSpPr>
          <p:spPr bwMode="auto">
            <a:xfrm flipH="1">
              <a:off x="5697343" y="2462890"/>
              <a:ext cx="110174" cy="9821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textruta 106"/>
            <p:cNvSpPr txBox="1"/>
            <p:nvPr/>
          </p:nvSpPr>
          <p:spPr>
            <a:xfrm>
              <a:off x="5542241" y="2550945"/>
              <a:ext cx="350844"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sv-SE" sz="1100" dirty="0" smtClean="0"/>
                <a:t>E</a:t>
              </a:r>
              <a:r>
                <a:rPr lang="sv-SE" sz="1100" baseline="-25000" dirty="0"/>
                <a:t>3</a:t>
              </a:r>
              <a:endParaRPr lang="sv-SE" sz="1100" baseline="-25000" dirty="0" smtClean="0"/>
            </a:p>
          </p:txBody>
        </p:sp>
        <p:cxnSp>
          <p:nvCxnSpPr>
            <p:cNvPr id="9" name="Kurva 8"/>
            <p:cNvCxnSpPr>
              <a:endCxn id="107" idx="1"/>
            </p:cNvCxnSpPr>
            <p:nvPr/>
          </p:nvCxnSpPr>
          <p:spPr bwMode="auto">
            <a:xfrm flipV="1">
              <a:off x="2504848" y="2681750"/>
              <a:ext cx="3037393" cy="2568474"/>
            </a:xfrm>
            <a:prstGeom prst="curvedConnector3">
              <a:avLst>
                <a:gd name="adj1" fmla="val 50000"/>
              </a:avLst>
            </a:prstGeom>
            <a:noFill/>
            <a:ln w="19050" cap="flat" cmpd="sng" algn="ctr">
              <a:solidFill>
                <a:srgbClr val="3366FF"/>
              </a:solidFill>
              <a:prstDash val="dash"/>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Grupp 9"/>
          <p:cNvGrpSpPr/>
          <p:nvPr/>
        </p:nvGrpSpPr>
        <p:grpSpPr>
          <a:xfrm>
            <a:off x="2515008" y="2954018"/>
            <a:ext cx="4255060" cy="2686628"/>
            <a:chOff x="2515008" y="2954018"/>
            <a:chExt cx="4255060" cy="2686628"/>
          </a:xfrm>
        </p:grpSpPr>
        <p:sp>
          <p:nvSpPr>
            <p:cNvPr id="134" name="textruta 133"/>
            <p:cNvSpPr txBox="1"/>
            <p:nvPr/>
          </p:nvSpPr>
          <p:spPr>
            <a:xfrm>
              <a:off x="6012303" y="3051138"/>
              <a:ext cx="757765" cy="276999"/>
            </a:xfrm>
            <a:prstGeom prst="rect">
              <a:avLst/>
            </a:prstGeom>
            <a:noFill/>
          </p:spPr>
          <p:txBody>
            <a:bodyPr wrap="none" rtlCol="0">
              <a:spAutoFit/>
            </a:bodyPr>
            <a:lstStyle/>
            <a:p>
              <a:r>
                <a:rPr lang="sv-SE" sz="1200" dirty="0" smtClean="0"/>
                <a:t>Entocort</a:t>
              </a:r>
              <a:endParaRPr lang="sv-SE" sz="1200" dirty="0"/>
            </a:p>
          </p:txBody>
        </p:sp>
        <p:grpSp>
          <p:nvGrpSpPr>
            <p:cNvPr id="102" name="Grupp 101"/>
            <p:cNvGrpSpPr/>
            <p:nvPr/>
          </p:nvGrpSpPr>
          <p:grpSpPr>
            <a:xfrm>
              <a:off x="5552822" y="2954018"/>
              <a:ext cx="492711" cy="479931"/>
              <a:chOff x="8068439" y="1723198"/>
              <a:chExt cx="492711" cy="479931"/>
            </a:xfrm>
          </p:grpSpPr>
          <p:sp>
            <p:nvSpPr>
              <p:cNvPr id="103" name="textruta 102"/>
              <p:cNvSpPr txBox="1"/>
              <p:nvPr/>
            </p:nvSpPr>
            <p:spPr>
              <a:xfrm>
                <a:off x="8068439" y="1723198"/>
                <a:ext cx="492711" cy="4799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oAutofit/>
              </a:bodyPr>
              <a:lstStyle/>
              <a:p>
                <a:endParaRPr lang="sv-SE" sz="1200" dirty="0" smtClean="0"/>
              </a:p>
            </p:txBody>
          </p:sp>
          <p:sp>
            <p:nvSpPr>
              <p:cNvPr id="104" name="textruta 103"/>
              <p:cNvSpPr txBox="1"/>
              <p:nvPr/>
            </p:nvSpPr>
            <p:spPr>
              <a:xfrm>
                <a:off x="8114203" y="1779678"/>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105" name="textruta 104"/>
              <p:cNvSpPr txBox="1"/>
              <p:nvPr/>
            </p:nvSpPr>
            <p:spPr>
              <a:xfrm>
                <a:off x="8157168" y="1827965"/>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106" name="textruta 105"/>
              <p:cNvSpPr txBox="1"/>
              <p:nvPr/>
            </p:nvSpPr>
            <p:spPr>
              <a:xfrm>
                <a:off x="8200134" y="1876252"/>
                <a:ext cx="304365" cy="276999"/>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defPPr>
                  <a:defRPr lang="sv-SE"/>
                </a:defPPr>
                <a:lvl1pPr>
                  <a:defRPr sz="1400"/>
                </a:lvl1pPr>
              </a:lstStyle>
              <a:p>
                <a:r>
                  <a:rPr lang="sv-SE" sz="1200" dirty="0"/>
                  <a:t>O</a:t>
                </a:r>
              </a:p>
            </p:txBody>
          </p:sp>
        </p:grpSp>
        <p:grpSp>
          <p:nvGrpSpPr>
            <p:cNvPr id="8" name="Grupp 7"/>
            <p:cNvGrpSpPr/>
            <p:nvPr/>
          </p:nvGrpSpPr>
          <p:grpSpPr>
            <a:xfrm>
              <a:off x="2515008" y="3440660"/>
              <a:ext cx="3462636" cy="2199986"/>
              <a:chOff x="2515008" y="3440660"/>
              <a:chExt cx="3462636" cy="2199986"/>
            </a:xfrm>
          </p:grpSpPr>
          <p:sp>
            <p:nvSpPr>
              <p:cNvPr id="135" name="textruta 134"/>
              <p:cNvSpPr txBox="1"/>
              <p:nvPr/>
            </p:nvSpPr>
            <p:spPr>
              <a:xfrm>
                <a:off x="5646587" y="3528715"/>
                <a:ext cx="331057"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100" dirty="0" smtClean="0"/>
                  <a:t>E</a:t>
                </a:r>
                <a:r>
                  <a:rPr lang="sv-SE" sz="1100" baseline="-25000" dirty="0"/>
                  <a:t>4</a:t>
                </a:r>
              </a:p>
            </p:txBody>
          </p:sp>
          <p:cxnSp>
            <p:nvCxnSpPr>
              <p:cNvPr id="136" name="Rak 135"/>
              <p:cNvCxnSpPr>
                <a:endCxn id="135" idx="0"/>
              </p:cNvCxnSpPr>
              <p:nvPr/>
            </p:nvCxnSpPr>
            <p:spPr bwMode="auto">
              <a:xfrm>
                <a:off x="5800015" y="3440660"/>
                <a:ext cx="12101" cy="8805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Kurva 108"/>
              <p:cNvCxnSpPr>
                <a:stCxn id="61" idx="3"/>
                <a:endCxn id="135" idx="1"/>
              </p:cNvCxnSpPr>
              <p:nvPr/>
            </p:nvCxnSpPr>
            <p:spPr bwMode="auto">
              <a:xfrm flipV="1">
                <a:off x="2515008" y="3659520"/>
                <a:ext cx="3131579" cy="1981126"/>
              </a:xfrm>
              <a:prstGeom prst="curvedConnector3">
                <a:avLst>
                  <a:gd name="adj1" fmla="val 50000"/>
                </a:avLst>
              </a:prstGeom>
              <a:noFill/>
              <a:ln w="19050" cap="flat" cmpd="sng" algn="ctr">
                <a:solidFill>
                  <a:srgbClr val="3366FF"/>
                </a:solidFill>
                <a:prstDash val="dash"/>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1" name="Grupp 10"/>
          <p:cNvGrpSpPr/>
          <p:nvPr/>
        </p:nvGrpSpPr>
        <p:grpSpPr>
          <a:xfrm>
            <a:off x="2515180" y="4016235"/>
            <a:ext cx="4754397" cy="2004357"/>
            <a:chOff x="2515180" y="4016235"/>
            <a:chExt cx="4754397" cy="2004357"/>
          </a:xfrm>
        </p:grpSpPr>
        <p:grpSp>
          <p:nvGrpSpPr>
            <p:cNvPr id="86" name="Grupp 85"/>
            <p:cNvGrpSpPr/>
            <p:nvPr/>
          </p:nvGrpSpPr>
          <p:grpSpPr>
            <a:xfrm>
              <a:off x="5583537" y="4016235"/>
              <a:ext cx="492711" cy="479931"/>
              <a:chOff x="8068439" y="1723198"/>
              <a:chExt cx="492711" cy="479931"/>
            </a:xfrm>
          </p:grpSpPr>
          <p:sp>
            <p:nvSpPr>
              <p:cNvPr id="87" name="textruta 86"/>
              <p:cNvSpPr txBox="1"/>
              <p:nvPr/>
            </p:nvSpPr>
            <p:spPr>
              <a:xfrm>
                <a:off x="8068439" y="1723198"/>
                <a:ext cx="492711" cy="4799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noAutofit/>
              </a:bodyPr>
              <a:lstStyle/>
              <a:p>
                <a:endParaRPr lang="sv-SE" sz="1200" dirty="0" smtClean="0"/>
              </a:p>
            </p:txBody>
          </p:sp>
          <p:sp>
            <p:nvSpPr>
              <p:cNvPr id="88" name="textruta 87"/>
              <p:cNvSpPr txBox="1"/>
              <p:nvPr/>
            </p:nvSpPr>
            <p:spPr>
              <a:xfrm>
                <a:off x="8114203" y="1779678"/>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89" name="textruta 88"/>
              <p:cNvSpPr txBox="1"/>
              <p:nvPr/>
            </p:nvSpPr>
            <p:spPr>
              <a:xfrm>
                <a:off x="8157168" y="1827965"/>
                <a:ext cx="304365" cy="276999"/>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sv-SE" sz="1200" dirty="0" smtClean="0"/>
                  <a:t>O</a:t>
                </a:r>
              </a:p>
            </p:txBody>
          </p:sp>
          <p:sp>
            <p:nvSpPr>
              <p:cNvPr id="98" name="textruta 97"/>
              <p:cNvSpPr txBox="1"/>
              <p:nvPr/>
            </p:nvSpPr>
            <p:spPr>
              <a:xfrm>
                <a:off x="8200134" y="1876252"/>
                <a:ext cx="304365" cy="276999"/>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defPPr>
                  <a:defRPr lang="sv-SE"/>
                </a:defPPr>
                <a:lvl1pPr>
                  <a:defRPr sz="1400"/>
                </a:lvl1pPr>
              </a:lstStyle>
              <a:p>
                <a:r>
                  <a:rPr lang="sv-SE" sz="1200" dirty="0"/>
                  <a:t>O</a:t>
                </a:r>
              </a:p>
            </p:txBody>
          </p:sp>
        </p:grpSp>
        <p:sp>
          <p:nvSpPr>
            <p:cNvPr id="101" name="textruta 100"/>
            <p:cNvSpPr txBox="1"/>
            <p:nvPr/>
          </p:nvSpPr>
          <p:spPr>
            <a:xfrm>
              <a:off x="6091500" y="4121002"/>
              <a:ext cx="1178077" cy="276999"/>
            </a:xfrm>
            <a:prstGeom prst="rect">
              <a:avLst/>
            </a:prstGeom>
            <a:noFill/>
          </p:spPr>
          <p:txBody>
            <a:bodyPr wrap="none" rtlCol="0">
              <a:spAutoFit/>
            </a:bodyPr>
            <a:lstStyle/>
            <a:p>
              <a:r>
                <a:rPr lang="sv-SE" sz="1200" dirty="0" smtClean="0"/>
                <a:t>Valium (utsatt)</a:t>
              </a:r>
              <a:endParaRPr lang="sv-SE" sz="1200" dirty="0"/>
            </a:p>
          </p:txBody>
        </p:sp>
        <p:cxnSp>
          <p:nvCxnSpPr>
            <p:cNvPr id="110" name="Kurva 109"/>
            <p:cNvCxnSpPr>
              <a:stCxn id="57" idx="3"/>
              <a:endCxn id="87" idx="1"/>
            </p:cNvCxnSpPr>
            <p:nvPr/>
          </p:nvCxnSpPr>
          <p:spPr bwMode="auto">
            <a:xfrm flipV="1">
              <a:off x="2515180" y="4256201"/>
              <a:ext cx="3068357" cy="1764391"/>
            </a:xfrm>
            <a:prstGeom prst="curvedConnector3">
              <a:avLst>
                <a:gd name="adj1" fmla="val 50000"/>
              </a:avLst>
            </a:prstGeom>
            <a:noFill/>
            <a:ln w="19050" cap="flat" cmpd="sng" algn="ctr">
              <a:solidFill>
                <a:srgbClr val="3366FF"/>
              </a:solidFill>
              <a:prstDash val="dash"/>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textruta 112"/>
            <p:cNvSpPr txBox="1"/>
            <p:nvPr/>
          </p:nvSpPr>
          <p:spPr>
            <a:xfrm>
              <a:off x="5688540" y="4587187"/>
              <a:ext cx="331057"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100" dirty="0" smtClean="0"/>
                <a:t>E</a:t>
              </a:r>
              <a:r>
                <a:rPr lang="sv-SE" sz="1100" baseline="-25000" dirty="0"/>
                <a:t>5</a:t>
              </a:r>
              <a:endParaRPr lang="sv-SE" sz="1100" baseline="-25000" dirty="0" smtClean="0"/>
            </a:p>
          </p:txBody>
        </p:sp>
        <p:cxnSp>
          <p:nvCxnSpPr>
            <p:cNvPr id="114" name="Rak 113"/>
            <p:cNvCxnSpPr>
              <a:stCxn id="87" idx="2"/>
              <a:endCxn id="113" idx="0"/>
            </p:cNvCxnSpPr>
            <p:nvPr/>
          </p:nvCxnSpPr>
          <p:spPr bwMode="auto">
            <a:xfrm>
              <a:off x="5829893" y="4496166"/>
              <a:ext cx="24176" cy="9102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 name="textruta 114"/>
          <p:cNvSpPr txBox="1"/>
          <p:nvPr/>
        </p:nvSpPr>
        <p:spPr>
          <a:xfrm>
            <a:off x="2184123" y="6287337"/>
            <a:ext cx="331057" cy="261610"/>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sv-SE" sz="1100" dirty="0" smtClean="0"/>
              <a:t>E</a:t>
            </a:r>
            <a:r>
              <a:rPr lang="sv-SE" sz="1100" baseline="-25000" dirty="0" smtClean="0"/>
              <a:t>6</a:t>
            </a:r>
          </a:p>
        </p:txBody>
      </p:sp>
      <p:sp>
        <p:nvSpPr>
          <p:cNvPr id="116" name="textruta 115"/>
          <p:cNvSpPr txBox="1"/>
          <p:nvPr/>
        </p:nvSpPr>
        <p:spPr>
          <a:xfrm>
            <a:off x="2534145" y="6271948"/>
            <a:ext cx="698028" cy="276999"/>
          </a:xfrm>
          <a:prstGeom prst="rect">
            <a:avLst/>
          </a:prstGeom>
          <a:noFill/>
        </p:spPr>
        <p:txBody>
          <a:bodyPr wrap="none" rtlCol="0">
            <a:spAutoFit/>
          </a:bodyPr>
          <a:lstStyle/>
          <a:p>
            <a:r>
              <a:rPr lang="sv-SE" sz="1200" dirty="0" err="1" smtClean="0"/>
              <a:t>Panodil</a:t>
            </a:r>
            <a:endParaRPr lang="sv-SE" sz="1200" dirty="0"/>
          </a:p>
        </p:txBody>
      </p:sp>
      <p:sp>
        <p:nvSpPr>
          <p:cNvPr id="117" name="textruta 116"/>
          <p:cNvSpPr txBox="1"/>
          <p:nvPr/>
        </p:nvSpPr>
        <p:spPr>
          <a:xfrm>
            <a:off x="3780660" y="6288445"/>
            <a:ext cx="3012213" cy="276999"/>
          </a:xfrm>
          <a:prstGeom prst="rect">
            <a:avLst/>
          </a:prstGeom>
          <a:noFill/>
        </p:spPr>
        <p:txBody>
          <a:bodyPr wrap="none" rtlCol="0">
            <a:spAutoFit/>
          </a:bodyPr>
          <a:lstStyle/>
          <a:p>
            <a:r>
              <a:rPr lang="sv-SE" sz="1200" dirty="0" smtClean="0">
                <a:sym typeface="Wingdings"/>
              </a:rPr>
              <a:t> Skrevs ut felaktigt, makuleras via NOD </a:t>
            </a:r>
            <a:endParaRPr lang="sv-SE" sz="1200" dirty="0"/>
          </a:p>
        </p:txBody>
      </p:sp>
      <p:sp>
        <p:nvSpPr>
          <p:cNvPr id="12" name="textruta 11"/>
          <p:cNvSpPr txBox="1"/>
          <p:nvPr/>
        </p:nvSpPr>
        <p:spPr>
          <a:xfrm>
            <a:off x="2303754" y="6294280"/>
            <a:ext cx="466888" cy="400110"/>
          </a:xfrm>
          <a:prstGeom prst="rect">
            <a:avLst/>
          </a:prstGeom>
          <a:noFill/>
        </p:spPr>
        <p:txBody>
          <a:bodyPr wrap="square" rtlCol="0">
            <a:spAutoFit/>
          </a:bodyPr>
          <a:lstStyle/>
          <a:p>
            <a:r>
              <a:rPr lang="sv-SE" sz="2000" dirty="0" smtClean="0">
                <a:solidFill>
                  <a:schemeClr val="bg1">
                    <a:lumMod val="50000"/>
                  </a:schemeClr>
                </a:solidFill>
              </a:rPr>
              <a:t>X</a:t>
            </a:r>
            <a:endParaRPr lang="sv-SE" sz="2000" dirty="0">
              <a:solidFill>
                <a:schemeClr val="bg1">
                  <a:lumMod val="50000"/>
                </a:schemeClr>
              </a:solidFill>
            </a:endParaRPr>
          </a:p>
        </p:txBody>
      </p:sp>
      <p:sp>
        <p:nvSpPr>
          <p:cNvPr id="111" name="textruta 110"/>
          <p:cNvSpPr txBox="1"/>
          <p:nvPr/>
        </p:nvSpPr>
        <p:spPr>
          <a:xfrm>
            <a:off x="7386577" y="2497084"/>
            <a:ext cx="1422400" cy="307777"/>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sv-SE" sz="1400" b="1" i="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sym typeface="Wingdings"/>
              </a:rPr>
              <a:t> </a:t>
            </a:r>
            <a:r>
              <a:rPr lang="sv-SE" sz="1400" b="1" i="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Nytt i v2</a:t>
            </a:r>
            <a:endParaRPr lang="sv-SE" sz="14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12" name="textruta 111"/>
          <p:cNvSpPr txBox="1"/>
          <p:nvPr/>
        </p:nvSpPr>
        <p:spPr>
          <a:xfrm>
            <a:off x="436033" y="6262621"/>
            <a:ext cx="1422400" cy="307777"/>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sv-SE" sz="1400" b="1" i="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Nytt i v2 </a:t>
            </a:r>
            <a:r>
              <a:rPr lang="sv-SE" sz="1400" b="1" i="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sym typeface="Wingdings"/>
              </a:rPr>
              <a:t></a:t>
            </a:r>
            <a:endParaRPr lang="sv-SE" sz="14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18" name="textruta 117"/>
          <p:cNvSpPr txBox="1"/>
          <p:nvPr/>
        </p:nvSpPr>
        <p:spPr>
          <a:xfrm>
            <a:off x="5797300" y="4602052"/>
            <a:ext cx="466888" cy="400110"/>
          </a:xfrm>
          <a:prstGeom prst="rect">
            <a:avLst/>
          </a:prstGeom>
          <a:noFill/>
        </p:spPr>
        <p:txBody>
          <a:bodyPr wrap="square" rtlCol="0">
            <a:spAutoFit/>
          </a:bodyPr>
          <a:lstStyle/>
          <a:p>
            <a:r>
              <a:rPr lang="sv-SE" sz="2000" dirty="0" smtClean="0">
                <a:solidFill>
                  <a:schemeClr val="bg1">
                    <a:lumMod val="50000"/>
                  </a:schemeClr>
                </a:solidFill>
              </a:rPr>
              <a:t>X</a:t>
            </a:r>
            <a:endParaRPr lang="sv-SE" sz="2000" dirty="0">
              <a:solidFill>
                <a:schemeClr val="bg1">
                  <a:lumMod val="50000"/>
                </a:schemeClr>
              </a:solidFill>
            </a:endParaRPr>
          </a:p>
        </p:txBody>
      </p:sp>
    </p:spTree>
    <p:extLst>
      <p:ext uri="{BB962C8B-B14F-4D97-AF65-F5344CB8AC3E}">
        <p14:creationId xmlns:p14="http://schemas.microsoft.com/office/powerpoint/2010/main" val="31346911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1+#ppt_w/2"/>
                                          </p:val>
                                        </p:tav>
                                        <p:tav tm="100000">
                                          <p:val>
                                            <p:strVal val="#ppt_x"/>
                                          </p:val>
                                        </p:tav>
                                      </p:tavLst>
                                    </p:anim>
                                    <p:anim calcmode="lin" valueType="num">
                                      <p:cBhvr additive="base">
                                        <p:cTn id="12" dur="50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500"/>
                            </p:stCondLst>
                            <p:childTnLst>
                              <p:par>
                                <p:cTn id="19" presetID="3" presetClass="entr" presetSubtype="10" fill="hold" grpId="1" nodeType="afterEffect">
                                  <p:stCondLst>
                                    <p:cond delay="0"/>
                                  </p:stCondLst>
                                  <p:childTnLst>
                                    <p:set>
                                      <p:cBhvr>
                                        <p:cTn id="20" dur="1" fill="hold">
                                          <p:stCondLst>
                                            <p:cond delay="0"/>
                                          </p:stCondLst>
                                        </p:cTn>
                                        <p:tgtEl>
                                          <p:spTgt spid="111"/>
                                        </p:tgtEl>
                                        <p:attrNameLst>
                                          <p:attrName>style.visibility</p:attrName>
                                        </p:attrNameLst>
                                      </p:cBhvr>
                                      <p:to>
                                        <p:strVal val="visible"/>
                                      </p:to>
                                    </p:set>
                                    <p:animEffect transition="in" filter="blinds(horizontal)">
                                      <p:cBhvr>
                                        <p:cTn id="21" dur="500"/>
                                        <p:tgtEl>
                                          <p:spTgt spid="11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43"/>
                                        </p:tgtEl>
                                        <p:attrNameLst>
                                          <p:attrName>style.visibility</p:attrName>
                                        </p:attrNameLst>
                                      </p:cBhvr>
                                      <p:to>
                                        <p:strVal val="visible"/>
                                      </p:to>
                                    </p:set>
                                    <p:anim calcmode="lin" valueType="num">
                                      <p:cBhvr additive="base">
                                        <p:cTn id="26" dur="500" fill="hold"/>
                                        <p:tgtEl>
                                          <p:spTgt spid="143"/>
                                        </p:tgtEl>
                                        <p:attrNameLst>
                                          <p:attrName>ppt_x</p:attrName>
                                        </p:attrNameLst>
                                      </p:cBhvr>
                                      <p:tavLst>
                                        <p:tav tm="0">
                                          <p:val>
                                            <p:strVal val="1+#ppt_w/2"/>
                                          </p:val>
                                        </p:tav>
                                        <p:tav tm="100000">
                                          <p:val>
                                            <p:strVal val="#ppt_x"/>
                                          </p:val>
                                        </p:tav>
                                      </p:tavLst>
                                    </p:anim>
                                    <p:anim calcmode="lin" valueType="num">
                                      <p:cBhvr additive="base">
                                        <p:cTn id="27" dur="500" fill="hold"/>
                                        <p:tgtEl>
                                          <p:spTgt spid="14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2"/>
                                        </p:tgtEl>
                                        <p:attrNameLst>
                                          <p:attrName>style.visibility</p:attrName>
                                        </p:attrNameLst>
                                      </p:cBhvr>
                                      <p:to>
                                        <p:strVal val="visible"/>
                                      </p:to>
                                    </p:set>
                                    <p:anim calcmode="lin" valueType="num">
                                      <p:cBhvr additive="base">
                                        <p:cTn id="37" dur="500" fill="hold"/>
                                        <p:tgtEl>
                                          <p:spTgt spid="142"/>
                                        </p:tgtEl>
                                        <p:attrNameLst>
                                          <p:attrName>ppt_x</p:attrName>
                                        </p:attrNameLst>
                                      </p:cBhvr>
                                      <p:tavLst>
                                        <p:tav tm="0">
                                          <p:val>
                                            <p:strVal val="1+#ppt_w/2"/>
                                          </p:val>
                                        </p:tav>
                                        <p:tav tm="100000">
                                          <p:val>
                                            <p:strVal val="#ppt_x"/>
                                          </p:val>
                                        </p:tav>
                                      </p:tavLst>
                                    </p:anim>
                                    <p:anim calcmode="lin" valueType="num">
                                      <p:cBhvr additive="base">
                                        <p:cTn id="38" dur="500" fill="hold"/>
                                        <p:tgtEl>
                                          <p:spTgt spid="14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dissolve">
                                      <p:cBhvr>
                                        <p:cTn id="46" dur="500"/>
                                        <p:tgtEl>
                                          <p:spTgt spid="11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17"/>
                                        </p:tgtEl>
                                        <p:attrNameLst>
                                          <p:attrName>style.visibility</p:attrName>
                                        </p:attrNameLst>
                                      </p:cBhvr>
                                      <p:to>
                                        <p:strVal val="visible"/>
                                      </p:to>
                                    </p:set>
                                    <p:anim calcmode="lin" valueType="num">
                                      <p:cBhvr additive="base">
                                        <p:cTn id="51" dur="500" fill="hold"/>
                                        <p:tgtEl>
                                          <p:spTgt spid="117"/>
                                        </p:tgtEl>
                                        <p:attrNameLst>
                                          <p:attrName>ppt_x</p:attrName>
                                        </p:attrNameLst>
                                      </p:cBhvr>
                                      <p:tavLst>
                                        <p:tav tm="0">
                                          <p:val>
                                            <p:strVal val="1+#ppt_w/2"/>
                                          </p:val>
                                        </p:tav>
                                        <p:tav tm="100000">
                                          <p:val>
                                            <p:strVal val="#ppt_x"/>
                                          </p:val>
                                        </p:tav>
                                      </p:tavLst>
                                    </p:anim>
                                    <p:anim calcmode="lin" valueType="num">
                                      <p:cBhvr additive="base">
                                        <p:cTn id="5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childTnLst>
                          </p:cTn>
                        </p:par>
                        <p:par>
                          <p:cTn id="58" fill="hold">
                            <p:stCondLst>
                              <p:cond delay="500"/>
                            </p:stCondLst>
                            <p:childTnLst>
                              <p:par>
                                <p:cTn id="59" presetID="3" presetClass="entr" presetSubtype="10" fill="hold" grpId="1" nodeType="afterEffect">
                                  <p:stCondLst>
                                    <p:cond delay="0"/>
                                  </p:stCondLst>
                                  <p:childTnLst>
                                    <p:set>
                                      <p:cBhvr>
                                        <p:cTn id="60" dur="1" fill="hold">
                                          <p:stCondLst>
                                            <p:cond delay="0"/>
                                          </p:stCondLst>
                                        </p:cTn>
                                        <p:tgtEl>
                                          <p:spTgt spid="112"/>
                                        </p:tgtEl>
                                        <p:attrNameLst>
                                          <p:attrName>style.visibility</p:attrName>
                                        </p:attrNameLst>
                                      </p:cBhvr>
                                      <p:to>
                                        <p:strVal val="visible"/>
                                      </p:to>
                                    </p:set>
                                    <p:animEffect transition="in" filter="blinds(horizontal)">
                                      <p:cBhvr>
                                        <p:cTn id="6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2" grpId="0"/>
      <p:bldP spid="143" grpId="0"/>
      <p:bldP spid="117" grpId="0"/>
      <p:bldP spid="12" grpId="0"/>
      <p:bldP spid="111" grpId="1"/>
      <p:bldP spid="112" grpId="1"/>
      <p:bldP spid="1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46475" y="340273"/>
            <a:ext cx="4766457" cy="692150"/>
          </a:xfrm>
        </p:spPr>
        <p:txBody>
          <a:bodyPr/>
          <a:lstStyle/>
          <a:p>
            <a:r>
              <a:rPr lang="sv-SE" sz="1600" i="1" dirty="0"/>
              <a:t>Stödtjänster </a:t>
            </a:r>
            <a:br>
              <a:rPr lang="sv-SE" sz="1600" i="1" dirty="0"/>
            </a:br>
            <a:r>
              <a:rPr lang="sv-SE" sz="1600" i="1" dirty="0"/>
              <a:t>för att signalera </a:t>
            </a:r>
            <a:r>
              <a:rPr lang="sv-SE" sz="1600" i="1" dirty="0" smtClean="0"/>
              <a:t>status </a:t>
            </a:r>
            <a:r>
              <a:rPr lang="sv-SE" sz="1600" i="1" dirty="0"/>
              <a:t>för patientens läkemedelslista i NOD</a:t>
            </a:r>
            <a:endParaRPr lang="sv-SE" sz="1600" dirty="0"/>
          </a:p>
        </p:txBody>
      </p:sp>
      <p:graphicFrame>
        <p:nvGraphicFramePr>
          <p:cNvPr id="5" name="Platshållare för innehåll 4"/>
          <p:cNvGraphicFramePr>
            <a:graphicFrameLocks noGrp="1"/>
          </p:cNvGraphicFramePr>
          <p:nvPr>
            <p:ph idx="1"/>
            <p:extLst>
              <p:ext uri="{D42A27DB-BD31-4B8C-83A1-F6EECF244321}">
                <p14:modId xmlns:p14="http://schemas.microsoft.com/office/powerpoint/2010/main" val="3899444975"/>
              </p:ext>
            </p:extLst>
          </p:nvPr>
        </p:nvGraphicFramePr>
        <p:xfrm>
          <a:off x="796142" y="1608664"/>
          <a:ext cx="6309894" cy="1126412"/>
        </p:xfrm>
        <a:graphic>
          <a:graphicData uri="http://schemas.openxmlformats.org/drawingml/2006/table">
            <a:tbl>
              <a:tblPr firstRow="1" bandRow="1">
                <a:tableStyleId>{BDBED569-4797-4DF1-A0F4-6AAB3CD982D8}</a:tableStyleId>
              </a:tblPr>
              <a:tblGrid>
                <a:gridCol w="2934368"/>
                <a:gridCol w="3375526"/>
              </a:tblGrid>
              <a:tr h="334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b="1" kern="1200" dirty="0">
                        <a:solidFill>
                          <a:schemeClr val="tx1"/>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latin typeface="Cambria"/>
                        <a:ea typeface="+mn-ea"/>
                        <a:cs typeface="Cambria"/>
                      </a:endParaRPr>
                    </a:p>
                  </a:txBody>
                  <a:tcPr/>
                </a:tc>
              </a:tr>
              <a:tr h="3686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b="1" kern="1200" dirty="0" smtClean="0">
                          <a:solidFill>
                            <a:schemeClr val="tx1"/>
                          </a:solidFill>
                          <a:latin typeface="Courier New"/>
                          <a:ea typeface="+mn-ea"/>
                          <a:cs typeface="Courier New"/>
                        </a:rPr>
                        <a:t>SetMedicationListReviewNeeded</a:t>
                      </a:r>
                      <a:endParaRPr lang="sv-SE" sz="1200" b="1" kern="1200" dirty="0">
                        <a:solidFill>
                          <a:schemeClr val="tx1"/>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ambria"/>
                          <a:ea typeface="+mn-ea"/>
                          <a:cs typeface="Cambria"/>
                        </a:rPr>
                        <a:t>Markerar</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att</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läkemedelslistan</a:t>
                      </a:r>
                      <a:r>
                        <a:rPr lang="sv-SE" sz="1200" dirty="0" smtClean="0">
                          <a:solidFill>
                            <a:prstClr val="black"/>
                          </a:solidFill>
                          <a:latin typeface="Cambria"/>
                          <a:cs typeface="Cambria"/>
                        </a:rPr>
                        <a:t> i </a:t>
                      </a:r>
                      <a:r>
                        <a:rPr lang="sv-SE" sz="1200" kern="1200" dirty="0" smtClean="0">
                          <a:solidFill>
                            <a:schemeClr val="tx1"/>
                          </a:solidFill>
                          <a:latin typeface="Cambria"/>
                          <a:ea typeface="+mn-ea"/>
                          <a:cs typeface="Cambria"/>
                        </a:rPr>
                        <a:t>NOD</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inte</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kan</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betraktas</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som</a:t>
                      </a:r>
                      <a:r>
                        <a:rPr lang="sv-SE" sz="1200" dirty="0" smtClean="0">
                          <a:solidFill>
                            <a:prstClr val="black"/>
                          </a:solidFill>
                          <a:latin typeface="Cambria"/>
                          <a:cs typeface="Cambria"/>
                        </a:rPr>
                        <a:t> </a:t>
                      </a:r>
                      <a:r>
                        <a:rPr lang="sv-SE" sz="1200" kern="1200" dirty="0" smtClean="0">
                          <a:solidFill>
                            <a:schemeClr val="tx1"/>
                          </a:solidFill>
                          <a:latin typeface="Cambria"/>
                          <a:ea typeface="+mn-ea"/>
                          <a:cs typeface="Cambria"/>
                        </a:rPr>
                        <a:t>avstämd</a:t>
                      </a:r>
                      <a:r>
                        <a:rPr lang="sv-SE" sz="1200" dirty="0" smtClean="0">
                          <a:solidFill>
                            <a:prstClr val="black"/>
                          </a:solidFill>
                          <a:latin typeface="Cambria"/>
                          <a:cs typeface="Cambria"/>
                        </a:rPr>
                        <a:t>.</a:t>
                      </a:r>
                      <a:endParaRPr lang="sv-SE" sz="1200" kern="1200" dirty="0">
                        <a:solidFill>
                          <a:schemeClr val="tx1"/>
                        </a:solidFill>
                        <a:latin typeface="Cambria"/>
                        <a:ea typeface="+mn-ea"/>
                        <a:cs typeface="Cambria"/>
                      </a:endParaRPr>
                    </a:p>
                  </a:txBody>
                  <a:tcPr/>
                </a:tc>
              </a:tr>
              <a:tr h="334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b="1" kern="1200" dirty="0" smtClean="0">
                          <a:solidFill>
                            <a:schemeClr val="tx1"/>
                          </a:solidFill>
                          <a:latin typeface="Courier New"/>
                          <a:ea typeface="+mn-ea"/>
                          <a:cs typeface="Courier New"/>
                        </a:rPr>
                        <a:t>SetMedicationListReviewed</a:t>
                      </a:r>
                      <a:endParaRPr lang="sv-SE" sz="1200" b="1" kern="1200" dirty="0">
                        <a:solidFill>
                          <a:schemeClr val="tx1"/>
                        </a:solidFill>
                        <a:latin typeface="Courier New"/>
                        <a:ea typeface="+mn-ea"/>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ambria"/>
                          <a:ea typeface="+mn-ea"/>
                          <a:cs typeface="Cambria"/>
                        </a:rPr>
                        <a:t>Markerar läkemedelslistan i NOD som avstämd</a:t>
                      </a:r>
                      <a:endParaRPr lang="sv-SE" sz="1200" kern="1200" dirty="0">
                        <a:solidFill>
                          <a:schemeClr val="tx1"/>
                        </a:solidFill>
                        <a:latin typeface="Cambria"/>
                        <a:ea typeface="+mn-ea"/>
                        <a:cs typeface="Cambria"/>
                      </a:endParaRPr>
                    </a:p>
                  </a:txBody>
                  <a:tcPr/>
                </a:tc>
              </a:tr>
            </a:tbl>
          </a:graphicData>
        </a:graphic>
      </p:graphicFrame>
      <p:sp>
        <p:nvSpPr>
          <p:cNvPr id="4" name="Platshållare för bildnummer 3"/>
          <p:cNvSpPr>
            <a:spLocks noGrp="1"/>
          </p:cNvSpPr>
          <p:nvPr>
            <p:ph type="sldNum" sz="quarter" idx="10"/>
          </p:nvPr>
        </p:nvSpPr>
        <p:spPr/>
        <p:txBody>
          <a:bodyPr/>
          <a:lstStyle/>
          <a:p>
            <a:fld id="{4F4A6512-6F32-47C0-A1DC-EECCB630EF99}" type="slidenum">
              <a:rPr lang="sv-SE" smtClean="0">
                <a:latin typeface="Arial"/>
              </a:rPr>
              <a:pPr/>
              <a:t>32</a:t>
            </a:fld>
            <a:endParaRPr lang="sv-SE">
              <a:latin typeface="Arial"/>
            </a:endParaRPr>
          </a:p>
        </p:txBody>
      </p:sp>
      <p:sp>
        <p:nvSpPr>
          <p:cNvPr id="7" name="textruta 6"/>
          <p:cNvSpPr txBox="1"/>
          <p:nvPr/>
        </p:nvSpPr>
        <p:spPr>
          <a:xfrm>
            <a:off x="796142" y="2971800"/>
            <a:ext cx="6984725" cy="3231653"/>
          </a:xfrm>
          <a:prstGeom prst="rect">
            <a:avLst/>
          </a:prstGeom>
          <a:noFill/>
        </p:spPr>
        <p:txBody>
          <a:bodyPr wrap="square" rtlCol="0">
            <a:spAutoFit/>
          </a:bodyPr>
          <a:lstStyle/>
          <a:p>
            <a:r>
              <a:rPr lang="sv-SE" sz="1200" dirty="0" smtClean="0"/>
              <a:t>Grundregler</a:t>
            </a:r>
            <a:br>
              <a:rPr lang="sv-SE" sz="1200" dirty="0" smtClean="0"/>
            </a:br>
            <a:endParaRPr lang="sv-SE" sz="1200" dirty="0" smtClean="0"/>
          </a:p>
          <a:p>
            <a:pPr marL="171450" indent="-171450">
              <a:buFont typeface="Arial"/>
              <a:buChar char="•"/>
            </a:pPr>
            <a:r>
              <a:rPr lang="sv-SE" sz="1200" dirty="0" smtClean="0"/>
              <a:t>Läkemedelslistan i NOD är </a:t>
            </a:r>
            <a:r>
              <a:rPr lang="sv-SE" sz="1200" b="1" u="sng" dirty="0" smtClean="0"/>
              <a:t>inte</a:t>
            </a:r>
            <a:r>
              <a:rPr lang="sv-SE" sz="1200" dirty="0" smtClean="0"/>
              <a:t> låst för uppdateringar om den är markerad </a:t>
            </a:r>
            <a:r>
              <a:rPr lang="sv-SE" sz="1200" dirty="0" smtClean="0">
                <a:latin typeface="Courier New"/>
                <a:cs typeface="Courier New"/>
              </a:rPr>
              <a:t>ReviewNeeded</a:t>
            </a:r>
            <a:r>
              <a:rPr lang="sv-SE" sz="1200" dirty="0" smtClean="0"/>
              <a:t/>
            </a:r>
            <a:br>
              <a:rPr lang="sv-SE" sz="1200" dirty="0" smtClean="0"/>
            </a:br>
            <a:r>
              <a:rPr lang="sv-SE" sz="1200" dirty="0" smtClean="0"/>
              <a:t>Alla som uppdaterar NOD får dock tillgång till information om någon vårdenhet har signalerat detta, t.ex. för att patienten är inlagd och </a:t>
            </a:r>
            <a:r>
              <a:rPr lang="sv-SE" sz="1200" dirty="0" smtClean="0"/>
              <a:t>dennes medicinering hanteras av vårdenheten som nu ansvarar för patienten.</a:t>
            </a:r>
          </a:p>
          <a:p>
            <a:pPr marL="171450" indent="-171450">
              <a:buFont typeface="Arial"/>
              <a:buChar char="•"/>
            </a:pPr>
            <a:endParaRPr lang="sv-SE" sz="1200" dirty="0" smtClean="0"/>
          </a:p>
          <a:p>
            <a:pPr marL="171450" indent="-171450">
              <a:buFont typeface="Arial"/>
              <a:buChar char="•"/>
            </a:pPr>
            <a:r>
              <a:rPr lang="sv-SE" sz="1200" dirty="0" smtClean="0"/>
              <a:t>Det måste </a:t>
            </a:r>
            <a:r>
              <a:rPr lang="sv-SE" sz="1200" b="1" u="sng" dirty="0" smtClean="0"/>
              <a:t>inte</a:t>
            </a:r>
            <a:r>
              <a:rPr lang="sv-SE" sz="1200" dirty="0" smtClean="0"/>
              <a:t> vara samma person/organisation som markerar listan </a:t>
            </a:r>
            <a:r>
              <a:rPr lang="sv-SE" sz="1200" dirty="0" smtClean="0">
                <a:latin typeface="Courier New"/>
                <a:cs typeface="Courier New"/>
              </a:rPr>
              <a:t>Reviewed</a:t>
            </a:r>
            <a:r>
              <a:rPr lang="sv-SE" sz="1200" dirty="0" smtClean="0"/>
              <a:t> som markerade </a:t>
            </a:r>
            <a:r>
              <a:rPr lang="sv-SE" sz="1200" dirty="0" smtClean="0">
                <a:latin typeface="Courier New"/>
                <a:cs typeface="Courier New"/>
              </a:rPr>
              <a:t>ReviewNeeded</a:t>
            </a:r>
            <a:r>
              <a:rPr lang="sv-SE" sz="1200" dirty="0" smtClean="0"/>
              <a:t/>
            </a:r>
            <a:br>
              <a:rPr lang="sv-SE" sz="1200" dirty="0" smtClean="0"/>
            </a:br>
            <a:endParaRPr lang="sv-SE" sz="1200" dirty="0" smtClean="0"/>
          </a:p>
          <a:p>
            <a:pPr marL="171450" indent="-171450">
              <a:buFont typeface="Arial"/>
              <a:buChar char="•"/>
            </a:pPr>
            <a:r>
              <a:rPr lang="sv-SE" sz="1200" dirty="0"/>
              <a:t>Listan kan markeras med </a:t>
            </a:r>
            <a:r>
              <a:rPr lang="sv-SE" sz="1200" dirty="0">
                <a:latin typeface="Courier New"/>
                <a:cs typeface="Courier New"/>
              </a:rPr>
              <a:t>Reviewed</a:t>
            </a:r>
            <a:r>
              <a:rPr lang="sv-SE" sz="1200" dirty="0"/>
              <a:t> även om ingen ändring i ordinationerna </a:t>
            </a:r>
            <a:r>
              <a:rPr lang="sv-SE" sz="1200" dirty="0" smtClean="0"/>
              <a:t>gjordes</a:t>
            </a:r>
            <a:br>
              <a:rPr lang="sv-SE" sz="1200" dirty="0" smtClean="0"/>
            </a:br>
            <a:endParaRPr lang="sv-SE" sz="1200" dirty="0"/>
          </a:p>
          <a:p>
            <a:pPr marL="171450" indent="-171450">
              <a:buFont typeface="Arial"/>
              <a:buChar char="•"/>
            </a:pPr>
            <a:r>
              <a:rPr lang="sv-SE" sz="1200" dirty="0" smtClean="0">
                <a:latin typeface="Courier New"/>
                <a:cs typeface="Courier New"/>
              </a:rPr>
              <a:t>Reviewed </a:t>
            </a:r>
            <a:r>
              <a:rPr lang="sv-SE" sz="1200" dirty="0" smtClean="0"/>
              <a:t>resp. </a:t>
            </a:r>
            <a:r>
              <a:rPr lang="sv-SE" sz="1200" dirty="0" smtClean="0">
                <a:latin typeface="Courier New"/>
                <a:cs typeface="Courier New"/>
              </a:rPr>
              <a:t>ReviewNeeded </a:t>
            </a:r>
            <a:r>
              <a:rPr lang="sv-SE" sz="1200" dirty="0" smtClean="0"/>
              <a:t>kan vid behov markeras upprepade gånger</a:t>
            </a:r>
          </a:p>
          <a:p>
            <a:endParaRPr lang="sv-SE" sz="1200" dirty="0"/>
          </a:p>
          <a:p>
            <a:r>
              <a:rPr lang="sv-SE" sz="1200" i="1" dirty="0" smtClean="0">
                <a:solidFill>
                  <a:srgbClr val="0000FF"/>
                </a:solidFill>
              </a:rPr>
              <a:t>Gemensamma verksamhetsregler kring användande av markeringarna kommer att behöva utarbetas. Ex: läkemedelsgenomgångar, in/utskrivning.</a:t>
            </a:r>
          </a:p>
          <a:p>
            <a:pPr marL="171450" indent="-171450">
              <a:buFont typeface="Arial"/>
              <a:buChar char="•"/>
            </a:pPr>
            <a:endParaRPr lang="sv-SE" sz="1200" dirty="0"/>
          </a:p>
        </p:txBody>
      </p:sp>
    </p:spTree>
    <p:extLst>
      <p:ext uri="{BB962C8B-B14F-4D97-AF65-F5344CB8AC3E}">
        <p14:creationId xmlns:p14="http://schemas.microsoft.com/office/powerpoint/2010/main" val="356084233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40090" y="246966"/>
            <a:ext cx="5240075" cy="780381"/>
          </a:xfrm>
        </p:spPr>
        <p:txBody>
          <a:bodyPr/>
          <a:lstStyle/>
          <a:p>
            <a:r>
              <a:rPr lang="sv-SE" sz="1600" i="1" dirty="0" smtClean="0"/>
              <a:t>Stödtjänster </a:t>
            </a:r>
            <a:br>
              <a:rPr lang="sv-SE" sz="1600" i="1" dirty="0" smtClean="0"/>
            </a:br>
            <a:r>
              <a:rPr lang="sv-SE" sz="1600" i="1" dirty="0" smtClean="0"/>
              <a:t>för att signalera status för patientens läkemedelslista i NOD</a:t>
            </a:r>
            <a:endParaRPr lang="sv-SE" sz="1600" b="0" i="1" dirty="0"/>
          </a:p>
        </p:txBody>
      </p:sp>
      <p:sp>
        <p:nvSpPr>
          <p:cNvPr id="5" name="Rektangel med rundade hörn 4"/>
          <p:cNvSpPr/>
          <p:nvPr/>
        </p:nvSpPr>
        <p:spPr>
          <a:xfrm>
            <a:off x="4155183" y="3308433"/>
            <a:ext cx="848908" cy="798124"/>
          </a:xfrm>
          <a:prstGeom prst="roundRect">
            <a:avLst>
              <a:gd name="adj" fmla="val 8787"/>
            </a:avLst>
          </a:prstGeom>
          <a:ln>
            <a:tailEnd type="triangle" w="lg" len="lg"/>
          </a:ln>
        </p:spPr>
        <p:style>
          <a:lnRef idx="2">
            <a:schemeClr val="dk1"/>
          </a:lnRef>
          <a:fillRef idx="1">
            <a:schemeClr val="lt1"/>
          </a:fillRef>
          <a:effectRef idx="0">
            <a:schemeClr val="dk1"/>
          </a:effectRef>
          <a:fontRef idx="minor">
            <a:schemeClr val="dk1"/>
          </a:fontRef>
        </p:style>
        <p:txBody>
          <a:bodyPr lIns="36000" rIns="36000" anchor="ctr"/>
          <a:lstStyle/>
          <a:p>
            <a:pPr algn="ctr" defTabSz="914400" fontAlgn="base">
              <a:spcBef>
                <a:spcPct val="0"/>
              </a:spcBef>
              <a:spcAft>
                <a:spcPct val="0"/>
              </a:spcAft>
            </a:pPr>
            <a:r>
              <a:rPr lang="sv-SE" sz="1100" dirty="0" smtClean="0">
                <a:solidFill>
                  <a:srgbClr val="382819"/>
                </a:solidFill>
                <a:latin typeface="Arial"/>
                <a:ea typeface="ＭＳ Ｐゴシック" pitchFamily="-112" charset="-128"/>
                <a:cs typeface="ＭＳ Ｐゴシック" pitchFamily="-112" charset="-128"/>
              </a:rPr>
              <a:t>NOD</a:t>
            </a:r>
            <a:endParaRPr lang="sv-SE" sz="1100" dirty="0">
              <a:solidFill>
                <a:srgbClr val="382819"/>
              </a:solidFill>
              <a:latin typeface="Arial"/>
              <a:ea typeface="ＭＳ Ｐゴシック" pitchFamily="-112" charset="-128"/>
              <a:cs typeface="ＭＳ Ｐゴシック" pitchFamily="-112" charset="-128"/>
            </a:endParaRPr>
          </a:p>
        </p:txBody>
      </p:sp>
      <p:grpSp>
        <p:nvGrpSpPr>
          <p:cNvPr id="28" name="Grupp 27"/>
          <p:cNvGrpSpPr/>
          <p:nvPr/>
        </p:nvGrpSpPr>
        <p:grpSpPr>
          <a:xfrm rot="11398078">
            <a:off x="4675570" y="2938858"/>
            <a:ext cx="167139" cy="334568"/>
            <a:chOff x="6321274" y="3150312"/>
            <a:chExt cx="167139" cy="334568"/>
          </a:xfrm>
        </p:grpSpPr>
        <p:cxnSp>
          <p:nvCxnSpPr>
            <p:cNvPr id="29" name="Rak pil 59"/>
            <p:cNvCxnSpPr/>
            <p:nvPr/>
          </p:nvCxnSpPr>
          <p:spPr>
            <a:xfrm flipV="1">
              <a:off x="6321274" y="3160472"/>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cxnSp>
          <p:nvCxnSpPr>
            <p:cNvPr id="30" name="Rak pil 59"/>
            <p:cNvCxnSpPr/>
            <p:nvPr/>
          </p:nvCxnSpPr>
          <p:spPr>
            <a:xfrm flipH="1">
              <a:off x="6488386" y="3150312"/>
              <a:ext cx="27"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grpSp>
      <p:grpSp>
        <p:nvGrpSpPr>
          <p:cNvPr id="57" name="Grupp 56"/>
          <p:cNvGrpSpPr/>
          <p:nvPr/>
        </p:nvGrpSpPr>
        <p:grpSpPr>
          <a:xfrm rot="17134972">
            <a:off x="3700155" y="3310264"/>
            <a:ext cx="241649" cy="334568"/>
            <a:chOff x="6321274" y="3150312"/>
            <a:chExt cx="167139" cy="334568"/>
          </a:xfrm>
        </p:grpSpPr>
        <p:cxnSp>
          <p:nvCxnSpPr>
            <p:cNvPr id="58" name="Rak pil 59"/>
            <p:cNvCxnSpPr/>
            <p:nvPr/>
          </p:nvCxnSpPr>
          <p:spPr>
            <a:xfrm flipV="1">
              <a:off x="6321274" y="3160472"/>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cxnSp>
          <p:nvCxnSpPr>
            <p:cNvPr id="59" name="Rak pil 59"/>
            <p:cNvCxnSpPr/>
            <p:nvPr/>
          </p:nvCxnSpPr>
          <p:spPr>
            <a:xfrm flipH="1">
              <a:off x="6488386" y="3150312"/>
              <a:ext cx="27"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grpSp>
      <p:sp>
        <p:nvSpPr>
          <p:cNvPr id="73" name="Rektangel med rundade hörn 72"/>
          <p:cNvSpPr/>
          <p:nvPr/>
        </p:nvSpPr>
        <p:spPr>
          <a:xfrm>
            <a:off x="3361593" y="1090577"/>
            <a:ext cx="3865831" cy="1709288"/>
          </a:xfrm>
          <a:prstGeom prst="roundRect">
            <a:avLst>
              <a:gd name="adj" fmla="val 8787"/>
            </a:avLst>
          </a:prstGeom>
          <a:noFill/>
          <a:ln>
            <a:solidFill>
              <a:schemeClr val="bg1">
                <a:lumMod val="65000"/>
              </a:schemeClr>
            </a:solidFill>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defTabSz="914400" fontAlgn="base">
              <a:spcBef>
                <a:spcPct val="0"/>
              </a:spcBef>
              <a:spcAft>
                <a:spcPct val="0"/>
              </a:spcAft>
            </a:pPr>
            <a:r>
              <a:rPr lang="sv-SE" sz="1100" i="1" dirty="0" smtClean="0">
                <a:solidFill>
                  <a:srgbClr val="382819"/>
                </a:solidFill>
                <a:latin typeface="Arial"/>
                <a:ea typeface="ＭＳ Ｐゴシック" pitchFamily="-112" charset="-128"/>
                <a:cs typeface="ＭＳ Ｐゴシック" pitchFamily="-112" charset="-128"/>
              </a:rPr>
              <a:t>Regionsjukhuset</a:t>
            </a:r>
            <a:endParaRPr lang="sv-SE" sz="1100" dirty="0">
              <a:solidFill>
                <a:srgbClr val="382819"/>
              </a:solidFill>
              <a:latin typeface="Arial"/>
              <a:ea typeface="ＭＳ Ｐゴシック" pitchFamily="-112" charset="-128"/>
              <a:cs typeface="ＭＳ Ｐゴシック" pitchFamily="-112" charset="-128"/>
            </a:endParaRPr>
          </a:p>
        </p:txBody>
      </p:sp>
      <p:grpSp>
        <p:nvGrpSpPr>
          <p:cNvPr id="12" name="Grupp 11"/>
          <p:cNvGrpSpPr/>
          <p:nvPr/>
        </p:nvGrpSpPr>
        <p:grpSpPr>
          <a:xfrm>
            <a:off x="5560893" y="1366377"/>
            <a:ext cx="905054" cy="568327"/>
            <a:chOff x="5337345" y="1816787"/>
            <a:chExt cx="905054" cy="568327"/>
          </a:xfrm>
        </p:grpSpPr>
        <p:pic>
          <p:nvPicPr>
            <p:cNvPr id="26" name="Picture 2" descr="C:\Users\svrlwi\AppData\Local\Microsoft\Windows\Temporary Internet Files\Content.IE5\51G1LSV1\MC90043393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617" y="2019484"/>
              <a:ext cx="364283" cy="365630"/>
            </a:xfrm>
            <a:prstGeom prst="rect">
              <a:avLst/>
            </a:prstGeom>
            <a:noFill/>
            <a:extLst>
              <a:ext uri="{909E8E84-426E-40dd-AFC4-6F175D3DCCD1}">
                <a14:hiddenFill xmlns:a14="http://schemas.microsoft.com/office/drawing/2010/main">
                  <a:solidFill>
                    <a:srgbClr val="FFFFFF"/>
                  </a:solidFill>
                </a14:hiddenFill>
              </a:ext>
            </a:extLst>
          </p:spPr>
        </p:pic>
        <p:sp>
          <p:nvSpPr>
            <p:cNvPr id="75" name="Rektangel med rundade hörn 74"/>
            <p:cNvSpPr/>
            <p:nvPr/>
          </p:nvSpPr>
          <p:spPr>
            <a:xfrm>
              <a:off x="5337345" y="1816787"/>
              <a:ext cx="905054" cy="568327"/>
            </a:xfrm>
            <a:prstGeom prst="roundRect">
              <a:avLst>
                <a:gd name="adj" fmla="val 8787"/>
              </a:avLst>
            </a:prstGeom>
            <a:noFill/>
            <a:ln>
              <a:solidFill>
                <a:schemeClr val="bg1">
                  <a:lumMod val="65000"/>
                </a:schemeClr>
              </a:solidFill>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defTabSz="914400" fontAlgn="base">
                <a:spcBef>
                  <a:spcPct val="0"/>
                </a:spcBef>
                <a:spcAft>
                  <a:spcPct val="0"/>
                </a:spcAft>
              </a:pPr>
              <a:r>
                <a:rPr lang="sv-SE" sz="1100" dirty="0" err="1" smtClean="0">
                  <a:solidFill>
                    <a:srgbClr val="382819"/>
                  </a:solidFill>
                  <a:latin typeface="Arial"/>
                  <a:ea typeface="ＭＳ Ｐゴシック" pitchFamily="-112" charset="-128"/>
                  <a:cs typeface="ＭＳ Ｐゴシック" pitchFamily="-112" charset="-128"/>
                </a:rPr>
                <a:t>Vårdavd</a:t>
              </a:r>
              <a:endParaRPr lang="sv-SE" sz="1100" dirty="0">
                <a:solidFill>
                  <a:srgbClr val="382819"/>
                </a:solidFill>
                <a:latin typeface="Arial"/>
                <a:ea typeface="ＭＳ Ｐゴシック" pitchFamily="-112" charset="-128"/>
                <a:cs typeface="ＭＳ Ｐゴシック" pitchFamily="-112" charset="-128"/>
              </a:endParaRPr>
            </a:p>
          </p:txBody>
        </p:sp>
      </p:grpSp>
      <p:sp>
        <p:nvSpPr>
          <p:cNvPr id="77" name="Rektangel med rundade hörn 22"/>
          <p:cNvSpPr/>
          <p:nvPr/>
        </p:nvSpPr>
        <p:spPr>
          <a:xfrm>
            <a:off x="4478680" y="2356128"/>
            <a:ext cx="78791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defTabSz="914400" fontAlgn="base">
              <a:spcBef>
                <a:spcPct val="50000"/>
              </a:spcBef>
              <a:spcAft>
                <a:spcPct val="0"/>
              </a:spcAft>
            </a:pPr>
            <a:r>
              <a:rPr lang="sv-SE" sz="900" dirty="0" smtClean="0">
                <a:solidFill>
                  <a:srgbClr val="382819"/>
                </a:solidFill>
                <a:latin typeface="Arial" charset="0"/>
                <a:ea typeface="ＭＳ Ｐゴシック" charset="0"/>
                <a:cs typeface="ＭＳ Ｐゴシック" charset="0"/>
              </a:rPr>
              <a:t>Journalsystem</a:t>
            </a:r>
            <a:r>
              <a:rPr lang="sv-SE" sz="900" dirty="0">
                <a:solidFill>
                  <a:srgbClr val="382819"/>
                </a:solidFill>
                <a:latin typeface="Arial" charset="0"/>
                <a:ea typeface="ＭＳ Ｐゴシック" charset="0"/>
                <a:cs typeface="ＭＳ Ｐゴシック" charset="0"/>
              </a:rPr>
              <a:t/>
            </a:r>
            <a:br>
              <a:rPr lang="sv-SE" sz="900" dirty="0">
                <a:solidFill>
                  <a:srgbClr val="382819"/>
                </a:solidFill>
                <a:latin typeface="Arial" charset="0"/>
                <a:ea typeface="ＭＳ Ｐゴシック" charset="0"/>
                <a:cs typeface="ＭＳ Ｐゴシック" charset="0"/>
              </a:rPr>
            </a:br>
            <a:r>
              <a:rPr lang="sv-SE" sz="900" dirty="0" smtClean="0">
                <a:solidFill>
                  <a:srgbClr val="382819"/>
                </a:solidFill>
                <a:latin typeface="Arial" charset="0"/>
                <a:ea typeface="ＭＳ Ｐゴシック" charset="0"/>
                <a:cs typeface="ＭＳ Ｐゴシック" charset="0"/>
              </a:rPr>
              <a:t>A</a:t>
            </a:r>
            <a:endParaRPr lang="sv-SE" sz="900" dirty="0">
              <a:solidFill>
                <a:srgbClr val="382819"/>
              </a:solidFill>
              <a:latin typeface="Arial" charset="0"/>
              <a:ea typeface="ＭＳ Ｐゴシック" charset="0"/>
              <a:cs typeface="ＭＳ Ｐゴシック" charset="0"/>
            </a:endParaRPr>
          </a:p>
        </p:txBody>
      </p:sp>
      <p:sp>
        <p:nvSpPr>
          <p:cNvPr id="76" name="Rektangel med rundade hörn 75"/>
          <p:cNvSpPr/>
          <p:nvPr/>
        </p:nvSpPr>
        <p:spPr>
          <a:xfrm>
            <a:off x="5565302" y="2030522"/>
            <a:ext cx="1532723" cy="568327"/>
          </a:xfrm>
          <a:prstGeom prst="roundRect">
            <a:avLst>
              <a:gd name="adj" fmla="val 8787"/>
            </a:avLst>
          </a:prstGeom>
          <a:noFill/>
          <a:ln>
            <a:solidFill>
              <a:schemeClr val="bg1">
                <a:lumMod val="65000"/>
              </a:schemeClr>
            </a:solidFill>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defTabSz="914400" fontAlgn="base">
              <a:spcBef>
                <a:spcPct val="0"/>
              </a:spcBef>
              <a:spcAft>
                <a:spcPct val="0"/>
              </a:spcAft>
            </a:pPr>
            <a:r>
              <a:rPr lang="sv-SE" sz="1100" dirty="0" smtClean="0">
                <a:solidFill>
                  <a:srgbClr val="382819"/>
                </a:solidFill>
                <a:latin typeface="Arial"/>
                <a:ea typeface="ＭＳ Ｐゴシック" pitchFamily="-112" charset="-128"/>
                <a:cs typeface="ＭＳ Ｐゴシック" pitchFamily="-112" charset="-128"/>
              </a:rPr>
              <a:t>Medicinklin</a:t>
            </a:r>
            <a:endParaRPr lang="sv-SE" sz="1100" dirty="0">
              <a:solidFill>
                <a:srgbClr val="382819"/>
              </a:solidFill>
              <a:latin typeface="Arial"/>
              <a:ea typeface="ＭＳ Ｐゴシック" pitchFamily="-112" charset="-128"/>
              <a:cs typeface="ＭＳ Ｐゴシック" pitchFamily="-112" charset="-128"/>
            </a:endParaRPr>
          </a:p>
        </p:txBody>
      </p:sp>
      <p:pic>
        <p:nvPicPr>
          <p:cNvPr id="78" name="Picture 2" descr="C:\Users\svrlwi\AppData\Local\Microsoft\Windows\Temporary Internet Files\Content.IE5\51G1LSV1\MC90043393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210" y="2248486"/>
            <a:ext cx="364283" cy="365630"/>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upp 45"/>
          <p:cNvGrpSpPr/>
          <p:nvPr/>
        </p:nvGrpSpPr>
        <p:grpSpPr>
          <a:xfrm>
            <a:off x="3578421" y="1801569"/>
            <a:ext cx="875968" cy="591060"/>
            <a:chOff x="4403961" y="1540208"/>
            <a:chExt cx="875968" cy="591060"/>
          </a:xfrm>
        </p:grpSpPr>
        <p:sp>
          <p:nvSpPr>
            <p:cNvPr id="74" name="Rektangel med rundade hörn 73"/>
            <p:cNvSpPr/>
            <p:nvPr/>
          </p:nvSpPr>
          <p:spPr>
            <a:xfrm>
              <a:off x="4403961" y="1540208"/>
              <a:ext cx="875968" cy="568327"/>
            </a:xfrm>
            <a:prstGeom prst="roundRect">
              <a:avLst>
                <a:gd name="adj" fmla="val 8787"/>
              </a:avLst>
            </a:prstGeom>
            <a:noFill/>
            <a:ln>
              <a:solidFill>
                <a:schemeClr val="bg1">
                  <a:lumMod val="65000"/>
                </a:schemeClr>
              </a:solidFill>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defTabSz="914400" fontAlgn="base">
                <a:spcBef>
                  <a:spcPct val="0"/>
                </a:spcBef>
                <a:spcAft>
                  <a:spcPct val="0"/>
                </a:spcAft>
              </a:pPr>
              <a:r>
                <a:rPr lang="sv-SE" sz="1100" dirty="0" smtClean="0">
                  <a:solidFill>
                    <a:srgbClr val="382819"/>
                  </a:solidFill>
                  <a:latin typeface="Arial"/>
                  <a:ea typeface="ＭＳ Ｐゴシック" pitchFamily="-112" charset="-128"/>
                  <a:cs typeface="ＭＳ Ｐゴシック" pitchFamily="-112" charset="-128"/>
                </a:rPr>
                <a:t>Akut</a:t>
              </a:r>
              <a:endParaRPr lang="sv-SE" sz="1100" dirty="0">
                <a:solidFill>
                  <a:srgbClr val="382819"/>
                </a:solidFill>
                <a:latin typeface="Arial"/>
                <a:ea typeface="ＭＳ Ｐゴシック" pitchFamily="-112" charset="-128"/>
                <a:cs typeface="ＭＳ Ｐゴシック" pitchFamily="-112" charset="-128"/>
              </a:endParaRPr>
            </a:p>
          </p:txBody>
        </p:sp>
        <p:pic>
          <p:nvPicPr>
            <p:cNvPr id="80" name="Picture 2" descr="C:\Users\svrlwi\AppData\Local\Microsoft\Windows\Temporary Internet Files\Content.IE5\51G1LSV1\MC90043393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172" y="1765638"/>
              <a:ext cx="364283" cy="365630"/>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C:\Users\svrlwi\AppData\Local\Microsoft\Windows\Temporary Internet Files\Content.IE5\51G1LSV1\MC90043393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905" y="2270409"/>
            <a:ext cx="364283" cy="365630"/>
          </a:xfrm>
          <a:prstGeom prst="rect">
            <a:avLst/>
          </a:prstGeom>
          <a:noFill/>
          <a:extLst>
            <a:ext uri="{909E8E84-426E-40dd-AFC4-6F175D3DCCD1}">
              <a14:hiddenFill xmlns:a14="http://schemas.microsoft.com/office/drawing/2010/main">
                <a:solidFill>
                  <a:srgbClr val="FFFFFF"/>
                </a:solidFill>
              </a14:hiddenFill>
            </a:ext>
          </a:extLst>
        </p:spPr>
      </p:pic>
      <p:sp>
        <p:nvSpPr>
          <p:cNvPr id="85" name="Rektangel med rundade hörn 84"/>
          <p:cNvSpPr/>
          <p:nvPr/>
        </p:nvSpPr>
        <p:spPr>
          <a:xfrm>
            <a:off x="1488161" y="2114755"/>
            <a:ext cx="1508063" cy="1141685"/>
          </a:xfrm>
          <a:prstGeom prst="roundRect">
            <a:avLst>
              <a:gd name="adj" fmla="val 8787"/>
            </a:avLst>
          </a:prstGeom>
          <a:noFill/>
          <a:ln>
            <a:solidFill>
              <a:schemeClr val="bg1">
                <a:lumMod val="65000"/>
              </a:schemeClr>
            </a:solidFill>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defTabSz="914400" fontAlgn="base">
              <a:spcBef>
                <a:spcPct val="0"/>
              </a:spcBef>
              <a:spcAft>
                <a:spcPct val="0"/>
              </a:spcAft>
            </a:pPr>
            <a:r>
              <a:rPr lang="sv-SE" sz="1100" i="1" dirty="0" smtClean="0">
                <a:solidFill>
                  <a:srgbClr val="382819"/>
                </a:solidFill>
                <a:latin typeface="Arial"/>
                <a:ea typeface="ＭＳ Ｐゴシック" pitchFamily="-112" charset="-128"/>
                <a:cs typeface="ＭＳ Ｐゴシック" pitchFamily="-112" charset="-128"/>
              </a:rPr>
              <a:t>Vårdcentralen</a:t>
            </a:r>
            <a:endParaRPr lang="sv-SE" sz="1100" i="1" dirty="0">
              <a:solidFill>
                <a:srgbClr val="382819"/>
              </a:solidFill>
              <a:latin typeface="Arial"/>
              <a:ea typeface="ＭＳ Ｐゴシック" pitchFamily="-112" charset="-128"/>
              <a:cs typeface="ＭＳ Ｐゴシック" pitchFamily="-112" charset="-128"/>
            </a:endParaRPr>
          </a:p>
        </p:txBody>
      </p:sp>
      <p:sp>
        <p:nvSpPr>
          <p:cNvPr id="86" name="Rektangel med rundade hörn 22"/>
          <p:cNvSpPr/>
          <p:nvPr/>
        </p:nvSpPr>
        <p:spPr>
          <a:xfrm>
            <a:off x="2516767" y="2769105"/>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defTabSz="914400" fontAlgn="base">
              <a:spcBef>
                <a:spcPct val="50000"/>
              </a:spcBef>
              <a:spcAft>
                <a:spcPct val="0"/>
              </a:spcAft>
            </a:pPr>
            <a:r>
              <a:rPr lang="sv-SE" sz="900" dirty="0" smtClean="0">
                <a:solidFill>
                  <a:srgbClr val="382819"/>
                </a:solidFill>
                <a:latin typeface="Arial" charset="0"/>
                <a:ea typeface="ＭＳ Ｐゴシック" charset="0"/>
                <a:cs typeface="ＭＳ Ｐゴシック" charset="0"/>
              </a:rPr>
              <a:t>Journalsystem</a:t>
            </a:r>
            <a:br>
              <a:rPr lang="sv-SE" sz="900" dirty="0" smtClean="0">
                <a:solidFill>
                  <a:srgbClr val="382819"/>
                </a:solidFill>
                <a:latin typeface="Arial" charset="0"/>
                <a:ea typeface="ＭＳ Ｐゴシック" charset="0"/>
                <a:cs typeface="ＭＳ Ｐゴシック" charset="0"/>
              </a:rPr>
            </a:br>
            <a:r>
              <a:rPr lang="sv-SE" sz="900" dirty="0" smtClean="0">
                <a:solidFill>
                  <a:srgbClr val="382819"/>
                </a:solidFill>
                <a:latin typeface="Arial" charset="0"/>
                <a:ea typeface="ＭＳ Ｐゴシック" charset="0"/>
                <a:cs typeface="ＭＳ Ｐゴシック" charset="0"/>
              </a:rPr>
              <a:t>B</a:t>
            </a:r>
            <a:endParaRPr lang="sv-SE" sz="900" dirty="0">
              <a:solidFill>
                <a:srgbClr val="382819"/>
              </a:solidFill>
              <a:latin typeface="Arial" charset="0"/>
              <a:ea typeface="ＭＳ Ｐゴシック" charset="0"/>
              <a:cs typeface="ＭＳ Ｐゴシック" charset="0"/>
            </a:endParaRPr>
          </a:p>
        </p:txBody>
      </p:sp>
      <p:sp>
        <p:nvSpPr>
          <p:cNvPr id="88" name="textruta 87"/>
          <p:cNvSpPr txBox="1"/>
          <p:nvPr/>
        </p:nvSpPr>
        <p:spPr>
          <a:xfrm>
            <a:off x="5538462" y="2813813"/>
            <a:ext cx="467360" cy="246221"/>
          </a:xfrm>
          <a:prstGeom prst="rect">
            <a:avLst/>
          </a:prstGeom>
          <a:noFill/>
        </p:spPr>
        <p:txBody>
          <a:bodyPr wrap="square" rtlCol="0">
            <a:spAutoFit/>
          </a:bodyPr>
          <a:lstStyle/>
          <a:p>
            <a:r>
              <a:rPr lang="sv-SE" sz="1000" i="1" dirty="0" smtClean="0">
                <a:solidFill>
                  <a:prstClr val="black"/>
                </a:solidFill>
                <a:latin typeface="Calibri"/>
                <a:cs typeface="Arial" pitchFamily="34" charset="0"/>
              </a:rPr>
              <a:t>Pelle</a:t>
            </a:r>
            <a:endParaRPr lang="sv-SE" sz="1000" i="1" dirty="0">
              <a:solidFill>
                <a:prstClr val="black"/>
              </a:solidFill>
              <a:latin typeface="Calibri"/>
              <a:cs typeface="Arial" pitchFamily="34" charset="0"/>
            </a:endParaRPr>
          </a:p>
        </p:txBody>
      </p:sp>
      <p:pic>
        <p:nvPicPr>
          <p:cNvPr id="89" name="Picture 19" descr="person.tors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8173" y="2476589"/>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 name="Rak 89"/>
          <p:cNvCxnSpPr/>
          <p:nvPr/>
        </p:nvCxnSpPr>
        <p:spPr bwMode="auto">
          <a:xfrm>
            <a:off x="457550" y="5592999"/>
            <a:ext cx="8091797" cy="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ruta 90"/>
          <p:cNvSpPr txBox="1"/>
          <p:nvPr/>
        </p:nvSpPr>
        <p:spPr>
          <a:xfrm>
            <a:off x="8574537" y="5442268"/>
            <a:ext cx="282997" cy="253916"/>
          </a:xfrm>
          <a:prstGeom prst="rect">
            <a:avLst/>
          </a:prstGeom>
          <a:noFill/>
        </p:spPr>
        <p:txBody>
          <a:bodyPr wrap="square" rtlCol="0">
            <a:spAutoFit/>
          </a:bodyPr>
          <a:lstStyle/>
          <a:p>
            <a:r>
              <a:rPr lang="sv-SE" sz="1050" i="1" dirty="0">
                <a:solidFill>
                  <a:srgbClr val="382819"/>
                </a:solidFill>
                <a:latin typeface="Arial"/>
              </a:rPr>
              <a:t>t</a:t>
            </a:r>
          </a:p>
        </p:txBody>
      </p:sp>
      <p:grpSp>
        <p:nvGrpSpPr>
          <p:cNvPr id="45" name="Grupp 44"/>
          <p:cNvGrpSpPr/>
          <p:nvPr/>
        </p:nvGrpSpPr>
        <p:grpSpPr>
          <a:xfrm>
            <a:off x="3776931" y="1137508"/>
            <a:ext cx="875968" cy="568327"/>
            <a:chOff x="3527993" y="1235661"/>
            <a:chExt cx="875968" cy="568327"/>
          </a:xfrm>
        </p:grpSpPr>
        <p:sp>
          <p:nvSpPr>
            <p:cNvPr id="98" name="Rektangel med rundade hörn 97"/>
            <p:cNvSpPr/>
            <p:nvPr/>
          </p:nvSpPr>
          <p:spPr>
            <a:xfrm>
              <a:off x="3527993" y="1235661"/>
              <a:ext cx="875968" cy="568327"/>
            </a:xfrm>
            <a:prstGeom prst="roundRect">
              <a:avLst>
                <a:gd name="adj" fmla="val 8787"/>
              </a:avLst>
            </a:prstGeom>
            <a:noFill/>
            <a:ln>
              <a:solidFill>
                <a:schemeClr val="bg1">
                  <a:lumMod val="65000"/>
                </a:schemeClr>
              </a:solidFill>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defTabSz="914400" fontAlgn="base">
                <a:spcBef>
                  <a:spcPct val="0"/>
                </a:spcBef>
                <a:spcAft>
                  <a:spcPct val="0"/>
                </a:spcAft>
              </a:pPr>
              <a:r>
                <a:rPr lang="sv-SE" sz="1100" dirty="0" smtClean="0">
                  <a:solidFill>
                    <a:srgbClr val="382819"/>
                  </a:solidFill>
                  <a:latin typeface="Arial"/>
                  <a:ea typeface="ＭＳ Ｐゴシック" pitchFamily="-112" charset="-128"/>
                  <a:cs typeface="ＭＳ Ｐゴシック" pitchFamily="-112" charset="-128"/>
                </a:rPr>
                <a:t>Specialist</a:t>
              </a:r>
              <a:endParaRPr lang="sv-SE" sz="1100" dirty="0">
                <a:solidFill>
                  <a:srgbClr val="382819"/>
                </a:solidFill>
                <a:latin typeface="Arial"/>
                <a:ea typeface="ＭＳ Ｐゴシック" pitchFamily="-112" charset="-128"/>
                <a:cs typeface="ＭＳ Ｐゴシック" pitchFamily="-112" charset="-128"/>
              </a:endParaRPr>
            </a:p>
          </p:txBody>
        </p:sp>
        <p:pic>
          <p:nvPicPr>
            <p:cNvPr id="99" name="Picture 2" descr="C:\Users\svrlwi\AppData\Local\Microsoft\Windows\Temporary Internet Files\Content.IE5\51G1LSV1\MC90043393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630" y="1438358"/>
              <a:ext cx="364283" cy="36563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2" name="Rak 91"/>
          <p:cNvCxnSpPr/>
          <p:nvPr/>
        </p:nvCxnSpPr>
        <p:spPr bwMode="auto">
          <a:xfrm>
            <a:off x="1832415" y="5414187"/>
            <a:ext cx="0" cy="369355"/>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textruta 109"/>
          <p:cNvSpPr txBox="1"/>
          <p:nvPr/>
        </p:nvSpPr>
        <p:spPr>
          <a:xfrm>
            <a:off x="5565302" y="2304658"/>
            <a:ext cx="467360" cy="246221"/>
          </a:xfrm>
          <a:prstGeom prst="rect">
            <a:avLst/>
          </a:prstGeom>
          <a:noFill/>
        </p:spPr>
        <p:txBody>
          <a:bodyPr wrap="square" rtlCol="0">
            <a:spAutoFit/>
          </a:bodyPr>
          <a:lstStyle/>
          <a:p>
            <a:r>
              <a:rPr lang="sv-SE" sz="1000" i="1" dirty="0" smtClean="0">
                <a:solidFill>
                  <a:prstClr val="black"/>
                </a:solidFill>
                <a:latin typeface="Calibri"/>
                <a:cs typeface="Arial" pitchFamily="34" charset="0"/>
              </a:rPr>
              <a:t>Lars</a:t>
            </a:r>
            <a:endParaRPr lang="sv-SE" sz="1000" i="1" dirty="0">
              <a:solidFill>
                <a:prstClr val="black"/>
              </a:solidFill>
              <a:latin typeface="Calibri"/>
              <a:cs typeface="Arial" pitchFamily="34" charset="0"/>
            </a:endParaRPr>
          </a:p>
        </p:txBody>
      </p:sp>
      <p:pic>
        <p:nvPicPr>
          <p:cNvPr id="116" name="Picture 2" descr="C:\Users\svrlwi\AppData\Local\Microsoft\Windows\Temporary Internet Files\Content.IE5\51G1LSV1\MC90043393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6496" y="2239104"/>
            <a:ext cx="364283" cy="365630"/>
          </a:xfrm>
          <a:prstGeom prst="rect">
            <a:avLst/>
          </a:prstGeom>
          <a:noFill/>
          <a:extLst>
            <a:ext uri="{909E8E84-426E-40dd-AFC4-6F175D3DCCD1}">
              <a14:hiddenFill xmlns:a14="http://schemas.microsoft.com/office/drawing/2010/main">
                <a:solidFill>
                  <a:srgbClr val="FFFFFF"/>
                </a:solidFill>
              </a14:hiddenFill>
            </a:ext>
          </a:extLst>
        </p:spPr>
      </p:pic>
      <p:sp>
        <p:nvSpPr>
          <p:cNvPr id="117" name="textruta 116"/>
          <p:cNvSpPr txBox="1"/>
          <p:nvPr/>
        </p:nvSpPr>
        <p:spPr>
          <a:xfrm>
            <a:off x="6459247" y="2303131"/>
            <a:ext cx="467360" cy="246221"/>
          </a:xfrm>
          <a:prstGeom prst="rect">
            <a:avLst/>
          </a:prstGeom>
          <a:noFill/>
        </p:spPr>
        <p:txBody>
          <a:bodyPr wrap="square" rtlCol="0">
            <a:spAutoFit/>
          </a:bodyPr>
          <a:lstStyle/>
          <a:p>
            <a:r>
              <a:rPr lang="sv-SE" sz="1000" i="1" dirty="0" smtClean="0">
                <a:solidFill>
                  <a:prstClr val="black"/>
                </a:solidFill>
                <a:latin typeface="Calibri"/>
                <a:cs typeface="Arial" pitchFamily="34" charset="0"/>
              </a:rPr>
              <a:t>Lisa</a:t>
            </a:r>
            <a:endParaRPr lang="sv-SE" sz="1000" i="1" dirty="0">
              <a:solidFill>
                <a:prstClr val="black"/>
              </a:solidFill>
              <a:latin typeface="Calibri"/>
              <a:cs typeface="Arial" pitchFamily="34" charset="0"/>
            </a:endParaRPr>
          </a:p>
        </p:txBody>
      </p:sp>
      <p:grpSp>
        <p:nvGrpSpPr>
          <p:cNvPr id="11" name="Grupp 10"/>
          <p:cNvGrpSpPr/>
          <p:nvPr/>
        </p:nvGrpSpPr>
        <p:grpSpPr>
          <a:xfrm>
            <a:off x="1650444" y="3499308"/>
            <a:ext cx="1785136" cy="1656363"/>
            <a:chOff x="1650444" y="3499308"/>
            <a:chExt cx="1785136" cy="1656363"/>
          </a:xfrm>
        </p:grpSpPr>
        <p:sp>
          <p:nvSpPr>
            <p:cNvPr id="109" name="Rundad rektangulär 108"/>
            <p:cNvSpPr/>
            <p:nvPr/>
          </p:nvSpPr>
          <p:spPr bwMode="auto">
            <a:xfrm>
              <a:off x="1801520" y="4336013"/>
              <a:ext cx="1525600" cy="819658"/>
            </a:xfrm>
            <a:prstGeom prst="wedgeRoundRectCallout">
              <a:avLst>
                <a:gd name="adj1" fmla="val -38521"/>
                <a:gd name="adj2" fmla="val 94630"/>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050" i="1" dirty="0" smtClean="0">
                  <a:solidFill>
                    <a:srgbClr val="382819"/>
                  </a:solidFill>
                  <a:latin typeface="Arial"/>
                </a:rPr>
                <a:t>Det skrivs en markering till </a:t>
              </a:r>
              <a:r>
                <a:rPr lang="sv-SE" sz="1050" i="1" dirty="0" smtClean="0">
                  <a:solidFill>
                    <a:srgbClr val="382819"/>
                  </a:solidFill>
                </a:rPr>
                <a:t>NOD </a:t>
              </a:r>
              <a:r>
                <a:rPr lang="sv-SE" sz="1050" i="1" dirty="0" smtClean="0">
                  <a:solidFill>
                    <a:srgbClr val="0000FF"/>
                  </a:solidFill>
                  <a:latin typeface="Arial"/>
                </a:rPr>
                <a:t>”avstämning kommer att behövas” </a:t>
              </a:r>
              <a:endParaRPr lang="sv-SE" sz="1050" i="1" dirty="0">
                <a:solidFill>
                  <a:srgbClr val="0000FF"/>
                </a:solidFill>
                <a:latin typeface="Arial"/>
              </a:endParaRPr>
            </a:p>
          </p:txBody>
        </p:sp>
        <p:grpSp>
          <p:nvGrpSpPr>
            <p:cNvPr id="48" name="Grupp 47"/>
            <p:cNvGrpSpPr/>
            <p:nvPr/>
          </p:nvGrpSpPr>
          <p:grpSpPr>
            <a:xfrm>
              <a:off x="1650444" y="3499308"/>
              <a:ext cx="1785136" cy="788514"/>
              <a:chOff x="9261500" y="3072067"/>
              <a:chExt cx="1785136" cy="681293"/>
            </a:xfrm>
          </p:grpSpPr>
          <p:sp>
            <p:nvSpPr>
              <p:cNvPr id="122" name="Rektangel 121"/>
              <p:cNvSpPr/>
              <p:nvPr/>
            </p:nvSpPr>
            <p:spPr bwMode="auto">
              <a:xfrm>
                <a:off x="9261500" y="3074215"/>
                <a:ext cx="1641861" cy="679145"/>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0000" tIns="46800" rIns="90000" bIns="46800" numCol="1" spcCol="0" rtlCol="0" fromWordArt="0" anchor="t" anchorCtr="0" forceAA="0" compatLnSpc="1">
                <a:prstTxWarp prst="textNoShape">
                  <a:avLst/>
                </a:prstTxWarp>
                <a:spAutoFit/>
              </a:bodyPr>
              <a:lstStyle/>
              <a:p>
                <a:pPr defTabSz="957263" fontAlgn="base">
                  <a:spcBef>
                    <a:spcPct val="0"/>
                  </a:spcBef>
                  <a:spcAft>
                    <a:spcPct val="0"/>
                  </a:spcAft>
                </a:pPr>
                <a:endParaRPr lang="sv-SE" sz="1900" smtClean="0">
                  <a:solidFill>
                    <a:srgbClr val="382819"/>
                  </a:solidFill>
                  <a:latin typeface="Arial" charset="0"/>
                </a:endParaRPr>
              </a:p>
            </p:txBody>
          </p:sp>
          <p:sp>
            <p:nvSpPr>
              <p:cNvPr id="123" name="textruta 122"/>
              <p:cNvSpPr txBox="1"/>
              <p:nvPr/>
            </p:nvSpPr>
            <p:spPr>
              <a:xfrm>
                <a:off x="9304115" y="3072067"/>
                <a:ext cx="1742521" cy="678110"/>
              </a:xfrm>
              <a:prstGeom prst="rect">
                <a:avLst/>
              </a:prstGeom>
              <a:noFill/>
            </p:spPr>
            <p:txBody>
              <a:bodyPr wrap="square" rtlCol="0">
                <a:spAutoFit/>
              </a:bodyPr>
              <a:lstStyle/>
              <a:p>
                <a:r>
                  <a:rPr lang="sv-SE" sz="900" b="1" dirty="0" smtClean="0">
                    <a:solidFill>
                      <a:srgbClr val="382819"/>
                    </a:solidFill>
                    <a:latin typeface="Chalkboard"/>
                    <a:cs typeface="Chalkboard"/>
                  </a:rPr>
                  <a:t>”</a:t>
                </a:r>
                <a:r>
                  <a:rPr lang="sv-SE" sz="900" b="1" i="1" dirty="0" smtClean="0">
                    <a:solidFill>
                      <a:srgbClr val="382819"/>
                    </a:solidFill>
                    <a:latin typeface="Chalkboard"/>
                    <a:cs typeface="Chalkboard"/>
                  </a:rPr>
                  <a:t>Avstämning kommer att behövas</a:t>
                </a:r>
                <a:r>
                  <a:rPr lang="sv-SE" sz="900" dirty="0" smtClean="0">
                    <a:solidFill>
                      <a:srgbClr val="382819"/>
                    </a:solidFill>
                    <a:latin typeface="Chalkboard"/>
                    <a:cs typeface="Chalkboard"/>
                  </a:rPr>
                  <a:t>”</a:t>
                </a:r>
                <a:br>
                  <a:rPr lang="sv-SE" sz="900" dirty="0" smtClean="0">
                    <a:solidFill>
                      <a:srgbClr val="382819"/>
                    </a:solidFill>
                    <a:latin typeface="Chalkboard"/>
                    <a:cs typeface="Chalkboard"/>
                  </a:rPr>
                </a:br>
                <a:r>
                  <a:rPr lang="sv-SE" sz="900" dirty="0" smtClean="0">
                    <a:solidFill>
                      <a:srgbClr val="382819"/>
                    </a:solidFill>
                    <a:latin typeface="Chalkboard"/>
                    <a:cs typeface="Chalkboard"/>
                  </a:rPr>
                  <a:t>150513 11:05</a:t>
                </a:r>
              </a:p>
              <a:p>
                <a:r>
                  <a:rPr lang="sv-SE" sz="900" dirty="0" smtClean="0">
                    <a:solidFill>
                      <a:srgbClr val="382819"/>
                    </a:solidFill>
                    <a:latin typeface="Chalkboard"/>
                    <a:cs typeface="Chalkboard"/>
                  </a:rPr>
                  <a:t>Lars Moen, leg läk</a:t>
                </a:r>
                <a:br>
                  <a:rPr lang="sv-SE" sz="900" dirty="0" smtClean="0">
                    <a:solidFill>
                      <a:srgbClr val="382819"/>
                    </a:solidFill>
                    <a:latin typeface="Chalkboard"/>
                    <a:cs typeface="Chalkboard"/>
                  </a:rPr>
                </a:br>
                <a:r>
                  <a:rPr lang="sv-SE" sz="900" dirty="0" smtClean="0">
                    <a:solidFill>
                      <a:srgbClr val="382819"/>
                    </a:solidFill>
                    <a:latin typeface="Chalkboard"/>
                    <a:cs typeface="Chalkboard"/>
                  </a:rPr>
                  <a:t>Medicinklin, Regionsjukhuset</a:t>
                </a:r>
              </a:p>
            </p:txBody>
          </p:sp>
        </p:grpSp>
      </p:grpSp>
      <p:sp>
        <p:nvSpPr>
          <p:cNvPr id="55" name="Rundad rektangulär 54"/>
          <p:cNvSpPr/>
          <p:nvPr/>
        </p:nvSpPr>
        <p:spPr bwMode="auto">
          <a:xfrm>
            <a:off x="7080779" y="1280530"/>
            <a:ext cx="1495214" cy="1040995"/>
          </a:xfrm>
          <a:prstGeom prst="wedgeRoundRectCallout">
            <a:avLst>
              <a:gd name="adj1" fmla="val -58444"/>
              <a:gd name="adj2" fmla="val 27367"/>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a:solidFill>
                  <a:srgbClr val="0000FF"/>
                </a:solidFill>
              </a:rPr>
              <a:t>I</a:t>
            </a:r>
            <a:r>
              <a:rPr lang="sv-SE" sz="1100" i="1" dirty="0" smtClean="0">
                <a:solidFill>
                  <a:srgbClr val="0000FF"/>
                </a:solidFill>
              </a:rPr>
              <a:t>ntern läkemedels-behandling förekommer som inte dokumenteras i NOD</a:t>
            </a:r>
            <a:endParaRPr lang="sv-SE" sz="1100" i="1" dirty="0">
              <a:solidFill>
                <a:srgbClr val="0000FF"/>
              </a:solidFill>
            </a:endParaRPr>
          </a:p>
        </p:txBody>
      </p:sp>
      <p:sp>
        <p:nvSpPr>
          <p:cNvPr id="56" name="Dokument 55"/>
          <p:cNvSpPr/>
          <p:nvPr/>
        </p:nvSpPr>
        <p:spPr bwMode="auto">
          <a:xfrm>
            <a:off x="4841918" y="3700957"/>
            <a:ext cx="827364" cy="461337"/>
          </a:xfrm>
          <a:prstGeom prst="flowChartDocumen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fontAlgn="base">
              <a:spcBef>
                <a:spcPct val="0"/>
              </a:spcBef>
              <a:spcAft>
                <a:spcPct val="0"/>
              </a:spcAft>
            </a:pPr>
            <a:r>
              <a:rPr lang="sv-SE" sz="900" dirty="0" smtClean="0">
                <a:solidFill>
                  <a:srgbClr val="382819"/>
                </a:solidFill>
                <a:latin typeface="Arial Narrow"/>
                <a:cs typeface="Arial Narrow"/>
              </a:rPr>
              <a:t>Samlad</a:t>
            </a:r>
            <a:br>
              <a:rPr lang="sv-SE" sz="900" dirty="0" smtClean="0">
                <a:solidFill>
                  <a:srgbClr val="382819"/>
                </a:solidFill>
                <a:latin typeface="Arial Narrow"/>
                <a:cs typeface="Arial Narrow"/>
              </a:rPr>
            </a:br>
            <a:r>
              <a:rPr lang="sv-SE" sz="900" dirty="0" smtClean="0">
                <a:solidFill>
                  <a:srgbClr val="382819"/>
                </a:solidFill>
                <a:latin typeface="Arial Narrow"/>
                <a:cs typeface="Arial Narrow"/>
              </a:rPr>
              <a:t>läkemedelslista</a:t>
            </a:r>
            <a:endParaRPr lang="sv-SE" sz="900" dirty="0">
              <a:solidFill>
                <a:srgbClr val="382819"/>
              </a:solidFill>
              <a:latin typeface="Arial Narrow"/>
              <a:cs typeface="Arial Narrow"/>
            </a:endParaRPr>
          </a:p>
        </p:txBody>
      </p:sp>
      <p:sp>
        <p:nvSpPr>
          <p:cNvPr id="51" name="textruta 50"/>
          <p:cNvSpPr txBox="1"/>
          <p:nvPr/>
        </p:nvSpPr>
        <p:spPr>
          <a:xfrm>
            <a:off x="2232599" y="2319668"/>
            <a:ext cx="467360" cy="246221"/>
          </a:xfrm>
          <a:prstGeom prst="rect">
            <a:avLst/>
          </a:prstGeom>
          <a:noFill/>
        </p:spPr>
        <p:txBody>
          <a:bodyPr wrap="square" rtlCol="0">
            <a:spAutoFit/>
          </a:bodyPr>
          <a:lstStyle/>
          <a:p>
            <a:r>
              <a:rPr lang="sv-SE" sz="1000" i="1" dirty="0" smtClean="0">
                <a:solidFill>
                  <a:prstClr val="black"/>
                </a:solidFill>
                <a:latin typeface="Calibri"/>
                <a:cs typeface="Arial" pitchFamily="34" charset="0"/>
              </a:rPr>
              <a:t>Karin</a:t>
            </a:r>
            <a:endParaRPr lang="sv-SE" sz="1000" i="1" dirty="0">
              <a:solidFill>
                <a:prstClr val="black"/>
              </a:solidFill>
              <a:latin typeface="Calibri"/>
              <a:cs typeface="Arial" pitchFamily="34" charset="0"/>
            </a:endParaRPr>
          </a:p>
        </p:txBody>
      </p:sp>
      <p:grpSp>
        <p:nvGrpSpPr>
          <p:cNvPr id="10" name="Grupp 9"/>
          <p:cNvGrpSpPr/>
          <p:nvPr/>
        </p:nvGrpSpPr>
        <p:grpSpPr>
          <a:xfrm>
            <a:off x="629096" y="4874016"/>
            <a:ext cx="2281529" cy="1730666"/>
            <a:chOff x="629096" y="4874016"/>
            <a:chExt cx="2281529" cy="1730666"/>
          </a:xfrm>
        </p:grpSpPr>
        <p:sp>
          <p:nvSpPr>
            <p:cNvPr id="94" name="Rundad rektangulär 93"/>
            <p:cNvSpPr/>
            <p:nvPr/>
          </p:nvSpPr>
          <p:spPr bwMode="auto">
            <a:xfrm>
              <a:off x="867507" y="5750972"/>
              <a:ext cx="2043118" cy="853710"/>
            </a:xfrm>
            <a:prstGeom prst="wedgeRoundRectCallout">
              <a:avLst>
                <a:gd name="adj1" fmla="val 5080"/>
                <a:gd name="adj2" fmla="val -67015"/>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chemeClr val="tx1"/>
                  </a:solidFill>
                  <a:latin typeface="Arial"/>
                </a:rPr>
                <a:t>Lars på Medicin går igenom läkemedelslistan från NOD. Bedömer att olika insatser behöver göras</a:t>
              </a:r>
              <a:endParaRPr lang="sv-SE" sz="1100" i="1" dirty="0">
                <a:solidFill>
                  <a:schemeClr val="tx1"/>
                </a:solidFill>
                <a:latin typeface="Arial"/>
              </a:endParaRPr>
            </a:p>
          </p:txBody>
        </p:sp>
        <p:sp>
          <p:nvSpPr>
            <p:cNvPr id="61" name="Rundad rektangulär 60"/>
            <p:cNvSpPr/>
            <p:nvPr/>
          </p:nvSpPr>
          <p:spPr bwMode="auto">
            <a:xfrm>
              <a:off x="629096" y="4874016"/>
              <a:ext cx="1255127" cy="479139"/>
            </a:xfrm>
            <a:prstGeom prst="wedgeRoundRectCallout">
              <a:avLst>
                <a:gd name="adj1" fmla="val 41952"/>
                <a:gd name="adj2" fmla="val 90106"/>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b="1" i="1" dirty="0" smtClean="0">
                  <a:solidFill>
                    <a:srgbClr val="382819"/>
                  </a:solidFill>
                  <a:latin typeface="Arial"/>
                </a:rPr>
                <a:t>Inskrivning</a:t>
              </a:r>
              <a:br>
                <a:rPr lang="sv-SE" sz="1100" b="1" i="1" dirty="0" smtClean="0">
                  <a:solidFill>
                    <a:srgbClr val="382819"/>
                  </a:solidFill>
                  <a:latin typeface="Arial"/>
                </a:rPr>
              </a:br>
              <a:r>
                <a:rPr lang="sv-SE" sz="1100" i="1" dirty="0" smtClean="0">
                  <a:solidFill>
                    <a:srgbClr val="382819"/>
                  </a:solidFill>
                  <a:latin typeface="Arial"/>
                </a:rPr>
                <a:t>på</a:t>
              </a:r>
              <a:r>
                <a:rPr lang="sv-SE" sz="1100" b="1" i="1" dirty="0" smtClean="0">
                  <a:solidFill>
                    <a:srgbClr val="382819"/>
                  </a:solidFill>
                  <a:latin typeface="Arial"/>
                </a:rPr>
                <a:t> </a:t>
              </a:r>
              <a:r>
                <a:rPr lang="sv-SE" sz="1100" i="1" dirty="0" smtClean="0">
                  <a:solidFill>
                    <a:schemeClr val="tx1"/>
                  </a:solidFill>
                </a:rPr>
                <a:t>Med.kliniken</a:t>
              </a:r>
              <a:endParaRPr lang="sv-SE" sz="1100" b="1" i="1" dirty="0">
                <a:solidFill>
                  <a:srgbClr val="382819"/>
                </a:solidFill>
                <a:latin typeface="Arial"/>
              </a:endParaRPr>
            </a:p>
          </p:txBody>
        </p:sp>
      </p:grpSp>
      <p:grpSp>
        <p:nvGrpSpPr>
          <p:cNvPr id="14" name="Grupp 13"/>
          <p:cNvGrpSpPr/>
          <p:nvPr/>
        </p:nvGrpSpPr>
        <p:grpSpPr>
          <a:xfrm>
            <a:off x="5578173" y="3525732"/>
            <a:ext cx="3063342" cy="2677835"/>
            <a:chOff x="5578173" y="3525732"/>
            <a:chExt cx="3063342" cy="2677835"/>
          </a:xfrm>
        </p:grpSpPr>
        <p:grpSp>
          <p:nvGrpSpPr>
            <p:cNvPr id="4" name="Grupp 3"/>
            <p:cNvGrpSpPr/>
            <p:nvPr/>
          </p:nvGrpSpPr>
          <p:grpSpPr>
            <a:xfrm>
              <a:off x="5578173" y="4313901"/>
              <a:ext cx="3063342" cy="1889666"/>
              <a:chOff x="4788970" y="4313901"/>
              <a:chExt cx="3063342" cy="1889666"/>
            </a:xfrm>
          </p:grpSpPr>
          <p:sp>
            <p:nvSpPr>
              <p:cNvPr id="96" name="Rundad rektangulär 95"/>
              <p:cNvSpPr/>
              <p:nvPr/>
            </p:nvSpPr>
            <p:spPr bwMode="auto">
              <a:xfrm>
                <a:off x="6573480" y="5911713"/>
                <a:ext cx="1069320" cy="291854"/>
              </a:xfrm>
              <a:prstGeom prst="wedgeRoundRectCallout">
                <a:avLst>
                  <a:gd name="adj1" fmla="val -21932"/>
                  <a:gd name="adj2" fmla="val -117593"/>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b="1" i="1" dirty="0" smtClean="0">
                    <a:solidFill>
                      <a:srgbClr val="382819"/>
                    </a:solidFill>
                    <a:latin typeface="Arial"/>
                  </a:rPr>
                  <a:t>Utskrivning</a:t>
                </a:r>
                <a:endParaRPr lang="sv-SE" sz="1100" b="1" i="1" dirty="0">
                  <a:solidFill>
                    <a:srgbClr val="382819"/>
                  </a:solidFill>
                  <a:latin typeface="Arial"/>
                </a:endParaRPr>
              </a:p>
            </p:txBody>
          </p:sp>
          <p:sp>
            <p:nvSpPr>
              <p:cNvPr id="120" name="Rundad rektangulär 119"/>
              <p:cNvSpPr/>
              <p:nvPr/>
            </p:nvSpPr>
            <p:spPr bwMode="auto">
              <a:xfrm>
                <a:off x="4788970" y="4313901"/>
                <a:ext cx="3063342" cy="1040995"/>
              </a:xfrm>
              <a:prstGeom prst="wedgeRoundRectCallout">
                <a:avLst>
                  <a:gd name="adj1" fmla="val 10154"/>
                  <a:gd name="adj2" fmla="val 71778"/>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382819"/>
                    </a:solidFill>
                    <a:latin typeface="Arial"/>
                  </a:rPr>
                  <a:t>Lisa går igenom patientens läkemedel inför utskrivning. Listan och NOD uppdateras </a:t>
                </a:r>
                <a:r>
                  <a:rPr lang="sv-SE" sz="1100" i="1" u="sng" dirty="0" smtClean="0">
                    <a:solidFill>
                      <a:srgbClr val="382819"/>
                    </a:solidFill>
                    <a:latin typeface="Arial"/>
                  </a:rPr>
                  <a:t>vid behov </a:t>
                </a:r>
                <a:r>
                  <a:rPr lang="sv-SE" sz="1100" i="1" dirty="0" smtClean="0">
                    <a:solidFill>
                      <a:srgbClr val="382819"/>
                    </a:solidFill>
                    <a:latin typeface="Arial"/>
                  </a:rPr>
                  <a:t>med det Pelle nu ska fortsätta ta.</a:t>
                </a:r>
              </a:p>
              <a:p>
                <a:r>
                  <a:rPr lang="sv-SE" sz="1050" i="1" dirty="0">
                    <a:solidFill>
                      <a:srgbClr val="0000FF"/>
                    </a:solidFill>
                    <a:latin typeface="Arial"/>
                  </a:rPr>
                  <a:t>L</a:t>
                </a:r>
                <a:r>
                  <a:rPr lang="sv-SE" sz="1050" i="1" dirty="0" smtClean="0">
                    <a:solidFill>
                      <a:srgbClr val="0000FF"/>
                    </a:solidFill>
                    <a:latin typeface="Arial"/>
                  </a:rPr>
                  <a:t>äkemedelslistan</a:t>
                </a:r>
                <a:r>
                  <a:rPr lang="sv-SE" sz="1100" i="1" dirty="0" smtClean="0">
                    <a:solidFill>
                      <a:srgbClr val="0000FF"/>
                    </a:solidFill>
                    <a:latin typeface="Arial"/>
                  </a:rPr>
                  <a:t> i NOD markeras som ”avstämd”</a:t>
                </a:r>
                <a:endParaRPr lang="sv-SE" sz="1100" i="1" dirty="0">
                  <a:solidFill>
                    <a:srgbClr val="0000FF"/>
                  </a:solidFill>
                  <a:latin typeface="Arial"/>
                </a:endParaRPr>
              </a:p>
            </p:txBody>
          </p:sp>
          <p:cxnSp>
            <p:nvCxnSpPr>
              <p:cNvPr id="50" name="Rak 49"/>
              <p:cNvCxnSpPr/>
              <p:nvPr/>
            </p:nvCxnSpPr>
            <p:spPr bwMode="auto">
              <a:xfrm>
                <a:off x="6903670" y="5381617"/>
                <a:ext cx="0" cy="369355"/>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 name="Grupp 61"/>
            <p:cNvGrpSpPr/>
            <p:nvPr/>
          </p:nvGrpSpPr>
          <p:grpSpPr>
            <a:xfrm>
              <a:off x="5855584" y="3525732"/>
              <a:ext cx="1785136" cy="681293"/>
              <a:chOff x="6518126" y="3050698"/>
              <a:chExt cx="1785136" cy="681293"/>
            </a:xfrm>
          </p:grpSpPr>
          <p:sp>
            <p:nvSpPr>
              <p:cNvPr id="63" name="Rektangel 62"/>
              <p:cNvSpPr/>
              <p:nvPr/>
            </p:nvSpPr>
            <p:spPr bwMode="auto">
              <a:xfrm>
                <a:off x="6518126" y="3052846"/>
                <a:ext cx="1641861" cy="679145"/>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0000" tIns="46800" rIns="90000" bIns="46800" numCol="1" spcCol="0" rtlCol="0" fromWordArt="0" anchor="t" anchorCtr="0" forceAA="0" compatLnSpc="1">
                <a:prstTxWarp prst="textNoShape">
                  <a:avLst/>
                </a:prstTxWarp>
                <a:spAutoFit/>
              </a:bodyPr>
              <a:lstStyle/>
              <a:p>
                <a:pPr defTabSz="957263" fontAlgn="base">
                  <a:spcBef>
                    <a:spcPct val="0"/>
                  </a:spcBef>
                  <a:spcAft>
                    <a:spcPct val="0"/>
                  </a:spcAft>
                </a:pPr>
                <a:endParaRPr lang="sv-SE" sz="1900" smtClean="0">
                  <a:solidFill>
                    <a:srgbClr val="382819"/>
                  </a:solidFill>
                  <a:latin typeface="Arial" charset="0"/>
                </a:endParaRPr>
              </a:p>
            </p:txBody>
          </p:sp>
          <p:sp>
            <p:nvSpPr>
              <p:cNvPr id="64" name="textruta 63"/>
              <p:cNvSpPr txBox="1"/>
              <p:nvPr/>
            </p:nvSpPr>
            <p:spPr>
              <a:xfrm>
                <a:off x="6560741" y="3050698"/>
                <a:ext cx="1742521" cy="646331"/>
              </a:xfrm>
              <a:prstGeom prst="rect">
                <a:avLst/>
              </a:prstGeom>
              <a:noFill/>
            </p:spPr>
            <p:txBody>
              <a:bodyPr wrap="square" rtlCol="0">
                <a:spAutoFit/>
              </a:bodyPr>
              <a:lstStyle/>
              <a:p>
                <a:r>
                  <a:rPr lang="sv-SE" sz="900" b="1" dirty="0" smtClean="0">
                    <a:solidFill>
                      <a:srgbClr val="382819"/>
                    </a:solidFill>
                    <a:latin typeface="Chalkboard"/>
                    <a:cs typeface="Chalkboard"/>
                  </a:rPr>
                  <a:t>”</a:t>
                </a:r>
                <a:r>
                  <a:rPr lang="sv-SE" sz="900" b="1" i="1" dirty="0" smtClean="0">
                    <a:solidFill>
                      <a:srgbClr val="382819"/>
                    </a:solidFill>
                    <a:latin typeface="Chalkboard"/>
                    <a:cs typeface="Chalkboard"/>
                  </a:rPr>
                  <a:t>Avstämning utförd</a:t>
                </a:r>
                <a:r>
                  <a:rPr lang="sv-SE" sz="900" b="1" dirty="0" smtClean="0">
                    <a:solidFill>
                      <a:srgbClr val="382819"/>
                    </a:solidFill>
                    <a:latin typeface="Chalkboard"/>
                    <a:cs typeface="Chalkboard"/>
                  </a:rPr>
                  <a:t>”</a:t>
                </a:r>
                <a:r>
                  <a:rPr lang="sv-SE" sz="900" dirty="0">
                    <a:solidFill>
                      <a:srgbClr val="382819"/>
                    </a:solidFill>
                    <a:latin typeface="Chalkboard"/>
                    <a:cs typeface="Chalkboard"/>
                  </a:rPr>
                  <a:t/>
                </a:r>
                <a:br>
                  <a:rPr lang="sv-SE" sz="900" dirty="0">
                    <a:solidFill>
                      <a:srgbClr val="382819"/>
                    </a:solidFill>
                    <a:latin typeface="Chalkboard"/>
                    <a:cs typeface="Chalkboard"/>
                  </a:rPr>
                </a:br>
                <a:r>
                  <a:rPr lang="sv-SE" sz="900" dirty="0" smtClean="0">
                    <a:solidFill>
                      <a:srgbClr val="382819"/>
                    </a:solidFill>
                    <a:latin typeface="Chalkboard"/>
                    <a:cs typeface="Chalkboard"/>
                  </a:rPr>
                  <a:t>150524 13:00</a:t>
                </a:r>
              </a:p>
              <a:p>
                <a:r>
                  <a:rPr lang="sv-SE" sz="900" dirty="0" smtClean="0">
                    <a:solidFill>
                      <a:srgbClr val="382819"/>
                    </a:solidFill>
                    <a:latin typeface="Chalkboard"/>
                    <a:cs typeface="Chalkboard"/>
                  </a:rPr>
                  <a:t>Lisa Yttergård, leg läk.</a:t>
                </a:r>
                <a:br>
                  <a:rPr lang="sv-SE" sz="900" dirty="0" smtClean="0">
                    <a:solidFill>
                      <a:srgbClr val="382819"/>
                    </a:solidFill>
                    <a:latin typeface="Chalkboard"/>
                    <a:cs typeface="Chalkboard"/>
                  </a:rPr>
                </a:br>
                <a:r>
                  <a:rPr lang="sv-SE" sz="900" dirty="0" smtClean="0">
                    <a:solidFill>
                      <a:srgbClr val="382819"/>
                    </a:solidFill>
                    <a:latin typeface="Chalkboard"/>
                    <a:cs typeface="Chalkboard"/>
                  </a:rPr>
                  <a:t>Medicinklin, Regionsjukhuset</a:t>
                </a:r>
              </a:p>
            </p:txBody>
          </p:sp>
        </p:grpSp>
      </p:grpSp>
      <p:graphicFrame>
        <p:nvGraphicFramePr>
          <p:cNvPr id="8" name="Tabell 7"/>
          <p:cNvGraphicFramePr>
            <a:graphicFrameLocks noGrp="1"/>
          </p:cNvGraphicFramePr>
          <p:nvPr>
            <p:extLst>
              <p:ext uri="{D42A27DB-BD31-4B8C-83A1-F6EECF244321}">
                <p14:modId xmlns:p14="http://schemas.microsoft.com/office/powerpoint/2010/main" val="816823823"/>
              </p:ext>
            </p:extLst>
          </p:nvPr>
        </p:nvGraphicFramePr>
        <p:xfrm>
          <a:off x="5898199" y="-152401"/>
          <a:ext cx="2934368" cy="1037880"/>
        </p:xfrm>
        <a:graphic>
          <a:graphicData uri="http://schemas.openxmlformats.org/drawingml/2006/table">
            <a:tbl>
              <a:tblPr firstRow="1" bandRow="1">
                <a:tableStyleId>{BDBED569-4797-4DF1-A0F4-6AAB3CD982D8}</a:tableStyleId>
              </a:tblPr>
              <a:tblGrid>
                <a:gridCol w="2934368"/>
              </a:tblGrid>
              <a:tr h="334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latin typeface="Courier New"/>
                        <a:ea typeface="+mn-ea"/>
                        <a:cs typeface="Courier New"/>
                      </a:endParaRPr>
                    </a:p>
                  </a:txBody>
                  <a:tcPr/>
                </a:tc>
              </a:tr>
              <a:tr h="3686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SetMedicationListReviewNeeded</a:t>
                      </a:r>
                      <a:endParaRPr lang="sv-SE" sz="1200" kern="1200" dirty="0">
                        <a:solidFill>
                          <a:schemeClr val="tx1"/>
                        </a:solidFill>
                        <a:latin typeface="Courier New"/>
                        <a:ea typeface="+mn-ea"/>
                        <a:cs typeface="Courier New"/>
                      </a:endParaRPr>
                    </a:p>
                  </a:txBody>
                  <a:tcPr/>
                </a:tc>
              </a:tr>
              <a:tr h="334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latin typeface="Courier New"/>
                          <a:ea typeface="+mn-ea"/>
                          <a:cs typeface="Courier New"/>
                        </a:rPr>
                        <a:t>SetMedicationListReviewed</a:t>
                      </a:r>
                      <a:endParaRPr lang="sv-SE" sz="1200" kern="1200" dirty="0">
                        <a:solidFill>
                          <a:schemeClr val="tx1"/>
                        </a:solidFill>
                        <a:latin typeface="Courier New"/>
                        <a:ea typeface="+mn-ea"/>
                        <a:cs typeface="Courier New"/>
                      </a:endParaRPr>
                    </a:p>
                  </a:txBody>
                  <a:tcPr/>
                </a:tc>
              </a:tr>
            </a:tbl>
          </a:graphicData>
        </a:graphic>
      </p:graphicFrame>
      <p:grpSp>
        <p:nvGrpSpPr>
          <p:cNvPr id="13" name="Grupp 12"/>
          <p:cNvGrpSpPr/>
          <p:nvPr/>
        </p:nvGrpSpPr>
        <p:grpSpPr>
          <a:xfrm>
            <a:off x="3043777" y="4340622"/>
            <a:ext cx="2534396" cy="2187538"/>
            <a:chOff x="3043777" y="4340622"/>
            <a:chExt cx="2534396" cy="2187538"/>
          </a:xfrm>
        </p:grpSpPr>
        <p:sp>
          <p:nvSpPr>
            <p:cNvPr id="118" name="Rundad rektangulär 117"/>
            <p:cNvSpPr/>
            <p:nvPr/>
          </p:nvSpPr>
          <p:spPr bwMode="auto">
            <a:xfrm>
              <a:off x="3043777" y="5861735"/>
              <a:ext cx="2534396" cy="666425"/>
            </a:xfrm>
            <a:prstGeom prst="wedgeRoundRectCallout">
              <a:avLst>
                <a:gd name="adj1" fmla="val -30482"/>
                <a:gd name="adj2" fmla="val -82007"/>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382819"/>
                  </a:solidFill>
                  <a:latin typeface="Arial"/>
                </a:rPr>
                <a:t>Lars sätter in läkemedelsbehandling och </a:t>
              </a:r>
              <a:r>
                <a:rPr lang="sv-SE" sz="1100" i="1" dirty="0" smtClean="0">
                  <a:solidFill>
                    <a:srgbClr val="0000FF"/>
                  </a:solidFill>
                  <a:latin typeface="Arial"/>
                </a:rPr>
                <a:t>dokumenterar i slutenvårdens läkemedelsmodul</a:t>
              </a:r>
              <a:endParaRPr lang="sv-SE" sz="1100" i="1" dirty="0">
                <a:solidFill>
                  <a:srgbClr val="0000FF"/>
                </a:solidFill>
                <a:latin typeface="Arial"/>
              </a:endParaRPr>
            </a:p>
          </p:txBody>
        </p:sp>
        <p:sp>
          <p:nvSpPr>
            <p:cNvPr id="65" name="Rundad rektangulär 64"/>
            <p:cNvSpPr/>
            <p:nvPr/>
          </p:nvSpPr>
          <p:spPr bwMode="auto">
            <a:xfrm>
              <a:off x="3578421" y="4340622"/>
              <a:ext cx="1960740" cy="1040995"/>
            </a:xfrm>
            <a:prstGeom prst="wedgeRoundRectCallout">
              <a:avLst>
                <a:gd name="adj1" fmla="val -13931"/>
                <a:gd name="adj2" fmla="val 68697"/>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100" i="1" dirty="0" smtClean="0">
                  <a:solidFill>
                    <a:srgbClr val="382819"/>
                  </a:solidFill>
                  <a:latin typeface="Arial"/>
                </a:rPr>
                <a:t>Karin på Vårdcentralen öppnar Pelles läkemedelslista och kan se markeringen från sjukhuset.</a:t>
              </a:r>
              <a:endParaRPr lang="sv-SE" sz="1100" i="1" dirty="0">
                <a:solidFill>
                  <a:srgbClr val="0000FF"/>
                </a:solidFill>
                <a:latin typeface="Arial"/>
              </a:endParaRPr>
            </a:p>
          </p:txBody>
        </p:sp>
      </p:grpSp>
    </p:spTree>
    <p:extLst>
      <p:ext uri="{BB962C8B-B14F-4D97-AF65-F5344CB8AC3E}">
        <p14:creationId xmlns:p14="http://schemas.microsoft.com/office/powerpoint/2010/main" val="14011069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a:xfrm>
            <a:off x="829732" y="1532466"/>
            <a:ext cx="7296573" cy="2997200"/>
          </a:xfrm>
        </p:spPr>
        <p:txBody>
          <a:bodyPr/>
          <a:lstStyle/>
          <a:p>
            <a:r>
              <a:rPr lang="sv-SE" sz="2800" dirty="0" smtClean="0"/>
              <a:t>Samlad läkemedelslista / NOD </a:t>
            </a:r>
            <a:r>
              <a:rPr lang="sv-SE" sz="2400" dirty="0" smtClean="0"/>
              <a:t/>
            </a:r>
            <a:br>
              <a:rPr lang="sv-SE" sz="2400" dirty="0" smtClean="0"/>
            </a:br>
            <a:r>
              <a:rPr lang="sv-SE" sz="2400" dirty="0" smtClean="0"/>
              <a:t/>
            </a:r>
            <a:br>
              <a:rPr lang="sv-SE" sz="2400" dirty="0" smtClean="0"/>
            </a:br>
            <a:r>
              <a:rPr lang="sv-SE" sz="2000" i="1" dirty="0" smtClean="0"/>
              <a:t>Informationsmodellen</a:t>
            </a:r>
            <a:br>
              <a:rPr lang="sv-SE" sz="2000" i="1" dirty="0" smtClean="0"/>
            </a:br>
            <a:r>
              <a:rPr lang="sv-SE" sz="2000" i="1" dirty="0" smtClean="0"/>
              <a:t>Översikt &amp; nyheter 2.0</a:t>
            </a:r>
            <a:r>
              <a:rPr lang="sv-SE" sz="1600" b="0" i="1" dirty="0"/>
              <a:t/>
            </a:r>
            <a:br>
              <a:rPr lang="sv-SE" sz="1600" b="0" i="1" dirty="0"/>
            </a:br>
            <a:r>
              <a:rPr lang="sv-SE" sz="1600" b="0" i="1" dirty="0"/>
              <a:t/>
            </a:r>
            <a:br>
              <a:rPr lang="sv-SE" sz="1600" b="0" i="1" dirty="0"/>
            </a:br>
            <a:endParaRPr lang="sv-SE" sz="1800" b="0" i="1" dirty="0"/>
          </a:p>
        </p:txBody>
      </p:sp>
      <p:sp>
        <p:nvSpPr>
          <p:cNvPr id="5" name="Underrubrik 4"/>
          <p:cNvSpPr>
            <a:spLocks noGrp="1"/>
          </p:cNvSpPr>
          <p:nvPr>
            <p:ph type="subTitle" idx="1"/>
          </p:nvPr>
        </p:nvSpPr>
        <p:spPr>
          <a:xfrm>
            <a:off x="1371600" y="5080000"/>
            <a:ext cx="6400800" cy="558800"/>
          </a:xfrm>
        </p:spPr>
        <p:txBody>
          <a:bodyPr/>
          <a:lstStyle/>
          <a:p>
            <a:endParaRPr lang="sv-SE"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latin typeface="Arial"/>
              </a:rPr>
              <a:pPr/>
              <a:t>34</a:t>
            </a:fld>
            <a:endParaRPr lang="sv-SE">
              <a:latin typeface="Arial"/>
            </a:endParaRPr>
          </a:p>
        </p:txBody>
      </p:sp>
      <p:pic>
        <p:nvPicPr>
          <p:cNvPr id="6" name="Bildobjekt 5"/>
          <p:cNvPicPr>
            <a:picLocks noChangeAspect="1"/>
          </p:cNvPicPr>
          <p:nvPr/>
        </p:nvPicPr>
        <p:blipFill>
          <a:blip r:embed="rId3"/>
          <a:stretch>
            <a:fillRect/>
          </a:stretch>
        </p:blipFill>
        <p:spPr>
          <a:xfrm>
            <a:off x="7668139" y="18852"/>
            <a:ext cx="1384717" cy="1037201"/>
          </a:xfrm>
          <a:prstGeom prst="rect">
            <a:avLst/>
          </a:prstGeom>
        </p:spPr>
      </p:pic>
    </p:spTree>
    <p:extLst>
      <p:ext uri="{BB962C8B-B14F-4D97-AF65-F5344CB8AC3E}">
        <p14:creationId xmlns:p14="http://schemas.microsoft.com/office/powerpoint/2010/main" val="255847904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p:cNvSpPr>
            <a:spLocks noGrp="1"/>
          </p:cNvSpPr>
          <p:nvPr>
            <p:ph type="sldNum" sz="quarter" idx="10"/>
          </p:nvPr>
        </p:nvSpPr>
        <p:spPr/>
        <p:txBody>
          <a:bodyPr/>
          <a:lstStyle/>
          <a:p>
            <a:fld id="{4F4A6512-6F32-47C0-A1DC-EECCB630EF99}" type="slidenum">
              <a:rPr lang="sv-SE" smtClean="0"/>
              <a:pPr/>
              <a:t>35</a:t>
            </a:fld>
            <a:endParaRPr lang="sv-SE"/>
          </a:p>
        </p:txBody>
      </p:sp>
      <p:pic>
        <p:nvPicPr>
          <p:cNvPr id="5" name="Bildobjekt 4"/>
          <p:cNvPicPr>
            <a:picLocks noChangeAspect="1"/>
          </p:cNvPicPr>
          <p:nvPr/>
        </p:nvPicPr>
        <p:blipFill>
          <a:blip r:embed="rId3"/>
          <a:srcRect/>
          <a:stretch>
            <a:fillRect/>
          </a:stretch>
        </p:blipFill>
        <p:spPr bwMode="auto">
          <a:xfrm>
            <a:off x="-2" y="1110324"/>
            <a:ext cx="9144002" cy="5246026"/>
          </a:xfrm>
          <a:prstGeom prst="rect">
            <a:avLst/>
          </a:prstGeom>
          <a:noFill/>
          <a:ln w="9525">
            <a:noFill/>
            <a:miter lim="800000"/>
            <a:headEnd/>
            <a:tailEnd/>
          </a:ln>
        </p:spPr>
      </p:pic>
    </p:spTree>
    <p:extLst>
      <p:ext uri="{BB962C8B-B14F-4D97-AF65-F5344CB8AC3E}">
        <p14:creationId xmlns:p14="http://schemas.microsoft.com/office/powerpoint/2010/main" val="128212546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p:cNvSpPr>
            <a:spLocks noGrp="1"/>
          </p:cNvSpPr>
          <p:nvPr>
            <p:ph type="title"/>
          </p:nvPr>
        </p:nvSpPr>
        <p:spPr>
          <a:xfrm>
            <a:off x="1371876" y="353466"/>
            <a:ext cx="6792913" cy="875979"/>
          </a:xfrm>
        </p:spPr>
        <p:txBody>
          <a:bodyPr/>
          <a:lstStyle/>
          <a:p>
            <a:r>
              <a:rPr lang="sv-SE" sz="2000" dirty="0" smtClean="0"/>
              <a:t>Läkemedelsbehandling och Läkemedelsordination</a:t>
            </a:r>
            <a:endParaRPr lang="sv-SE" dirty="0"/>
          </a:p>
        </p:txBody>
      </p:sp>
      <p:sp>
        <p:nvSpPr>
          <p:cNvPr id="4" name="Platshållare för bildnummer 3"/>
          <p:cNvSpPr>
            <a:spLocks noGrp="1"/>
          </p:cNvSpPr>
          <p:nvPr>
            <p:ph type="sldNum" sz="quarter" idx="10"/>
          </p:nvPr>
        </p:nvSpPr>
        <p:spPr/>
        <p:txBody>
          <a:bodyPr/>
          <a:lstStyle/>
          <a:p>
            <a:fld id="{4F4A6512-6F32-47C0-A1DC-EECCB630EF99}" type="slidenum">
              <a:rPr lang="sv-SE" smtClean="0"/>
              <a:pPr/>
              <a:t>36</a:t>
            </a:fld>
            <a:endParaRPr lang="sv-SE"/>
          </a:p>
        </p:txBody>
      </p:sp>
      <p:pic>
        <p:nvPicPr>
          <p:cNvPr id="5" name="Bildobjekt 4"/>
          <p:cNvPicPr/>
          <p:nvPr/>
        </p:nvPicPr>
        <p:blipFill>
          <a:blip r:embed="rId3"/>
          <a:srcRect/>
          <a:stretch>
            <a:fillRect/>
          </a:stretch>
        </p:blipFill>
        <p:spPr bwMode="auto">
          <a:xfrm>
            <a:off x="1680297" y="1749974"/>
            <a:ext cx="5481222" cy="3148822"/>
          </a:xfrm>
          <a:prstGeom prst="rect">
            <a:avLst/>
          </a:prstGeom>
          <a:noFill/>
          <a:ln w="9525">
            <a:noFill/>
            <a:miter lim="800000"/>
            <a:headEnd/>
            <a:tailEnd/>
          </a:ln>
        </p:spPr>
      </p:pic>
      <p:sp>
        <p:nvSpPr>
          <p:cNvPr id="2049" name="Rectangle 1"/>
          <p:cNvSpPr>
            <a:spLocks noChangeArrowheads="1"/>
          </p:cNvSpPr>
          <p:nvPr/>
        </p:nvSpPr>
        <p:spPr bwMode="auto">
          <a:xfrm>
            <a:off x="714616" y="5402701"/>
            <a:ext cx="7776242" cy="1323439"/>
          </a:xfrm>
          <a:prstGeom prst="rect">
            <a:avLst/>
          </a:prstGeom>
          <a:solidFill>
            <a:srgbClr val="FFFFCC"/>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 En</a:t>
            </a:r>
            <a:r>
              <a:rPr kumimoji="0" lang="sv-SE"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sv-SE" sz="16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Läkemedelsordination</a:t>
            </a:r>
            <a:r>
              <a:rPr kumimoji="0" lang="sv-SE"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representerar ett </a:t>
            </a:r>
            <a:r>
              <a:rPr kumimoji="0" lang="sv-SE"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beslut</a:t>
            </a:r>
            <a:r>
              <a:rPr kumimoji="0" lang="sv-SE"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om </a:t>
            </a:r>
            <a:r>
              <a:rPr kumimoji="0" lang="sv-SE"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läkemedelsbehandling och</a:t>
            </a:r>
            <a:r>
              <a:rPr kumimoji="0" lang="sv-SE"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beskriver </a:t>
            </a:r>
            <a:r>
              <a:rPr kumimoji="0" lang="sv-SE" sz="1600"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hela </a:t>
            </a:r>
            <a:r>
              <a:rPr kumimoji="0" lang="sv-SE" sz="1600" b="0" i="0" u="sng" strike="noStrike" cap="none" normalizeH="0" baseline="0" dirty="0" smtClean="0">
                <a:ln>
                  <a:noFill/>
                </a:ln>
                <a:solidFill>
                  <a:srgbClr val="000000"/>
                </a:solidFill>
                <a:effectLst/>
                <a:latin typeface="Arial" pitchFamily="34" charset="0"/>
                <a:ea typeface="Times New Roman" pitchFamily="18" charset="0"/>
                <a:cs typeface="Arial" pitchFamily="34" charset="0"/>
              </a:rPr>
              <a:t>läkemedelsbehandlingen</a:t>
            </a:r>
            <a:r>
              <a:rPr kumimoji="0" lang="sv-SE"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från beslutstidpunkten och framåt.</a:t>
            </a:r>
            <a:endParaRPr kumimoji="0" lang="sv-SE"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2. Det </a:t>
            </a:r>
            <a:r>
              <a:rPr kumimoji="0" lang="sv-SE"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finns vid varje tidpunkt alltid exakt en </a:t>
            </a:r>
            <a:r>
              <a:rPr kumimoji="0" lang="sv-SE"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gällande</a:t>
            </a:r>
            <a:r>
              <a:rPr kumimoji="0" lang="sv-SE"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v-SE" sz="16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Läkemedelsordination</a:t>
            </a:r>
            <a:r>
              <a:rPr kumimoji="0" lang="sv-SE"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för varje </a:t>
            </a:r>
            <a:r>
              <a:rPr kumimoji="0" lang="sv-SE"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läkemedelsbehandling.</a:t>
            </a:r>
            <a:endParaRPr kumimoji="0" lang="sv-SE"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 En </a:t>
            </a:r>
            <a:r>
              <a:rPr kumimoji="0" lang="sv-SE"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läkemedelsbehandling </a:t>
            </a:r>
            <a:r>
              <a:rPr kumimoji="0" lang="sv-SE" sz="1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ändras</a:t>
            </a:r>
            <a:r>
              <a:rPr kumimoji="0" lang="sv-SE"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genom en ny </a:t>
            </a:r>
            <a:r>
              <a:rPr kumimoji="0" lang="sv-SE" sz="16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Läkemedelsordination</a:t>
            </a:r>
            <a:r>
              <a:rPr kumimoji="0" lang="sv-SE"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sv-SE"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935852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Några nyheter i 2.0</a:t>
            </a:r>
            <a:endParaRPr lang="sv-SE" dirty="0"/>
          </a:p>
        </p:txBody>
      </p:sp>
      <p:sp>
        <p:nvSpPr>
          <p:cNvPr id="5" name="Platshållare för innehåll 4"/>
          <p:cNvSpPr>
            <a:spLocks noGrp="1"/>
          </p:cNvSpPr>
          <p:nvPr>
            <p:ph idx="1"/>
          </p:nvPr>
        </p:nvSpPr>
        <p:spPr>
          <a:xfrm>
            <a:off x="1342840" y="1350272"/>
            <a:ext cx="6209427" cy="4601795"/>
          </a:xfrm>
        </p:spPr>
        <p:txBody>
          <a:bodyPr/>
          <a:lstStyle/>
          <a:p>
            <a:r>
              <a:rPr lang="sv-SE" sz="1600" i="1" dirty="0" err="1"/>
              <a:t>Förskrivningsdel</a:t>
            </a:r>
            <a:r>
              <a:rPr lang="sv-SE" sz="1600" i="1" dirty="0"/>
              <a:t> </a:t>
            </a:r>
            <a:r>
              <a:rPr lang="sv-SE" sz="1600" dirty="0"/>
              <a:t>utökas till </a:t>
            </a:r>
            <a:r>
              <a:rPr lang="sv-SE" sz="1600" b="1" i="1" dirty="0"/>
              <a:t>Expedieringsärende</a:t>
            </a:r>
            <a:r>
              <a:rPr lang="sv-SE" sz="1600" i="1" dirty="0"/>
              <a:t> </a:t>
            </a:r>
            <a:r>
              <a:rPr lang="sv-SE" sz="1600" i="1" dirty="0" smtClean="0"/>
              <a:t/>
            </a:r>
            <a:br>
              <a:rPr lang="sv-SE" sz="1600" i="1" dirty="0" smtClean="0"/>
            </a:br>
            <a:r>
              <a:rPr lang="sv-SE" sz="1600" i="1" dirty="0" smtClean="0"/>
              <a:t>(</a:t>
            </a:r>
            <a:r>
              <a:rPr lang="sv-SE" sz="1600" dirty="0" err="1"/>
              <a:t>inkl</a:t>
            </a:r>
            <a:r>
              <a:rPr lang="sv-SE" sz="1600" dirty="0"/>
              <a:t> status, makulering och expediering</a:t>
            </a:r>
            <a:r>
              <a:rPr lang="sv-SE" sz="1600" i="1" dirty="0" smtClean="0"/>
              <a:t>)</a:t>
            </a:r>
            <a:endParaRPr lang="sv-SE" sz="1600" dirty="0"/>
          </a:p>
          <a:p>
            <a:r>
              <a:rPr lang="sv-SE" sz="1600" i="1" dirty="0" smtClean="0"/>
              <a:t>Läkemedelsordination </a:t>
            </a:r>
            <a:r>
              <a:rPr lang="sv-SE" sz="1600" dirty="0" smtClean="0"/>
              <a:t>utan ”</a:t>
            </a:r>
            <a:r>
              <a:rPr lang="sv-SE" sz="1600" dirty="0" err="1" smtClean="0"/>
              <a:t>ordinationstyp</a:t>
            </a:r>
            <a:r>
              <a:rPr lang="sv-SE" sz="1600" dirty="0" smtClean="0"/>
              <a:t>”, beskriver hela beslutet</a:t>
            </a:r>
          </a:p>
          <a:p>
            <a:r>
              <a:rPr lang="sv-SE" sz="1600" i="1" dirty="0" smtClean="0"/>
              <a:t>Ordinationskedja</a:t>
            </a:r>
            <a:r>
              <a:rPr lang="sv-SE" sz="1600" dirty="0" smtClean="0"/>
              <a:t> byter namn till </a:t>
            </a:r>
            <a:r>
              <a:rPr lang="sv-SE" sz="1600" b="1" i="1" dirty="0" smtClean="0"/>
              <a:t>Läkemedelsbehandling</a:t>
            </a:r>
            <a:r>
              <a:rPr lang="sv-SE" sz="1600" i="1" dirty="0" smtClean="0"/>
              <a:t> </a:t>
            </a:r>
            <a:r>
              <a:rPr lang="sv-SE" sz="1600" dirty="0" smtClean="0"/>
              <a:t>samt ändrad logik</a:t>
            </a:r>
          </a:p>
          <a:p>
            <a:r>
              <a:rPr lang="sv-SE" sz="1600" b="1" i="1" dirty="0" smtClean="0"/>
              <a:t>Behandlingssteg</a:t>
            </a:r>
            <a:r>
              <a:rPr lang="sv-SE" sz="1600" dirty="0" smtClean="0"/>
              <a:t> för en </a:t>
            </a:r>
            <a:r>
              <a:rPr lang="sv-SE" sz="1600" dirty="0"/>
              <a:t>Läkemedelsbehandling </a:t>
            </a:r>
            <a:endParaRPr lang="sv-SE" sz="1600" dirty="0" smtClean="0"/>
          </a:p>
          <a:p>
            <a:r>
              <a:rPr lang="sv-SE" sz="1600" i="1" dirty="0" err="1" smtClean="0"/>
              <a:t>Administreringsväg</a:t>
            </a:r>
            <a:r>
              <a:rPr lang="sv-SE" sz="1600" i="1" dirty="0" smtClean="0"/>
              <a:t>, administreringsplats, administreringsmetod</a:t>
            </a:r>
            <a:endParaRPr lang="sv-SE" sz="1600" dirty="0" smtClean="0"/>
          </a:p>
          <a:p>
            <a:r>
              <a:rPr lang="sv-SE" sz="1600" i="1" dirty="0" smtClean="0"/>
              <a:t>Vad patienten själv uppger – MedicationStatement </a:t>
            </a:r>
            <a:r>
              <a:rPr lang="sv-SE" sz="1600" dirty="0" smtClean="0"/>
              <a:t> </a:t>
            </a:r>
          </a:p>
          <a:p>
            <a:r>
              <a:rPr lang="sv-SE" sz="1600" dirty="0" smtClean="0"/>
              <a:t>Markering av </a:t>
            </a:r>
            <a:r>
              <a:rPr lang="sv-SE" sz="1600" i="1" dirty="0" smtClean="0"/>
              <a:t>Genomgång </a:t>
            </a:r>
            <a:r>
              <a:rPr lang="sv-SE" sz="1600" i="1" dirty="0"/>
              <a:t>(Review</a:t>
            </a:r>
            <a:r>
              <a:rPr lang="sv-SE" sz="1600" i="1" dirty="0" smtClean="0"/>
              <a:t>) </a:t>
            </a:r>
            <a:endParaRPr lang="sv-SE" sz="1600" dirty="0"/>
          </a:p>
          <a:p>
            <a:r>
              <a:rPr lang="sv-SE" sz="1600" dirty="0" smtClean="0"/>
              <a:t>Praktikaliteter</a:t>
            </a:r>
          </a:p>
          <a:p>
            <a:pPr lvl="1"/>
            <a:r>
              <a:rPr lang="sv-SE" sz="1300" dirty="0" smtClean="0"/>
              <a:t>Informationsspecifikationen genererar direkt innehåll i Tjänstekontrakten</a:t>
            </a:r>
            <a:endParaRPr lang="sv-SE" sz="1300" dirty="0"/>
          </a:p>
          <a:p>
            <a:pPr lvl="1"/>
            <a:r>
              <a:rPr lang="sv-SE" sz="1300" dirty="0" smtClean="0"/>
              <a:t>Svenska &amp; engelska termer för alla klasser/attribut</a:t>
            </a:r>
            <a:endParaRPr lang="sv-SE" sz="1300"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37</a:t>
            </a:fld>
            <a:endParaRPr lang="sv-SE"/>
          </a:p>
        </p:txBody>
      </p:sp>
    </p:spTree>
    <p:extLst>
      <p:ext uri="{BB962C8B-B14F-4D97-AF65-F5344CB8AC3E}">
        <p14:creationId xmlns:p14="http://schemas.microsoft.com/office/powerpoint/2010/main" val="31865432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z="2000" dirty="0" smtClean="0"/>
              <a:t>Läkemedelsbehandling och Expedieringsärende</a:t>
            </a:r>
            <a:endParaRPr lang="sv-SE" sz="2000"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pPr/>
              <a:t>38</a:t>
            </a:fld>
            <a:endParaRPr lang="sv-SE"/>
          </a:p>
        </p:txBody>
      </p:sp>
      <p:pic>
        <p:nvPicPr>
          <p:cNvPr id="4" name="Bildobjekt 3"/>
          <p:cNvPicPr/>
          <p:nvPr/>
        </p:nvPicPr>
        <p:blipFill>
          <a:blip r:embed="rId3"/>
          <a:srcRect/>
          <a:stretch>
            <a:fillRect/>
          </a:stretch>
        </p:blipFill>
        <p:spPr bwMode="auto">
          <a:xfrm>
            <a:off x="1679219" y="1481531"/>
            <a:ext cx="5367040" cy="4765587"/>
          </a:xfrm>
          <a:prstGeom prst="rect">
            <a:avLst/>
          </a:prstGeom>
          <a:noFill/>
          <a:ln w="9525">
            <a:noFill/>
            <a:miter lim="800000"/>
            <a:headEnd/>
            <a:tailEnd/>
          </a:ln>
        </p:spPr>
      </p:pic>
    </p:spTree>
    <p:extLst>
      <p:ext uri="{BB962C8B-B14F-4D97-AF65-F5344CB8AC3E}">
        <p14:creationId xmlns:p14="http://schemas.microsoft.com/office/powerpoint/2010/main" val="386680205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a:xfrm>
            <a:off x="829732" y="1532466"/>
            <a:ext cx="7296573" cy="2997200"/>
          </a:xfrm>
        </p:spPr>
        <p:txBody>
          <a:bodyPr/>
          <a:lstStyle/>
          <a:p>
            <a:r>
              <a:rPr lang="sv-SE" sz="2800" dirty="0" smtClean="0"/>
              <a:t>Samlad läkemedelslista / NOD </a:t>
            </a:r>
            <a:r>
              <a:rPr lang="sv-SE" sz="2400" dirty="0" smtClean="0"/>
              <a:t/>
            </a:r>
            <a:br>
              <a:rPr lang="sv-SE" sz="2400" dirty="0" smtClean="0"/>
            </a:br>
            <a:r>
              <a:rPr lang="sv-SE" sz="2400" dirty="0" smtClean="0"/>
              <a:t/>
            </a:r>
            <a:br>
              <a:rPr lang="sv-SE" sz="2400" dirty="0" smtClean="0"/>
            </a:br>
            <a:r>
              <a:rPr lang="sv-SE" sz="2000" i="1" dirty="0" smtClean="0"/>
              <a:t>Regelverk &amp; säkerhetskrav </a:t>
            </a:r>
            <a:r>
              <a:rPr lang="sv-SE" sz="2000" i="1" dirty="0"/>
              <a:t/>
            </a:r>
            <a:br>
              <a:rPr lang="sv-SE" sz="2000" i="1" dirty="0"/>
            </a:br>
            <a:r>
              <a:rPr lang="sv-SE" sz="2000" i="1" dirty="0" smtClean="0"/>
              <a:t/>
            </a:r>
            <a:br>
              <a:rPr lang="sv-SE" sz="2000" i="1" dirty="0" smtClean="0"/>
            </a:br>
            <a:r>
              <a:rPr lang="sv-SE" sz="1800" b="0" i="1" dirty="0" smtClean="0"/>
              <a:t>Behörighetsstyrning</a:t>
            </a:r>
            <a:r>
              <a:rPr lang="sv-SE" sz="1800" b="0" i="1" dirty="0"/>
              <a:t> </a:t>
            </a:r>
            <a:r>
              <a:rPr lang="sv-SE" sz="1800" b="0" i="1" dirty="0" smtClean="0"/>
              <a:t>- roller</a:t>
            </a:r>
            <a:br>
              <a:rPr lang="sv-SE" sz="1800" b="0" i="1" dirty="0" smtClean="0"/>
            </a:br>
            <a:r>
              <a:rPr lang="sv-SE" sz="1800" b="0" i="1" dirty="0" smtClean="0"/>
              <a:t>Inloggning &amp; Kommunikationssäkerhet</a:t>
            </a:r>
            <a:br>
              <a:rPr lang="sv-SE" sz="1800" b="0" i="1" dirty="0" smtClean="0"/>
            </a:br>
            <a:r>
              <a:rPr lang="sv-SE" sz="1800" b="0" i="1" dirty="0" smtClean="0"/>
              <a:t>Spärr &amp; Samtycke</a:t>
            </a:r>
            <a:r>
              <a:rPr lang="sv-SE" sz="1800" b="0" i="1" dirty="0"/>
              <a:t/>
            </a:r>
            <a:br>
              <a:rPr lang="sv-SE" sz="1800" b="0" i="1" dirty="0"/>
            </a:br>
            <a:r>
              <a:rPr lang="sv-SE" sz="1800" b="0" i="1" dirty="0"/>
              <a:t/>
            </a:r>
            <a:br>
              <a:rPr lang="sv-SE" sz="1800" b="0" i="1" dirty="0"/>
            </a:br>
            <a:endParaRPr lang="sv-SE" sz="1800" b="0" i="1" dirty="0"/>
          </a:p>
        </p:txBody>
      </p:sp>
      <p:sp>
        <p:nvSpPr>
          <p:cNvPr id="5" name="Underrubrik 4"/>
          <p:cNvSpPr>
            <a:spLocks noGrp="1"/>
          </p:cNvSpPr>
          <p:nvPr>
            <p:ph type="subTitle" idx="1"/>
          </p:nvPr>
        </p:nvSpPr>
        <p:spPr>
          <a:xfrm>
            <a:off x="1371600" y="5080000"/>
            <a:ext cx="6400800" cy="558800"/>
          </a:xfrm>
        </p:spPr>
        <p:txBody>
          <a:bodyPr/>
          <a:lstStyle/>
          <a:p>
            <a:endParaRPr lang="sv-SE"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latin typeface="Arial"/>
              </a:rPr>
              <a:pPr/>
              <a:t>39</a:t>
            </a:fld>
            <a:endParaRPr lang="sv-SE">
              <a:latin typeface="Arial"/>
            </a:endParaRPr>
          </a:p>
        </p:txBody>
      </p:sp>
      <p:pic>
        <p:nvPicPr>
          <p:cNvPr id="6" name="Bildobjekt 5"/>
          <p:cNvPicPr>
            <a:picLocks noChangeAspect="1"/>
          </p:cNvPicPr>
          <p:nvPr/>
        </p:nvPicPr>
        <p:blipFill>
          <a:blip r:embed="rId3"/>
          <a:stretch>
            <a:fillRect/>
          </a:stretch>
        </p:blipFill>
        <p:spPr>
          <a:xfrm>
            <a:off x="7668139" y="18852"/>
            <a:ext cx="1384717" cy="1037201"/>
          </a:xfrm>
          <a:prstGeom prst="rect">
            <a:avLst/>
          </a:prstGeom>
        </p:spPr>
      </p:pic>
    </p:spTree>
    <p:extLst>
      <p:ext uri="{BB962C8B-B14F-4D97-AF65-F5344CB8AC3E}">
        <p14:creationId xmlns:p14="http://schemas.microsoft.com/office/powerpoint/2010/main" val="15694306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med rundade hörn 5"/>
          <p:cNvSpPr/>
          <p:nvPr/>
        </p:nvSpPr>
        <p:spPr>
          <a:xfrm rot="10800000" flipV="1">
            <a:off x="1624889" y="3894593"/>
            <a:ext cx="1927724" cy="2469107"/>
          </a:xfrm>
          <a:prstGeom prst="roundRect">
            <a:avLst>
              <a:gd name="adj" fmla="val 3154"/>
            </a:avLst>
          </a:prstGeom>
          <a:solidFill>
            <a:schemeClr val="bg1">
              <a:lumMod val="85000"/>
            </a:schemeClr>
          </a:solidFill>
          <a:ln w="28575" cmpd="sng">
            <a:solidFill>
              <a:schemeClr val="accent5">
                <a:lumMod val="25000"/>
              </a:schemeClr>
            </a:solidFill>
            <a:miter lim="800000"/>
            <a:headEnd/>
            <a:tailEnd/>
          </a:ln>
        </p:spPr>
        <p:txBody>
          <a:bodyPr wrap="none" anchor="b"/>
          <a:lstStyle/>
          <a:p>
            <a:pPr algn="r" defTabSz="914400" fontAlgn="base">
              <a:spcBef>
                <a:spcPct val="0"/>
              </a:spcBef>
              <a:spcAft>
                <a:spcPct val="0"/>
              </a:spcAft>
            </a:pPr>
            <a:r>
              <a:rPr lang="sv-SE" sz="1000" dirty="0" smtClean="0">
                <a:solidFill>
                  <a:srgbClr val="382819"/>
                </a:solidFill>
                <a:latin typeface="Arial" pitchFamily="-112" charset="0"/>
                <a:ea typeface="Times New Roman" pitchFamily="-112" charset="0"/>
                <a:cs typeface="Times New Roman" pitchFamily="-112" charset="0"/>
              </a:rPr>
              <a:t>NOD system</a:t>
            </a:r>
            <a:endParaRPr lang="sv-SE" sz="1000" dirty="0">
              <a:solidFill>
                <a:srgbClr val="382819"/>
              </a:solidFill>
              <a:latin typeface="Arial" pitchFamily="-112" charset="0"/>
              <a:ea typeface="Times New Roman" pitchFamily="-112" charset="0"/>
              <a:cs typeface="Times New Roman" pitchFamily="-112" charset="0"/>
            </a:endParaRPr>
          </a:p>
        </p:txBody>
      </p:sp>
      <p:sp>
        <p:nvSpPr>
          <p:cNvPr id="71" name="Rektangel med rundade hörn 70"/>
          <p:cNvSpPr/>
          <p:nvPr/>
        </p:nvSpPr>
        <p:spPr>
          <a:xfrm rot="10800000" flipV="1">
            <a:off x="4095926" y="3868802"/>
            <a:ext cx="3792959" cy="2494898"/>
          </a:xfrm>
          <a:prstGeom prst="roundRect">
            <a:avLst>
              <a:gd name="adj" fmla="val 4005"/>
            </a:avLst>
          </a:prstGeom>
          <a:solidFill>
            <a:schemeClr val="bg1">
              <a:lumMod val="85000"/>
            </a:schemeClr>
          </a:solidFill>
          <a:ln w="9525">
            <a:noFill/>
            <a:miter lim="800000"/>
            <a:headEnd/>
            <a:tailEnd/>
          </a:ln>
        </p:spPr>
        <p:txBody>
          <a:bodyPr wrap="none" anchor="b"/>
          <a:lstStyle/>
          <a:p>
            <a:pPr algn="r" defTabSz="914400" fontAlgn="base">
              <a:spcBef>
                <a:spcPct val="0"/>
              </a:spcBef>
              <a:spcAft>
                <a:spcPct val="0"/>
              </a:spcAft>
              <a:defRPr/>
            </a:pPr>
            <a:r>
              <a:rPr lang="sv-SE" sz="1000" dirty="0" smtClean="0">
                <a:solidFill>
                  <a:srgbClr val="382819"/>
                </a:solidFill>
                <a:latin typeface="Arial" pitchFamily="-112" charset="0"/>
                <a:ea typeface="Times New Roman" pitchFamily="-112" charset="0"/>
                <a:cs typeface="Times New Roman" pitchFamily="-112" charset="0"/>
              </a:rPr>
              <a:t>Befintliga system, eHälsomyndigheten</a:t>
            </a:r>
            <a:endParaRPr lang="sv-SE" sz="1000" dirty="0">
              <a:solidFill>
                <a:srgbClr val="382819"/>
              </a:solidFill>
              <a:latin typeface="Arial" pitchFamily="-112" charset="0"/>
              <a:ea typeface="Times New Roman" pitchFamily="-112" charset="0"/>
              <a:cs typeface="Times New Roman" pitchFamily="-112" charset="0"/>
            </a:endParaRPr>
          </a:p>
        </p:txBody>
      </p:sp>
      <p:sp>
        <p:nvSpPr>
          <p:cNvPr id="115" name="Rektangel med rundade hörn 114">
            <a:hlinkClick r:id="" action="ppaction://noaction"/>
          </p:cNvPr>
          <p:cNvSpPr/>
          <p:nvPr/>
        </p:nvSpPr>
        <p:spPr>
          <a:xfrm rot="10800000" flipV="1">
            <a:off x="251618" y="1422462"/>
            <a:ext cx="1132178" cy="3810251"/>
          </a:xfrm>
          <a:prstGeom prst="roundRect">
            <a:avLst>
              <a:gd name="adj" fmla="val 8435"/>
            </a:avLst>
          </a:prstGeom>
          <a:solidFill>
            <a:schemeClr val="bg1">
              <a:lumMod val="85000"/>
            </a:schemeClr>
          </a:solidFill>
          <a:ln w="9525">
            <a:noFill/>
            <a:miter lim="800000"/>
            <a:headEnd/>
            <a:tailEnd/>
          </a:ln>
        </p:spPr>
        <p:txBody>
          <a:bodyPr wrap="none" anchor="b"/>
          <a:lstStyle/>
          <a:p>
            <a:pPr defTabSz="914400" fontAlgn="base">
              <a:spcBef>
                <a:spcPct val="0"/>
              </a:spcBef>
              <a:spcAft>
                <a:spcPct val="0"/>
              </a:spcAft>
              <a:defRPr/>
            </a:pPr>
            <a:r>
              <a:rPr lang="sv-SE" sz="1000" dirty="0" smtClean="0">
                <a:solidFill>
                  <a:srgbClr val="382819"/>
                </a:solidFill>
                <a:latin typeface="Arial" pitchFamily="-112" charset="0"/>
                <a:ea typeface="Times New Roman" pitchFamily="-112" charset="0"/>
                <a:cs typeface="Times New Roman" pitchFamily="-112" charset="0"/>
              </a:rPr>
              <a:t/>
            </a:r>
            <a:br>
              <a:rPr lang="sv-SE" sz="1000" dirty="0" smtClean="0">
                <a:solidFill>
                  <a:srgbClr val="382819"/>
                </a:solidFill>
                <a:latin typeface="Arial" pitchFamily="-112" charset="0"/>
                <a:ea typeface="Times New Roman" pitchFamily="-112" charset="0"/>
                <a:cs typeface="Times New Roman" pitchFamily="-112" charset="0"/>
              </a:rPr>
            </a:br>
            <a:r>
              <a:rPr lang="sv-SE" sz="1000" dirty="0" smtClean="0">
                <a:solidFill>
                  <a:srgbClr val="382819"/>
                </a:solidFill>
                <a:latin typeface="Arial" pitchFamily="-112" charset="0"/>
                <a:ea typeface="Times New Roman" pitchFamily="-112" charset="0"/>
                <a:cs typeface="Times New Roman" pitchFamily="-112" charset="0"/>
              </a:rPr>
              <a:t>Stödtjänster</a:t>
            </a:r>
            <a:endParaRPr lang="sv-SE" sz="1000" dirty="0">
              <a:solidFill>
                <a:srgbClr val="382819"/>
              </a:solidFill>
              <a:latin typeface="Arial" pitchFamily="-112" charset="0"/>
              <a:ea typeface="Times New Roman" pitchFamily="-112" charset="0"/>
              <a:cs typeface="Times New Roman" pitchFamily="-112" charset="0"/>
            </a:endParaRPr>
          </a:p>
        </p:txBody>
      </p:sp>
      <p:sp>
        <p:nvSpPr>
          <p:cNvPr id="82" name="Rektangel med rundade hörn 81"/>
          <p:cNvSpPr/>
          <p:nvPr/>
        </p:nvSpPr>
        <p:spPr>
          <a:xfrm>
            <a:off x="5088154" y="4654119"/>
            <a:ext cx="893061" cy="516552"/>
          </a:xfrm>
          <a:prstGeom prst="roundRect">
            <a:avLst>
              <a:gd name="adj" fmla="val 5926"/>
            </a:avLst>
          </a:prstGeom>
          <a:ln>
            <a:tailEnd type="triangle" w="lg" len="lg"/>
          </a:ln>
        </p:spPr>
        <p:style>
          <a:lnRef idx="1">
            <a:schemeClr val="accent4"/>
          </a:lnRef>
          <a:fillRef idx="2">
            <a:schemeClr val="accent4"/>
          </a:fillRef>
          <a:effectRef idx="1">
            <a:schemeClr val="accent4"/>
          </a:effectRef>
          <a:fontRef idx="minor">
            <a:schemeClr val="dk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Expediering</a:t>
            </a:r>
          </a:p>
          <a:p>
            <a:pPr algn="ctr" defTabSz="914400" fontAlgn="base">
              <a:spcBef>
                <a:spcPct val="0"/>
              </a:spcBef>
              <a:spcAft>
                <a:spcPct val="0"/>
              </a:spcAft>
            </a:pPr>
            <a:r>
              <a:rPr lang="sv-SE" sz="900" dirty="0" smtClean="0">
                <a:solidFill>
                  <a:srgbClr val="382819"/>
                </a:solidFill>
                <a:ea typeface="ＭＳ Ｐゴシック" pitchFamily="-112" charset="-128"/>
                <a:cs typeface="ＭＳ Ｐゴシック" pitchFamily="-112" charset="-128"/>
              </a:rPr>
              <a:t>läkemedel</a:t>
            </a:r>
            <a:endParaRPr lang="sv-SE" sz="900" dirty="0">
              <a:solidFill>
                <a:srgbClr val="382819"/>
              </a:solidFill>
              <a:ea typeface="ＭＳ Ｐゴシック" pitchFamily="-112" charset="-128"/>
              <a:cs typeface="ＭＳ Ｐゴシック" pitchFamily="-112" charset="-128"/>
            </a:endParaRPr>
          </a:p>
        </p:txBody>
      </p:sp>
      <p:sp>
        <p:nvSpPr>
          <p:cNvPr id="2" name="Rubrik 1"/>
          <p:cNvSpPr>
            <a:spLocks noGrp="1"/>
          </p:cNvSpPr>
          <p:nvPr>
            <p:ph type="title"/>
          </p:nvPr>
        </p:nvSpPr>
        <p:spPr>
          <a:xfrm>
            <a:off x="1546454" y="135523"/>
            <a:ext cx="6792678" cy="602823"/>
          </a:xfrm>
        </p:spPr>
        <p:txBody>
          <a:bodyPr>
            <a:normAutofit/>
          </a:bodyPr>
          <a:lstStyle/>
          <a:p>
            <a:r>
              <a:rPr lang="sv-SE" sz="2000" dirty="0" smtClean="0"/>
              <a:t>Översikt – Samlad läkemedelslista</a:t>
            </a:r>
            <a:endParaRPr lang="sv-SE" sz="1200" i="1" dirty="0"/>
          </a:p>
        </p:txBody>
      </p:sp>
      <p:sp>
        <p:nvSpPr>
          <p:cNvPr id="48" name="Cylinder 47"/>
          <p:cNvSpPr/>
          <p:nvPr/>
        </p:nvSpPr>
        <p:spPr>
          <a:xfrm>
            <a:off x="5316098" y="5405629"/>
            <a:ext cx="725927" cy="425627"/>
          </a:xfrm>
          <a:prstGeom prst="can">
            <a:avLst/>
          </a:prstGeom>
          <a:ln>
            <a:headEnd type="none"/>
            <a:tailEnd type="none" w="lg" len="lg"/>
          </a:ln>
        </p:spPr>
        <p:style>
          <a:lnRef idx="2">
            <a:schemeClr val="accent3">
              <a:shade val="50000"/>
            </a:schemeClr>
          </a:lnRef>
          <a:fillRef idx="1">
            <a:schemeClr val="accent3"/>
          </a:fillRef>
          <a:effectRef idx="0">
            <a:schemeClr val="accent3"/>
          </a:effectRef>
          <a:fontRef idx="minor">
            <a:schemeClr val="lt1"/>
          </a:fontRef>
        </p:style>
        <p:txBody>
          <a:bodyPr lIns="72000" rIns="72000" anchor="ctr"/>
          <a:lstStyle/>
          <a:p>
            <a:pPr algn="ctr" defTabSz="914400" fontAlgn="base">
              <a:spcBef>
                <a:spcPct val="0"/>
              </a:spcBef>
              <a:spcAft>
                <a:spcPct val="0"/>
              </a:spcAft>
            </a:pPr>
            <a:r>
              <a:rPr lang="sv-SE" sz="1000" dirty="0">
                <a:solidFill>
                  <a:srgbClr val="382819"/>
                </a:solidFill>
                <a:latin typeface="Arial"/>
                <a:ea typeface="ＭＳ Ｐゴシック" pitchFamily="-112" charset="-128"/>
                <a:cs typeface="ＭＳ Ｐゴシック" pitchFamily="-112" charset="-128"/>
              </a:rPr>
              <a:t>LF</a:t>
            </a:r>
          </a:p>
        </p:txBody>
      </p:sp>
      <p:sp>
        <p:nvSpPr>
          <p:cNvPr id="43" name="Cylinder 42"/>
          <p:cNvSpPr/>
          <p:nvPr/>
        </p:nvSpPr>
        <p:spPr>
          <a:xfrm>
            <a:off x="4200669" y="5417640"/>
            <a:ext cx="971755" cy="520343"/>
          </a:xfrm>
          <a:prstGeom prst="can">
            <a:avLst/>
          </a:prstGeom>
          <a:ln>
            <a:headEnd type="none"/>
            <a:tailEnd type="none" w="lg" len="lg"/>
          </a:ln>
        </p:spPr>
        <p:style>
          <a:lnRef idx="2">
            <a:schemeClr val="accent3">
              <a:shade val="50000"/>
            </a:schemeClr>
          </a:lnRef>
          <a:fillRef idx="1">
            <a:schemeClr val="accent3"/>
          </a:fillRef>
          <a:effectRef idx="0">
            <a:schemeClr val="accent3"/>
          </a:effectRef>
          <a:fontRef idx="minor">
            <a:schemeClr val="lt1"/>
          </a:fontRef>
        </p:style>
        <p:txBody>
          <a:bodyPr lIns="72000" rIns="72000" anchor="ctr"/>
          <a:lstStyle/>
          <a:p>
            <a:pPr algn="ctr" defTabSz="914400" fontAlgn="base">
              <a:spcBef>
                <a:spcPct val="0"/>
              </a:spcBef>
              <a:spcAft>
                <a:spcPct val="0"/>
              </a:spcAft>
            </a:pPr>
            <a:r>
              <a:rPr lang="sv-SE" sz="1000" dirty="0" smtClean="0">
                <a:solidFill>
                  <a:srgbClr val="382819"/>
                </a:solidFill>
                <a:latin typeface="Arial"/>
                <a:ea typeface="ＭＳ Ｐゴシック" pitchFamily="-112" charset="-128"/>
                <a:cs typeface="ＭＳ Ｐゴシック" pitchFamily="-112" charset="-128"/>
              </a:rPr>
              <a:t>Receptdepå</a:t>
            </a:r>
            <a:endParaRPr lang="sv-SE" sz="1000" dirty="0">
              <a:solidFill>
                <a:srgbClr val="382819"/>
              </a:solidFill>
              <a:latin typeface="Arial"/>
              <a:ea typeface="ＭＳ Ｐゴシック" pitchFamily="-112" charset="-128"/>
              <a:cs typeface="ＭＳ Ｐゴシック" pitchFamily="-112" charset="-128"/>
            </a:endParaRPr>
          </a:p>
        </p:txBody>
      </p:sp>
      <p:cxnSp>
        <p:nvCxnSpPr>
          <p:cNvPr id="45" name="Rak pil 59"/>
          <p:cNvCxnSpPr>
            <a:stCxn id="48" idx="1"/>
            <a:endCxn id="82" idx="2"/>
          </p:cNvCxnSpPr>
          <p:nvPr/>
        </p:nvCxnSpPr>
        <p:spPr>
          <a:xfrm flipH="1" flipV="1">
            <a:off x="5534685" y="5170671"/>
            <a:ext cx="144377" cy="234958"/>
          </a:xfrm>
          <a:prstGeom prst="straightConnector1">
            <a:avLst/>
          </a:prstGeom>
          <a:ln>
            <a:solidFill>
              <a:srgbClr val="000000"/>
            </a:solidFill>
            <a:prstDash val="solid"/>
            <a:headEnd type="none" w="sm" len="sm"/>
            <a:tailEnd type="none" w="sm" len="sm"/>
          </a:ln>
        </p:spPr>
        <p:style>
          <a:lnRef idx="1">
            <a:schemeClr val="accent5"/>
          </a:lnRef>
          <a:fillRef idx="0">
            <a:schemeClr val="accent5"/>
          </a:fillRef>
          <a:effectRef idx="0">
            <a:schemeClr val="accent5"/>
          </a:effectRef>
          <a:fontRef idx="minor">
            <a:schemeClr val="tx1"/>
          </a:fontRef>
        </p:style>
      </p:cxnSp>
      <p:cxnSp>
        <p:nvCxnSpPr>
          <p:cNvPr id="80" name="Rak pil 59"/>
          <p:cNvCxnSpPr>
            <a:stCxn id="43" idx="1"/>
            <a:endCxn id="79" idx="2"/>
          </p:cNvCxnSpPr>
          <p:nvPr/>
        </p:nvCxnSpPr>
        <p:spPr>
          <a:xfrm flipH="1" flipV="1">
            <a:off x="4618704" y="5170671"/>
            <a:ext cx="67843" cy="246969"/>
          </a:xfrm>
          <a:prstGeom prst="straightConnector1">
            <a:avLst/>
          </a:prstGeom>
          <a:ln>
            <a:solidFill>
              <a:srgbClr val="000000"/>
            </a:solidFill>
            <a:prstDash val="solid"/>
            <a:headEnd type="none" w="sm" len="sm"/>
            <a:tailEnd type="none" w="sm" len="sm"/>
          </a:ln>
        </p:spPr>
        <p:style>
          <a:lnRef idx="1">
            <a:schemeClr val="accent5"/>
          </a:lnRef>
          <a:fillRef idx="0">
            <a:schemeClr val="accent5"/>
          </a:fillRef>
          <a:effectRef idx="0">
            <a:schemeClr val="accent5"/>
          </a:effectRef>
          <a:fontRef idx="minor">
            <a:schemeClr val="tx1"/>
          </a:fontRef>
        </p:style>
      </p:cxnSp>
      <p:sp>
        <p:nvSpPr>
          <p:cNvPr id="78" name="Rektangel med rundade hörn 77"/>
          <p:cNvSpPr/>
          <p:nvPr/>
        </p:nvSpPr>
        <p:spPr>
          <a:xfrm>
            <a:off x="6057996" y="4658308"/>
            <a:ext cx="840406" cy="512363"/>
          </a:xfrm>
          <a:prstGeom prst="roundRect">
            <a:avLst>
              <a:gd name="adj" fmla="val 7041"/>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chemeClr val="bg1"/>
                </a:solidFill>
                <a:latin typeface="Arial"/>
                <a:ea typeface="ＭＳ Ｐゴシック" pitchFamily="-112" charset="-128"/>
                <a:cs typeface="ＭＳ Ｐゴシック" pitchFamily="-112" charset="-128"/>
              </a:rPr>
              <a:t>Dosunderlag</a:t>
            </a:r>
            <a:br>
              <a:rPr lang="sv-SE" sz="900" dirty="0">
                <a:solidFill>
                  <a:schemeClr val="bg1"/>
                </a:solidFill>
                <a:latin typeface="Arial"/>
                <a:ea typeface="ＭＳ Ｐゴシック" pitchFamily="-112" charset="-128"/>
                <a:cs typeface="ＭＳ Ｐゴシック" pitchFamily="-112" charset="-128"/>
              </a:rPr>
            </a:br>
            <a:r>
              <a:rPr lang="sv-SE" sz="900" dirty="0">
                <a:solidFill>
                  <a:schemeClr val="bg1"/>
                </a:solidFill>
                <a:latin typeface="Arial"/>
                <a:ea typeface="ＭＳ Ｐゴシック" pitchFamily="-112" charset="-128"/>
                <a:cs typeface="ＭＳ Ｐゴシック" pitchFamily="-112" charset="-128"/>
              </a:rPr>
              <a:t>Dossamtycke</a:t>
            </a:r>
          </a:p>
        </p:txBody>
      </p:sp>
      <p:cxnSp>
        <p:nvCxnSpPr>
          <p:cNvPr id="92" name="Rak pil 59"/>
          <p:cNvCxnSpPr>
            <a:stCxn id="43" idx="1"/>
            <a:endCxn id="74" idx="2"/>
          </p:cNvCxnSpPr>
          <p:nvPr/>
        </p:nvCxnSpPr>
        <p:spPr>
          <a:xfrm rot="5400000" flipH="1" flipV="1">
            <a:off x="4595968" y="4461461"/>
            <a:ext cx="1046758" cy="865600"/>
          </a:xfrm>
          <a:prstGeom prst="curvedConnector3">
            <a:avLst>
              <a:gd name="adj1" fmla="val 82030"/>
            </a:avLst>
          </a:prstGeom>
          <a:ln>
            <a:solidFill>
              <a:srgbClr val="000000"/>
            </a:solidFill>
            <a:prstDash val="dash"/>
            <a:headEnd type="none" w="sm" len="sm"/>
            <a:tailEnd type="none" w="sm" len="sm"/>
          </a:ln>
        </p:spPr>
        <p:style>
          <a:lnRef idx="1">
            <a:schemeClr val="accent5"/>
          </a:lnRef>
          <a:fillRef idx="0">
            <a:schemeClr val="accent5"/>
          </a:fillRef>
          <a:effectRef idx="0">
            <a:schemeClr val="accent5"/>
          </a:effectRef>
          <a:fontRef idx="minor">
            <a:schemeClr val="tx1"/>
          </a:fontRef>
        </p:style>
      </p:cxnSp>
      <p:sp>
        <p:nvSpPr>
          <p:cNvPr id="79" name="Rektangel med rundade hörn 78"/>
          <p:cNvSpPr/>
          <p:nvPr/>
        </p:nvSpPr>
        <p:spPr>
          <a:xfrm>
            <a:off x="4206261" y="4654119"/>
            <a:ext cx="824885" cy="516552"/>
          </a:xfrm>
          <a:prstGeom prst="roundRect">
            <a:avLst>
              <a:gd name="adj" fmla="val 9033"/>
            </a:avLst>
          </a:prstGeom>
          <a:ln>
            <a:tailEnd type="triangle" w="lg" len="lg"/>
          </a:ln>
        </p:spPr>
        <p:style>
          <a:lnRef idx="1">
            <a:schemeClr val="accent4"/>
          </a:lnRef>
          <a:fillRef idx="2">
            <a:schemeClr val="accent4"/>
          </a:fillRef>
          <a:effectRef idx="1">
            <a:schemeClr val="accent4"/>
          </a:effectRef>
          <a:fontRef idx="minor">
            <a:schemeClr val="dk1"/>
          </a:fontRef>
        </p:style>
        <p:txBody>
          <a:bodyPr lIns="36000" rIns="36000" anchor="ctr"/>
          <a:lstStyle/>
          <a:p>
            <a:pPr algn="ctr" defTabSz="914400" fontAlgn="base">
              <a:spcBef>
                <a:spcPct val="0"/>
              </a:spcBef>
              <a:spcAft>
                <a:spcPct val="0"/>
              </a:spcAft>
            </a:pPr>
            <a:r>
              <a:rPr lang="sv-SE" sz="900" dirty="0" smtClean="0">
                <a:solidFill>
                  <a:srgbClr val="382819"/>
                </a:solidFill>
                <a:latin typeface="Arial"/>
                <a:ea typeface="ＭＳ Ｐゴシック" pitchFamily="-112" charset="-128"/>
                <a:cs typeface="ＭＳ Ｐゴシック" pitchFamily="-112" charset="-128"/>
              </a:rPr>
              <a:t>Recept </a:t>
            </a:r>
            <a:endParaRPr lang="sv-SE" sz="900" dirty="0">
              <a:solidFill>
                <a:srgbClr val="382819"/>
              </a:solidFill>
              <a:latin typeface="Arial"/>
              <a:ea typeface="ＭＳ Ｐゴシック" pitchFamily="-112" charset="-128"/>
              <a:cs typeface="ＭＳ Ｐゴシック" pitchFamily="-112" charset="-128"/>
            </a:endParaRPr>
          </a:p>
        </p:txBody>
      </p:sp>
      <p:sp>
        <p:nvSpPr>
          <p:cNvPr id="89" name="Rektangel med rundade hörn 88"/>
          <p:cNvSpPr/>
          <p:nvPr/>
        </p:nvSpPr>
        <p:spPr>
          <a:xfrm>
            <a:off x="352730" y="1664203"/>
            <a:ext cx="916217" cy="441738"/>
          </a:xfrm>
          <a:prstGeom prst="roundRect">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Stark</a:t>
            </a:r>
            <a:br>
              <a:rPr lang="sv-SE" sz="900" dirty="0">
                <a:solidFill>
                  <a:srgbClr val="382819"/>
                </a:solidFill>
                <a:latin typeface="Arial"/>
                <a:ea typeface="ＭＳ Ｐゴシック" pitchFamily="-112" charset="-128"/>
                <a:cs typeface="ＭＳ Ｐゴシック" pitchFamily="-112" charset="-128"/>
              </a:rPr>
            </a:br>
            <a:r>
              <a:rPr lang="sv-SE" sz="900" dirty="0">
                <a:solidFill>
                  <a:srgbClr val="382819"/>
                </a:solidFill>
                <a:latin typeface="Arial"/>
                <a:ea typeface="ＭＳ Ｐゴシック" pitchFamily="-112" charset="-128"/>
                <a:cs typeface="ＭＳ Ｐゴシック" pitchFamily="-112" charset="-128"/>
              </a:rPr>
              <a:t>Autentisering (</a:t>
            </a:r>
            <a:r>
              <a:rPr lang="sv-SE" sz="900" dirty="0" err="1">
                <a:solidFill>
                  <a:srgbClr val="382819"/>
                </a:solidFill>
                <a:latin typeface="Arial"/>
                <a:ea typeface="ＭＳ Ｐゴシック" pitchFamily="-112" charset="-128"/>
                <a:cs typeface="ＭＳ Ｐゴシック" pitchFamily="-112" charset="-128"/>
              </a:rPr>
              <a:t>IdP</a:t>
            </a:r>
            <a:r>
              <a:rPr lang="sv-SE" sz="900" dirty="0">
                <a:solidFill>
                  <a:srgbClr val="382819"/>
                </a:solidFill>
                <a:latin typeface="Arial"/>
                <a:ea typeface="ＭＳ Ｐゴシック" pitchFamily="-112" charset="-128"/>
                <a:cs typeface="ＭＳ Ｐゴシック" pitchFamily="-112" charset="-128"/>
              </a:rPr>
              <a:t>)</a:t>
            </a:r>
          </a:p>
        </p:txBody>
      </p:sp>
      <p:sp>
        <p:nvSpPr>
          <p:cNvPr id="90" name="Rektangel med rundade hörn 89"/>
          <p:cNvSpPr/>
          <p:nvPr/>
        </p:nvSpPr>
        <p:spPr>
          <a:xfrm>
            <a:off x="352729" y="2156828"/>
            <a:ext cx="916218" cy="369034"/>
          </a:xfrm>
          <a:prstGeom prst="roundRect">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Nationell</a:t>
            </a:r>
            <a:br>
              <a:rPr lang="sv-SE" sz="900" dirty="0">
                <a:solidFill>
                  <a:srgbClr val="382819"/>
                </a:solidFill>
                <a:latin typeface="Arial"/>
                <a:ea typeface="ＭＳ Ｐゴシック" pitchFamily="-112" charset="-128"/>
                <a:cs typeface="ＭＳ Ｐゴシック" pitchFamily="-112" charset="-128"/>
              </a:rPr>
            </a:br>
            <a:r>
              <a:rPr lang="sv-SE" sz="900" dirty="0">
                <a:solidFill>
                  <a:srgbClr val="382819"/>
                </a:solidFill>
                <a:latin typeface="Arial"/>
                <a:ea typeface="ＭＳ Ｐゴシック" pitchFamily="-112" charset="-128"/>
                <a:cs typeface="ＭＳ Ｐゴシック" pitchFamily="-112" charset="-128"/>
              </a:rPr>
              <a:t>katalog (HSA)</a:t>
            </a:r>
          </a:p>
        </p:txBody>
      </p:sp>
      <p:sp>
        <p:nvSpPr>
          <p:cNvPr id="91" name="Rektangel med rundade hörn 90"/>
          <p:cNvSpPr/>
          <p:nvPr/>
        </p:nvSpPr>
        <p:spPr>
          <a:xfrm>
            <a:off x="356419" y="4339426"/>
            <a:ext cx="916217" cy="383795"/>
          </a:xfrm>
          <a:prstGeom prst="roundRect">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Personuppgift</a:t>
            </a:r>
          </a:p>
        </p:txBody>
      </p:sp>
      <p:sp>
        <p:nvSpPr>
          <p:cNvPr id="93" name="Rektangel med rundade hörn 92"/>
          <p:cNvSpPr/>
          <p:nvPr/>
        </p:nvSpPr>
        <p:spPr>
          <a:xfrm>
            <a:off x="352016" y="3888193"/>
            <a:ext cx="916217" cy="399388"/>
          </a:xfrm>
          <a:prstGeom prst="roundRect">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SIL</a:t>
            </a:r>
          </a:p>
        </p:txBody>
      </p:sp>
      <p:sp>
        <p:nvSpPr>
          <p:cNvPr id="94" name="Rektangel med rundade hörn 93"/>
          <p:cNvSpPr/>
          <p:nvPr/>
        </p:nvSpPr>
        <p:spPr>
          <a:xfrm>
            <a:off x="358994" y="2582152"/>
            <a:ext cx="909953" cy="368408"/>
          </a:xfrm>
          <a:prstGeom prst="roundRect">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Samtycke</a:t>
            </a:r>
          </a:p>
        </p:txBody>
      </p:sp>
      <p:sp>
        <p:nvSpPr>
          <p:cNvPr id="96" name="Rektangel med rundade hörn 95"/>
          <p:cNvSpPr/>
          <p:nvPr/>
        </p:nvSpPr>
        <p:spPr>
          <a:xfrm>
            <a:off x="358797" y="3001523"/>
            <a:ext cx="916217" cy="372517"/>
          </a:xfrm>
          <a:prstGeom prst="roundRect">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Spärr</a:t>
            </a:r>
          </a:p>
        </p:txBody>
      </p:sp>
      <p:sp>
        <p:nvSpPr>
          <p:cNvPr id="101" name="Rektangel med rundade hörn 100"/>
          <p:cNvSpPr/>
          <p:nvPr/>
        </p:nvSpPr>
        <p:spPr>
          <a:xfrm>
            <a:off x="356419" y="3427641"/>
            <a:ext cx="916217" cy="354297"/>
          </a:xfrm>
          <a:prstGeom prst="roundRect">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Åtkomstlogg</a:t>
            </a:r>
          </a:p>
        </p:txBody>
      </p:sp>
      <p:sp>
        <p:nvSpPr>
          <p:cNvPr id="73" name="Rektangel med rundade hörn 72"/>
          <p:cNvSpPr/>
          <p:nvPr/>
        </p:nvSpPr>
        <p:spPr>
          <a:xfrm>
            <a:off x="6945821" y="4652194"/>
            <a:ext cx="860752" cy="509146"/>
          </a:xfrm>
          <a:prstGeom prst="roundRect">
            <a:avLst>
              <a:gd name="adj" fmla="val 7175"/>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chemeClr val="bg1"/>
                </a:solidFill>
                <a:latin typeface="Arial"/>
                <a:ea typeface="ＭＳ Ｐゴシック" pitchFamily="-112" charset="-128"/>
                <a:cs typeface="ＭＳ Ｐゴシック" pitchFamily="-112" charset="-128"/>
              </a:rPr>
              <a:t>Dosapotek</a:t>
            </a:r>
            <a:br>
              <a:rPr lang="sv-SE" sz="900" dirty="0">
                <a:solidFill>
                  <a:schemeClr val="bg1"/>
                </a:solidFill>
                <a:latin typeface="Arial"/>
                <a:ea typeface="ＭＳ Ｐゴシック" pitchFamily="-112" charset="-128"/>
                <a:cs typeface="ＭＳ Ｐゴシック" pitchFamily="-112" charset="-128"/>
              </a:rPr>
            </a:br>
            <a:r>
              <a:rPr lang="sv-SE" sz="900" dirty="0">
                <a:solidFill>
                  <a:schemeClr val="bg1"/>
                </a:solidFill>
                <a:latin typeface="Arial"/>
                <a:ea typeface="ＭＳ Ｐゴシック" pitchFamily="-112" charset="-128"/>
                <a:cs typeface="ＭＳ Ｐゴシック" pitchFamily="-112" charset="-128"/>
              </a:rPr>
              <a:t>Logistik</a:t>
            </a:r>
          </a:p>
        </p:txBody>
      </p:sp>
      <p:sp>
        <p:nvSpPr>
          <p:cNvPr id="84" name="Cylinder 83"/>
          <p:cNvSpPr/>
          <p:nvPr/>
        </p:nvSpPr>
        <p:spPr>
          <a:xfrm>
            <a:off x="6994736" y="5342522"/>
            <a:ext cx="762921" cy="448618"/>
          </a:xfrm>
          <a:prstGeom prst="can">
            <a:avLst/>
          </a:prstGeom>
          <a:ln>
            <a:headEnd type="none"/>
            <a:tailEnd type="none" w="lg" len="lg"/>
          </a:ln>
        </p:spPr>
        <p:style>
          <a:lnRef idx="2">
            <a:schemeClr val="accent3">
              <a:shade val="50000"/>
            </a:schemeClr>
          </a:lnRef>
          <a:fillRef idx="1">
            <a:schemeClr val="accent3"/>
          </a:fillRef>
          <a:effectRef idx="0">
            <a:schemeClr val="accent3"/>
          </a:effectRef>
          <a:fontRef idx="minor">
            <a:schemeClr val="lt1"/>
          </a:fontRef>
        </p:style>
        <p:txBody>
          <a:bodyPr lIns="72000" rIns="72000" anchor="ctr"/>
          <a:lstStyle/>
          <a:p>
            <a:pPr algn="ctr" defTabSz="914400" fontAlgn="base">
              <a:spcBef>
                <a:spcPct val="0"/>
              </a:spcBef>
              <a:spcAft>
                <a:spcPct val="0"/>
              </a:spcAft>
            </a:pPr>
            <a:r>
              <a:rPr lang="sv-SE" sz="1000" dirty="0">
                <a:solidFill>
                  <a:srgbClr val="382819"/>
                </a:solidFill>
                <a:latin typeface="Arial"/>
                <a:ea typeface="ＭＳ Ｐゴシック" pitchFamily="-112" charset="-128"/>
                <a:cs typeface="ＭＳ Ｐゴシック" pitchFamily="-112" charset="-128"/>
              </a:rPr>
              <a:t>Dosapotek</a:t>
            </a:r>
          </a:p>
        </p:txBody>
      </p:sp>
      <p:cxnSp>
        <p:nvCxnSpPr>
          <p:cNvPr id="85" name="Rak pil 59"/>
          <p:cNvCxnSpPr>
            <a:stCxn id="84" idx="1"/>
            <a:endCxn id="73" idx="2"/>
          </p:cNvCxnSpPr>
          <p:nvPr/>
        </p:nvCxnSpPr>
        <p:spPr>
          <a:xfrm flipV="1">
            <a:off x="7376197" y="5161340"/>
            <a:ext cx="0" cy="181182"/>
          </a:xfrm>
          <a:prstGeom prst="straightConnector1">
            <a:avLst/>
          </a:prstGeom>
          <a:ln>
            <a:solidFill>
              <a:srgbClr val="000000"/>
            </a:solidFill>
            <a:prstDash val="solid"/>
            <a:headEnd type="none" w="sm" len="sm"/>
            <a:tailEnd type="none" w="sm" len="sm"/>
          </a:ln>
        </p:spPr>
        <p:style>
          <a:lnRef idx="1">
            <a:schemeClr val="accent5"/>
          </a:lnRef>
          <a:fillRef idx="0">
            <a:schemeClr val="accent5"/>
          </a:fillRef>
          <a:effectRef idx="0">
            <a:schemeClr val="accent5"/>
          </a:effectRef>
          <a:fontRef idx="minor">
            <a:schemeClr val="tx1"/>
          </a:fontRef>
        </p:style>
      </p:cxnSp>
      <p:sp>
        <p:nvSpPr>
          <p:cNvPr id="74" name="Rektangel med rundade hörn 73"/>
          <p:cNvSpPr/>
          <p:nvPr/>
        </p:nvSpPr>
        <p:spPr>
          <a:xfrm>
            <a:off x="5069065" y="3946178"/>
            <a:ext cx="966163" cy="424704"/>
          </a:xfrm>
          <a:prstGeom prst="roundRect">
            <a:avLst>
              <a:gd name="adj" fmla="val 7957"/>
            </a:avLst>
          </a:prstGeom>
          <a:solidFill>
            <a:schemeClr val="accent5">
              <a:alpha val="56000"/>
            </a:schemeClr>
          </a:solidFill>
          <a:ln>
            <a:prstDash val="sysDash"/>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PIRR</a:t>
            </a:r>
            <a:br>
              <a:rPr lang="sv-SE" sz="900" dirty="0">
                <a:solidFill>
                  <a:srgbClr val="382819"/>
                </a:solidFill>
                <a:latin typeface="Arial"/>
                <a:ea typeface="ＭＳ Ｐゴシック" pitchFamily="-112" charset="-128"/>
                <a:cs typeface="ＭＳ Ｐゴシック" pitchFamily="-112" charset="-128"/>
              </a:rPr>
            </a:br>
            <a:r>
              <a:rPr lang="sv-SE" sz="900" dirty="0">
                <a:solidFill>
                  <a:srgbClr val="382819"/>
                </a:solidFill>
                <a:latin typeface="Arial"/>
                <a:ea typeface="ＭＳ Ｐゴシック" pitchFamily="-112" charset="-128"/>
                <a:cs typeface="ＭＳ Ｐゴシック" pitchFamily="-112" charset="-128"/>
              </a:rPr>
              <a:t>e-recept NEF </a:t>
            </a:r>
            <a:r>
              <a:rPr lang="sv-SE" sz="800" i="1" dirty="0" smtClean="0">
                <a:solidFill>
                  <a:srgbClr val="382819"/>
                </a:solidFill>
                <a:latin typeface="Arial"/>
                <a:ea typeface="ＭＳ Ｐゴシック" pitchFamily="-112" charset="-128"/>
                <a:cs typeface="ＭＳ Ｐゴシック" pitchFamily="-112" charset="-128"/>
              </a:rPr>
              <a:t>Skapa, </a:t>
            </a:r>
            <a:r>
              <a:rPr lang="sv-SE" sz="800" i="1" dirty="0">
                <a:solidFill>
                  <a:srgbClr val="382819"/>
                </a:solidFill>
                <a:latin typeface="Arial"/>
                <a:ea typeface="ＭＳ Ｐゴシック" pitchFamily="-112" charset="-128"/>
                <a:cs typeface="ＭＳ Ｐゴシック" pitchFamily="-112" charset="-128"/>
              </a:rPr>
              <a:t>Makulera</a:t>
            </a:r>
          </a:p>
        </p:txBody>
      </p:sp>
      <p:cxnSp>
        <p:nvCxnSpPr>
          <p:cNvPr id="88" name="Rak pil 59"/>
          <p:cNvCxnSpPr>
            <a:stCxn id="95" idx="2"/>
            <a:endCxn id="74" idx="0"/>
          </p:cNvCxnSpPr>
          <p:nvPr/>
        </p:nvCxnSpPr>
        <p:spPr>
          <a:xfrm rot="16200000" flipH="1">
            <a:off x="4885373" y="3279404"/>
            <a:ext cx="1333546" cy="1"/>
          </a:xfrm>
          <a:prstGeom prst="bentConnector3">
            <a:avLst>
              <a:gd name="adj1" fmla="val 50000"/>
            </a:avLst>
          </a:prstGeom>
          <a:ln>
            <a:solidFill>
              <a:schemeClr val="bg1">
                <a:lumMod val="50000"/>
              </a:schemeClr>
            </a:solidFill>
            <a:prstDash val="dash"/>
            <a:headEnd type="none" w="sm" len="sm"/>
            <a:tailEnd type="arrow" w="sm" len="sm"/>
          </a:ln>
        </p:spPr>
        <p:style>
          <a:lnRef idx="1">
            <a:schemeClr val="accent5"/>
          </a:lnRef>
          <a:fillRef idx="0">
            <a:schemeClr val="accent5"/>
          </a:fillRef>
          <a:effectRef idx="0">
            <a:schemeClr val="accent5"/>
          </a:effectRef>
          <a:fontRef idx="minor">
            <a:schemeClr val="tx1"/>
          </a:fontRef>
        </p:style>
      </p:cxnSp>
      <p:sp>
        <p:nvSpPr>
          <p:cNvPr id="95" name="Rektangel med rundade hörn 94"/>
          <p:cNvSpPr/>
          <p:nvPr/>
        </p:nvSpPr>
        <p:spPr bwMode="auto">
          <a:xfrm>
            <a:off x="4989665" y="2037563"/>
            <a:ext cx="1124962" cy="575069"/>
          </a:xfrm>
          <a:prstGeom prst="roundRect">
            <a:avLst/>
          </a:prstGeom>
          <a:gradFill flip="none" rotWithShape="1">
            <a:gsLst>
              <a:gs pos="0">
                <a:schemeClr val="accent2">
                  <a:tint val="50000"/>
                  <a:satMod val="300000"/>
                  <a:alpha val="53000"/>
                </a:schemeClr>
              </a:gs>
              <a:gs pos="35000">
                <a:schemeClr val="accent2">
                  <a:tint val="37000"/>
                  <a:satMod val="300000"/>
                  <a:alpha val="53000"/>
                </a:schemeClr>
              </a:gs>
              <a:gs pos="100000">
                <a:schemeClr val="accent2">
                  <a:tint val="15000"/>
                  <a:satMod val="350000"/>
                  <a:alpha val="53000"/>
                </a:schemeClr>
              </a:gs>
            </a:gsLst>
            <a:lin ang="16200000" scaled="1"/>
            <a:tileRect/>
          </a:gradFill>
          <a:ln>
            <a:prstDash val="dash"/>
            <a:tailEnd type="triangle" w="lg" len="lg"/>
          </a:ln>
          <a:extLst/>
        </p:spPr>
        <p:style>
          <a:lnRef idx="1">
            <a:schemeClr val="accent2"/>
          </a:lnRef>
          <a:fillRef idx="2">
            <a:schemeClr val="accent2"/>
          </a:fillRef>
          <a:effectRef idx="1">
            <a:schemeClr val="accent2"/>
          </a:effectRef>
          <a:fontRef idx="minor">
            <a:schemeClr val="dk1"/>
          </a:fontRef>
        </p:style>
        <p:txBody>
          <a:bodyPr lIns="36000" rIns="36000" anchor="ctr"/>
          <a:lstStyle/>
          <a:p>
            <a:pPr algn="ctr" defTabSz="914400" fontAlgn="base">
              <a:spcBef>
                <a:spcPct val="50000"/>
              </a:spcBef>
              <a:spcAft>
                <a:spcPct val="0"/>
              </a:spcAft>
            </a:pPr>
            <a:r>
              <a:rPr lang="sv-SE" sz="900" dirty="0" smtClean="0">
                <a:solidFill>
                  <a:srgbClr val="382819"/>
                </a:solidFill>
                <a:latin typeface="Arial" charset="0"/>
                <a:ea typeface="ＭＳ Ｐゴシック" charset="0"/>
                <a:cs typeface="ＭＳ Ｐゴシック" charset="0"/>
              </a:rPr>
              <a:t>Journalsystem</a:t>
            </a:r>
            <a:br>
              <a:rPr lang="sv-SE" sz="900" dirty="0" smtClean="0">
                <a:solidFill>
                  <a:srgbClr val="382819"/>
                </a:solidFill>
                <a:latin typeface="Arial" charset="0"/>
                <a:ea typeface="ＭＳ Ｐゴシック" charset="0"/>
                <a:cs typeface="ＭＳ Ｐゴシック" charset="0"/>
              </a:rPr>
            </a:br>
            <a:r>
              <a:rPr lang="sv-SE" sz="900" dirty="0" smtClean="0">
                <a:solidFill>
                  <a:srgbClr val="382819"/>
                </a:solidFill>
                <a:latin typeface="Arial" charset="0"/>
                <a:ea typeface="ＭＳ Ｐゴシック" charset="0"/>
                <a:cs typeface="ＭＳ Ｐゴシック" charset="0"/>
              </a:rPr>
              <a:t>Läkemedelsmodul</a:t>
            </a:r>
            <a:endParaRPr lang="sv-SE" sz="800" i="1" dirty="0">
              <a:solidFill>
                <a:srgbClr val="382819"/>
              </a:solidFill>
              <a:latin typeface="Arial" charset="0"/>
              <a:ea typeface="ＭＳ Ｐゴシック" charset="0"/>
              <a:cs typeface="ＭＳ Ｐゴシック" charset="0"/>
            </a:endParaRPr>
          </a:p>
        </p:txBody>
      </p:sp>
      <p:pic>
        <p:nvPicPr>
          <p:cNvPr id="182" name="Bildobjekt 181"/>
          <p:cNvPicPr>
            <a:picLocks noChangeAspect="1"/>
          </p:cNvPicPr>
          <p:nvPr/>
        </p:nvPicPr>
        <p:blipFill>
          <a:blip r:embed="rId3" cstate="print">
            <a:duotone>
              <a:prstClr val="black"/>
              <a:srgbClr val="99CCFF">
                <a:tint val="45000"/>
                <a:satMod val="400000"/>
              </a:srgbClr>
            </a:duotone>
            <a:extLst>
              <a:ext uri="{BEBA8EAE-BF5A-486C-A8C5-ECC9F3942E4B}">
                <a14:imgProps xmlns:a14="http://schemas.microsoft.com/office/drawing/2010/main">
                  <a14:imgLayer r:embed="rId4">
                    <a14:imgEffect>
                      <a14:artisticPencilGrayscale/>
                    </a14:imgEffect>
                    <a14:imgEffect>
                      <a14:colorTemperature colorTemp="4700"/>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3860632" y="1384045"/>
            <a:ext cx="476827" cy="548800"/>
          </a:xfrm>
          <a:prstGeom prst="rect">
            <a:avLst/>
          </a:prstGeom>
        </p:spPr>
      </p:pic>
      <p:cxnSp>
        <p:nvCxnSpPr>
          <p:cNvPr id="193" name="Rak pil 59"/>
          <p:cNvCxnSpPr/>
          <p:nvPr/>
        </p:nvCxnSpPr>
        <p:spPr>
          <a:xfrm flipH="1">
            <a:off x="3655927" y="5027688"/>
            <a:ext cx="313849" cy="1"/>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cxnSp>
        <p:nvCxnSpPr>
          <p:cNvPr id="196" name="Rak pil 59"/>
          <p:cNvCxnSpPr/>
          <p:nvPr/>
        </p:nvCxnSpPr>
        <p:spPr>
          <a:xfrm>
            <a:off x="3655927" y="4858088"/>
            <a:ext cx="313849" cy="0"/>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sp>
        <p:nvSpPr>
          <p:cNvPr id="199" name="Rektangel med rundade hörn 22"/>
          <p:cNvSpPr/>
          <p:nvPr/>
        </p:nvSpPr>
        <p:spPr>
          <a:xfrm>
            <a:off x="3646622" y="2010049"/>
            <a:ext cx="881493" cy="572103"/>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fontAlgn="base">
              <a:spcBef>
                <a:spcPct val="50000"/>
              </a:spcBef>
              <a:spcAft>
                <a:spcPct val="0"/>
              </a:spcAft>
            </a:pPr>
            <a:r>
              <a:rPr lang="sv-SE" sz="900" dirty="0" smtClean="0">
                <a:solidFill>
                  <a:srgbClr val="382819"/>
                </a:solidFill>
                <a:latin typeface="Arial" charset="0"/>
                <a:ea typeface="ＭＳ Ｐゴシック" charset="0"/>
                <a:cs typeface="ＭＳ Ｐゴシック" charset="0"/>
              </a:rPr>
              <a:t>Journalen</a:t>
            </a:r>
            <a:r>
              <a:rPr lang="sv-SE" sz="900" dirty="0">
                <a:solidFill>
                  <a:srgbClr val="382819"/>
                </a:solidFill>
                <a:latin typeface="Arial" charset="0"/>
                <a:ea typeface="ＭＳ Ｐゴシック" charset="0"/>
                <a:cs typeface="ＭＳ Ｐゴシック" charset="0"/>
              </a:rPr>
              <a:t> </a:t>
            </a:r>
            <a:r>
              <a:rPr lang="sv-SE" sz="900" dirty="0" smtClean="0">
                <a:solidFill>
                  <a:srgbClr val="382819"/>
                </a:solidFill>
                <a:latin typeface="Arial" charset="0"/>
                <a:ea typeface="ＭＳ Ｐゴシック" charset="0"/>
                <a:cs typeface="ＭＳ Ｐゴシック" charset="0"/>
              </a:rPr>
              <a:t/>
            </a:r>
            <a:br>
              <a:rPr lang="sv-SE" sz="900" dirty="0" smtClean="0">
                <a:solidFill>
                  <a:srgbClr val="382819"/>
                </a:solidFill>
                <a:latin typeface="Arial" charset="0"/>
                <a:ea typeface="ＭＳ Ｐゴシック" charset="0"/>
                <a:cs typeface="ＭＳ Ｐゴシック" charset="0"/>
              </a:rPr>
            </a:br>
            <a:r>
              <a:rPr lang="sv-SE" sz="900" dirty="0" smtClean="0">
                <a:solidFill>
                  <a:srgbClr val="382819"/>
                </a:solidFill>
                <a:latin typeface="Arial" charset="0"/>
                <a:ea typeface="ＭＳ Ｐゴシック" charset="0"/>
                <a:cs typeface="ＭＳ Ｐゴシック" charset="0"/>
              </a:rPr>
              <a:t>Vårdhändelser</a:t>
            </a:r>
            <a:endParaRPr lang="sv-SE" sz="900" dirty="0">
              <a:solidFill>
                <a:srgbClr val="382819"/>
              </a:solidFill>
              <a:latin typeface="Arial" charset="0"/>
              <a:ea typeface="ＭＳ Ｐゴシック" charset="0"/>
              <a:cs typeface="ＭＳ Ｐゴシック" charset="0"/>
            </a:endParaRPr>
          </a:p>
        </p:txBody>
      </p:sp>
      <p:pic>
        <p:nvPicPr>
          <p:cNvPr id="203" name="Bildobjekt 202"/>
          <p:cNvPicPr>
            <a:picLocks noChangeAspect="1"/>
          </p:cNvPicPr>
          <p:nvPr/>
        </p:nvPicPr>
        <p:blipFill>
          <a:blip r:embed="rId5" cstate="print">
            <a:duotone>
              <a:schemeClr val="accent2">
                <a:shade val="45000"/>
                <a:satMod val="135000"/>
              </a:schemeClr>
              <a:prstClr val="white"/>
            </a:duotone>
            <a:alphaModFix amt="53000"/>
            <a:extLst>
              <a:ext uri="{28A0092B-C50C-407E-A947-70E740481C1C}">
                <a14:useLocalDpi xmlns:a14="http://schemas.microsoft.com/office/drawing/2010/main"/>
              </a:ext>
            </a:extLst>
          </a:blip>
          <a:stretch>
            <a:fillRect/>
          </a:stretch>
        </p:blipFill>
        <p:spPr>
          <a:xfrm>
            <a:off x="5277222" y="1383157"/>
            <a:ext cx="506554" cy="553027"/>
          </a:xfrm>
          <a:prstGeom prst="rect">
            <a:avLst/>
          </a:prstGeom>
        </p:spPr>
      </p:pic>
      <p:sp>
        <p:nvSpPr>
          <p:cNvPr id="54" name="textruta 53"/>
          <p:cNvSpPr txBox="1"/>
          <p:nvPr/>
        </p:nvSpPr>
        <p:spPr>
          <a:xfrm>
            <a:off x="3205506" y="1551435"/>
            <a:ext cx="710550" cy="246221"/>
          </a:xfrm>
          <a:prstGeom prst="rect">
            <a:avLst/>
          </a:prstGeom>
          <a:noFill/>
        </p:spPr>
        <p:txBody>
          <a:bodyPr wrap="square" rtlCol="0">
            <a:spAutoFit/>
          </a:bodyPr>
          <a:lstStyle/>
          <a:p>
            <a:r>
              <a:rPr lang="sv-SE" sz="1000" i="1" dirty="0" smtClean="0">
                <a:solidFill>
                  <a:prstClr val="black"/>
                </a:solidFill>
                <a:latin typeface="Arial"/>
                <a:cs typeface="Arial"/>
              </a:rPr>
              <a:t>Invånare</a:t>
            </a:r>
            <a:endParaRPr lang="sv-SE" sz="1000" i="1" dirty="0">
              <a:solidFill>
                <a:prstClr val="black"/>
              </a:solidFill>
              <a:latin typeface="Arial"/>
              <a:cs typeface="Arial"/>
            </a:endParaRPr>
          </a:p>
        </p:txBody>
      </p:sp>
      <p:sp>
        <p:nvSpPr>
          <p:cNvPr id="56" name="textruta 55"/>
          <p:cNvSpPr txBox="1"/>
          <p:nvPr/>
        </p:nvSpPr>
        <p:spPr>
          <a:xfrm>
            <a:off x="4648985" y="1561682"/>
            <a:ext cx="710550" cy="246221"/>
          </a:xfrm>
          <a:prstGeom prst="rect">
            <a:avLst/>
          </a:prstGeom>
          <a:noFill/>
        </p:spPr>
        <p:txBody>
          <a:bodyPr wrap="square" rtlCol="0">
            <a:spAutoFit/>
          </a:bodyPr>
          <a:lstStyle/>
          <a:p>
            <a:r>
              <a:rPr lang="sv-SE" sz="1000" i="1" dirty="0" smtClean="0">
                <a:solidFill>
                  <a:prstClr val="black"/>
                </a:solidFill>
                <a:latin typeface="Arial"/>
                <a:cs typeface="Arial"/>
              </a:rPr>
              <a:t>Personal</a:t>
            </a:r>
            <a:endParaRPr lang="sv-SE" sz="1000" i="1" dirty="0">
              <a:solidFill>
                <a:prstClr val="black"/>
              </a:solidFill>
              <a:latin typeface="Arial"/>
              <a:cs typeface="Arial"/>
            </a:endParaRPr>
          </a:p>
        </p:txBody>
      </p:sp>
      <p:sp>
        <p:nvSpPr>
          <p:cNvPr id="58" name="textruta 57"/>
          <p:cNvSpPr txBox="1"/>
          <p:nvPr/>
        </p:nvSpPr>
        <p:spPr>
          <a:xfrm>
            <a:off x="7320030" y="5143642"/>
            <a:ext cx="590949" cy="246221"/>
          </a:xfrm>
          <a:prstGeom prst="rect">
            <a:avLst/>
          </a:prstGeom>
          <a:noFill/>
        </p:spPr>
        <p:txBody>
          <a:bodyPr wrap="square" rtlCol="0">
            <a:spAutoFit/>
          </a:bodyPr>
          <a:lstStyle/>
          <a:p>
            <a:r>
              <a:rPr lang="sv-SE" sz="1000" i="1" dirty="0" smtClean="0">
                <a:solidFill>
                  <a:prstClr val="black"/>
                </a:solidFill>
                <a:latin typeface="Arial"/>
                <a:cs typeface="Arial"/>
              </a:rPr>
              <a:t>”SOL”</a:t>
            </a:r>
            <a:endParaRPr lang="sv-SE" sz="1000" i="1" dirty="0">
              <a:solidFill>
                <a:prstClr val="black"/>
              </a:solidFill>
              <a:latin typeface="Arial"/>
              <a:cs typeface="Arial"/>
            </a:endParaRPr>
          </a:p>
        </p:txBody>
      </p:sp>
      <p:sp>
        <p:nvSpPr>
          <p:cNvPr id="68" name="Rektangel med rundade hörn 22"/>
          <p:cNvSpPr/>
          <p:nvPr/>
        </p:nvSpPr>
        <p:spPr>
          <a:xfrm>
            <a:off x="2247955" y="2027403"/>
            <a:ext cx="1110207" cy="613509"/>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defTabSz="914400" fontAlgn="base">
              <a:spcBef>
                <a:spcPct val="50000"/>
              </a:spcBef>
              <a:spcAft>
                <a:spcPct val="0"/>
              </a:spcAft>
            </a:pPr>
            <a:r>
              <a:rPr lang="sv-SE" sz="900" dirty="0" smtClean="0">
                <a:solidFill>
                  <a:srgbClr val="382819"/>
                </a:solidFill>
                <a:latin typeface="Arial" charset="0"/>
                <a:ea typeface="ＭＳ Ｐゴシック" charset="0"/>
                <a:cs typeface="ＭＳ Ｐゴシック" charset="0"/>
              </a:rPr>
              <a:t>Journalsystem</a:t>
            </a:r>
            <a:r>
              <a:rPr lang="sv-SE" sz="900" dirty="0">
                <a:solidFill>
                  <a:srgbClr val="382819"/>
                </a:solidFill>
                <a:latin typeface="Arial" charset="0"/>
                <a:ea typeface="ＭＳ Ｐゴシック" charset="0"/>
                <a:cs typeface="ＭＳ Ｐゴシック" charset="0"/>
              </a:rPr>
              <a:t/>
            </a:r>
            <a:br>
              <a:rPr lang="sv-SE" sz="900" dirty="0">
                <a:solidFill>
                  <a:srgbClr val="382819"/>
                </a:solidFill>
                <a:latin typeface="Arial" charset="0"/>
                <a:ea typeface="ＭＳ Ｐゴシック" charset="0"/>
                <a:cs typeface="ＭＳ Ｐゴシック" charset="0"/>
              </a:rPr>
            </a:br>
            <a:r>
              <a:rPr lang="sv-SE" sz="900" dirty="0" smtClean="0">
                <a:solidFill>
                  <a:srgbClr val="382819"/>
                </a:solidFill>
                <a:latin typeface="Arial" charset="0"/>
                <a:ea typeface="ＭＳ Ｐゴシック" charset="0"/>
                <a:cs typeface="ＭＳ Ｐゴシック" charset="0"/>
              </a:rPr>
              <a:t>Läkemedelsmodul</a:t>
            </a:r>
            <a:br>
              <a:rPr lang="sv-SE" sz="900" dirty="0" smtClean="0">
                <a:solidFill>
                  <a:srgbClr val="382819"/>
                </a:solidFill>
                <a:latin typeface="Arial" charset="0"/>
                <a:ea typeface="ＭＳ Ｐゴシック" charset="0"/>
                <a:cs typeface="ＭＳ Ｐゴシック" charset="0"/>
              </a:rPr>
            </a:br>
            <a:r>
              <a:rPr lang="sv-SE" sz="900" dirty="0" smtClean="0">
                <a:solidFill>
                  <a:srgbClr val="382819"/>
                </a:solidFill>
                <a:latin typeface="Arial" charset="0"/>
                <a:ea typeface="ＭＳ Ｐゴシック" charset="0"/>
                <a:cs typeface="ＭＳ Ｐゴシック" charset="0"/>
              </a:rPr>
              <a:t>Ordinationsapplikation </a:t>
            </a:r>
            <a:endParaRPr lang="sv-SE" sz="900" dirty="0">
              <a:solidFill>
                <a:srgbClr val="382819"/>
              </a:solidFill>
              <a:latin typeface="Arial" charset="0"/>
              <a:ea typeface="ＭＳ Ｐゴシック" charset="0"/>
              <a:cs typeface="ＭＳ Ｐゴシック" charset="0"/>
            </a:endParaRPr>
          </a:p>
        </p:txBody>
      </p:sp>
      <p:sp>
        <p:nvSpPr>
          <p:cNvPr id="72" name="Cylinder 71"/>
          <p:cNvSpPr/>
          <p:nvPr/>
        </p:nvSpPr>
        <p:spPr>
          <a:xfrm>
            <a:off x="6159753" y="5379405"/>
            <a:ext cx="573527" cy="425627"/>
          </a:xfrm>
          <a:prstGeom prst="can">
            <a:avLst/>
          </a:prstGeom>
          <a:ln>
            <a:headEnd type="none"/>
            <a:tailEnd type="none" w="lg" len="lg"/>
          </a:ln>
        </p:spPr>
        <p:style>
          <a:lnRef idx="2">
            <a:schemeClr val="accent3">
              <a:shade val="50000"/>
            </a:schemeClr>
          </a:lnRef>
          <a:fillRef idx="1">
            <a:schemeClr val="accent3"/>
          </a:fillRef>
          <a:effectRef idx="0">
            <a:schemeClr val="accent3"/>
          </a:effectRef>
          <a:fontRef idx="minor">
            <a:schemeClr val="lt1"/>
          </a:fontRef>
        </p:style>
        <p:txBody>
          <a:bodyPr lIns="72000" rIns="72000" anchor="ctr"/>
          <a:lstStyle/>
          <a:p>
            <a:pPr algn="ctr" defTabSz="914400" fontAlgn="base">
              <a:spcBef>
                <a:spcPct val="0"/>
              </a:spcBef>
              <a:spcAft>
                <a:spcPct val="0"/>
              </a:spcAft>
            </a:pPr>
            <a:r>
              <a:rPr lang="sv-SE" sz="1000" dirty="0" smtClean="0">
                <a:solidFill>
                  <a:srgbClr val="382819"/>
                </a:solidFill>
                <a:latin typeface="Arial"/>
                <a:ea typeface="ＭＳ Ｐゴシック" pitchFamily="-112" charset="-128"/>
                <a:cs typeface="ＭＳ Ｐゴシック" pitchFamily="-112" charset="-128"/>
              </a:rPr>
              <a:t>AXS/EXPO</a:t>
            </a:r>
            <a:endParaRPr lang="sv-SE" sz="1000" dirty="0">
              <a:solidFill>
                <a:srgbClr val="382819"/>
              </a:solidFill>
              <a:latin typeface="Arial"/>
              <a:ea typeface="ＭＳ Ｐゴシック" pitchFamily="-112" charset="-128"/>
              <a:cs typeface="ＭＳ Ｐゴシック" pitchFamily="-112" charset="-128"/>
            </a:endParaRPr>
          </a:p>
        </p:txBody>
      </p:sp>
      <p:cxnSp>
        <p:nvCxnSpPr>
          <p:cNvPr id="75" name="Rak pil 59"/>
          <p:cNvCxnSpPr>
            <a:stCxn id="72" idx="1"/>
            <a:endCxn id="78" idx="2"/>
          </p:cNvCxnSpPr>
          <p:nvPr/>
        </p:nvCxnSpPr>
        <p:spPr>
          <a:xfrm flipV="1">
            <a:off x="6446517" y="5170671"/>
            <a:ext cx="31682" cy="208734"/>
          </a:xfrm>
          <a:prstGeom prst="straightConnector1">
            <a:avLst/>
          </a:prstGeom>
          <a:ln>
            <a:solidFill>
              <a:srgbClr val="000000"/>
            </a:solidFill>
            <a:prstDash val="solid"/>
            <a:headEnd type="none" w="sm" len="sm"/>
            <a:tailEnd type="none" w="sm" len="sm"/>
          </a:ln>
        </p:spPr>
        <p:style>
          <a:lnRef idx="1">
            <a:schemeClr val="accent5"/>
          </a:lnRef>
          <a:fillRef idx="0">
            <a:schemeClr val="accent5"/>
          </a:fillRef>
          <a:effectRef idx="0">
            <a:schemeClr val="accent5"/>
          </a:effectRef>
          <a:fontRef idx="minor">
            <a:schemeClr val="tx1"/>
          </a:fontRef>
        </p:style>
      </p:cxnSp>
      <p:sp>
        <p:nvSpPr>
          <p:cNvPr id="86" name="Rektangel med rundade hörn 85"/>
          <p:cNvSpPr/>
          <p:nvPr/>
        </p:nvSpPr>
        <p:spPr>
          <a:xfrm>
            <a:off x="7166289" y="2800685"/>
            <a:ext cx="305968" cy="200838"/>
          </a:xfrm>
          <a:prstGeom prst="roundRect">
            <a:avLst>
              <a:gd name="adj" fmla="val 7175"/>
            </a:avLst>
          </a:prstGeom>
          <a:ln>
            <a:tailEnd type="triangle" w="lg" len="lg"/>
          </a:ln>
        </p:spPr>
        <p:style>
          <a:lnRef idx="1">
            <a:schemeClr val="accent4"/>
          </a:lnRef>
          <a:fillRef idx="2">
            <a:schemeClr val="accent4"/>
          </a:fillRef>
          <a:effectRef idx="1">
            <a:schemeClr val="accent4"/>
          </a:effectRef>
          <a:fontRef idx="minor">
            <a:schemeClr val="dk1"/>
          </a:fontRef>
        </p:style>
        <p:txBody>
          <a:bodyPr lIns="36000" rIns="36000" anchor="ctr"/>
          <a:lstStyle/>
          <a:p>
            <a:pPr algn="ctr" defTabSz="914400" fontAlgn="base">
              <a:spcBef>
                <a:spcPct val="0"/>
              </a:spcBef>
              <a:spcAft>
                <a:spcPct val="0"/>
              </a:spcAft>
            </a:pPr>
            <a:endParaRPr lang="sv-SE" sz="900" dirty="0">
              <a:solidFill>
                <a:srgbClr val="382819"/>
              </a:solidFill>
              <a:latin typeface="Arial"/>
              <a:ea typeface="ＭＳ Ｐゴシック" pitchFamily="-112" charset="-128"/>
              <a:cs typeface="ＭＳ Ｐゴシック" pitchFamily="-112" charset="-128"/>
            </a:endParaRPr>
          </a:p>
        </p:txBody>
      </p:sp>
      <p:sp>
        <p:nvSpPr>
          <p:cNvPr id="87" name="textruta 86"/>
          <p:cNvSpPr txBox="1"/>
          <p:nvPr/>
        </p:nvSpPr>
        <p:spPr>
          <a:xfrm>
            <a:off x="7444786" y="2725675"/>
            <a:ext cx="1479503" cy="553998"/>
          </a:xfrm>
          <a:prstGeom prst="rect">
            <a:avLst/>
          </a:prstGeom>
          <a:noFill/>
        </p:spPr>
        <p:txBody>
          <a:bodyPr wrap="square" rtlCol="0">
            <a:spAutoFit/>
          </a:bodyPr>
          <a:lstStyle/>
          <a:p>
            <a:r>
              <a:rPr lang="sv-SE" sz="1000" i="1" dirty="0">
                <a:solidFill>
                  <a:prstClr val="black"/>
                </a:solidFill>
                <a:latin typeface="Arial"/>
                <a:cs typeface="Arial"/>
              </a:rPr>
              <a:t>T</a:t>
            </a:r>
            <a:r>
              <a:rPr lang="sv-SE" sz="1000" i="1" dirty="0" smtClean="0">
                <a:solidFill>
                  <a:prstClr val="black"/>
                </a:solidFill>
                <a:latin typeface="Arial"/>
                <a:cs typeface="Arial"/>
              </a:rPr>
              <a:t>jänster används av NOD för recept och uttagsinformation</a:t>
            </a:r>
            <a:endParaRPr lang="sv-SE" sz="1000" i="1" dirty="0">
              <a:solidFill>
                <a:prstClr val="black"/>
              </a:solidFill>
              <a:latin typeface="Arial"/>
              <a:cs typeface="Arial"/>
            </a:endParaRPr>
          </a:p>
        </p:txBody>
      </p:sp>
      <p:grpSp>
        <p:nvGrpSpPr>
          <p:cNvPr id="108" name="Grupp 107"/>
          <p:cNvGrpSpPr/>
          <p:nvPr/>
        </p:nvGrpSpPr>
        <p:grpSpPr>
          <a:xfrm rot="5400000">
            <a:off x="1561182" y="2167185"/>
            <a:ext cx="167139" cy="334568"/>
            <a:chOff x="6321274" y="3150312"/>
            <a:chExt cx="167139" cy="334568"/>
          </a:xfrm>
        </p:grpSpPr>
        <p:cxnSp>
          <p:nvCxnSpPr>
            <p:cNvPr id="109" name="Rak pil 59"/>
            <p:cNvCxnSpPr/>
            <p:nvPr/>
          </p:nvCxnSpPr>
          <p:spPr>
            <a:xfrm flipV="1">
              <a:off x="6321274" y="3160472"/>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cxnSp>
          <p:nvCxnSpPr>
            <p:cNvPr id="110" name="Rak pil 59"/>
            <p:cNvCxnSpPr/>
            <p:nvPr/>
          </p:nvCxnSpPr>
          <p:spPr>
            <a:xfrm flipH="1">
              <a:off x="6488386" y="3150312"/>
              <a:ext cx="27"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grpSp>
      <p:sp>
        <p:nvSpPr>
          <p:cNvPr id="113" name="textruta 112"/>
          <p:cNvSpPr txBox="1"/>
          <p:nvPr/>
        </p:nvSpPr>
        <p:spPr>
          <a:xfrm>
            <a:off x="5547460" y="2633275"/>
            <a:ext cx="1253290" cy="507831"/>
          </a:xfrm>
          <a:prstGeom prst="rect">
            <a:avLst/>
          </a:prstGeom>
          <a:noFill/>
        </p:spPr>
        <p:txBody>
          <a:bodyPr wrap="square" rtlCol="0">
            <a:spAutoFit/>
          </a:bodyPr>
          <a:lstStyle/>
          <a:p>
            <a:r>
              <a:rPr lang="sv-SE" sz="900" i="1" dirty="0" smtClean="0">
                <a:solidFill>
                  <a:prstClr val="black"/>
                </a:solidFill>
                <a:latin typeface="Arial"/>
                <a:cs typeface="Arial"/>
              </a:rPr>
              <a:t>Ej integrerad med NOD under övergångstid</a:t>
            </a:r>
            <a:endParaRPr lang="sv-SE" sz="900" i="1" dirty="0">
              <a:solidFill>
                <a:prstClr val="black"/>
              </a:solidFill>
              <a:latin typeface="Arial"/>
              <a:cs typeface="Arial"/>
            </a:endParaRPr>
          </a:p>
        </p:txBody>
      </p:sp>
      <p:sp>
        <p:nvSpPr>
          <p:cNvPr id="116" name="Dokument 115"/>
          <p:cNvSpPr/>
          <p:nvPr/>
        </p:nvSpPr>
        <p:spPr bwMode="auto">
          <a:xfrm>
            <a:off x="2945589" y="2529298"/>
            <a:ext cx="827364" cy="633323"/>
          </a:xfrm>
          <a:prstGeom prst="flowChartDocumen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fontAlgn="base">
              <a:spcBef>
                <a:spcPct val="0"/>
              </a:spcBef>
              <a:spcAft>
                <a:spcPct val="0"/>
              </a:spcAft>
            </a:pPr>
            <a:r>
              <a:rPr lang="sv-SE" sz="900" dirty="0">
                <a:solidFill>
                  <a:srgbClr val="382819"/>
                </a:solidFill>
                <a:latin typeface="Arial Narrow"/>
                <a:cs typeface="Arial Narrow"/>
              </a:rPr>
              <a:t>Patientens samlade läkemedel</a:t>
            </a:r>
          </a:p>
        </p:txBody>
      </p:sp>
      <p:pic>
        <p:nvPicPr>
          <p:cNvPr id="119" name="Bildobjekt 118"/>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549924" y="1379818"/>
            <a:ext cx="506554" cy="553027"/>
          </a:xfrm>
          <a:prstGeom prst="rect">
            <a:avLst/>
          </a:prstGeom>
        </p:spPr>
      </p:pic>
      <p:sp>
        <p:nvSpPr>
          <p:cNvPr id="120" name="textruta 119"/>
          <p:cNvSpPr txBox="1"/>
          <p:nvPr/>
        </p:nvSpPr>
        <p:spPr>
          <a:xfrm>
            <a:off x="1926243" y="1547208"/>
            <a:ext cx="710550" cy="246221"/>
          </a:xfrm>
          <a:prstGeom prst="rect">
            <a:avLst/>
          </a:prstGeom>
          <a:noFill/>
        </p:spPr>
        <p:txBody>
          <a:bodyPr wrap="square" rtlCol="0">
            <a:spAutoFit/>
          </a:bodyPr>
          <a:lstStyle/>
          <a:p>
            <a:r>
              <a:rPr lang="sv-SE" sz="1000" i="1" dirty="0" smtClean="0">
                <a:solidFill>
                  <a:prstClr val="black"/>
                </a:solidFill>
                <a:latin typeface="Arial"/>
                <a:cs typeface="Arial"/>
              </a:rPr>
              <a:t>Personal</a:t>
            </a:r>
            <a:endParaRPr lang="sv-SE" sz="1000" i="1" dirty="0">
              <a:solidFill>
                <a:prstClr val="black"/>
              </a:solidFill>
              <a:latin typeface="Arial"/>
              <a:cs typeface="Arial"/>
            </a:endParaRPr>
          </a:p>
        </p:txBody>
      </p:sp>
      <p:sp>
        <p:nvSpPr>
          <p:cNvPr id="145" name="Rektangel med rundade hörn 144"/>
          <p:cNvSpPr/>
          <p:nvPr/>
        </p:nvSpPr>
        <p:spPr>
          <a:xfrm rot="16200000">
            <a:off x="1848826" y="3958607"/>
            <a:ext cx="1302810" cy="1326684"/>
          </a:xfrm>
          <a:prstGeom prst="roundRect">
            <a:avLst>
              <a:gd name="adj" fmla="val 8787"/>
            </a:avLst>
          </a:prstGeom>
          <a:ln>
            <a:tailEnd type="triangle" w="lg" len="lg"/>
          </a:ln>
        </p:spPr>
        <p:style>
          <a:lnRef idx="2">
            <a:schemeClr val="accent5"/>
          </a:lnRef>
          <a:fillRef idx="1">
            <a:schemeClr val="lt1"/>
          </a:fillRef>
          <a:effectRef idx="0">
            <a:schemeClr val="accent5"/>
          </a:effectRef>
          <a:fontRef idx="minor">
            <a:schemeClr val="dk1"/>
          </a:fontRef>
        </p:style>
        <p:txBody>
          <a:bodyPr lIns="36000" rIns="36000" anchor="t"/>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Läkemedelslista</a:t>
            </a:r>
            <a:br>
              <a:rPr lang="sv-SE" sz="900" dirty="0">
                <a:solidFill>
                  <a:srgbClr val="382819"/>
                </a:solidFill>
                <a:latin typeface="Arial"/>
                <a:ea typeface="ＭＳ Ｐゴシック" pitchFamily="-112" charset="-128"/>
                <a:cs typeface="ＭＳ Ｐゴシック" pitchFamily="-112" charset="-128"/>
              </a:rPr>
            </a:br>
            <a:endParaRPr lang="sv-SE" sz="900" dirty="0">
              <a:solidFill>
                <a:srgbClr val="382819"/>
              </a:solidFill>
              <a:latin typeface="Arial"/>
              <a:ea typeface="ＭＳ Ｐゴシック" pitchFamily="-112" charset="-128"/>
              <a:cs typeface="ＭＳ Ｐゴシック" pitchFamily="-112" charset="-128"/>
            </a:endParaRPr>
          </a:p>
        </p:txBody>
      </p:sp>
      <p:sp>
        <p:nvSpPr>
          <p:cNvPr id="146" name="Rektangel med rundade hörn 145"/>
          <p:cNvSpPr/>
          <p:nvPr/>
        </p:nvSpPr>
        <p:spPr>
          <a:xfrm>
            <a:off x="2095555" y="4248083"/>
            <a:ext cx="987231" cy="314554"/>
          </a:xfrm>
          <a:prstGeom prst="roundRect">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chemeClr val="bg1"/>
                </a:solidFill>
                <a:latin typeface="Arial"/>
                <a:ea typeface="ＭＳ Ｐゴシック" pitchFamily="-112" charset="-128"/>
                <a:cs typeface="ＭＳ Ｐゴシック" pitchFamily="-112" charset="-128"/>
              </a:rPr>
              <a:t>Läkemedels-</a:t>
            </a:r>
            <a:r>
              <a:rPr lang="sv-SE" sz="900" dirty="0" smtClean="0">
                <a:solidFill>
                  <a:schemeClr val="bg1"/>
                </a:solidFill>
                <a:latin typeface="Arial"/>
                <a:ea typeface="ＭＳ Ｐゴシック" pitchFamily="-112" charset="-128"/>
                <a:cs typeface="ＭＳ Ｐゴシック" pitchFamily="-112" charset="-128"/>
              </a:rPr>
              <a:t>ordination</a:t>
            </a:r>
            <a:endParaRPr lang="sv-SE" sz="900" dirty="0">
              <a:solidFill>
                <a:schemeClr val="bg1"/>
              </a:solidFill>
              <a:latin typeface="Arial"/>
              <a:ea typeface="ＭＳ Ｐゴシック" pitchFamily="-112" charset="-128"/>
              <a:cs typeface="ＭＳ Ｐゴシック" pitchFamily="-112" charset="-128"/>
            </a:endParaRPr>
          </a:p>
        </p:txBody>
      </p:sp>
      <p:sp>
        <p:nvSpPr>
          <p:cNvPr id="147" name="Rektangel med rundade hörn 146"/>
          <p:cNvSpPr/>
          <p:nvPr/>
        </p:nvSpPr>
        <p:spPr>
          <a:xfrm>
            <a:off x="2095556" y="4562637"/>
            <a:ext cx="987230" cy="324497"/>
          </a:xfrm>
          <a:prstGeom prst="roundRect">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chemeClr val="bg1"/>
                </a:solidFill>
                <a:latin typeface="Arial"/>
                <a:ea typeface="ＭＳ Ｐゴシック" pitchFamily="-112" charset="-128"/>
                <a:cs typeface="ＭＳ Ｐゴシック" pitchFamily="-112" charset="-128"/>
              </a:rPr>
              <a:t>Läkemedels-</a:t>
            </a:r>
            <a:r>
              <a:rPr lang="sv-SE" sz="900" dirty="0">
                <a:solidFill>
                  <a:schemeClr val="bg1"/>
                </a:solidFill>
                <a:latin typeface="Arial" charset="0"/>
              </a:rPr>
              <a:t>förskrivning</a:t>
            </a:r>
            <a:endParaRPr lang="sv-SE" sz="900" dirty="0">
              <a:solidFill>
                <a:schemeClr val="bg1"/>
              </a:solidFill>
              <a:latin typeface="Arial"/>
              <a:ea typeface="ＭＳ Ｐゴシック" pitchFamily="-112" charset="-128"/>
              <a:cs typeface="ＭＳ Ｐゴシック" pitchFamily="-112" charset="-128"/>
            </a:endParaRPr>
          </a:p>
        </p:txBody>
      </p:sp>
      <p:sp>
        <p:nvSpPr>
          <p:cNvPr id="149" name="textruta 148"/>
          <p:cNvSpPr txBox="1"/>
          <p:nvPr/>
        </p:nvSpPr>
        <p:spPr>
          <a:xfrm>
            <a:off x="2017177" y="4012319"/>
            <a:ext cx="1253290" cy="215444"/>
          </a:xfrm>
          <a:prstGeom prst="rect">
            <a:avLst/>
          </a:prstGeom>
          <a:noFill/>
        </p:spPr>
        <p:txBody>
          <a:bodyPr wrap="square" rtlCol="0">
            <a:spAutoFit/>
          </a:bodyPr>
          <a:lstStyle/>
          <a:p>
            <a:r>
              <a:rPr lang="sv-SE" sz="800" i="1" dirty="0" smtClean="0">
                <a:solidFill>
                  <a:prstClr val="black"/>
                </a:solidFill>
                <a:latin typeface="Arial"/>
                <a:cs typeface="Arial"/>
              </a:rPr>
              <a:t>Läsa, Uppdatera</a:t>
            </a:r>
            <a:endParaRPr lang="sv-SE" sz="800" i="1" dirty="0">
              <a:solidFill>
                <a:prstClr val="black"/>
              </a:solidFill>
              <a:latin typeface="Arial"/>
              <a:cs typeface="Arial"/>
            </a:endParaRPr>
          </a:p>
        </p:txBody>
      </p:sp>
      <p:sp>
        <p:nvSpPr>
          <p:cNvPr id="130" name="Rektangel med rundade hörn 129"/>
          <p:cNvSpPr/>
          <p:nvPr/>
        </p:nvSpPr>
        <p:spPr>
          <a:xfrm>
            <a:off x="2095555" y="4887134"/>
            <a:ext cx="987230" cy="226533"/>
          </a:xfrm>
          <a:prstGeom prst="roundRect">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smtClean="0">
                <a:solidFill>
                  <a:schemeClr val="bg1"/>
                </a:solidFill>
                <a:latin typeface="Arial"/>
                <a:ea typeface="ＭＳ Ｐゴシック" pitchFamily="-112" charset="-128"/>
                <a:cs typeface="ＭＳ Ｐゴシック" pitchFamily="-112" charset="-128"/>
              </a:rPr>
              <a:t>Expediering</a:t>
            </a:r>
            <a:endParaRPr lang="sv-SE" sz="900" dirty="0">
              <a:solidFill>
                <a:schemeClr val="bg1"/>
              </a:solidFill>
              <a:latin typeface="Arial"/>
              <a:ea typeface="ＭＳ Ｐゴシック" pitchFamily="-112" charset="-128"/>
              <a:cs typeface="ＭＳ Ｐゴシック" pitchFamily="-112" charset="-128"/>
            </a:endParaRPr>
          </a:p>
        </p:txBody>
      </p:sp>
      <p:sp>
        <p:nvSpPr>
          <p:cNvPr id="131" name="Rektangel med rundade hörn 130"/>
          <p:cNvSpPr/>
          <p:nvPr/>
        </p:nvSpPr>
        <p:spPr>
          <a:xfrm>
            <a:off x="2332054" y="5266813"/>
            <a:ext cx="808238" cy="265824"/>
          </a:xfrm>
          <a:prstGeom prst="roundRect">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smtClean="0">
                <a:solidFill>
                  <a:schemeClr val="bg1"/>
                </a:solidFill>
                <a:latin typeface="Arial"/>
                <a:ea typeface="ＭＳ Ｐゴシック" pitchFamily="-112" charset="-128"/>
                <a:cs typeface="ＭＳ Ｐゴシック" pitchFamily="-112" charset="-128"/>
              </a:rPr>
              <a:t>Stödtjänster</a:t>
            </a:r>
            <a:endParaRPr lang="sv-SE" sz="900" dirty="0">
              <a:solidFill>
                <a:schemeClr val="bg1"/>
              </a:solidFill>
              <a:latin typeface="Arial"/>
              <a:ea typeface="ＭＳ Ｐゴシック" pitchFamily="-112" charset="-128"/>
              <a:cs typeface="ＭＳ Ｐゴシック" pitchFamily="-112" charset="-128"/>
            </a:endParaRPr>
          </a:p>
        </p:txBody>
      </p:sp>
      <p:sp>
        <p:nvSpPr>
          <p:cNvPr id="150" name="Cylinder 149"/>
          <p:cNvSpPr/>
          <p:nvPr/>
        </p:nvSpPr>
        <p:spPr>
          <a:xfrm>
            <a:off x="1773992" y="5580972"/>
            <a:ext cx="1018834" cy="509351"/>
          </a:xfrm>
          <a:prstGeom prst="can">
            <a:avLst/>
          </a:prstGeom>
          <a:ln>
            <a:headEnd type="none"/>
            <a:tailEnd type="none" w="lg" len="lg"/>
          </a:ln>
        </p:spPr>
        <p:style>
          <a:lnRef idx="2">
            <a:schemeClr val="accent3">
              <a:shade val="50000"/>
            </a:schemeClr>
          </a:lnRef>
          <a:fillRef idx="1">
            <a:schemeClr val="accent3"/>
          </a:fillRef>
          <a:effectRef idx="0">
            <a:schemeClr val="accent3"/>
          </a:effectRef>
          <a:fontRef idx="minor">
            <a:schemeClr val="lt1"/>
          </a:fontRef>
        </p:style>
        <p:txBody>
          <a:bodyPr lIns="72000" rIns="72000" anchor="ctr"/>
          <a:lstStyle/>
          <a:p>
            <a:pPr algn="ctr" defTabSz="914400" fontAlgn="base">
              <a:spcBef>
                <a:spcPct val="0"/>
              </a:spcBef>
              <a:spcAft>
                <a:spcPct val="0"/>
              </a:spcAft>
            </a:pPr>
            <a:r>
              <a:rPr lang="sv-SE" sz="1000" dirty="0" smtClean="0">
                <a:solidFill>
                  <a:srgbClr val="382819"/>
                </a:solidFill>
                <a:latin typeface="Arial"/>
                <a:ea typeface="ＭＳ Ｐゴシック" pitchFamily="-112" charset="-128"/>
                <a:cs typeface="ＭＳ Ｐゴシック" pitchFamily="-112" charset="-128"/>
              </a:rPr>
              <a:t>NOD</a:t>
            </a:r>
            <a:endParaRPr lang="sv-SE" sz="1000" dirty="0">
              <a:solidFill>
                <a:srgbClr val="382819"/>
              </a:solidFill>
              <a:latin typeface="Arial"/>
              <a:ea typeface="ＭＳ Ｐゴシック" pitchFamily="-112" charset="-128"/>
              <a:cs typeface="ＭＳ Ｐゴシック" pitchFamily="-112" charset="-128"/>
            </a:endParaRPr>
          </a:p>
        </p:txBody>
      </p:sp>
      <p:cxnSp>
        <p:nvCxnSpPr>
          <p:cNvPr id="151" name="Rak pil 59"/>
          <p:cNvCxnSpPr>
            <a:stCxn id="150" idx="1"/>
          </p:cNvCxnSpPr>
          <p:nvPr/>
        </p:nvCxnSpPr>
        <p:spPr>
          <a:xfrm flipV="1">
            <a:off x="2283409" y="5273354"/>
            <a:ext cx="0" cy="307618"/>
          </a:xfrm>
          <a:prstGeom prst="straightConnector1">
            <a:avLst/>
          </a:prstGeom>
          <a:ln>
            <a:solidFill>
              <a:srgbClr val="000000"/>
            </a:solidFill>
            <a:prstDash val="solid"/>
            <a:headEnd type="none" w="sm" len="sm"/>
            <a:tailEnd type="none" w="sm" len="sm"/>
          </a:ln>
        </p:spPr>
        <p:style>
          <a:lnRef idx="1">
            <a:schemeClr val="accent5"/>
          </a:lnRef>
          <a:fillRef idx="0">
            <a:schemeClr val="accent5"/>
          </a:fillRef>
          <a:effectRef idx="0">
            <a:schemeClr val="accent5"/>
          </a:effectRef>
          <a:fontRef idx="minor">
            <a:schemeClr val="tx1"/>
          </a:fontRef>
        </p:style>
      </p:cxnSp>
      <p:grpSp>
        <p:nvGrpSpPr>
          <p:cNvPr id="153" name="Grupp 152"/>
          <p:cNvGrpSpPr/>
          <p:nvPr/>
        </p:nvGrpSpPr>
        <p:grpSpPr>
          <a:xfrm>
            <a:off x="6779686" y="3391446"/>
            <a:ext cx="167139" cy="334568"/>
            <a:chOff x="6321274" y="3150312"/>
            <a:chExt cx="167139" cy="334568"/>
          </a:xfrm>
        </p:grpSpPr>
        <p:cxnSp>
          <p:nvCxnSpPr>
            <p:cNvPr id="154" name="Rak pil 59"/>
            <p:cNvCxnSpPr/>
            <p:nvPr/>
          </p:nvCxnSpPr>
          <p:spPr>
            <a:xfrm flipV="1">
              <a:off x="6321274" y="3160472"/>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cxnSp>
          <p:nvCxnSpPr>
            <p:cNvPr id="158" name="Rak pil 59"/>
            <p:cNvCxnSpPr/>
            <p:nvPr/>
          </p:nvCxnSpPr>
          <p:spPr>
            <a:xfrm flipH="1">
              <a:off x="6488386" y="3150312"/>
              <a:ext cx="27"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grpSp>
      <p:sp>
        <p:nvSpPr>
          <p:cNvPr id="159" name="textruta 158"/>
          <p:cNvSpPr txBox="1"/>
          <p:nvPr/>
        </p:nvSpPr>
        <p:spPr>
          <a:xfrm>
            <a:off x="6993134" y="3410414"/>
            <a:ext cx="1014619" cy="369332"/>
          </a:xfrm>
          <a:prstGeom prst="rect">
            <a:avLst/>
          </a:prstGeom>
          <a:noFill/>
        </p:spPr>
        <p:txBody>
          <a:bodyPr wrap="square" rtlCol="0">
            <a:spAutoFit/>
          </a:bodyPr>
          <a:lstStyle/>
          <a:p>
            <a:r>
              <a:rPr lang="sv-SE" sz="900" i="1" dirty="0" smtClean="0">
                <a:solidFill>
                  <a:prstClr val="black"/>
                </a:solidFill>
                <a:latin typeface="Arial"/>
                <a:cs typeface="Arial"/>
              </a:rPr>
              <a:t>logistik dosapotek</a:t>
            </a:r>
            <a:endParaRPr lang="sv-SE" sz="900" i="1" dirty="0">
              <a:solidFill>
                <a:prstClr val="black"/>
              </a:solidFill>
              <a:latin typeface="Arial"/>
              <a:cs typeface="Arial"/>
            </a:endParaRPr>
          </a:p>
        </p:txBody>
      </p:sp>
      <p:sp>
        <p:nvSpPr>
          <p:cNvPr id="160" name="Rektangel med rundade hörn 159"/>
          <p:cNvSpPr/>
          <p:nvPr/>
        </p:nvSpPr>
        <p:spPr>
          <a:xfrm>
            <a:off x="7156129" y="1717071"/>
            <a:ext cx="323554" cy="205990"/>
          </a:xfrm>
          <a:prstGeom prst="roundRect">
            <a:avLst>
              <a:gd name="adj" fmla="val 7175"/>
            </a:avLst>
          </a:prstGeom>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endParaRPr lang="sv-SE" sz="900" dirty="0">
              <a:solidFill>
                <a:srgbClr val="382819"/>
              </a:solidFill>
              <a:latin typeface="Arial"/>
              <a:ea typeface="ＭＳ Ｐゴシック" pitchFamily="-112" charset="-128"/>
              <a:cs typeface="ＭＳ Ｐゴシック" pitchFamily="-112" charset="-128"/>
            </a:endParaRPr>
          </a:p>
        </p:txBody>
      </p:sp>
      <p:sp>
        <p:nvSpPr>
          <p:cNvPr id="161" name="textruta 160"/>
          <p:cNvSpPr txBox="1"/>
          <p:nvPr/>
        </p:nvSpPr>
        <p:spPr>
          <a:xfrm>
            <a:off x="7457540" y="1647938"/>
            <a:ext cx="1564540" cy="400110"/>
          </a:xfrm>
          <a:prstGeom prst="rect">
            <a:avLst/>
          </a:prstGeom>
          <a:noFill/>
        </p:spPr>
        <p:txBody>
          <a:bodyPr wrap="square" rtlCol="0">
            <a:spAutoFit/>
          </a:bodyPr>
          <a:lstStyle/>
          <a:p>
            <a:r>
              <a:rPr lang="sv-SE" sz="1000" b="1" i="1" dirty="0" smtClean="0">
                <a:solidFill>
                  <a:prstClr val="black"/>
                </a:solidFill>
                <a:latin typeface="Arial"/>
                <a:cs typeface="Arial"/>
              </a:rPr>
              <a:t>Stödtjänster</a:t>
            </a:r>
            <a:r>
              <a:rPr lang="sv-SE" sz="1000" i="1" dirty="0" smtClean="0">
                <a:solidFill>
                  <a:prstClr val="black"/>
                </a:solidFill>
                <a:latin typeface="Arial"/>
                <a:cs typeface="Arial"/>
              </a:rPr>
              <a:t> används av vårdsystem</a:t>
            </a:r>
            <a:endParaRPr lang="sv-SE" sz="1000" i="1" dirty="0">
              <a:solidFill>
                <a:prstClr val="black"/>
              </a:solidFill>
              <a:latin typeface="Arial"/>
              <a:cs typeface="Arial"/>
            </a:endParaRPr>
          </a:p>
        </p:txBody>
      </p:sp>
      <p:sp>
        <p:nvSpPr>
          <p:cNvPr id="162" name="Rektangel med rundade hörn 161"/>
          <p:cNvSpPr/>
          <p:nvPr/>
        </p:nvSpPr>
        <p:spPr>
          <a:xfrm>
            <a:off x="7166289" y="2259717"/>
            <a:ext cx="305968" cy="200838"/>
          </a:xfrm>
          <a:prstGeom prst="roundRect">
            <a:avLst>
              <a:gd name="adj" fmla="val 7175"/>
            </a:avLst>
          </a:prstGeom>
          <a:ln>
            <a:prstDash val="sysDash"/>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endParaRPr lang="sv-SE" sz="900" dirty="0">
              <a:solidFill>
                <a:srgbClr val="382819"/>
              </a:solidFill>
              <a:latin typeface="Arial"/>
              <a:ea typeface="ＭＳ Ｐゴシック" pitchFamily="-112" charset="-128"/>
              <a:cs typeface="ＭＳ Ｐゴシック" pitchFamily="-112" charset="-128"/>
            </a:endParaRPr>
          </a:p>
        </p:txBody>
      </p:sp>
      <p:sp>
        <p:nvSpPr>
          <p:cNvPr id="166" name="textruta 165"/>
          <p:cNvSpPr txBox="1"/>
          <p:nvPr/>
        </p:nvSpPr>
        <p:spPr>
          <a:xfrm>
            <a:off x="7472257" y="2157704"/>
            <a:ext cx="1479503" cy="553998"/>
          </a:xfrm>
          <a:prstGeom prst="rect">
            <a:avLst/>
          </a:prstGeom>
          <a:noFill/>
        </p:spPr>
        <p:txBody>
          <a:bodyPr wrap="square" rtlCol="0">
            <a:spAutoFit/>
          </a:bodyPr>
          <a:lstStyle/>
          <a:p>
            <a:r>
              <a:rPr lang="sv-SE" sz="1000" i="1" dirty="0">
                <a:solidFill>
                  <a:prstClr val="black"/>
                </a:solidFill>
                <a:latin typeface="Arial"/>
                <a:cs typeface="Arial"/>
              </a:rPr>
              <a:t>T</a:t>
            </a:r>
            <a:r>
              <a:rPr lang="sv-SE" sz="1000" i="1" dirty="0" smtClean="0">
                <a:solidFill>
                  <a:prstClr val="black"/>
                </a:solidFill>
                <a:latin typeface="Arial"/>
                <a:cs typeface="Arial"/>
              </a:rPr>
              <a:t>jänster används av vårdsystem under övergångstid</a:t>
            </a:r>
            <a:endParaRPr lang="sv-SE" sz="1000" i="1" dirty="0">
              <a:solidFill>
                <a:prstClr val="black"/>
              </a:solidFill>
              <a:latin typeface="Arial"/>
              <a:cs typeface="Arial"/>
            </a:endParaRPr>
          </a:p>
        </p:txBody>
      </p:sp>
      <p:sp>
        <p:nvSpPr>
          <p:cNvPr id="168" name="Rektangel med rundade hörn 167"/>
          <p:cNvSpPr/>
          <p:nvPr/>
        </p:nvSpPr>
        <p:spPr>
          <a:xfrm>
            <a:off x="7157344" y="1228481"/>
            <a:ext cx="305968" cy="200838"/>
          </a:xfrm>
          <a:prstGeom prst="roundRect">
            <a:avLst>
              <a:gd name="adj" fmla="val 7175"/>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endParaRPr lang="sv-SE" sz="900" dirty="0">
              <a:solidFill>
                <a:srgbClr val="382819"/>
              </a:solidFill>
              <a:latin typeface="Arial"/>
              <a:ea typeface="ＭＳ Ｐゴシック" pitchFamily="-112" charset="-128"/>
              <a:cs typeface="ＭＳ Ｐゴシック" pitchFamily="-112" charset="-128"/>
            </a:endParaRPr>
          </a:p>
        </p:txBody>
      </p:sp>
      <p:sp>
        <p:nvSpPr>
          <p:cNvPr id="169" name="textruta 168"/>
          <p:cNvSpPr txBox="1"/>
          <p:nvPr/>
        </p:nvSpPr>
        <p:spPr>
          <a:xfrm>
            <a:off x="7448595" y="1089442"/>
            <a:ext cx="1573485" cy="553998"/>
          </a:xfrm>
          <a:prstGeom prst="rect">
            <a:avLst/>
          </a:prstGeom>
          <a:noFill/>
        </p:spPr>
        <p:txBody>
          <a:bodyPr wrap="square" rtlCol="0">
            <a:spAutoFit/>
          </a:bodyPr>
          <a:lstStyle/>
          <a:p>
            <a:r>
              <a:rPr lang="sv-SE" sz="1000" i="1" dirty="0">
                <a:solidFill>
                  <a:prstClr val="black"/>
                </a:solidFill>
                <a:latin typeface="Arial"/>
                <a:cs typeface="Arial"/>
              </a:rPr>
              <a:t>T</a:t>
            </a:r>
            <a:r>
              <a:rPr lang="sv-SE" sz="1000" i="1" dirty="0" smtClean="0">
                <a:solidFill>
                  <a:prstClr val="black"/>
                </a:solidFill>
                <a:latin typeface="Arial"/>
                <a:cs typeface="Arial"/>
              </a:rPr>
              <a:t>jänster för </a:t>
            </a:r>
            <a:r>
              <a:rPr lang="sv-SE" sz="1000" b="1" i="1" dirty="0" smtClean="0">
                <a:solidFill>
                  <a:prstClr val="black"/>
                </a:solidFill>
                <a:latin typeface="Arial"/>
                <a:cs typeface="Arial"/>
              </a:rPr>
              <a:t>läkemedelslista</a:t>
            </a:r>
            <a:r>
              <a:rPr lang="sv-SE" sz="1000" i="1" dirty="0" smtClean="0">
                <a:solidFill>
                  <a:prstClr val="black"/>
                </a:solidFill>
                <a:latin typeface="Arial"/>
                <a:cs typeface="Arial"/>
              </a:rPr>
              <a:t> används av vårdsystem</a:t>
            </a:r>
            <a:endParaRPr lang="sv-SE" sz="1000" i="1" dirty="0">
              <a:solidFill>
                <a:prstClr val="black"/>
              </a:solidFill>
              <a:latin typeface="Arial"/>
              <a:cs typeface="Arial"/>
            </a:endParaRPr>
          </a:p>
        </p:txBody>
      </p:sp>
      <p:grpSp>
        <p:nvGrpSpPr>
          <p:cNvPr id="173" name="Grupp 172"/>
          <p:cNvGrpSpPr/>
          <p:nvPr/>
        </p:nvGrpSpPr>
        <p:grpSpPr>
          <a:xfrm>
            <a:off x="2386181" y="3325318"/>
            <a:ext cx="167139" cy="334568"/>
            <a:chOff x="6321274" y="3150312"/>
            <a:chExt cx="167139" cy="334568"/>
          </a:xfrm>
        </p:grpSpPr>
        <p:cxnSp>
          <p:nvCxnSpPr>
            <p:cNvPr id="174" name="Rak pil 59"/>
            <p:cNvCxnSpPr/>
            <p:nvPr/>
          </p:nvCxnSpPr>
          <p:spPr>
            <a:xfrm flipV="1">
              <a:off x="6321274" y="3160472"/>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cxnSp>
          <p:nvCxnSpPr>
            <p:cNvPr id="175" name="Rak pil 59"/>
            <p:cNvCxnSpPr/>
            <p:nvPr/>
          </p:nvCxnSpPr>
          <p:spPr>
            <a:xfrm flipH="1">
              <a:off x="6488386" y="3150312"/>
              <a:ext cx="27"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grpSp>
      <p:sp>
        <p:nvSpPr>
          <p:cNvPr id="177" name="textruta 176"/>
          <p:cNvSpPr txBox="1"/>
          <p:nvPr/>
        </p:nvSpPr>
        <p:spPr>
          <a:xfrm>
            <a:off x="2602864" y="3218047"/>
            <a:ext cx="1498682" cy="507831"/>
          </a:xfrm>
          <a:prstGeom prst="rect">
            <a:avLst/>
          </a:prstGeom>
          <a:noFill/>
        </p:spPr>
        <p:txBody>
          <a:bodyPr wrap="square" rtlCol="0">
            <a:spAutoFit/>
          </a:bodyPr>
          <a:lstStyle/>
          <a:p>
            <a:r>
              <a:rPr lang="sv-SE" sz="900" i="1" dirty="0" smtClean="0">
                <a:solidFill>
                  <a:prstClr val="black"/>
                </a:solidFill>
                <a:latin typeface="Arial"/>
                <a:cs typeface="Arial"/>
              </a:rPr>
              <a:t>Samlad läkemedelslista</a:t>
            </a:r>
            <a:br>
              <a:rPr lang="sv-SE" sz="900" i="1" dirty="0" smtClean="0">
                <a:solidFill>
                  <a:prstClr val="black"/>
                </a:solidFill>
                <a:latin typeface="Arial"/>
                <a:cs typeface="Arial"/>
              </a:rPr>
            </a:br>
            <a:r>
              <a:rPr lang="sv-SE" sz="900" i="1" dirty="0" smtClean="0">
                <a:solidFill>
                  <a:prstClr val="black"/>
                </a:solidFill>
                <a:latin typeface="Arial"/>
                <a:cs typeface="Arial"/>
              </a:rPr>
              <a:t>ordination förskrivning</a:t>
            </a:r>
            <a:r>
              <a:rPr lang="sv-SE" sz="900" i="1" dirty="0">
                <a:solidFill>
                  <a:prstClr val="black"/>
                </a:solidFill>
                <a:cs typeface="Arial"/>
              </a:rPr>
              <a:t/>
            </a:r>
            <a:br>
              <a:rPr lang="sv-SE" sz="900" i="1" dirty="0">
                <a:solidFill>
                  <a:prstClr val="black"/>
                </a:solidFill>
                <a:cs typeface="Arial"/>
              </a:rPr>
            </a:br>
            <a:r>
              <a:rPr lang="sv-SE" sz="900" i="1" dirty="0" smtClean="0">
                <a:solidFill>
                  <a:prstClr val="black"/>
                </a:solidFill>
                <a:cs typeface="Arial"/>
              </a:rPr>
              <a:t>expediering</a:t>
            </a:r>
            <a:endParaRPr lang="sv-SE" sz="900" i="1" dirty="0">
              <a:solidFill>
                <a:prstClr val="black"/>
              </a:solidFill>
              <a:cs typeface="Arial"/>
            </a:endParaRPr>
          </a:p>
        </p:txBody>
      </p:sp>
      <p:sp>
        <p:nvSpPr>
          <p:cNvPr id="178" name="textruta 177"/>
          <p:cNvSpPr txBox="1"/>
          <p:nvPr/>
        </p:nvSpPr>
        <p:spPr>
          <a:xfrm>
            <a:off x="1360016" y="2527036"/>
            <a:ext cx="674579" cy="507831"/>
          </a:xfrm>
          <a:prstGeom prst="rect">
            <a:avLst/>
          </a:prstGeom>
          <a:noFill/>
        </p:spPr>
        <p:txBody>
          <a:bodyPr wrap="square" rtlCol="0">
            <a:spAutoFit/>
          </a:bodyPr>
          <a:lstStyle/>
          <a:p>
            <a:r>
              <a:rPr lang="sv-SE" sz="900" i="1" dirty="0" smtClean="0">
                <a:solidFill>
                  <a:prstClr val="black"/>
                </a:solidFill>
                <a:latin typeface="Arial"/>
                <a:cs typeface="Arial"/>
              </a:rPr>
              <a:t>säkerhet</a:t>
            </a:r>
            <a:br>
              <a:rPr lang="sv-SE" sz="900" i="1" dirty="0" smtClean="0">
                <a:solidFill>
                  <a:prstClr val="black"/>
                </a:solidFill>
                <a:latin typeface="Arial"/>
                <a:cs typeface="Arial"/>
              </a:rPr>
            </a:br>
            <a:r>
              <a:rPr lang="sv-SE" sz="900" i="1" dirty="0" smtClean="0">
                <a:solidFill>
                  <a:prstClr val="black"/>
                </a:solidFill>
                <a:latin typeface="Arial"/>
                <a:cs typeface="Arial"/>
              </a:rPr>
              <a:t>&amp; master-</a:t>
            </a:r>
            <a:br>
              <a:rPr lang="sv-SE" sz="900" i="1" dirty="0" smtClean="0">
                <a:solidFill>
                  <a:prstClr val="black"/>
                </a:solidFill>
                <a:latin typeface="Arial"/>
                <a:cs typeface="Arial"/>
              </a:rPr>
            </a:br>
            <a:r>
              <a:rPr lang="sv-SE" sz="900" i="1" dirty="0" smtClean="0">
                <a:solidFill>
                  <a:prstClr val="black"/>
                </a:solidFill>
                <a:latin typeface="Arial"/>
                <a:cs typeface="Arial"/>
              </a:rPr>
              <a:t>data</a:t>
            </a:r>
            <a:endParaRPr lang="sv-SE" sz="900" i="1" dirty="0">
              <a:solidFill>
                <a:prstClr val="black"/>
              </a:solidFill>
              <a:latin typeface="Arial"/>
              <a:cs typeface="Arial"/>
            </a:endParaRPr>
          </a:p>
        </p:txBody>
      </p:sp>
      <p:cxnSp>
        <p:nvCxnSpPr>
          <p:cNvPr id="76" name="Rak pil 59"/>
          <p:cNvCxnSpPr/>
          <p:nvPr/>
        </p:nvCxnSpPr>
        <p:spPr>
          <a:xfrm flipV="1">
            <a:off x="5679062" y="3438157"/>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sp>
        <p:nvSpPr>
          <p:cNvPr id="77" name="textruta 76"/>
          <p:cNvSpPr txBox="1"/>
          <p:nvPr/>
        </p:nvSpPr>
        <p:spPr>
          <a:xfrm>
            <a:off x="5704134" y="3476212"/>
            <a:ext cx="626443" cy="230832"/>
          </a:xfrm>
          <a:prstGeom prst="rect">
            <a:avLst/>
          </a:prstGeom>
          <a:noFill/>
        </p:spPr>
        <p:txBody>
          <a:bodyPr wrap="square" rtlCol="0">
            <a:spAutoFit/>
          </a:bodyPr>
          <a:lstStyle/>
          <a:p>
            <a:r>
              <a:rPr lang="sv-SE" sz="900" i="1" dirty="0" smtClean="0">
                <a:solidFill>
                  <a:prstClr val="black"/>
                </a:solidFill>
                <a:latin typeface="Arial"/>
                <a:cs typeface="Arial"/>
              </a:rPr>
              <a:t>e-recept</a:t>
            </a:r>
            <a:endParaRPr lang="sv-SE" sz="900" i="1" dirty="0">
              <a:solidFill>
                <a:prstClr val="black"/>
              </a:solidFill>
              <a:latin typeface="Arial"/>
              <a:cs typeface="Arial"/>
            </a:endParaRPr>
          </a:p>
        </p:txBody>
      </p:sp>
      <p:sp>
        <p:nvSpPr>
          <p:cNvPr id="4" name="textruta 3"/>
          <p:cNvSpPr txBox="1"/>
          <p:nvPr/>
        </p:nvSpPr>
        <p:spPr>
          <a:xfrm>
            <a:off x="-1561384" y="2807862"/>
            <a:ext cx="184666" cy="384721"/>
          </a:xfrm>
          <a:prstGeom prst="rect">
            <a:avLst/>
          </a:prstGeom>
          <a:noFill/>
        </p:spPr>
        <p:txBody>
          <a:bodyPr wrap="none" rtlCol="0">
            <a:spAutoFit/>
          </a:bodyPr>
          <a:lstStyle/>
          <a:p>
            <a:endParaRPr lang="sv-SE" dirty="0"/>
          </a:p>
        </p:txBody>
      </p:sp>
      <p:grpSp>
        <p:nvGrpSpPr>
          <p:cNvPr id="12" name="Grupp 11"/>
          <p:cNvGrpSpPr/>
          <p:nvPr/>
        </p:nvGrpSpPr>
        <p:grpSpPr>
          <a:xfrm>
            <a:off x="5850390" y="3871136"/>
            <a:ext cx="2912611" cy="1451217"/>
            <a:chOff x="6776965" y="3845735"/>
            <a:chExt cx="2075460" cy="1451217"/>
          </a:xfrm>
        </p:grpSpPr>
        <p:sp>
          <p:nvSpPr>
            <p:cNvPr id="81" name="Ellips 80"/>
            <p:cNvSpPr/>
            <p:nvPr/>
          </p:nvSpPr>
          <p:spPr bwMode="auto">
            <a:xfrm>
              <a:off x="6776965" y="4423135"/>
              <a:ext cx="1562633" cy="873817"/>
            </a:xfrm>
            <a:prstGeom prst="ellipse">
              <a:avLst/>
            </a:prstGeom>
            <a:noFill/>
            <a:ln>
              <a:solidFill>
                <a:srgbClr val="00A9A7"/>
              </a:solidFill>
            </a:ln>
            <a:extLst/>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7" name="Rundad rektangulär 6"/>
            <p:cNvSpPr/>
            <p:nvPr/>
          </p:nvSpPr>
          <p:spPr bwMode="auto">
            <a:xfrm>
              <a:off x="7344137" y="3845735"/>
              <a:ext cx="1508288" cy="640886"/>
            </a:xfrm>
            <a:prstGeom prst="wedgeRoundRectCallout">
              <a:avLst>
                <a:gd name="adj1" fmla="val -56303"/>
                <a:gd name="adj2" fmla="val 46392"/>
                <a:gd name="adj3" fmla="val 16667"/>
              </a:avLst>
            </a:prstGeom>
            <a:ln>
              <a:solidFill>
                <a:srgbClr val="00A9A7"/>
              </a:solidFill>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957263"/>
              <a:r>
                <a:rPr lang="sv-SE" sz="1050" i="1" dirty="0">
                  <a:solidFill>
                    <a:schemeClr val="tx1"/>
                  </a:solidFill>
                  <a:cs typeface="Arial"/>
                </a:rPr>
                <a:t>Stödfunktioner </a:t>
              </a:r>
              <a:r>
                <a:rPr lang="sv-SE" sz="1050" i="1" dirty="0" smtClean="0">
                  <a:solidFill>
                    <a:schemeClr val="tx1"/>
                  </a:solidFill>
                  <a:cs typeface="Arial"/>
                </a:rPr>
                <a:t>för </a:t>
              </a:r>
              <a:r>
                <a:rPr lang="sv-SE" sz="1050" i="1" dirty="0">
                  <a:solidFill>
                    <a:schemeClr val="tx1"/>
                  </a:solidFill>
                  <a:cs typeface="Arial"/>
                </a:rPr>
                <a:t>dospatienter</a:t>
              </a:r>
            </a:p>
            <a:p>
              <a:pPr defTabSz="957263"/>
              <a:r>
                <a:rPr lang="sv-SE" sz="1050" i="1" dirty="0" smtClean="0">
                  <a:solidFill>
                    <a:schemeClr val="tx1"/>
                  </a:solidFill>
                  <a:cs typeface="Arial"/>
                </a:rPr>
                <a:t>Registrera </a:t>
              </a:r>
              <a:r>
                <a:rPr lang="sv-SE" sz="1050" i="1" dirty="0">
                  <a:solidFill>
                    <a:schemeClr val="tx1"/>
                  </a:solidFill>
                  <a:cs typeface="Arial"/>
                </a:rPr>
                <a:t>för dos</a:t>
              </a:r>
              <a:r>
                <a:rPr lang="sv-SE" sz="1050" i="1" dirty="0" smtClean="0">
                  <a:solidFill>
                    <a:schemeClr val="tx1"/>
                  </a:solidFill>
                  <a:cs typeface="Arial"/>
                </a:rPr>
                <a:t>,</a:t>
              </a:r>
            </a:p>
            <a:p>
              <a:pPr defTabSz="957263"/>
              <a:r>
                <a:rPr lang="sv-SE" sz="1050" i="1" dirty="0" smtClean="0">
                  <a:solidFill>
                    <a:schemeClr val="tx1"/>
                  </a:solidFill>
                  <a:cs typeface="Arial"/>
                </a:rPr>
                <a:t>sortiment dos, beställning </a:t>
              </a:r>
              <a:r>
                <a:rPr lang="sv-SE" sz="1050" i="1" dirty="0">
                  <a:solidFill>
                    <a:schemeClr val="tx1"/>
                  </a:solidFill>
                  <a:cs typeface="Arial"/>
                </a:rPr>
                <a:t>etc</a:t>
              </a:r>
              <a:r>
                <a:rPr lang="sv-SE" sz="1050" i="1" dirty="0" smtClean="0">
                  <a:solidFill>
                    <a:schemeClr val="tx1"/>
                  </a:solidFill>
                  <a:cs typeface="Arial"/>
                </a:rPr>
                <a:t>.</a:t>
              </a:r>
              <a:endParaRPr lang="sv-SE" sz="1050" i="1" dirty="0">
                <a:solidFill>
                  <a:schemeClr val="tx1"/>
                </a:solidFill>
                <a:cs typeface="Arial"/>
              </a:endParaRPr>
            </a:p>
          </p:txBody>
        </p:sp>
      </p:grpSp>
      <p:grpSp>
        <p:nvGrpSpPr>
          <p:cNvPr id="9" name="Grupp 8"/>
          <p:cNvGrpSpPr/>
          <p:nvPr/>
        </p:nvGrpSpPr>
        <p:grpSpPr>
          <a:xfrm>
            <a:off x="251617" y="3879742"/>
            <a:ext cx="3488713" cy="2144790"/>
            <a:chOff x="251617" y="3879742"/>
            <a:chExt cx="3488713" cy="2144790"/>
          </a:xfrm>
        </p:grpSpPr>
        <p:sp>
          <p:nvSpPr>
            <p:cNvPr id="5" name="Ellips 4"/>
            <p:cNvSpPr/>
            <p:nvPr/>
          </p:nvSpPr>
          <p:spPr bwMode="auto">
            <a:xfrm>
              <a:off x="1561384" y="3879742"/>
              <a:ext cx="2178946" cy="1782586"/>
            </a:xfrm>
            <a:prstGeom prst="ellipse">
              <a:avLst/>
            </a:prstGeom>
            <a:noFill/>
            <a:ln>
              <a:solidFill>
                <a:srgbClr val="0000FF"/>
              </a:solidFill>
            </a:ln>
            <a:extLst/>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97" name="Rundad rektangulär 96"/>
            <p:cNvSpPr/>
            <p:nvPr/>
          </p:nvSpPr>
          <p:spPr bwMode="auto">
            <a:xfrm>
              <a:off x="251617" y="5383646"/>
              <a:ext cx="1309765" cy="640886"/>
            </a:xfrm>
            <a:prstGeom prst="wedgeRoundRectCallout">
              <a:avLst>
                <a:gd name="adj1" fmla="val 69701"/>
                <a:gd name="adj2" fmla="val -45113"/>
                <a:gd name="adj3" fmla="val 16667"/>
              </a:avLst>
            </a:prstGeom>
            <a:ln>
              <a:solidFill>
                <a:srgbClr val="0000FF"/>
              </a:solidFill>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957263"/>
              <a:r>
                <a:rPr lang="sv-SE" sz="1050" b="1" i="1" dirty="0" smtClean="0">
                  <a:solidFill>
                    <a:schemeClr val="tx1"/>
                  </a:solidFill>
                  <a:cs typeface="Arial"/>
                </a:rPr>
                <a:t>Arbeta med samlad läkemedelslista</a:t>
              </a:r>
              <a:endParaRPr lang="sv-SE" sz="1050" b="1" i="1" dirty="0">
                <a:solidFill>
                  <a:schemeClr val="tx1"/>
                </a:solidFill>
                <a:cs typeface="Arial"/>
              </a:endParaRPr>
            </a:p>
          </p:txBody>
        </p:sp>
      </p:grpSp>
      <p:grpSp>
        <p:nvGrpSpPr>
          <p:cNvPr id="10" name="Grupp 9"/>
          <p:cNvGrpSpPr/>
          <p:nvPr/>
        </p:nvGrpSpPr>
        <p:grpSpPr>
          <a:xfrm>
            <a:off x="116521" y="967961"/>
            <a:ext cx="2190599" cy="4228331"/>
            <a:chOff x="116521" y="967961"/>
            <a:chExt cx="2190599" cy="4228331"/>
          </a:xfrm>
        </p:grpSpPr>
        <p:sp>
          <p:nvSpPr>
            <p:cNvPr id="83" name="Ellips 82"/>
            <p:cNvSpPr/>
            <p:nvPr/>
          </p:nvSpPr>
          <p:spPr bwMode="auto">
            <a:xfrm>
              <a:off x="116521" y="1316549"/>
              <a:ext cx="1469090" cy="3879743"/>
            </a:xfrm>
            <a:prstGeom prst="ellipse">
              <a:avLst/>
            </a:prstGeom>
            <a:noFill/>
            <a:ln>
              <a:solidFill>
                <a:srgbClr val="00A9A7"/>
              </a:solidFill>
            </a:ln>
            <a:extLst/>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t" anchorCtr="0" compatLnSpc="1">
              <a:prstTxWarp prst="textNoShape">
                <a:avLst/>
              </a:prstTxWarp>
              <a:no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0" lang="sv-SE" sz="1900" b="0" i="0" u="none" strike="noStrike" cap="none" normalizeH="0" baseline="0" smtClean="0">
                <a:ln>
                  <a:noFill/>
                </a:ln>
                <a:solidFill>
                  <a:schemeClr val="tx1"/>
                </a:solidFill>
                <a:effectLst/>
                <a:latin typeface="Arial" charset="0"/>
              </a:endParaRPr>
            </a:p>
          </p:txBody>
        </p:sp>
        <p:sp>
          <p:nvSpPr>
            <p:cNvPr id="98" name="Rundad rektangulär 97"/>
            <p:cNvSpPr/>
            <p:nvPr/>
          </p:nvSpPr>
          <p:spPr bwMode="auto">
            <a:xfrm>
              <a:off x="1364223" y="967961"/>
              <a:ext cx="942897" cy="462113"/>
            </a:xfrm>
            <a:prstGeom prst="wedgeRoundRectCallout">
              <a:avLst>
                <a:gd name="adj1" fmla="val -69265"/>
                <a:gd name="adj2" fmla="val 59186"/>
                <a:gd name="adj3" fmla="val 16667"/>
              </a:avLst>
            </a:prstGeom>
            <a:ln>
              <a:solidFill>
                <a:srgbClr val="00A9A7"/>
              </a:solidFill>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957263"/>
              <a:r>
                <a:rPr lang="sv-SE" sz="1050" i="1" dirty="0" smtClean="0">
                  <a:solidFill>
                    <a:schemeClr val="tx1"/>
                  </a:solidFill>
                  <a:cs typeface="Arial"/>
                </a:rPr>
                <a:t>Säkerhet</a:t>
              </a:r>
              <a:br>
                <a:rPr lang="sv-SE" sz="1050" i="1" dirty="0" smtClean="0">
                  <a:solidFill>
                    <a:schemeClr val="tx1"/>
                  </a:solidFill>
                  <a:cs typeface="Arial"/>
                </a:rPr>
              </a:br>
              <a:r>
                <a:rPr lang="sv-SE" sz="1050" i="1" dirty="0" smtClean="0">
                  <a:solidFill>
                    <a:schemeClr val="tx1"/>
                  </a:solidFill>
                  <a:cs typeface="Arial"/>
                </a:rPr>
                <a:t>Masterdata</a:t>
              </a:r>
              <a:endParaRPr lang="sv-SE" sz="1050" i="1" dirty="0">
                <a:solidFill>
                  <a:schemeClr val="tx1"/>
                </a:solidFill>
                <a:cs typeface="Arial"/>
              </a:endParaRPr>
            </a:p>
          </p:txBody>
        </p:sp>
      </p:grpSp>
      <p:grpSp>
        <p:nvGrpSpPr>
          <p:cNvPr id="99" name="Grupp 98"/>
          <p:cNvGrpSpPr/>
          <p:nvPr/>
        </p:nvGrpSpPr>
        <p:grpSpPr>
          <a:xfrm>
            <a:off x="1929552" y="3762209"/>
            <a:ext cx="1294565" cy="131113"/>
            <a:chOff x="2449173" y="3243649"/>
            <a:chExt cx="1294565" cy="131113"/>
          </a:xfrm>
        </p:grpSpPr>
        <p:grpSp>
          <p:nvGrpSpPr>
            <p:cNvPr id="103" name="Grupp 102"/>
            <p:cNvGrpSpPr/>
            <p:nvPr/>
          </p:nvGrpSpPr>
          <p:grpSpPr>
            <a:xfrm>
              <a:off x="2449173" y="3257220"/>
              <a:ext cx="66751" cy="117542"/>
              <a:chOff x="9018096" y="5768908"/>
              <a:chExt cx="66751" cy="117542"/>
            </a:xfrm>
          </p:grpSpPr>
          <p:cxnSp>
            <p:nvCxnSpPr>
              <p:cNvPr id="135" name="Rak pil 18"/>
              <p:cNvCxnSpPr>
                <a:cxnSpLocks noChangeShapeType="1"/>
                <a:endCxn id="136"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Ellips 135"/>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04" name="Grupp 103"/>
            <p:cNvGrpSpPr/>
            <p:nvPr/>
          </p:nvGrpSpPr>
          <p:grpSpPr>
            <a:xfrm>
              <a:off x="2820928" y="3248679"/>
              <a:ext cx="66751" cy="117542"/>
              <a:chOff x="9018096" y="5768908"/>
              <a:chExt cx="66751" cy="117542"/>
            </a:xfrm>
          </p:grpSpPr>
          <p:cxnSp>
            <p:nvCxnSpPr>
              <p:cNvPr id="133" name="Rak pil 18"/>
              <p:cNvCxnSpPr>
                <a:cxnSpLocks noChangeShapeType="1"/>
                <a:endCxn id="134"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 name="Ellips 133"/>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05" name="Grupp 104"/>
            <p:cNvGrpSpPr/>
            <p:nvPr/>
          </p:nvGrpSpPr>
          <p:grpSpPr>
            <a:xfrm>
              <a:off x="2984873" y="3250994"/>
              <a:ext cx="66751" cy="117542"/>
              <a:chOff x="9018096" y="5768908"/>
              <a:chExt cx="66751" cy="117542"/>
            </a:xfrm>
          </p:grpSpPr>
          <p:cxnSp>
            <p:nvCxnSpPr>
              <p:cNvPr id="129" name="Rak pil 18"/>
              <p:cNvCxnSpPr>
                <a:cxnSpLocks noChangeShapeType="1"/>
                <a:endCxn id="132"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Ellips 131"/>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06" name="Grupp 105"/>
            <p:cNvGrpSpPr/>
            <p:nvPr/>
          </p:nvGrpSpPr>
          <p:grpSpPr>
            <a:xfrm>
              <a:off x="2625107" y="3253088"/>
              <a:ext cx="66751" cy="117542"/>
              <a:chOff x="9018096" y="5791998"/>
              <a:chExt cx="66751" cy="117542"/>
            </a:xfrm>
          </p:grpSpPr>
          <p:cxnSp>
            <p:nvCxnSpPr>
              <p:cNvPr id="127" name="Rak pil 18"/>
              <p:cNvCxnSpPr>
                <a:cxnSpLocks noChangeShapeType="1"/>
                <a:endCxn id="128"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 name="Ellips 127"/>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07" name="Grupp 106"/>
            <p:cNvGrpSpPr/>
            <p:nvPr/>
          </p:nvGrpSpPr>
          <p:grpSpPr>
            <a:xfrm>
              <a:off x="3141287" y="3252190"/>
              <a:ext cx="66751" cy="117542"/>
              <a:chOff x="9018096" y="5768908"/>
              <a:chExt cx="66751" cy="117542"/>
            </a:xfrm>
          </p:grpSpPr>
          <p:cxnSp>
            <p:nvCxnSpPr>
              <p:cNvPr id="125" name="Rak pil 18"/>
              <p:cNvCxnSpPr>
                <a:cxnSpLocks noChangeShapeType="1"/>
                <a:endCxn id="126"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Ellips 125"/>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11" name="Grupp 110"/>
            <p:cNvGrpSpPr/>
            <p:nvPr/>
          </p:nvGrpSpPr>
          <p:grpSpPr>
            <a:xfrm>
              <a:off x="3513042" y="3243649"/>
              <a:ext cx="66751" cy="117542"/>
              <a:chOff x="9018096" y="5768908"/>
              <a:chExt cx="66751" cy="117542"/>
            </a:xfrm>
          </p:grpSpPr>
          <p:cxnSp>
            <p:nvCxnSpPr>
              <p:cNvPr id="123" name="Rak pil 18"/>
              <p:cNvCxnSpPr>
                <a:cxnSpLocks noChangeShapeType="1"/>
                <a:endCxn id="124"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Ellips 123"/>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12" name="Grupp 111"/>
            <p:cNvGrpSpPr/>
            <p:nvPr/>
          </p:nvGrpSpPr>
          <p:grpSpPr>
            <a:xfrm>
              <a:off x="3676987" y="3245964"/>
              <a:ext cx="66751" cy="117542"/>
              <a:chOff x="9018096" y="5768908"/>
              <a:chExt cx="66751" cy="117542"/>
            </a:xfrm>
          </p:grpSpPr>
          <p:cxnSp>
            <p:nvCxnSpPr>
              <p:cNvPr id="121" name="Rak pil 18"/>
              <p:cNvCxnSpPr>
                <a:cxnSpLocks noChangeShapeType="1"/>
                <a:endCxn id="122"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Ellips 121"/>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14" name="Grupp 113"/>
            <p:cNvGrpSpPr/>
            <p:nvPr/>
          </p:nvGrpSpPr>
          <p:grpSpPr>
            <a:xfrm>
              <a:off x="3317221" y="3248058"/>
              <a:ext cx="66751" cy="117542"/>
              <a:chOff x="9018096" y="5791998"/>
              <a:chExt cx="66751" cy="117542"/>
            </a:xfrm>
          </p:grpSpPr>
          <p:cxnSp>
            <p:nvCxnSpPr>
              <p:cNvPr id="117" name="Rak pil 18"/>
              <p:cNvCxnSpPr>
                <a:cxnSpLocks noChangeShapeType="1"/>
                <a:endCxn id="118"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Ellips 117"/>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grpSp>
        <p:nvGrpSpPr>
          <p:cNvPr id="14" name="Grupp 13"/>
          <p:cNvGrpSpPr/>
          <p:nvPr/>
        </p:nvGrpSpPr>
        <p:grpSpPr>
          <a:xfrm>
            <a:off x="6487336" y="3745683"/>
            <a:ext cx="602451" cy="126083"/>
            <a:chOff x="4661890" y="3606956"/>
            <a:chExt cx="602451" cy="126083"/>
          </a:xfrm>
        </p:grpSpPr>
        <p:grpSp>
          <p:nvGrpSpPr>
            <p:cNvPr id="142" name="Grupp 141"/>
            <p:cNvGrpSpPr/>
            <p:nvPr/>
          </p:nvGrpSpPr>
          <p:grpSpPr>
            <a:xfrm>
              <a:off x="4661890" y="3615497"/>
              <a:ext cx="66751" cy="117542"/>
              <a:chOff x="9018096" y="5768908"/>
              <a:chExt cx="66751" cy="117542"/>
            </a:xfrm>
          </p:grpSpPr>
          <p:cxnSp>
            <p:nvCxnSpPr>
              <p:cNvPr id="165" name="Rak pil 18"/>
              <p:cNvCxnSpPr>
                <a:cxnSpLocks noChangeShapeType="1"/>
                <a:endCxn id="167"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Ellips 166"/>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43" name="Grupp 142"/>
            <p:cNvGrpSpPr/>
            <p:nvPr/>
          </p:nvGrpSpPr>
          <p:grpSpPr>
            <a:xfrm>
              <a:off x="5033645" y="3606956"/>
              <a:ext cx="66751" cy="117542"/>
              <a:chOff x="9018096" y="5768908"/>
              <a:chExt cx="66751" cy="117542"/>
            </a:xfrm>
          </p:grpSpPr>
          <p:cxnSp>
            <p:nvCxnSpPr>
              <p:cNvPr id="163" name="Rak pil 18"/>
              <p:cNvCxnSpPr>
                <a:cxnSpLocks noChangeShapeType="1"/>
                <a:endCxn id="164"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Ellips 163"/>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44" name="Grupp 143"/>
            <p:cNvGrpSpPr/>
            <p:nvPr/>
          </p:nvGrpSpPr>
          <p:grpSpPr>
            <a:xfrm>
              <a:off x="5197590" y="3609271"/>
              <a:ext cx="66751" cy="117542"/>
              <a:chOff x="9018096" y="5768908"/>
              <a:chExt cx="66751" cy="117542"/>
            </a:xfrm>
          </p:grpSpPr>
          <p:cxnSp>
            <p:nvCxnSpPr>
              <p:cNvPr id="156" name="Rak pil 18"/>
              <p:cNvCxnSpPr>
                <a:cxnSpLocks noChangeShapeType="1"/>
                <a:endCxn id="157"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 name="Ellips 156"/>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48" name="Grupp 147"/>
            <p:cNvGrpSpPr/>
            <p:nvPr/>
          </p:nvGrpSpPr>
          <p:grpSpPr>
            <a:xfrm>
              <a:off x="4837824" y="3611365"/>
              <a:ext cx="66751" cy="117542"/>
              <a:chOff x="9018096" y="5791998"/>
              <a:chExt cx="66751" cy="117542"/>
            </a:xfrm>
          </p:grpSpPr>
          <p:cxnSp>
            <p:nvCxnSpPr>
              <p:cNvPr id="152" name="Rak pil 18"/>
              <p:cNvCxnSpPr>
                <a:cxnSpLocks noChangeShapeType="1"/>
                <a:endCxn id="155"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Ellips 154"/>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spTree>
    <p:extLst>
      <p:ext uri="{BB962C8B-B14F-4D97-AF65-F5344CB8AC3E}">
        <p14:creationId xmlns:p14="http://schemas.microsoft.com/office/powerpoint/2010/main" val="23149342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71876" y="221823"/>
            <a:ext cx="6847564" cy="811107"/>
          </a:xfrm>
        </p:spPr>
        <p:txBody>
          <a:bodyPr/>
          <a:lstStyle/>
          <a:p>
            <a:r>
              <a:rPr lang="sv-SE" sz="2400" dirty="0" smtClean="0"/>
              <a:t>Ansvarsroller &amp; behörighet vs den samlade läkemedelslistan</a:t>
            </a:r>
            <a:endParaRPr lang="sv-SE" sz="2400" dirty="0"/>
          </a:p>
        </p:txBody>
      </p:sp>
      <p:sp>
        <p:nvSpPr>
          <p:cNvPr id="4" name="Platshållare för innehåll 3"/>
          <p:cNvSpPr>
            <a:spLocks noGrp="1"/>
          </p:cNvSpPr>
          <p:nvPr>
            <p:ph idx="1"/>
          </p:nvPr>
        </p:nvSpPr>
        <p:spPr>
          <a:xfrm>
            <a:off x="851638" y="4921752"/>
            <a:ext cx="5706002" cy="1341465"/>
          </a:xfrm>
        </p:spPr>
        <p:txBody>
          <a:bodyPr/>
          <a:lstStyle/>
          <a:p>
            <a:r>
              <a:rPr lang="sv-SE" sz="1200" dirty="0" smtClean="0"/>
              <a:t>”</a:t>
            </a:r>
            <a:r>
              <a:rPr lang="sv-SE" sz="1200" b="1" dirty="0" smtClean="0"/>
              <a:t>Ansvarig ordinatör</a:t>
            </a:r>
            <a:r>
              <a:rPr lang="sv-SE" sz="1200" dirty="0" smtClean="0"/>
              <a:t>” - ny roll för att stödja spårbarhet vid delegation</a:t>
            </a:r>
          </a:p>
          <a:p>
            <a:pPr lvl="1"/>
            <a:r>
              <a:rPr lang="sv-SE" sz="1200" dirty="0"/>
              <a:t>O</a:t>
            </a:r>
            <a:r>
              <a:rPr lang="sv-SE" sz="1200" dirty="0" smtClean="0"/>
              <a:t>rdination enligt generellt direktiv (”</a:t>
            </a:r>
            <a:r>
              <a:rPr lang="sv-SE" sz="1200" dirty="0" err="1" smtClean="0"/>
              <a:t>ramordination</a:t>
            </a:r>
            <a:r>
              <a:rPr lang="sv-SE" sz="1200" dirty="0" smtClean="0"/>
              <a:t>”)</a:t>
            </a:r>
          </a:p>
          <a:p>
            <a:pPr lvl="1"/>
            <a:r>
              <a:rPr lang="sv-SE" sz="1200" dirty="0" smtClean="0"/>
              <a:t>Sjuksköterska ändrar medicinering, </a:t>
            </a:r>
            <a:r>
              <a:rPr lang="sv-SE" sz="1200" dirty="0" err="1" smtClean="0"/>
              <a:t>dosjusterar</a:t>
            </a:r>
            <a:r>
              <a:rPr lang="sv-SE" sz="1200" dirty="0" smtClean="0"/>
              <a:t> etc. på sjuksköterskeledd mottagning (t ex. astma- eller diabetesmottagning)</a:t>
            </a:r>
          </a:p>
        </p:txBody>
      </p:sp>
      <p:sp>
        <p:nvSpPr>
          <p:cNvPr id="3" name="Platshållare för bildnummer 2"/>
          <p:cNvSpPr>
            <a:spLocks noGrp="1"/>
          </p:cNvSpPr>
          <p:nvPr>
            <p:ph type="sldNum" sz="quarter" idx="10"/>
          </p:nvPr>
        </p:nvSpPr>
        <p:spPr/>
        <p:txBody>
          <a:bodyPr/>
          <a:lstStyle/>
          <a:p>
            <a:fld id="{6EE46765-18A6-4212-A407-C65E2DCE0A05}" type="slidenum">
              <a:rPr lang="sv-SE" smtClean="0"/>
              <a:pPr/>
              <a:t>40</a:t>
            </a:fld>
            <a:endParaRPr lang="sv-SE"/>
          </a:p>
        </p:txBody>
      </p:sp>
      <p:sp>
        <p:nvSpPr>
          <p:cNvPr id="8" name="textruta 7"/>
          <p:cNvSpPr txBox="1"/>
          <p:nvPr/>
        </p:nvSpPr>
        <p:spPr>
          <a:xfrm>
            <a:off x="2317028" y="3111141"/>
            <a:ext cx="1087121" cy="276999"/>
          </a:xfrm>
          <a:prstGeom prst="rect">
            <a:avLst/>
          </a:prstGeom>
          <a:noFill/>
        </p:spPr>
        <p:txBody>
          <a:bodyPr wrap="square" rtlCol="0">
            <a:spAutoFit/>
          </a:bodyPr>
          <a:lstStyle/>
          <a:p>
            <a:pPr defTabSz="457200" fontAlgn="auto">
              <a:spcBef>
                <a:spcPts val="0"/>
              </a:spcBef>
              <a:spcAft>
                <a:spcPts val="0"/>
              </a:spcAft>
            </a:pPr>
            <a:r>
              <a:rPr lang="sv-SE" sz="1200" b="1" i="1" dirty="0" smtClean="0">
                <a:solidFill>
                  <a:srgbClr val="0000FF"/>
                </a:solidFill>
                <a:latin typeface="Calibri"/>
                <a:cs typeface="Arial" pitchFamily="34" charset="0"/>
              </a:rPr>
              <a:t>Registrerande</a:t>
            </a:r>
            <a:endParaRPr lang="sv-SE" sz="1200" b="1" i="1" dirty="0">
              <a:solidFill>
                <a:srgbClr val="0000FF"/>
              </a:solidFill>
              <a:latin typeface="Calibri"/>
              <a:cs typeface="Arial" pitchFamily="34" charset="0"/>
            </a:endParaRPr>
          </a:p>
        </p:txBody>
      </p:sp>
      <p:pic>
        <p:nvPicPr>
          <p:cNvPr id="9" name="Picture 19" descr="person.tors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5401" y="2738511"/>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ktangel med rundade hörn 9"/>
          <p:cNvSpPr/>
          <p:nvPr/>
        </p:nvSpPr>
        <p:spPr bwMode="auto">
          <a:xfrm>
            <a:off x="3344335" y="2414617"/>
            <a:ext cx="1473200" cy="1025940"/>
          </a:xfrm>
          <a:prstGeom prst="roundRect">
            <a:avLst/>
          </a:prstGeom>
          <a:solidFill>
            <a:srgbClr val="FFFFFF"/>
          </a:solidFill>
          <a:ln/>
          <a:extLst/>
        </p:spPr>
        <p:style>
          <a:lnRef idx="1">
            <a:schemeClr val="accent6"/>
          </a:lnRef>
          <a:fillRef idx="2">
            <a:schemeClr val="accent6"/>
          </a:fillRef>
          <a:effectRef idx="1">
            <a:schemeClr val="accent6"/>
          </a:effectRef>
          <a:fontRef idx="minor">
            <a:schemeClr val="dk1"/>
          </a:fontRef>
        </p:style>
        <p:txBody>
          <a:bodyPr anchor="ctr"/>
          <a:lstStyle/>
          <a:p>
            <a:pPr defTabSz="914400" fontAlgn="base">
              <a:spcBef>
                <a:spcPct val="0"/>
              </a:spcBef>
              <a:spcAft>
                <a:spcPct val="0"/>
              </a:spcAft>
            </a:pPr>
            <a:r>
              <a:rPr lang="sv-SE" sz="1100" b="1" dirty="0" smtClean="0">
                <a:solidFill>
                  <a:srgbClr val="382819"/>
                </a:solidFill>
                <a:latin typeface="Calibri"/>
                <a:cs typeface="Calibri"/>
              </a:rPr>
              <a:t>Tjänstekonsument</a:t>
            </a:r>
            <a:br>
              <a:rPr lang="sv-SE" sz="1100" b="1" dirty="0" smtClean="0">
                <a:solidFill>
                  <a:srgbClr val="382819"/>
                </a:solidFill>
                <a:latin typeface="Calibri"/>
                <a:cs typeface="Calibri"/>
              </a:rPr>
            </a:br>
            <a:r>
              <a:rPr lang="sv-SE" sz="1100" b="1" dirty="0" smtClean="0">
                <a:solidFill>
                  <a:srgbClr val="382819"/>
                </a:solidFill>
                <a:latin typeface="Calibri"/>
                <a:cs typeface="Calibri"/>
              </a:rPr>
              <a:t>(Vårdsystem)</a:t>
            </a:r>
            <a:endParaRPr lang="sv-SE" sz="1200" b="1" dirty="0" smtClean="0">
              <a:solidFill>
                <a:srgbClr val="382819"/>
              </a:solidFill>
              <a:latin typeface="Calibri"/>
              <a:cs typeface="Calibri"/>
            </a:endParaRPr>
          </a:p>
          <a:p>
            <a:pPr defTabSz="914400" fontAlgn="base">
              <a:spcBef>
                <a:spcPct val="0"/>
              </a:spcBef>
              <a:spcAft>
                <a:spcPct val="0"/>
              </a:spcAft>
            </a:pPr>
            <a:endParaRPr lang="sv-SE" sz="1200" b="1" dirty="0">
              <a:solidFill>
                <a:srgbClr val="382819"/>
              </a:solidFill>
              <a:latin typeface="Calibri"/>
              <a:cs typeface="Calibri"/>
            </a:endParaRPr>
          </a:p>
          <a:p>
            <a:pPr defTabSz="914400" fontAlgn="base">
              <a:spcBef>
                <a:spcPct val="0"/>
              </a:spcBef>
              <a:spcAft>
                <a:spcPct val="0"/>
              </a:spcAft>
            </a:pPr>
            <a:endParaRPr lang="sv-SE" sz="1200" b="1" dirty="0" smtClean="0">
              <a:solidFill>
                <a:srgbClr val="382819"/>
              </a:solidFill>
              <a:latin typeface="Calibri"/>
              <a:cs typeface="Calibri"/>
            </a:endParaRPr>
          </a:p>
          <a:p>
            <a:pPr defTabSz="914400" fontAlgn="base">
              <a:spcBef>
                <a:spcPct val="0"/>
              </a:spcBef>
              <a:spcAft>
                <a:spcPct val="0"/>
              </a:spcAft>
            </a:pPr>
            <a:endParaRPr lang="sv-SE" sz="1100" dirty="0" smtClean="0">
              <a:solidFill>
                <a:srgbClr val="382819"/>
              </a:solidFill>
              <a:latin typeface="Calibri"/>
              <a:cs typeface="Calibri"/>
            </a:endParaRPr>
          </a:p>
          <a:p>
            <a:pPr defTabSz="914400" fontAlgn="base">
              <a:spcBef>
                <a:spcPct val="0"/>
              </a:spcBef>
              <a:spcAft>
                <a:spcPct val="0"/>
              </a:spcAft>
            </a:pPr>
            <a:endParaRPr lang="sv-SE" sz="1100" dirty="0">
              <a:solidFill>
                <a:srgbClr val="382819"/>
              </a:solidFill>
              <a:latin typeface="Calibri"/>
              <a:cs typeface="Calibri"/>
            </a:endParaRPr>
          </a:p>
        </p:txBody>
      </p:sp>
      <p:grpSp>
        <p:nvGrpSpPr>
          <p:cNvPr id="5" name="Grupp 4"/>
          <p:cNvGrpSpPr/>
          <p:nvPr/>
        </p:nvGrpSpPr>
        <p:grpSpPr>
          <a:xfrm>
            <a:off x="4936066" y="1974135"/>
            <a:ext cx="1728252" cy="1828503"/>
            <a:chOff x="4936066" y="1974135"/>
            <a:chExt cx="1728252" cy="1828503"/>
          </a:xfrm>
        </p:grpSpPr>
        <p:sp>
          <p:nvSpPr>
            <p:cNvPr id="11" name="Cylinder 10"/>
            <p:cNvSpPr/>
            <p:nvPr/>
          </p:nvSpPr>
          <p:spPr>
            <a:xfrm>
              <a:off x="5645484" y="3148034"/>
              <a:ext cx="1018834" cy="654604"/>
            </a:xfrm>
            <a:prstGeom prst="can">
              <a:avLst/>
            </a:prstGeom>
            <a:ln>
              <a:headEnd type="none"/>
              <a:tailEnd type="none" w="lg" len="lg"/>
            </a:ln>
          </p:spPr>
          <p:style>
            <a:lnRef idx="1">
              <a:schemeClr val="dk1"/>
            </a:lnRef>
            <a:fillRef idx="2">
              <a:schemeClr val="dk1"/>
            </a:fillRef>
            <a:effectRef idx="1">
              <a:schemeClr val="dk1"/>
            </a:effectRef>
            <a:fontRef idx="minor">
              <a:schemeClr val="dk1"/>
            </a:fontRef>
          </p:style>
          <p:txBody>
            <a:bodyPr lIns="72000" rIns="72000" anchor="ctr"/>
            <a:lstStyle/>
            <a:p>
              <a:pPr algn="ctr" defTabSz="914400" fontAlgn="base">
                <a:spcBef>
                  <a:spcPct val="0"/>
                </a:spcBef>
                <a:spcAft>
                  <a:spcPct val="0"/>
                </a:spcAft>
              </a:pPr>
              <a:r>
                <a:rPr lang="sv-SE" sz="1000" dirty="0" smtClean="0">
                  <a:solidFill>
                    <a:srgbClr val="382819"/>
                  </a:solidFill>
                  <a:latin typeface="Arial"/>
                  <a:ea typeface="ＭＳ Ｐゴシック" pitchFamily="-112" charset="-128"/>
                  <a:cs typeface="ＭＳ Ｐゴシック" pitchFamily="-112" charset="-128"/>
                </a:rPr>
                <a:t>NOD</a:t>
              </a:r>
              <a:endParaRPr lang="sv-SE" sz="1000" dirty="0">
                <a:solidFill>
                  <a:srgbClr val="382819"/>
                </a:solidFill>
                <a:latin typeface="Arial"/>
                <a:ea typeface="ＭＳ Ｐゴシック" pitchFamily="-112" charset="-128"/>
                <a:cs typeface="ＭＳ Ｐゴシック" pitchFamily="-112" charset="-128"/>
              </a:endParaRPr>
            </a:p>
          </p:txBody>
        </p:sp>
        <p:sp>
          <p:nvSpPr>
            <p:cNvPr id="12" name="Rektangel med rundade hörn 11"/>
            <p:cNvSpPr/>
            <p:nvPr/>
          </p:nvSpPr>
          <p:spPr>
            <a:xfrm rot="16200000">
              <a:off x="5050231" y="2212136"/>
              <a:ext cx="1394965" cy="1433578"/>
            </a:xfrm>
            <a:prstGeom prst="roundRect">
              <a:avLst>
                <a:gd name="adj" fmla="val 8787"/>
              </a:avLst>
            </a:prstGeom>
            <a:ln>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Läkemedelslista</a:t>
              </a:r>
              <a:br>
                <a:rPr lang="sv-SE" sz="900" dirty="0">
                  <a:solidFill>
                    <a:srgbClr val="382819"/>
                  </a:solidFill>
                  <a:latin typeface="Arial"/>
                  <a:ea typeface="ＭＳ Ｐゴシック" pitchFamily="-112" charset="-128"/>
                  <a:cs typeface="ＭＳ Ｐゴシック" pitchFamily="-112" charset="-128"/>
                </a:rPr>
              </a:br>
              <a:endParaRPr lang="sv-SE" sz="900" dirty="0">
                <a:solidFill>
                  <a:srgbClr val="382819"/>
                </a:solidFill>
                <a:latin typeface="Arial"/>
                <a:ea typeface="ＭＳ Ｐゴシック" pitchFamily="-112" charset="-128"/>
                <a:cs typeface="ＭＳ Ｐゴシック" pitchFamily="-112" charset="-128"/>
              </a:endParaRPr>
            </a:p>
          </p:txBody>
        </p:sp>
        <p:sp>
          <p:nvSpPr>
            <p:cNvPr id="13" name="Rektangel med rundade hörn 12"/>
            <p:cNvSpPr/>
            <p:nvPr/>
          </p:nvSpPr>
          <p:spPr>
            <a:xfrm>
              <a:off x="5289591" y="2508982"/>
              <a:ext cx="987231" cy="314554"/>
            </a:xfrm>
            <a:prstGeom prst="roundRect">
              <a:avLst/>
            </a:prstGeom>
            <a:solidFill>
              <a:schemeClr val="bg1"/>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chemeClr val="tx1"/>
                  </a:solidFill>
                  <a:latin typeface="Arial"/>
                  <a:ea typeface="ＭＳ Ｐゴシック" pitchFamily="-112" charset="-128"/>
                  <a:cs typeface="ＭＳ Ｐゴシック" pitchFamily="-112" charset="-128"/>
                </a:rPr>
                <a:t>Läkemedels-</a:t>
              </a:r>
              <a:r>
                <a:rPr lang="sv-SE" sz="900" dirty="0" smtClean="0">
                  <a:solidFill>
                    <a:schemeClr val="tx1"/>
                  </a:solidFill>
                  <a:latin typeface="Arial"/>
                  <a:ea typeface="ＭＳ Ｐゴシック" pitchFamily="-112" charset="-128"/>
                  <a:cs typeface="ＭＳ Ｐゴシック" pitchFamily="-112" charset="-128"/>
                </a:rPr>
                <a:t>ordination</a:t>
              </a:r>
              <a:endParaRPr lang="sv-SE" sz="900" dirty="0">
                <a:solidFill>
                  <a:schemeClr val="tx1"/>
                </a:solidFill>
                <a:latin typeface="Arial"/>
                <a:ea typeface="ＭＳ Ｐゴシック" pitchFamily="-112" charset="-128"/>
                <a:cs typeface="ＭＳ Ｐゴシック" pitchFamily="-112" charset="-128"/>
              </a:endParaRPr>
            </a:p>
          </p:txBody>
        </p:sp>
        <p:sp>
          <p:nvSpPr>
            <p:cNvPr id="14" name="Rektangel med rundade hörn 13"/>
            <p:cNvSpPr/>
            <p:nvPr/>
          </p:nvSpPr>
          <p:spPr>
            <a:xfrm>
              <a:off x="5289592" y="2823536"/>
              <a:ext cx="987230" cy="324497"/>
            </a:xfrm>
            <a:prstGeom prst="roundRect">
              <a:avLst/>
            </a:prstGeom>
            <a:solidFill>
              <a:schemeClr val="bg1"/>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chemeClr val="tx1"/>
                  </a:solidFill>
                  <a:latin typeface="Arial"/>
                  <a:ea typeface="ＭＳ Ｐゴシック" pitchFamily="-112" charset="-128"/>
                  <a:cs typeface="ＭＳ Ｐゴシック" pitchFamily="-112" charset="-128"/>
                </a:rPr>
                <a:t>Läkemedels-</a:t>
              </a:r>
              <a:r>
                <a:rPr lang="sv-SE" sz="900" dirty="0">
                  <a:solidFill>
                    <a:schemeClr val="tx1"/>
                  </a:solidFill>
                  <a:latin typeface="Arial" charset="0"/>
                </a:rPr>
                <a:t>förskrivning</a:t>
              </a:r>
              <a:endParaRPr lang="sv-SE" sz="900" dirty="0">
                <a:solidFill>
                  <a:schemeClr val="tx1"/>
                </a:solidFill>
                <a:latin typeface="Arial"/>
                <a:ea typeface="ＭＳ Ｐゴシック" pitchFamily="-112" charset="-128"/>
                <a:cs typeface="ＭＳ Ｐゴシック" pitchFamily="-112" charset="-128"/>
              </a:endParaRPr>
            </a:p>
          </p:txBody>
        </p:sp>
        <p:sp>
          <p:nvSpPr>
            <p:cNvPr id="16" name="Rektangel med rundade hörn 15"/>
            <p:cNvSpPr/>
            <p:nvPr/>
          </p:nvSpPr>
          <p:spPr>
            <a:xfrm>
              <a:off x="5289591" y="3148033"/>
              <a:ext cx="987230" cy="226533"/>
            </a:xfrm>
            <a:prstGeom prst="roundRect">
              <a:avLst/>
            </a:prstGeom>
            <a:solidFill>
              <a:schemeClr val="bg1"/>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smtClean="0">
                  <a:solidFill>
                    <a:schemeClr val="tx1"/>
                  </a:solidFill>
                  <a:latin typeface="Arial"/>
                  <a:ea typeface="ＭＳ Ｐゴシック" pitchFamily="-112" charset="-128"/>
                  <a:cs typeface="ＭＳ Ｐゴシック" pitchFamily="-112" charset="-128"/>
                </a:rPr>
                <a:t>Expediering</a:t>
              </a:r>
              <a:endParaRPr lang="sv-SE" sz="900" dirty="0">
                <a:solidFill>
                  <a:schemeClr val="tx1"/>
                </a:solidFill>
                <a:latin typeface="Arial"/>
                <a:ea typeface="ＭＳ Ｐゴシック" pitchFamily="-112" charset="-128"/>
                <a:cs typeface="ＭＳ Ｐゴシック" pitchFamily="-112" charset="-128"/>
              </a:endParaRPr>
            </a:p>
          </p:txBody>
        </p:sp>
        <p:sp>
          <p:nvSpPr>
            <p:cNvPr id="17" name="textruta 16"/>
            <p:cNvSpPr txBox="1"/>
            <p:nvPr/>
          </p:nvSpPr>
          <p:spPr>
            <a:xfrm>
              <a:off x="4936066" y="1974135"/>
              <a:ext cx="1728251" cy="253916"/>
            </a:xfrm>
            <a:prstGeom prst="rect">
              <a:avLst/>
            </a:prstGeom>
            <a:noFill/>
          </p:spPr>
          <p:txBody>
            <a:bodyPr wrap="square" rtlCol="0">
              <a:spAutoFit/>
            </a:bodyPr>
            <a:lstStyle/>
            <a:p>
              <a:r>
                <a:rPr lang="sv-SE" sz="1000" b="1" dirty="0" smtClean="0">
                  <a:solidFill>
                    <a:prstClr val="black"/>
                  </a:solidFill>
                  <a:latin typeface="Arial"/>
                  <a:cs typeface="Arial"/>
                </a:rPr>
                <a:t>Tjänsteproducent (NOD</a:t>
              </a:r>
              <a:r>
                <a:rPr lang="sv-SE" sz="1000" dirty="0" smtClean="0">
                  <a:solidFill>
                    <a:prstClr val="black"/>
                  </a:solidFill>
                  <a:latin typeface="Arial"/>
                  <a:cs typeface="Arial"/>
                </a:rPr>
                <a:t>)</a:t>
              </a:r>
              <a:endParaRPr lang="sv-SE" sz="1000" dirty="0">
                <a:solidFill>
                  <a:prstClr val="black"/>
                </a:solidFill>
                <a:latin typeface="Arial"/>
                <a:cs typeface="Arial"/>
              </a:endParaRPr>
            </a:p>
          </p:txBody>
        </p:sp>
      </p:grpSp>
      <p:pic>
        <p:nvPicPr>
          <p:cNvPr id="20" name="Picture 159" descr="Dator med kortläsare"/>
          <p:cNvPicPr>
            <a:picLocks noChangeAspect="1" noChangeArrowheads="1"/>
          </p:cNvPicPr>
          <p:nvPr/>
        </p:nvPicPr>
        <p:blipFill>
          <a:blip r:embed="rId3" cstate="email">
            <a:extLst>
              <a:ext uri="{28A0092B-C50C-407E-A947-70E740481C1C}">
                <a14:useLocalDpi xmlns:a14="http://schemas.microsoft.com/office/drawing/2010/main"/>
              </a:ext>
            </a:extLst>
          </a:blip>
          <a:srcRect t="23662"/>
          <a:stretch>
            <a:fillRect/>
          </a:stretch>
        </p:blipFill>
        <p:spPr bwMode="auto">
          <a:xfrm>
            <a:off x="2918752" y="2512328"/>
            <a:ext cx="326821" cy="26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9" descr="person.tors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7081" y="2179711"/>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Rak 23"/>
          <p:cNvCxnSpPr>
            <a:stCxn id="10" idx="3"/>
            <a:endCxn id="12" idx="0"/>
          </p:cNvCxnSpPr>
          <p:nvPr/>
        </p:nvCxnSpPr>
        <p:spPr bwMode="auto">
          <a:xfrm>
            <a:off x="4817535" y="2927587"/>
            <a:ext cx="213390" cy="1338"/>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ruta 28"/>
          <p:cNvSpPr txBox="1"/>
          <p:nvPr/>
        </p:nvSpPr>
        <p:spPr>
          <a:xfrm>
            <a:off x="1516086" y="2194877"/>
            <a:ext cx="883920" cy="276999"/>
          </a:xfrm>
          <a:prstGeom prst="rect">
            <a:avLst/>
          </a:prstGeom>
          <a:noFill/>
        </p:spPr>
        <p:txBody>
          <a:bodyPr wrap="square" rtlCol="0">
            <a:spAutoFit/>
          </a:bodyPr>
          <a:lstStyle/>
          <a:p>
            <a:pPr defTabSz="457200" fontAlgn="auto">
              <a:spcBef>
                <a:spcPts val="0"/>
              </a:spcBef>
              <a:spcAft>
                <a:spcPts val="0"/>
              </a:spcAft>
            </a:pPr>
            <a:r>
              <a:rPr lang="sv-SE" sz="1200" b="1" i="1" dirty="0" smtClean="0">
                <a:solidFill>
                  <a:srgbClr val="0000FF"/>
                </a:solidFill>
                <a:latin typeface="Calibri"/>
                <a:cs typeface="Arial" pitchFamily="34" charset="0"/>
              </a:rPr>
              <a:t>Ordinatör</a:t>
            </a:r>
            <a:endParaRPr lang="sv-SE" sz="1200" b="1" i="1" dirty="0">
              <a:solidFill>
                <a:srgbClr val="0000FF"/>
              </a:solidFill>
              <a:latin typeface="Calibri"/>
              <a:cs typeface="Arial" pitchFamily="34" charset="0"/>
            </a:endParaRPr>
          </a:p>
        </p:txBody>
      </p:sp>
      <p:pic>
        <p:nvPicPr>
          <p:cNvPr id="32" name="Picture 19" descr="person.tors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7241" y="2697871"/>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ruta 32"/>
          <p:cNvSpPr txBox="1"/>
          <p:nvPr/>
        </p:nvSpPr>
        <p:spPr>
          <a:xfrm>
            <a:off x="1546566" y="2958741"/>
            <a:ext cx="894080" cy="276999"/>
          </a:xfrm>
          <a:prstGeom prst="rect">
            <a:avLst/>
          </a:prstGeom>
          <a:noFill/>
        </p:spPr>
        <p:txBody>
          <a:bodyPr wrap="square" rtlCol="0">
            <a:spAutoFit/>
          </a:bodyPr>
          <a:lstStyle/>
          <a:p>
            <a:pPr defTabSz="457200" fontAlgn="auto">
              <a:spcBef>
                <a:spcPts val="0"/>
              </a:spcBef>
              <a:spcAft>
                <a:spcPts val="0"/>
              </a:spcAft>
            </a:pPr>
            <a:r>
              <a:rPr lang="sv-SE" sz="1200" b="1" i="1" dirty="0" smtClean="0">
                <a:solidFill>
                  <a:srgbClr val="0000FF"/>
                </a:solidFill>
                <a:latin typeface="Calibri"/>
                <a:cs typeface="Arial" pitchFamily="34" charset="0"/>
              </a:rPr>
              <a:t>Förskrivare</a:t>
            </a:r>
            <a:endParaRPr lang="sv-SE" sz="1200" b="1" i="1" dirty="0">
              <a:solidFill>
                <a:srgbClr val="0000FF"/>
              </a:solidFill>
              <a:latin typeface="Calibri"/>
              <a:cs typeface="Arial" pitchFamily="34" charset="0"/>
            </a:endParaRPr>
          </a:p>
        </p:txBody>
      </p:sp>
      <p:cxnSp>
        <p:nvCxnSpPr>
          <p:cNvPr id="37" name="Rak 36"/>
          <p:cNvCxnSpPr>
            <a:stCxn id="23" idx="2"/>
            <a:endCxn id="9" idx="1"/>
          </p:cNvCxnSpPr>
          <p:nvPr/>
        </p:nvCxnSpPr>
        <p:spPr bwMode="auto">
          <a:xfrm>
            <a:off x="2414066" y="2557862"/>
            <a:ext cx="431335" cy="36972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Rak 39"/>
          <p:cNvCxnSpPr>
            <a:stCxn id="10" idx="1"/>
            <a:endCxn id="9" idx="3"/>
          </p:cNvCxnSpPr>
          <p:nvPr/>
        </p:nvCxnSpPr>
        <p:spPr bwMode="auto">
          <a:xfrm flipH="1">
            <a:off x="3039370" y="2927587"/>
            <a:ext cx="304965"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Rak 44"/>
          <p:cNvCxnSpPr>
            <a:stCxn id="32" idx="3"/>
            <a:endCxn id="9" idx="1"/>
          </p:cNvCxnSpPr>
          <p:nvPr/>
        </p:nvCxnSpPr>
        <p:spPr bwMode="auto">
          <a:xfrm>
            <a:off x="2521210" y="2886947"/>
            <a:ext cx="324191" cy="4064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 name="Grupp 20"/>
          <p:cNvGrpSpPr/>
          <p:nvPr/>
        </p:nvGrpSpPr>
        <p:grpSpPr>
          <a:xfrm>
            <a:off x="1363685" y="1351597"/>
            <a:ext cx="1116885" cy="828114"/>
            <a:chOff x="1950720" y="3271520"/>
            <a:chExt cx="1116885" cy="828114"/>
          </a:xfrm>
        </p:grpSpPr>
        <p:sp>
          <p:nvSpPr>
            <p:cNvPr id="30" name="textruta 29"/>
            <p:cNvSpPr txBox="1"/>
            <p:nvPr/>
          </p:nvSpPr>
          <p:spPr>
            <a:xfrm>
              <a:off x="1950720" y="3271520"/>
              <a:ext cx="975361" cy="461665"/>
            </a:xfrm>
            <a:prstGeom prst="rect">
              <a:avLst/>
            </a:prstGeom>
            <a:noFill/>
          </p:spPr>
          <p:txBody>
            <a:bodyPr wrap="square" rtlCol="0">
              <a:spAutoFit/>
            </a:bodyPr>
            <a:lstStyle/>
            <a:p>
              <a:pPr defTabSz="457200" fontAlgn="auto">
                <a:spcBef>
                  <a:spcPts val="0"/>
                </a:spcBef>
                <a:spcAft>
                  <a:spcPts val="0"/>
                </a:spcAft>
              </a:pPr>
              <a:r>
                <a:rPr lang="sv-SE" sz="1200" b="1" i="1" dirty="0" smtClean="0">
                  <a:solidFill>
                    <a:srgbClr val="0000FF"/>
                  </a:solidFill>
                  <a:latin typeface="Calibri"/>
                  <a:cs typeface="Arial" pitchFamily="34" charset="0"/>
                </a:rPr>
                <a:t>Ansvarig Ordinatör</a:t>
              </a:r>
              <a:endParaRPr lang="sv-SE" sz="1200" b="1" i="1" dirty="0">
                <a:solidFill>
                  <a:srgbClr val="0000FF"/>
                </a:solidFill>
                <a:latin typeface="Calibri"/>
                <a:cs typeface="Arial" pitchFamily="34" charset="0"/>
              </a:endParaRPr>
            </a:p>
          </p:txBody>
        </p:sp>
        <p:pic>
          <p:nvPicPr>
            <p:cNvPr id="31" name="Picture 19" descr="person.tors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3636" y="3286834"/>
              <a:ext cx="193969" cy="3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Rak 33"/>
            <p:cNvCxnSpPr>
              <a:stCxn id="31" idx="2"/>
              <a:endCxn id="23" idx="0"/>
            </p:cNvCxnSpPr>
            <p:nvPr/>
          </p:nvCxnSpPr>
          <p:spPr bwMode="auto">
            <a:xfrm>
              <a:off x="2970621" y="3664985"/>
              <a:ext cx="22013" cy="434649"/>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0" name="Bildobjekt 49"/>
          <p:cNvPicPr>
            <a:picLocks noChangeAspect="1"/>
          </p:cNvPicPr>
          <p:nvPr/>
        </p:nvPicPr>
        <p:blipFill>
          <a:blip r:embed="rId4"/>
          <a:stretch>
            <a:fillRect/>
          </a:stretch>
        </p:blipFill>
        <p:spPr>
          <a:xfrm flipH="1">
            <a:off x="1251925" y="2474599"/>
            <a:ext cx="269240" cy="337498"/>
          </a:xfrm>
          <a:prstGeom prst="rect">
            <a:avLst/>
          </a:prstGeom>
        </p:spPr>
      </p:pic>
      <p:sp>
        <p:nvSpPr>
          <p:cNvPr id="51" name="textruta 50"/>
          <p:cNvSpPr txBox="1"/>
          <p:nvPr/>
        </p:nvSpPr>
        <p:spPr>
          <a:xfrm>
            <a:off x="916646" y="2227221"/>
            <a:ext cx="772159" cy="276999"/>
          </a:xfrm>
          <a:prstGeom prst="rect">
            <a:avLst/>
          </a:prstGeom>
          <a:noFill/>
        </p:spPr>
        <p:txBody>
          <a:bodyPr wrap="square" rtlCol="0">
            <a:spAutoFit/>
          </a:bodyPr>
          <a:lstStyle/>
          <a:p>
            <a:pPr defTabSz="457200" fontAlgn="auto">
              <a:spcBef>
                <a:spcPts val="0"/>
              </a:spcBef>
              <a:spcAft>
                <a:spcPts val="0"/>
              </a:spcAft>
            </a:pPr>
            <a:r>
              <a:rPr lang="sv-SE" sz="1200" i="1" dirty="0">
                <a:solidFill>
                  <a:prstClr val="black"/>
                </a:solidFill>
                <a:latin typeface="Calibri"/>
                <a:cs typeface="Arial" pitchFamily="34" charset="0"/>
              </a:rPr>
              <a:t>P</a:t>
            </a:r>
            <a:r>
              <a:rPr lang="sv-SE" sz="1200" i="1" dirty="0" smtClean="0">
                <a:solidFill>
                  <a:prstClr val="black"/>
                </a:solidFill>
                <a:latin typeface="Calibri"/>
                <a:cs typeface="Arial" pitchFamily="34" charset="0"/>
              </a:rPr>
              <a:t>atient</a:t>
            </a:r>
            <a:endParaRPr lang="sv-SE" sz="1200" i="1" dirty="0">
              <a:solidFill>
                <a:prstClr val="black"/>
              </a:solidFill>
              <a:latin typeface="Calibri"/>
              <a:cs typeface="Arial" pitchFamily="34" charset="0"/>
            </a:endParaRPr>
          </a:p>
        </p:txBody>
      </p:sp>
      <p:cxnSp>
        <p:nvCxnSpPr>
          <p:cNvPr id="52" name="Rak 51"/>
          <p:cNvCxnSpPr>
            <a:stCxn id="23" idx="2"/>
            <a:endCxn id="50" idx="1"/>
          </p:cNvCxnSpPr>
          <p:nvPr/>
        </p:nvCxnSpPr>
        <p:spPr bwMode="auto">
          <a:xfrm flipH="1">
            <a:off x="1521165" y="2557862"/>
            <a:ext cx="892901" cy="85486"/>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Rak 56"/>
          <p:cNvCxnSpPr>
            <a:stCxn id="32" idx="1"/>
            <a:endCxn id="50" idx="1"/>
          </p:cNvCxnSpPr>
          <p:nvPr/>
        </p:nvCxnSpPr>
        <p:spPr bwMode="auto">
          <a:xfrm flipH="1" flipV="1">
            <a:off x="1521165" y="2643348"/>
            <a:ext cx="806076" cy="24359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undad rektangulär 37"/>
          <p:cNvSpPr/>
          <p:nvPr/>
        </p:nvSpPr>
        <p:spPr bwMode="auto">
          <a:xfrm>
            <a:off x="406951" y="3661302"/>
            <a:ext cx="1820334" cy="615347"/>
          </a:xfrm>
          <a:prstGeom prst="wedgeRoundRectCallout">
            <a:avLst>
              <a:gd name="adj1" fmla="val -16264"/>
              <a:gd name="adj2" fmla="val -21675"/>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000" i="1" dirty="0" smtClean="0">
                <a:solidFill>
                  <a:srgbClr val="3366FF"/>
                </a:solidFill>
              </a:rPr>
              <a:t>Ekonomiskt ansvar</a:t>
            </a:r>
          </a:p>
          <a:p>
            <a:r>
              <a:rPr lang="sv-SE" sz="1000" i="1" dirty="0" smtClean="0">
                <a:solidFill>
                  <a:srgbClr val="3366FF"/>
                </a:solidFill>
              </a:rPr>
              <a:t>för förskrivet läkemedel utanför förmån</a:t>
            </a:r>
            <a:endParaRPr lang="sv-SE" sz="1000" i="1" dirty="0">
              <a:solidFill>
                <a:srgbClr val="3366FF"/>
              </a:solidFill>
            </a:endParaRPr>
          </a:p>
        </p:txBody>
      </p:sp>
      <p:sp>
        <p:nvSpPr>
          <p:cNvPr id="41" name="textruta 40"/>
          <p:cNvSpPr txBox="1"/>
          <p:nvPr/>
        </p:nvSpPr>
        <p:spPr>
          <a:xfrm>
            <a:off x="1302726" y="3344821"/>
            <a:ext cx="894080" cy="276999"/>
          </a:xfrm>
          <a:prstGeom prst="rect">
            <a:avLst/>
          </a:prstGeom>
          <a:noFill/>
        </p:spPr>
        <p:txBody>
          <a:bodyPr wrap="square" rtlCol="0">
            <a:spAutoFit/>
          </a:bodyPr>
          <a:lstStyle/>
          <a:p>
            <a:pPr defTabSz="457200" fontAlgn="auto">
              <a:spcBef>
                <a:spcPts val="0"/>
              </a:spcBef>
              <a:spcAft>
                <a:spcPts val="0"/>
              </a:spcAft>
            </a:pPr>
            <a:r>
              <a:rPr lang="sv-SE" sz="1200" i="1" dirty="0" smtClean="0">
                <a:solidFill>
                  <a:prstClr val="black"/>
                </a:solidFill>
                <a:latin typeface="Calibri"/>
                <a:cs typeface="Arial" pitchFamily="34" charset="0"/>
              </a:rPr>
              <a:t>Arbetsplats</a:t>
            </a:r>
            <a:endParaRPr lang="sv-SE" sz="1200" i="1" dirty="0">
              <a:solidFill>
                <a:prstClr val="black"/>
              </a:solidFill>
              <a:latin typeface="Calibri"/>
              <a:cs typeface="Arial" pitchFamily="34" charset="0"/>
            </a:endParaRPr>
          </a:p>
        </p:txBody>
      </p:sp>
      <p:sp>
        <p:nvSpPr>
          <p:cNvPr id="36" name="Rundad rektangulär 35"/>
          <p:cNvSpPr/>
          <p:nvPr/>
        </p:nvSpPr>
        <p:spPr bwMode="auto">
          <a:xfrm>
            <a:off x="2703111" y="1771542"/>
            <a:ext cx="1627294" cy="445088"/>
          </a:xfrm>
          <a:prstGeom prst="wedgeRoundRectCallout">
            <a:avLst>
              <a:gd name="adj1" fmla="val -16264"/>
              <a:gd name="adj2" fmla="val -21675"/>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000" i="1" dirty="0" smtClean="0">
                <a:solidFill>
                  <a:srgbClr val="3366FF"/>
                </a:solidFill>
              </a:rPr>
              <a:t>Ansvar för behandling och uppföljning</a:t>
            </a:r>
            <a:endParaRPr lang="sv-SE" sz="1000" i="1" dirty="0">
              <a:solidFill>
                <a:srgbClr val="3366FF"/>
              </a:solidFill>
            </a:endParaRPr>
          </a:p>
        </p:txBody>
      </p:sp>
      <p:cxnSp>
        <p:nvCxnSpPr>
          <p:cNvPr id="43" name="Rak 42"/>
          <p:cNvCxnSpPr>
            <a:stCxn id="33" idx="2"/>
            <a:endCxn id="41" idx="0"/>
          </p:cNvCxnSpPr>
          <p:nvPr/>
        </p:nvCxnSpPr>
        <p:spPr bwMode="auto">
          <a:xfrm flipH="1">
            <a:off x="1749766" y="3235740"/>
            <a:ext cx="243840" cy="10908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undad rektangulär 43"/>
          <p:cNvSpPr/>
          <p:nvPr/>
        </p:nvSpPr>
        <p:spPr bwMode="auto">
          <a:xfrm>
            <a:off x="2550711" y="3508902"/>
            <a:ext cx="2023534" cy="615347"/>
          </a:xfrm>
          <a:prstGeom prst="wedgeRoundRectCallout">
            <a:avLst>
              <a:gd name="adj1" fmla="val -16264"/>
              <a:gd name="adj2" fmla="val -21675"/>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000" i="1" dirty="0" smtClean="0">
                <a:solidFill>
                  <a:srgbClr val="3366FF"/>
                </a:solidFill>
              </a:rPr>
              <a:t>Vem dokumenterade vad?</a:t>
            </a:r>
            <a:br>
              <a:rPr lang="sv-SE" sz="1000" i="1" dirty="0" smtClean="0">
                <a:solidFill>
                  <a:srgbClr val="3366FF"/>
                </a:solidFill>
              </a:rPr>
            </a:br>
            <a:r>
              <a:rPr lang="sv-SE" sz="1000" i="1" dirty="0" smtClean="0">
                <a:solidFill>
                  <a:srgbClr val="3366FF"/>
                </a:solidFill>
              </a:rPr>
              <a:t>Vems journaluppgifter?</a:t>
            </a:r>
          </a:p>
          <a:p>
            <a:r>
              <a:rPr lang="sv-SE" sz="1000" i="1" dirty="0" smtClean="0">
                <a:solidFill>
                  <a:srgbClr val="3366FF"/>
                </a:solidFill>
              </a:rPr>
              <a:t>Loggar</a:t>
            </a:r>
            <a:endParaRPr lang="sv-SE" sz="1000" i="1" dirty="0">
              <a:solidFill>
                <a:srgbClr val="3366FF"/>
              </a:solidFill>
            </a:endParaRPr>
          </a:p>
        </p:txBody>
      </p:sp>
      <p:sp>
        <p:nvSpPr>
          <p:cNvPr id="49" name="Rundad rektangulär 48"/>
          <p:cNvSpPr/>
          <p:nvPr/>
        </p:nvSpPr>
        <p:spPr bwMode="auto">
          <a:xfrm>
            <a:off x="222378" y="2886947"/>
            <a:ext cx="1388535" cy="445088"/>
          </a:xfrm>
          <a:prstGeom prst="wedgeRoundRectCallout">
            <a:avLst>
              <a:gd name="adj1" fmla="val -16264"/>
              <a:gd name="adj2" fmla="val -21675"/>
              <a:gd name="adj3" fmla="val 16667"/>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r>
              <a:rPr lang="sv-SE" sz="1000" i="1" dirty="0">
                <a:solidFill>
                  <a:srgbClr val="3366FF"/>
                </a:solidFill>
              </a:rPr>
              <a:t>A</a:t>
            </a:r>
            <a:r>
              <a:rPr lang="sv-SE" sz="1000" i="1" dirty="0" smtClean="0">
                <a:solidFill>
                  <a:srgbClr val="3366FF"/>
                </a:solidFill>
              </a:rPr>
              <a:t>nsvar</a:t>
            </a:r>
          </a:p>
          <a:p>
            <a:r>
              <a:rPr lang="sv-SE" sz="1000" i="1" dirty="0" smtClean="0">
                <a:solidFill>
                  <a:srgbClr val="3366FF"/>
                </a:solidFill>
              </a:rPr>
              <a:t>för förskrivningen</a:t>
            </a:r>
            <a:endParaRPr lang="sv-SE" sz="1000" i="1" dirty="0">
              <a:solidFill>
                <a:srgbClr val="3366FF"/>
              </a:solidFill>
            </a:endParaRPr>
          </a:p>
        </p:txBody>
      </p:sp>
      <p:sp>
        <p:nvSpPr>
          <p:cNvPr id="39" name="Platshållare för innehåll 3"/>
          <p:cNvSpPr txBox="1">
            <a:spLocks/>
          </p:cNvSpPr>
          <p:nvPr/>
        </p:nvSpPr>
        <p:spPr bwMode="auto">
          <a:xfrm>
            <a:off x="6696075" y="1250161"/>
            <a:ext cx="2286000" cy="4896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t" anchorCtr="0" compatLnSpc="1">
            <a:prstTxWarp prst="textNoShape">
              <a:avLst/>
            </a:prstTxWarp>
          </a:bodyPr>
          <a:lstStyle>
            <a:lvl1pPr marL="187325" indent="-187325" algn="l" defTabSz="957263" rtl="0" fontAlgn="base">
              <a:lnSpc>
                <a:spcPct val="120000"/>
              </a:lnSpc>
              <a:spcBef>
                <a:spcPct val="20000"/>
              </a:spcBef>
              <a:spcAft>
                <a:spcPct val="20000"/>
              </a:spcAft>
              <a:buClr>
                <a:srgbClr val="00A9A7"/>
              </a:buClr>
              <a:buSzPct val="110000"/>
              <a:buFont typeface="Arial" charset="0"/>
              <a:buChar char="•"/>
              <a:defRPr sz="2100">
                <a:solidFill>
                  <a:schemeClr val="tx1"/>
                </a:solidFill>
                <a:latin typeface="+mn-lt"/>
                <a:ea typeface="+mn-ea"/>
                <a:cs typeface="+mn-cs"/>
              </a:defRPr>
            </a:lvl1pPr>
            <a:lvl2pPr marL="568325" indent="-192088" algn="l" defTabSz="957263" rtl="0" fontAlgn="base">
              <a:lnSpc>
                <a:spcPct val="120000"/>
              </a:lnSpc>
              <a:spcBef>
                <a:spcPct val="20000"/>
              </a:spcBef>
              <a:spcAft>
                <a:spcPct val="20000"/>
              </a:spcAft>
              <a:buSzPct val="90000"/>
              <a:buBlip>
                <a:blip r:embed="rId5"/>
              </a:buBlip>
              <a:defRPr>
                <a:solidFill>
                  <a:schemeClr val="tx1"/>
                </a:solidFill>
                <a:latin typeface="+mn-lt"/>
              </a:defRPr>
            </a:lvl2pPr>
            <a:lvl3pPr marL="947738" indent="-198438" algn="l" defTabSz="957263" rtl="0" fontAlgn="base">
              <a:lnSpc>
                <a:spcPct val="120000"/>
              </a:lnSpc>
              <a:spcBef>
                <a:spcPct val="20000"/>
              </a:spcBef>
              <a:spcAft>
                <a:spcPct val="20000"/>
              </a:spcAft>
              <a:buSzPct val="90000"/>
              <a:buBlip>
                <a:blip r:embed="rId5"/>
              </a:buBlip>
              <a:defRPr>
                <a:solidFill>
                  <a:schemeClr val="tx1"/>
                </a:solidFill>
                <a:latin typeface="+mn-lt"/>
              </a:defRPr>
            </a:lvl3pPr>
            <a:lvl4pPr marL="1319213" indent="-200025" algn="l" defTabSz="957263" rtl="0" fontAlgn="base">
              <a:lnSpc>
                <a:spcPct val="120000"/>
              </a:lnSpc>
              <a:spcBef>
                <a:spcPct val="20000"/>
              </a:spcBef>
              <a:spcAft>
                <a:spcPct val="20000"/>
              </a:spcAft>
              <a:buSzPct val="90000"/>
              <a:buBlip>
                <a:blip r:embed="rId5"/>
              </a:buBlip>
              <a:defRPr>
                <a:solidFill>
                  <a:schemeClr val="tx1"/>
                </a:solidFill>
                <a:latin typeface="+mn-lt"/>
              </a:defRPr>
            </a:lvl4pPr>
            <a:lvl5pPr marL="1695450" indent="-188913" algn="l" defTabSz="957263" rtl="0" fontAlgn="base">
              <a:lnSpc>
                <a:spcPct val="120000"/>
              </a:lnSpc>
              <a:spcBef>
                <a:spcPct val="20000"/>
              </a:spcBef>
              <a:spcAft>
                <a:spcPct val="20000"/>
              </a:spcAft>
              <a:buSzPct val="90000"/>
              <a:buBlip>
                <a:blip r:embed="rId5"/>
              </a:buBlip>
              <a:defRPr>
                <a:solidFill>
                  <a:schemeClr val="tx1"/>
                </a:solidFill>
                <a:latin typeface="+mn-lt"/>
              </a:defRPr>
            </a:lvl5pPr>
            <a:lvl6pPr marL="2152650" indent="-188913" algn="l" defTabSz="957263" rtl="0" fontAlgn="base">
              <a:lnSpc>
                <a:spcPct val="120000"/>
              </a:lnSpc>
              <a:spcBef>
                <a:spcPct val="20000"/>
              </a:spcBef>
              <a:spcAft>
                <a:spcPct val="20000"/>
              </a:spcAft>
              <a:buSzPct val="90000"/>
              <a:buBlip>
                <a:blip r:embed="rId5"/>
              </a:buBlip>
              <a:defRPr>
                <a:solidFill>
                  <a:schemeClr val="tx1"/>
                </a:solidFill>
                <a:latin typeface="+mn-lt"/>
              </a:defRPr>
            </a:lvl6pPr>
            <a:lvl7pPr marL="2609850" indent="-188913" algn="l" defTabSz="957263" rtl="0" fontAlgn="base">
              <a:lnSpc>
                <a:spcPct val="120000"/>
              </a:lnSpc>
              <a:spcBef>
                <a:spcPct val="20000"/>
              </a:spcBef>
              <a:spcAft>
                <a:spcPct val="20000"/>
              </a:spcAft>
              <a:buSzPct val="90000"/>
              <a:buBlip>
                <a:blip r:embed="rId5"/>
              </a:buBlip>
              <a:defRPr>
                <a:solidFill>
                  <a:schemeClr val="tx1"/>
                </a:solidFill>
                <a:latin typeface="+mn-lt"/>
              </a:defRPr>
            </a:lvl7pPr>
            <a:lvl8pPr marL="3067050" indent="-188913" algn="l" defTabSz="957263" rtl="0" fontAlgn="base">
              <a:lnSpc>
                <a:spcPct val="120000"/>
              </a:lnSpc>
              <a:spcBef>
                <a:spcPct val="20000"/>
              </a:spcBef>
              <a:spcAft>
                <a:spcPct val="20000"/>
              </a:spcAft>
              <a:buSzPct val="90000"/>
              <a:buBlip>
                <a:blip r:embed="rId5"/>
              </a:buBlip>
              <a:defRPr>
                <a:solidFill>
                  <a:schemeClr val="tx1"/>
                </a:solidFill>
                <a:latin typeface="+mn-lt"/>
              </a:defRPr>
            </a:lvl8pPr>
            <a:lvl9pPr marL="3524250" indent="-188913" algn="l" defTabSz="957263" rtl="0" fontAlgn="base">
              <a:lnSpc>
                <a:spcPct val="120000"/>
              </a:lnSpc>
              <a:spcBef>
                <a:spcPct val="20000"/>
              </a:spcBef>
              <a:spcAft>
                <a:spcPct val="20000"/>
              </a:spcAft>
              <a:buSzPct val="90000"/>
              <a:buBlip>
                <a:blip r:embed="rId5"/>
              </a:buBlip>
              <a:defRPr>
                <a:solidFill>
                  <a:schemeClr val="tx1"/>
                </a:solidFill>
                <a:latin typeface="+mn-lt"/>
              </a:defRPr>
            </a:lvl9pPr>
          </a:lstStyle>
          <a:p>
            <a:r>
              <a:rPr lang="sv-SE" sz="1200" dirty="0" smtClean="0"/>
              <a:t>Behörighet att </a:t>
            </a:r>
            <a:r>
              <a:rPr lang="sv-SE" sz="1200" b="1" dirty="0" smtClean="0"/>
              <a:t>ordinera/läsa/registrera</a:t>
            </a:r>
            <a:r>
              <a:rPr lang="sv-SE" sz="1200" dirty="0" smtClean="0"/>
              <a:t> i journalen utgår ifrån </a:t>
            </a:r>
            <a:r>
              <a:rPr lang="sv-SE" sz="1200" b="1" dirty="0" smtClean="0"/>
              <a:t>verksamhetens regelverk</a:t>
            </a:r>
            <a:r>
              <a:rPr lang="sv-SE" sz="1200" dirty="0" smtClean="0"/>
              <a:t> och behörighetssystemet i Vårdsystemet</a:t>
            </a:r>
          </a:p>
          <a:p>
            <a:r>
              <a:rPr lang="sv-SE" sz="1200" b="1" dirty="0" smtClean="0"/>
              <a:t>Läsa</a:t>
            </a:r>
            <a:r>
              <a:rPr lang="sv-SE" sz="1200" dirty="0" smtClean="0"/>
              <a:t> </a:t>
            </a:r>
            <a:r>
              <a:rPr lang="sv-SE" sz="1200" b="1" dirty="0" smtClean="0"/>
              <a:t>samlade</a:t>
            </a:r>
            <a:r>
              <a:rPr lang="sv-SE" sz="1200" dirty="0" smtClean="0"/>
              <a:t> </a:t>
            </a:r>
            <a:r>
              <a:rPr lang="sv-SE" sz="1200" b="1" dirty="0" smtClean="0"/>
              <a:t>läkemedelslistan</a:t>
            </a:r>
            <a:r>
              <a:rPr lang="sv-SE" sz="1200" dirty="0" smtClean="0"/>
              <a:t> kräver samtycke till direktåtkomst (PDL) </a:t>
            </a:r>
          </a:p>
          <a:p>
            <a:r>
              <a:rPr lang="sv-SE" sz="1200" b="1" dirty="0" smtClean="0"/>
              <a:t>Förskrivningsrätt</a:t>
            </a:r>
            <a:r>
              <a:rPr lang="sv-SE" sz="1200" dirty="0" smtClean="0"/>
              <a:t> (förskrivarkod) krävs för all förskrivning. Måste vara samma som Registrerar.</a:t>
            </a:r>
          </a:p>
          <a:p>
            <a:r>
              <a:rPr lang="sv-SE" sz="1200" dirty="0" smtClean="0"/>
              <a:t>Förskrivare &amp; leg </a:t>
            </a:r>
            <a:r>
              <a:rPr lang="sv-SE" sz="1200" dirty="0" err="1" smtClean="0"/>
              <a:t>ssk</a:t>
            </a:r>
            <a:r>
              <a:rPr lang="sv-SE" sz="1200" dirty="0" smtClean="0"/>
              <a:t> </a:t>
            </a:r>
            <a:r>
              <a:rPr lang="sv-SE" sz="1200" dirty="0"/>
              <a:t>med </a:t>
            </a:r>
            <a:r>
              <a:rPr lang="sv-SE" sz="1200" dirty="0" smtClean="0"/>
              <a:t>samtycke får läsa </a:t>
            </a:r>
            <a:r>
              <a:rPr lang="sv-SE" sz="1200" b="1" dirty="0" smtClean="0"/>
              <a:t>expedieringar</a:t>
            </a:r>
            <a:r>
              <a:rPr lang="sv-SE" sz="1200" dirty="0" smtClean="0"/>
              <a:t> på apotek</a:t>
            </a:r>
          </a:p>
          <a:p>
            <a:r>
              <a:rPr lang="sv-SE" sz="1200" dirty="0" smtClean="0"/>
              <a:t>Förskrivare och leg. </a:t>
            </a:r>
            <a:r>
              <a:rPr lang="sv-SE" sz="1200" dirty="0"/>
              <a:t>p</a:t>
            </a:r>
            <a:r>
              <a:rPr lang="sv-SE" sz="1200" dirty="0" smtClean="0"/>
              <a:t>ersonal har direktåtkomst till </a:t>
            </a:r>
            <a:r>
              <a:rPr lang="sv-SE" sz="1200" b="1" dirty="0" smtClean="0"/>
              <a:t>dospatientens</a:t>
            </a:r>
            <a:r>
              <a:rPr lang="sv-SE" sz="1200" dirty="0" smtClean="0"/>
              <a:t> </a:t>
            </a:r>
            <a:r>
              <a:rPr lang="sv-SE" sz="1200" b="1" dirty="0" smtClean="0"/>
              <a:t>recept</a:t>
            </a:r>
            <a:endParaRPr lang="sv-SE" sz="1200" dirty="0" smtClean="0"/>
          </a:p>
        </p:txBody>
      </p:sp>
      <p:sp>
        <p:nvSpPr>
          <p:cNvPr id="42" name="Rektangel med rundade hörn 41"/>
          <p:cNvSpPr/>
          <p:nvPr/>
        </p:nvSpPr>
        <p:spPr bwMode="auto">
          <a:xfrm>
            <a:off x="3454951" y="2823536"/>
            <a:ext cx="1272147" cy="564604"/>
          </a:xfrm>
          <a:prstGeom prst="roundRect">
            <a:avLst/>
          </a:prstGeom>
          <a:ln/>
          <a:extLst/>
        </p:spPr>
        <p:style>
          <a:lnRef idx="1">
            <a:schemeClr val="accent2"/>
          </a:lnRef>
          <a:fillRef idx="2">
            <a:schemeClr val="accent2"/>
          </a:fillRef>
          <a:effectRef idx="1">
            <a:schemeClr val="accent2"/>
          </a:effectRef>
          <a:fontRef idx="minor">
            <a:schemeClr val="dk1"/>
          </a:fontRef>
        </p:style>
        <p:txBody>
          <a:bodyPr anchor="ctr"/>
          <a:lstStyle/>
          <a:p>
            <a:pPr defTabSz="914400" fontAlgn="base">
              <a:spcBef>
                <a:spcPct val="0"/>
              </a:spcBef>
              <a:spcAft>
                <a:spcPct val="0"/>
              </a:spcAft>
            </a:pPr>
            <a:r>
              <a:rPr lang="sv-SE" sz="1050" i="1" dirty="0" smtClean="0">
                <a:solidFill>
                  <a:srgbClr val="382819"/>
                </a:solidFill>
                <a:latin typeface="Calibri"/>
                <a:cs typeface="Calibri"/>
              </a:rPr>
              <a:t>Behörighets</a:t>
            </a:r>
            <a:r>
              <a:rPr lang="sv-SE" sz="1050" i="1" dirty="0" smtClean="0">
                <a:solidFill>
                  <a:srgbClr val="382819"/>
                </a:solidFill>
                <a:latin typeface="Calibri"/>
                <a:cs typeface="Calibri"/>
              </a:rPr>
              <a:t>-</a:t>
            </a:r>
            <a:r>
              <a:rPr lang="sv-SE" sz="1050" i="1" dirty="0" smtClean="0">
                <a:solidFill>
                  <a:srgbClr val="382819"/>
                </a:solidFill>
                <a:latin typeface="Calibri"/>
                <a:cs typeface="Calibri"/>
              </a:rPr>
              <a:t>styrning </a:t>
            </a:r>
            <a:r>
              <a:rPr lang="sv-SE" sz="1100" i="1" dirty="0" smtClean="0">
                <a:solidFill>
                  <a:srgbClr val="382819"/>
                </a:solidFill>
                <a:latin typeface="Calibri"/>
                <a:cs typeface="Calibri"/>
              </a:rPr>
              <a:t>läkemedelsjournal</a:t>
            </a:r>
            <a:endParaRPr lang="sv-SE" sz="1100" b="1" i="1" dirty="0">
              <a:solidFill>
                <a:srgbClr val="382819"/>
              </a:solidFill>
            </a:endParaRPr>
          </a:p>
        </p:txBody>
      </p:sp>
      <p:sp>
        <p:nvSpPr>
          <p:cNvPr id="53" name="Rektangel med rundade hörn 52"/>
          <p:cNvSpPr/>
          <p:nvPr/>
        </p:nvSpPr>
        <p:spPr bwMode="auto">
          <a:xfrm>
            <a:off x="5208592" y="3492830"/>
            <a:ext cx="1361409" cy="564604"/>
          </a:xfrm>
          <a:prstGeom prst="roundRect">
            <a:avLst/>
          </a:prstGeom>
          <a:ln/>
          <a:extLst/>
        </p:spPr>
        <p:style>
          <a:lnRef idx="1">
            <a:schemeClr val="accent2"/>
          </a:lnRef>
          <a:fillRef idx="2">
            <a:schemeClr val="accent2"/>
          </a:fillRef>
          <a:effectRef idx="1">
            <a:schemeClr val="accent2"/>
          </a:effectRef>
          <a:fontRef idx="minor">
            <a:schemeClr val="dk1"/>
          </a:fontRef>
        </p:style>
        <p:txBody>
          <a:bodyPr anchor="ctr"/>
          <a:lstStyle/>
          <a:p>
            <a:pPr defTabSz="914400" fontAlgn="base">
              <a:spcBef>
                <a:spcPct val="0"/>
              </a:spcBef>
              <a:spcAft>
                <a:spcPct val="0"/>
              </a:spcAft>
            </a:pPr>
            <a:r>
              <a:rPr lang="sv-SE" sz="1050" i="1" dirty="0" smtClean="0">
                <a:solidFill>
                  <a:srgbClr val="382819"/>
                </a:solidFill>
                <a:latin typeface="Calibri"/>
                <a:cs typeface="Calibri"/>
              </a:rPr>
              <a:t>Behörighetsstyrning förskrivning &amp; läsa expedieringar</a:t>
            </a:r>
            <a:endParaRPr lang="sv-SE" sz="1100" b="1" i="1" dirty="0">
              <a:solidFill>
                <a:srgbClr val="382819"/>
              </a:solidFill>
            </a:endParaRPr>
          </a:p>
        </p:txBody>
      </p:sp>
    </p:spTree>
    <p:extLst>
      <p:ext uri="{BB962C8B-B14F-4D97-AF65-F5344CB8AC3E}">
        <p14:creationId xmlns:p14="http://schemas.microsoft.com/office/powerpoint/2010/main" val="6841196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8" grpId="0" animBg="1"/>
      <p:bldP spid="36" grpId="0" animBg="1"/>
      <p:bldP spid="44" grpId="0" animBg="1"/>
      <p:bldP spid="49" grpId="0" animBg="1"/>
      <p:bldP spid="3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85471" y="389748"/>
            <a:ext cx="7197724" cy="692150"/>
          </a:xfrm>
        </p:spPr>
        <p:txBody>
          <a:bodyPr/>
          <a:lstStyle/>
          <a:p>
            <a:r>
              <a:rPr lang="sv-SE" sz="2400" dirty="0" smtClean="0"/>
              <a:t>Regelverk för Spärr &amp; Samtycke</a:t>
            </a:r>
            <a:endParaRPr lang="sv-SE" sz="2400" dirty="0"/>
          </a:p>
        </p:txBody>
      </p:sp>
      <p:sp>
        <p:nvSpPr>
          <p:cNvPr id="3" name="Platshållare för innehåll 2"/>
          <p:cNvSpPr>
            <a:spLocks noGrp="1"/>
          </p:cNvSpPr>
          <p:nvPr>
            <p:ph idx="13"/>
          </p:nvPr>
        </p:nvSpPr>
        <p:spPr>
          <a:xfrm>
            <a:off x="1405543" y="1410046"/>
            <a:ext cx="6604003" cy="4792051"/>
          </a:xfrm>
        </p:spPr>
        <p:txBody>
          <a:bodyPr>
            <a:normAutofit fontScale="92500" lnSpcReduction="20000"/>
          </a:bodyPr>
          <a:lstStyle/>
          <a:p>
            <a:r>
              <a:rPr lang="sv-SE" sz="2000" dirty="0" smtClean="0">
                <a:solidFill>
                  <a:schemeClr val="tx1"/>
                </a:solidFill>
              </a:rPr>
              <a:t>Samtycke till sammanhållen journalföring</a:t>
            </a:r>
          </a:p>
          <a:p>
            <a:pPr lvl="1"/>
            <a:r>
              <a:rPr lang="sv-SE" sz="1700" dirty="0" smtClean="0">
                <a:solidFill>
                  <a:schemeClr val="tx1"/>
                </a:solidFill>
              </a:rPr>
              <a:t>Med patientens PDL-samtycke kan </a:t>
            </a:r>
            <a:r>
              <a:rPr lang="sv-SE" sz="1700" b="1" dirty="0" smtClean="0">
                <a:solidFill>
                  <a:schemeClr val="tx1"/>
                </a:solidFill>
              </a:rPr>
              <a:t>hela läkemedelslistan </a:t>
            </a:r>
            <a:r>
              <a:rPr lang="sv-SE" sz="1700" dirty="0" smtClean="0">
                <a:solidFill>
                  <a:schemeClr val="tx1"/>
                </a:solidFill>
              </a:rPr>
              <a:t>från alla bidragande vårdgivare visas</a:t>
            </a:r>
            <a:r>
              <a:rPr lang="sv-SE" sz="1700" dirty="0"/>
              <a:t> </a:t>
            </a:r>
            <a:r>
              <a:rPr lang="sv-SE" sz="1700" dirty="0" smtClean="0"/>
              <a:t>(</a:t>
            </a:r>
            <a:r>
              <a:rPr lang="sv-SE" sz="1700" dirty="0" smtClean="0">
                <a:solidFill>
                  <a:schemeClr val="tx1"/>
                </a:solidFill>
              </a:rPr>
              <a:t>såvida det inte finns spärr)</a:t>
            </a:r>
          </a:p>
          <a:p>
            <a:pPr lvl="1"/>
            <a:r>
              <a:rPr lang="sv-SE" sz="1700" dirty="0" smtClean="0"/>
              <a:t>Alternativt vid nödsituation </a:t>
            </a:r>
            <a:endParaRPr lang="sv-SE" sz="1700" dirty="0" smtClean="0">
              <a:solidFill>
                <a:schemeClr val="tx1"/>
              </a:solidFill>
            </a:endParaRPr>
          </a:p>
          <a:p>
            <a:r>
              <a:rPr lang="sv-SE" sz="2000" dirty="0" smtClean="0">
                <a:solidFill>
                  <a:schemeClr val="tx1"/>
                </a:solidFill>
              </a:rPr>
              <a:t>Spärr</a:t>
            </a:r>
          </a:p>
          <a:p>
            <a:pPr lvl="1"/>
            <a:r>
              <a:rPr lang="sv-SE" sz="1700" dirty="0" smtClean="0">
                <a:solidFill>
                  <a:schemeClr val="tx1"/>
                </a:solidFill>
              </a:rPr>
              <a:t>Spärrade ordinationer/förskrivningar får inte visas (filtreras bort).</a:t>
            </a:r>
            <a:br>
              <a:rPr lang="sv-SE" sz="1700" dirty="0" smtClean="0">
                <a:solidFill>
                  <a:schemeClr val="tx1"/>
                </a:solidFill>
              </a:rPr>
            </a:br>
            <a:r>
              <a:rPr lang="sv-SE" sz="1700" dirty="0" smtClean="0">
                <a:solidFill>
                  <a:srgbClr val="382819"/>
                </a:solidFill>
              </a:rPr>
              <a:t>”</a:t>
            </a:r>
            <a:r>
              <a:rPr lang="sv-SE" sz="1700" dirty="0">
                <a:solidFill>
                  <a:srgbClr val="382819"/>
                </a:solidFill>
              </a:rPr>
              <a:t>Luckor” i historiken </a:t>
            </a:r>
            <a:r>
              <a:rPr lang="sv-SE" sz="1700" dirty="0" smtClean="0">
                <a:solidFill>
                  <a:srgbClr val="382819"/>
                </a:solidFill>
              </a:rPr>
              <a:t>kan därmed uppstå.</a:t>
            </a:r>
            <a:endParaRPr lang="sv-SE" sz="1700" dirty="0" smtClean="0">
              <a:solidFill>
                <a:schemeClr val="tx1"/>
              </a:solidFill>
            </a:endParaRPr>
          </a:p>
          <a:p>
            <a:pPr lvl="1"/>
            <a:r>
              <a:rPr lang="sv-SE" sz="1700" dirty="0" smtClean="0">
                <a:solidFill>
                  <a:schemeClr val="tx1"/>
                </a:solidFill>
              </a:rPr>
              <a:t>Om </a:t>
            </a:r>
            <a:r>
              <a:rPr lang="sv-SE" sz="1700" dirty="0">
                <a:solidFill>
                  <a:schemeClr val="tx1"/>
                </a:solidFill>
              </a:rPr>
              <a:t>patienten gjort </a:t>
            </a:r>
            <a:r>
              <a:rPr lang="sv-SE" sz="1700" b="1" dirty="0">
                <a:solidFill>
                  <a:schemeClr val="tx1"/>
                </a:solidFill>
              </a:rPr>
              <a:t>undantag i spärren för läkemedel </a:t>
            </a:r>
            <a:r>
              <a:rPr lang="sv-SE" sz="1700" dirty="0">
                <a:solidFill>
                  <a:schemeClr val="tx1"/>
                </a:solidFill>
              </a:rPr>
              <a:t>visas</a:t>
            </a:r>
            <a:r>
              <a:rPr lang="sv-SE" sz="1700" b="1" dirty="0">
                <a:solidFill>
                  <a:schemeClr val="tx1"/>
                </a:solidFill>
              </a:rPr>
              <a:t> hela </a:t>
            </a:r>
            <a:r>
              <a:rPr lang="sv-SE" sz="1700" dirty="0">
                <a:solidFill>
                  <a:schemeClr val="tx1"/>
                </a:solidFill>
              </a:rPr>
              <a:t>läkemedelslistan</a:t>
            </a:r>
          </a:p>
          <a:p>
            <a:pPr lvl="1"/>
            <a:r>
              <a:rPr lang="sv-SE" sz="1700" dirty="0">
                <a:solidFill>
                  <a:schemeClr val="tx1"/>
                </a:solidFill>
              </a:rPr>
              <a:t>Om </a:t>
            </a:r>
            <a:r>
              <a:rPr lang="sv-SE" sz="1700" dirty="0" smtClean="0">
                <a:solidFill>
                  <a:schemeClr val="tx1"/>
                </a:solidFill>
              </a:rPr>
              <a:t>spärr endast </a:t>
            </a:r>
            <a:r>
              <a:rPr lang="sv-SE" sz="1700" dirty="0">
                <a:solidFill>
                  <a:schemeClr val="tx1"/>
                </a:solidFill>
              </a:rPr>
              <a:t>ligger på </a:t>
            </a:r>
            <a:r>
              <a:rPr lang="sv-SE" sz="1700" dirty="0" smtClean="0">
                <a:solidFill>
                  <a:schemeClr val="tx1"/>
                </a:solidFill>
              </a:rPr>
              <a:t>ordinatörens </a:t>
            </a:r>
            <a:r>
              <a:rPr lang="sv-SE" sz="1700" b="1" dirty="0" smtClean="0">
                <a:solidFill>
                  <a:schemeClr val="tx1"/>
                </a:solidFill>
              </a:rPr>
              <a:t>egen</a:t>
            </a:r>
            <a:r>
              <a:rPr lang="sv-SE" sz="1700" dirty="0" smtClean="0">
                <a:solidFill>
                  <a:schemeClr val="tx1"/>
                </a:solidFill>
              </a:rPr>
              <a:t> </a:t>
            </a:r>
            <a:r>
              <a:rPr lang="sv-SE" sz="1700" b="1" dirty="0">
                <a:solidFill>
                  <a:schemeClr val="tx1"/>
                </a:solidFill>
              </a:rPr>
              <a:t>vårdenhet</a:t>
            </a:r>
            <a:r>
              <a:rPr lang="sv-SE" sz="1700" dirty="0">
                <a:solidFill>
                  <a:schemeClr val="tx1"/>
                </a:solidFill>
              </a:rPr>
              <a:t> </a:t>
            </a:r>
            <a:r>
              <a:rPr lang="sv-SE" sz="1700" b="1" dirty="0" smtClean="0">
                <a:solidFill>
                  <a:schemeClr val="tx1"/>
                </a:solidFill>
              </a:rPr>
              <a:t>eller</a:t>
            </a:r>
            <a:r>
              <a:rPr lang="sv-SE" sz="1700" dirty="0" smtClean="0">
                <a:solidFill>
                  <a:schemeClr val="tx1"/>
                </a:solidFill>
              </a:rPr>
              <a:t> </a:t>
            </a:r>
            <a:r>
              <a:rPr lang="sv-SE" sz="1700" b="1" dirty="0" smtClean="0">
                <a:solidFill>
                  <a:schemeClr val="tx1"/>
                </a:solidFill>
              </a:rPr>
              <a:t>egen vårdgivare</a:t>
            </a:r>
            <a:r>
              <a:rPr lang="sv-SE" sz="1700" dirty="0" smtClean="0">
                <a:solidFill>
                  <a:schemeClr val="tx1"/>
                </a:solidFill>
              </a:rPr>
              <a:t> kan </a:t>
            </a:r>
            <a:r>
              <a:rPr lang="sv-SE" sz="1700" b="1" dirty="0" smtClean="0">
                <a:solidFill>
                  <a:schemeClr val="tx1"/>
                </a:solidFill>
              </a:rPr>
              <a:t>hela</a:t>
            </a:r>
            <a:r>
              <a:rPr lang="sv-SE" sz="1700" dirty="0" smtClean="0">
                <a:solidFill>
                  <a:schemeClr val="tx1"/>
                </a:solidFill>
              </a:rPr>
              <a:t> läkemedelslistan visas</a:t>
            </a:r>
          </a:p>
          <a:p>
            <a:pPr lvl="1"/>
            <a:r>
              <a:rPr lang="sv-SE" sz="1700" b="1" dirty="0" smtClean="0">
                <a:solidFill>
                  <a:schemeClr val="tx1"/>
                </a:solidFill>
              </a:rPr>
              <a:t>Interaktionskontroll</a:t>
            </a:r>
            <a:r>
              <a:rPr lang="sv-SE" sz="1700" dirty="0" smtClean="0">
                <a:solidFill>
                  <a:schemeClr val="tx1"/>
                </a:solidFill>
              </a:rPr>
              <a:t> görs på, och endast på, </a:t>
            </a:r>
            <a:r>
              <a:rPr lang="sv-SE" sz="1700" i="1" dirty="0" smtClean="0">
                <a:solidFill>
                  <a:schemeClr val="tx1"/>
                </a:solidFill>
              </a:rPr>
              <a:t>ordinationer som användaren har rätt att läsa</a:t>
            </a:r>
            <a:r>
              <a:rPr lang="sv-SE" sz="1700" dirty="0" smtClean="0">
                <a:solidFill>
                  <a:schemeClr val="tx1"/>
                </a:solidFill>
              </a:rPr>
              <a:t>.</a:t>
            </a:r>
          </a:p>
          <a:p>
            <a:pPr lvl="1"/>
            <a:r>
              <a:rPr lang="sv-SE" sz="1600" b="1" dirty="0"/>
              <a:t>Inre </a:t>
            </a:r>
            <a:r>
              <a:rPr lang="sv-SE" sz="1600" b="1" dirty="0" smtClean="0"/>
              <a:t>spärrar får hävas tillfälligt </a:t>
            </a:r>
            <a:r>
              <a:rPr lang="sv-SE" sz="1600" dirty="0" smtClean="0"/>
              <a:t>med </a:t>
            </a:r>
            <a:r>
              <a:rPr lang="sv-SE" sz="1600" dirty="0"/>
              <a:t>patientens medgivande eller i en </a:t>
            </a:r>
            <a:r>
              <a:rPr lang="sv-SE" sz="1600" dirty="0" smtClean="0"/>
              <a:t>nödsituation</a:t>
            </a:r>
            <a:endParaRPr lang="sv-SE" sz="1700" dirty="0" smtClean="0">
              <a:solidFill>
                <a:schemeClr val="tx1"/>
              </a:solidFill>
            </a:endParaRPr>
          </a:p>
        </p:txBody>
      </p:sp>
    </p:spTree>
    <p:extLst>
      <p:ext uri="{BB962C8B-B14F-4D97-AF65-F5344CB8AC3E}">
        <p14:creationId xmlns:p14="http://schemas.microsoft.com/office/powerpoint/2010/main" val="295927037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85471" y="389748"/>
            <a:ext cx="7197724" cy="692150"/>
          </a:xfrm>
        </p:spPr>
        <p:txBody>
          <a:bodyPr/>
          <a:lstStyle/>
          <a:p>
            <a:r>
              <a:rPr lang="sv-SE" sz="2400" dirty="0" smtClean="0"/>
              <a:t>Regelverk för Spärr &amp; Samtycke</a:t>
            </a:r>
            <a:endParaRPr lang="sv-SE" sz="2400" dirty="0"/>
          </a:p>
        </p:txBody>
      </p:sp>
      <p:sp>
        <p:nvSpPr>
          <p:cNvPr id="3" name="Platshållare för innehåll 2"/>
          <p:cNvSpPr>
            <a:spLocks noGrp="1"/>
          </p:cNvSpPr>
          <p:nvPr>
            <p:ph idx="13"/>
          </p:nvPr>
        </p:nvSpPr>
        <p:spPr>
          <a:xfrm>
            <a:off x="1390236" y="1375062"/>
            <a:ext cx="6248498" cy="4966096"/>
          </a:xfrm>
        </p:spPr>
        <p:txBody>
          <a:bodyPr>
            <a:normAutofit lnSpcReduction="10000"/>
          </a:bodyPr>
          <a:lstStyle/>
          <a:p>
            <a:r>
              <a:rPr lang="sv-SE" sz="2000" b="1" dirty="0" smtClean="0">
                <a:solidFill>
                  <a:srgbClr val="382819"/>
                </a:solidFill>
              </a:rPr>
              <a:t> </a:t>
            </a:r>
            <a:r>
              <a:rPr lang="sv-SE" sz="2000" dirty="0" smtClean="0">
                <a:solidFill>
                  <a:srgbClr val="382819"/>
                </a:solidFill>
              </a:rPr>
              <a:t>Expedieringsunderlag (förskrivning/recept)</a:t>
            </a:r>
            <a:endParaRPr lang="sv-SE" sz="1700" dirty="0" smtClean="0">
              <a:solidFill>
                <a:srgbClr val="382819"/>
              </a:solidFill>
            </a:endParaRPr>
          </a:p>
          <a:p>
            <a:pPr lvl="1"/>
            <a:r>
              <a:rPr lang="sv-SE" sz="1700" dirty="0" smtClean="0">
                <a:solidFill>
                  <a:srgbClr val="382819"/>
                </a:solidFill>
              </a:rPr>
              <a:t>Förskrivning </a:t>
            </a:r>
            <a:r>
              <a:rPr lang="sv-SE" sz="1700" i="1" dirty="0" smtClean="0">
                <a:solidFill>
                  <a:srgbClr val="382819"/>
                </a:solidFill>
              </a:rPr>
              <a:t>från vården </a:t>
            </a:r>
            <a:r>
              <a:rPr lang="sv-SE" sz="1700" dirty="0" smtClean="0">
                <a:solidFill>
                  <a:srgbClr val="382819"/>
                </a:solidFill>
              </a:rPr>
              <a:t>följer samma regelverk för samtycke/spärr (Patientdatalagen, vårdgivare är </a:t>
            </a:r>
            <a:r>
              <a:rPr lang="sv-SE" sz="1700" dirty="0" err="1" smtClean="0">
                <a:solidFill>
                  <a:srgbClr val="382819"/>
                </a:solidFill>
              </a:rPr>
              <a:t>PuA</a:t>
            </a:r>
            <a:r>
              <a:rPr lang="sv-SE" sz="1700" dirty="0" smtClean="0">
                <a:solidFill>
                  <a:srgbClr val="382819"/>
                </a:solidFill>
              </a:rPr>
              <a:t>)</a:t>
            </a:r>
          </a:p>
          <a:p>
            <a:pPr lvl="1"/>
            <a:r>
              <a:rPr lang="sv-SE" sz="1700" dirty="0" smtClean="0">
                <a:solidFill>
                  <a:srgbClr val="382819"/>
                </a:solidFill>
              </a:rPr>
              <a:t>För dospatienter får legitimerad personal även direktåtkomst till recepten i Receptregistret (direktåtkomst). </a:t>
            </a:r>
            <a:br>
              <a:rPr lang="sv-SE" sz="1700" dirty="0" smtClean="0">
                <a:solidFill>
                  <a:srgbClr val="382819"/>
                </a:solidFill>
              </a:rPr>
            </a:br>
            <a:r>
              <a:rPr lang="sv-SE" sz="1700" dirty="0" smtClean="0">
                <a:solidFill>
                  <a:srgbClr val="382819"/>
                </a:solidFill>
              </a:rPr>
              <a:t>Idag ej tillåtet för övriga patienter.</a:t>
            </a:r>
          </a:p>
          <a:p>
            <a:r>
              <a:rPr lang="sv-SE" sz="2000" dirty="0" smtClean="0">
                <a:solidFill>
                  <a:srgbClr val="382819"/>
                </a:solidFill>
              </a:rPr>
              <a:t>Expedieringar </a:t>
            </a:r>
            <a:br>
              <a:rPr lang="sv-SE" sz="2000" dirty="0" smtClean="0">
                <a:solidFill>
                  <a:srgbClr val="382819"/>
                </a:solidFill>
              </a:rPr>
            </a:br>
            <a:r>
              <a:rPr lang="sv-SE" sz="1800" dirty="0" smtClean="0">
                <a:solidFill>
                  <a:srgbClr val="382819"/>
                </a:solidFill>
              </a:rPr>
              <a:t>(utlämnade läkemedel, generikabyten)</a:t>
            </a:r>
          </a:p>
          <a:p>
            <a:pPr lvl="1"/>
            <a:r>
              <a:rPr lang="sv-SE" sz="1700" dirty="0" smtClean="0">
                <a:solidFill>
                  <a:srgbClr val="382819"/>
                </a:solidFill>
              </a:rPr>
              <a:t>Samtycke enligt Lag om LF</a:t>
            </a:r>
          </a:p>
          <a:p>
            <a:pPr lvl="2"/>
            <a:r>
              <a:rPr lang="sv-SE" sz="1700" dirty="0" smtClean="0">
                <a:solidFill>
                  <a:srgbClr val="382819"/>
                </a:solidFill>
              </a:rPr>
              <a:t>Engångssamtycke (leg. sjuksköterska)</a:t>
            </a:r>
            <a:endParaRPr lang="sv-SE" sz="1700" dirty="0">
              <a:solidFill>
                <a:srgbClr val="382819"/>
              </a:solidFill>
            </a:endParaRPr>
          </a:p>
          <a:p>
            <a:pPr lvl="2"/>
            <a:r>
              <a:rPr lang="sv-SE" sz="1700" dirty="0" smtClean="0">
                <a:solidFill>
                  <a:srgbClr val="382819"/>
                </a:solidFill>
              </a:rPr>
              <a:t>Tillsvidaresamtycke (förskrivare, idag krävs förskrivarkod)</a:t>
            </a:r>
            <a:endParaRPr lang="sv-SE" sz="2000" dirty="0" smtClean="0">
              <a:solidFill>
                <a:srgbClr val="382819"/>
              </a:solidFill>
            </a:endParaRPr>
          </a:p>
          <a:p>
            <a:pPr marL="0" indent="0">
              <a:buNone/>
            </a:pPr>
            <a:endParaRPr lang="sv-SE" sz="2000" dirty="0">
              <a:solidFill>
                <a:srgbClr val="382819"/>
              </a:solidFill>
            </a:endParaRPr>
          </a:p>
        </p:txBody>
      </p:sp>
    </p:spTree>
    <p:extLst>
      <p:ext uri="{BB962C8B-B14F-4D97-AF65-F5344CB8AC3E}">
        <p14:creationId xmlns:p14="http://schemas.microsoft.com/office/powerpoint/2010/main" val="183982036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ktangel med rundade hörn 128"/>
          <p:cNvSpPr/>
          <p:nvPr/>
        </p:nvSpPr>
        <p:spPr>
          <a:xfrm rot="10800000" flipV="1">
            <a:off x="6339425" y="4804173"/>
            <a:ext cx="1608141" cy="1394965"/>
          </a:xfrm>
          <a:prstGeom prst="roundRect">
            <a:avLst>
              <a:gd name="adj" fmla="val 4005"/>
            </a:avLst>
          </a:prstGeom>
          <a:solidFill>
            <a:schemeClr val="bg1">
              <a:lumMod val="85000"/>
            </a:schemeClr>
          </a:solidFill>
          <a:ln w="9525">
            <a:noFill/>
            <a:miter lim="800000"/>
            <a:headEnd/>
            <a:tailEnd/>
          </a:ln>
        </p:spPr>
        <p:txBody>
          <a:bodyPr wrap="none" anchor="b"/>
          <a:lstStyle/>
          <a:p>
            <a:pPr algn="r" defTabSz="914400" fontAlgn="base">
              <a:spcBef>
                <a:spcPct val="0"/>
              </a:spcBef>
              <a:spcAft>
                <a:spcPct val="0"/>
              </a:spcAft>
              <a:defRPr/>
            </a:pPr>
            <a:r>
              <a:rPr lang="sv-SE" sz="1000" dirty="0" smtClean="0">
                <a:solidFill>
                  <a:srgbClr val="382819"/>
                </a:solidFill>
                <a:latin typeface="Arial" pitchFamily="-112" charset="0"/>
                <a:ea typeface="Times New Roman" pitchFamily="-112" charset="0"/>
                <a:cs typeface="Times New Roman" pitchFamily="-112" charset="0"/>
              </a:rPr>
              <a:t>eHälsomyndigheten</a:t>
            </a:r>
            <a:endParaRPr lang="sv-SE" sz="1000" dirty="0">
              <a:solidFill>
                <a:srgbClr val="382819"/>
              </a:solidFill>
              <a:latin typeface="Arial" pitchFamily="-112" charset="0"/>
              <a:ea typeface="Times New Roman" pitchFamily="-112" charset="0"/>
              <a:cs typeface="Times New Roman" pitchFamily="-112" charset="0"/>
            </a:endParaRPr>
          </a:p>
        </p:txBody>
      </p:sp>
      <p:sp>
        <p:nvSpPr>
          <p:cNvPr id="123" name="Rektangel med rundade hörn 122"/>
          <p:cNvSpPr/>
          <p:nvPr/>
        </p:nvSpPr>
        <p:spPr>
          <a:xfrm rot="10800000" flipV="1">
            <a:off x="3623928" y="4804173"/>
            <a:ext cx="2623954" cy="1394965"/>
          </a:xfrm>
          <a:prstGeom prst="roundRect">
            <a:avLst>
              <a:gd name="adj" fmla="val 4005"/>
            </a:avLst>
          </a:prstGeom>
          <a:solidFill>
            <a:schemeClr val="bg1">
              <a:lumMod val="85000"/>
            </a:schemeClr>
          </a:solidFill>
          <a:ln w="9525">
            <a:noFill/>
            <a:miter lim="800000"/>
            <a:headEnd/>
            <a:tailEnd/>
          </a:ln>
        </p:spPr>
        <p:txBody>
          <a:bodyPr wrap="none" anchor="b"/>
          <a:lstStyle/>
          <a:p>
            <a:pPr algn="r" defTabSz="914400" fontAlgn="base">
              <a:spcBef>
                <a:spcPct val="0"/>
              </a:spcBef>
              <a:spcAft>
                <a:spcPct val="0"/>
              </a:spcAft>
              <a:defRPr/>
            </a:pPr>
            <a:r>
              <a:rPr lang="sv-SE" sz="1000" dirty="0" smtClean="0">
                <a:solidFill>
                  <a:srgbClr val="382819"/>
                </a:solidFill>
                <a:latin typeface="Arial" pitchFamily="-112" charset="0"/>
                <a:ea typeface="Times New Roman" pitchFamily="-112" charset="0"/>
                <a:cs typeface="Times New Roman" pitchFamily="-112" charset="0"/>
              </a:rPr>
              <a:t>eHälsomyndigheten</a:t>
            </a:r>
            <a:endParaRPr lang="sv-SE" sz="1000" dirty="0">
              <a:solidFill>
                <a:srgbClr val="382819"/>
              </a:solidFill>
              <a:latin typeface="Arial" pitchFamily="-112" charset="0"/>
              <a:ea typeface="Times New Roman" pitchFamily="-112" charset="0"/>
              <a:cs typeface="Times New Roman" pitchFamily="-112" charset="0"/>
            </a:endParaRPr>
          </a:p>
        </p:txBody>
      </p:sp>
      <p:cxnSp>
        <p:nvCxnSpPr>
          <p:cNvPr id="27" name="Rak pil 59"/>
          <p:cNvCxnSpPr>
            <a:stCxn id="28" idx="2"/>
            <a:endCxn id="78" idx="2"/>
          </p:cNvCxnSpPr>
          <p:nvPr/>
        </p:nvCxnSpPr>
        <p:spPr>
          <a:xfrm>
            <a:off x="3279180" y="2160368"/>
            <a:ext cx="13507" cy="1179160"/>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Rektangel med rundade hörn 27"/>
          <p:cNvSpPr/>
          <p:nvPr/>
        </p:nvSpPr>
        <p:spPr bwMode="auto">
          <a:xfrm>
            <a:off x="2697417" y="1518973"/>
            <a:ext cx="1163526" cy="641395"/>
          </a:xfrm>
          <a:prstGeom prst="roundRect">
            <a:avLst/>
          </a:prstGeom>
          <a:ln/>
          <a:extLst/>
        </p:spPr>
        <p:style>
          <a:lnRef idx="1">
            <a:schemeClr val="accent6"/>
          </a:lnRef>
          <a:fillRef idx="2">
            <a:schemeClr val="accent6"/>
          </a:fillRef>
          <a:effectRef idx="1">
            <a:schemeClr val="accent6"/>
          </a:effectRef>
          <a:fontRef idx="minor">
            <a:schemeClr val="dk1"/>
          </a:fontRef>
        </p:style>
        <p:txBody>
          <a:bodyPr anchor="ctr"/>
          <a:lstStyle/>
          <a:p>
            <a:pPr algn="ctr" defTabSz="914400" fontAlgn="base">
              <a:spcBef>
                <a:spcPct val="0"/>
              </a:spcBef>
              <a:spcAft>
                <a:spcPct val="0"/>
              </a:spcAft>
            </a:pPr>
            <a:r>
              <a:rPr lang="sv-SE" sz="1200" dirty="0">
                <a:solidFill>
                  <a:srgbClr val="382819"/>
                </a:solidFill>
                <a:latin typeface="Calibri"/>
                <a:cs typeface="Calibri"/>
              </a:rPr>
              <a:t>Vårdsystem</a:t>
            </a:r>
            <a:endParaRPr lang="sv-SE" sz="1200" dirty="0">
              <a:solidFill>
                <a:srgbClr val="382819"/>
              </a:solidFill>
              <a:latin typeface="Arial"/>
            </a:endParaRPr>
          </a:p>
        </p:txBody>
      </p:sp>
      <p:sp>
        <p:nvSpPr>
          <p:cNvPr id="2" name="Rubrik 1"/>
          <p:cNvSpPr>
            <a:spLocks noGrp="1"/>
          </p:cNvSpPr>
          <p:nvPr>
            <p:ph type="title"/>
          </p:nvPr>
        </p:nvSpPr>
        <p:spPr>
          <a:xfrm>
            <a:off x="1371876" y="328046"/>
            <a:ext cx="6792913" cy="692150"/>
          </a:xfrm>
        </p:spPr>
        <p:txBody>
          <a:bodyPr>
            <a:normAutofit/>
          </a:bodyPr>
          <a:lstStyle/>
          <a:p>
            <a:r>
              <a:rPr lang="sv-SE" sz="2400" i="1" dirty="0" smtClean="0">
                <a:solidFill>
                  <a:srgbClr val="009999"/>
                </a:solidFill>
              </a:rPr>
              <a:t>Teknisk säkerhetslösning</a:t>
            </a:r>
            <a:endParaRPr lang="sv-SE" sz="2400" i="1" dirty="0">
              <a:solidFill>
                <a:srgbClr val="009999"/>
              </a:solidFill>
            </a:endParaRPr>
          </a:p>
        </p:txBody>
      </p:sp>
      <p:pic>
        <p:nvPicPr>
          <p:cNvPr id="30" name="Bildobjekt 29" descr="certifikat.jpeg"/>
          <p:cNvPicPr>
            <a:picLocks noChangeAspect="1"/>
          </p:cNvPicPr>
          <p:nvPr/>
        </p:nvPicPr>
        <p:blipFill>
          <a:blip r:embed="rId3" cstate="print">
            <a:alphaModFix/>
            <a:extLst>
              <a:ext uri="{BEBA8EAE-BF5A-486C-A8C5-ECC9F3942E4B}">
                <a14:imgProps xmlns:a14="http://schemas.microsoft.com/office/drawing/2010/main">
                  <a14:imgLayer r:embed="rId4">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623929" y="1954449"/>
            <a:ext cx="285904" cy="271608"/>
          </a:xfrm>
          <a:prstGeom prst="rect">
            <a:avLst/>
          </a:prstGeom>
        </p:spPr>
      </p:pic>
      <p:cxnSp>
        <p:nvCxnSpPr>
          <p:cNvPr id="31" name="Rak pil 59"/>
          <p:cNvCxnSpPr>
            <a:stCxn id="32" idx="3"/>
            <a:endCxn id="28" idx="1"/>
          </p:cNvCxnSpPr>
          <p:nvPr/>
        </p:nvCxnSpPr>
        <p:spPr>
          <a:xfrm flipV="1">
            <a:off x="2328778" y="1839671"/>
            <a:ext cx="368639" cy="1311"/>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32" name="Picture 162" descr="MCj04241600000[1]"/>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895501" y="1468488"/>
            <a:ext cx="433277" cy="7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59" descr="Dator med kortläsare"/>
          <p:cNvPicPr>
            <a:picLocks noChangeAspect="1" noChangeArrowheads="1"/>
          </p:cNvPicPr>
          <p:nvPr/>
        </p:nvPicPr>
        <p:blipFill>
          <a:blip r:embed="rId6" cstate="email">
            <a:extLst>
              <a:ext uri="{28A0092B-C50C-407E-A947-70E740481C1C}">
                <a14:useLocalDpi xmlns:a14="http://schemas.microsoft.com/office/drawing/2010/main"/>
              </a:ext>
            </a:extLst>
          </a:blip>
          <a:srcRect t="23662"/>
          <a:stretch>
            <a:fillRect/>
          </a:stretch>
        </p:blipFill>
        <p:spPr bwMode="auto">
          <a:xfrm>
            <a:off x="2229763" y="1954449"/>
            <a:ext cx="338981"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Rak pil 59"/>
          <p:cNvCxnSpPr/>
          <p:nvPr/>
        </p:nvCxnSpPr>
        <p:spPr>
          <a:xfrm flipH="1">
            <a:off x="3860943" y="1839671"/>
            <a:ext cx="1209227" cy="0"/>
          </a:xfrm>
          <a:prstGeom prst="straightConnector1">
            <a:avLst/>
          </a:prstGeom>
          <a:ln>
            <a:solidFill>
              <a:srgbClr val="000000"/>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sp>
        <p:nvSpPr>
          <p:cNvPr id="62" name="Rektangel med rundade hörn 61">
            <a:hlinkClick r:id="" action="ppaction://noaction"/>
          </p:cNvPr>
          <p:cNvSpPr/>
          <p:nvPr/>
        </p:nvSpPr>
        <p:spPr>
          <a:xfrm flipV="1">
            <a:off x="5070170" y="983314"/>
            <a:ext cx="1318399" cy="2614491"/>
          </a:xfrm>
          <a:prstGeom prst="roundRect">
            <a:avLst>
              <a:gd name="adj" fmla="val 9532"/>
            </a:avLst>
          </a:prstGeom>
          <a:solidFill>
            <a:schemeClr val="bg1">
              <a:lumMod val="85000"/>
            </a:schemeClr>
          </a:solidFill>
          <a:ln w="9525">
            <a:noFill/>
            <a:miter lim="800000"/>
            <a:headEnd/>
            <a:tailEnd/>
          </a:ln>
        </p:spPr>
        <p:txBody>
          <a:bodyPr wrap="none" anchor="ctr"/>
          <a:lstStyle/>
          <a:p>
            <a:pPr algn="ctr">
              <a:defRPr/>
            </a:pPr>
            <a:endParaRPr lang="sv-SE" sz="1000">
              <a:solidFill>
                <a:schemeClr val="bg1"/>
              </a:solidFill>
              <a:latin typeface="Arial" pitchFamily="-112" charset="0"/>
              <a:ea typeface="Times New Roman" pitchFamily="-112" charset="0"/>
              <a:cs typeface="Times New Roman" pitchFamily="-112" charset="0"/>
            </a:endParaRPr>
          </a:p>
        </p:txBody>
      </p:sp>
      <p:sp>
        <p:nvSpPr>
          <p:cNvPr id="67" name="Rektangel med rundade hörn 66"/>
          <p:cNvSpPr/>
          <p:nvPr/>
        </p:nvSpPr>
        <p:spPr>
          <a:xfrm>
            <a:off x="5186588" y="1126492"/>
            <a:ext cx="1061294" cy="441738"/>
          </a:xfrm>
          <a:prstGeom prst="roundRect">
            <a:avLst/>
          </a:prstGeom>
          <a:ln>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a:solidFill>
                  <a:srgbClr val="382819"/>
                </a:solidFill>
                <a:latin typeface="Arial"/>
                <a:ea typeface="ＭＳ Ｐゴシック" pitchFamily="-112" charset="-128"/>
                <a:cs typeface="ＭＳ Ｐゴシック" pitchFamily="-112" charset="-128"/>
              </a:rPr>
              <a:t>Autentisering</a:t>
            </a:r>
          </a:p>
        </p:txBody>
      </p:sp>
      <p:sp>
        <p:nvSpPr>
          <p:cNvPr id="35" name="Rektangel med rundade hörn 34"/>
          <p:cNvSpPr/>
          <p:nvPr/>
        </p:nvSpPr>
        <p:spPr>
          <a:xfrm>
            <a:off x="5186588" y="1662528"/>
            <a:ext cx="1061294" cy="384839"/>
          </a:xfrm>
          <a:prstGeom prst="roundRect">
            <a:avLst/>
          </a:prstGeom>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a:solidFill>
                  <a:srgbClr val="382819"/>
                </a:solidFill>
                <a:latin typeface="Arial"/>
                <a:ea typeface="ＭＳ Ｐゴシック" pitchFamily="-112" charset="-128"/>
                <a:cs typeface="ＭＳ Ｐゴシック" pitchFamily="-112" charset="-128"/>
              </a:rPr>
              <a:t>Nationell</a:t>
            </a:r>
            <a:br>
              <a:rPr lang="sv-SE" sz="1100" dirty="0">
                <a:solidFill>
                  <a:srgbClr val="382819"/>
                </a:solidFill>
                <a:latin typeface="Arial"/>
                <a:ea typeface="ＭＳ Ｐゴシック" pitchFamily="-112" charset="-128"/>
                <a:cs typeface="ＭＳ Ｐゴシック" pitchFamily="-112" charset="-128"/>
              </a:rPr>
            </a:br>
            <a:r>
              <a:rPr lang="sv-SE" sz="1100" dirty="0">
                <a:solidFill>
                  <a:srgbClr val="382819"/>
                </a:solidFill>
                <a:latin typeface="Arial"/>
                <a:ea typeface="ＭＳ Ｐゴシック" pitchFamily="-112" charset="-128"/>
                <a:cs typeface="ＭＳ Ｐゴシック" pitchFamily="-112" charset="-128"/>
              </a:rPr>
              <a:t>katalog</a:t>
            </a:r>
          </a:p>
        </p:txBody>
      </p:sp>
      <p:sp>
        <p:nvSpPr>
          <p:cNvPr id="34" name="Rektangel med rundade hörn 33"/>
          <p:cNvSpPr/>
          <p:nvPr/>
        </p:nvSpPr>
        <p:spPr>
          <a:xfrm>
            <a:off x="5204107" y="2142381"/>
            <a:ext cx="1054038" cy="368408"/>
          </a:xfrm>
          <a:prstGeom prst="roundRect">
            <a:avLst/>
          </a:prstGeom>
          <a:ln>
            <a:solidFill>
              <a:srgbClr val="382819"/>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smtClean="0">
                <a:solidFill>
                  <a:srgbClr val="382819"/>
                </a:solidFill>
                <a:latin typeface="Arial"/>
                <a:ea typeface="ＭＳ Ｐゴシック" pitchFamily="-112" charset="-128"/>
                <a:cs typeface="ＭＳ Ｐゴシック" pitchFamily="-112" charset="-128"/>
              </a:rPr>
              <a:t>Spärr</a:t>
            </a:r>
            <a:r>
              <a:rPr lang="sv-SE" sz="1100" dirty="0">
                <a:solidFill>
                  <a:srgbClr val="382819"/>
                </a:solidFill>
                <a:latin typeface="Arial"/>
                <a:ea typeface="ＭＳ Ｐゴシック" pitchFamily="-112" charset="-128"/>
                <a:cs typeface="ＭＳ Ｐゴシック" pitchFamily="-112" charset="-128"/>
              </a:rPr>
              <a:t/>
            </a:r>
            <a:br>
              <a:rPr lang="sv-SE" sz="1100" dirty="0">
                <a:solidFill>
                  <a:srgbClr val="382819"/>
                </a:solidFill>
                <a:latin typeface="Arial"/>
                <a:ea typeface="ＭＳ Ｐゴシック" pitchFamily="-112" charset="-128"/>
                <a:cs typeface="ＭＳ Ｐゴシック" pitchFamily="-112" charset="-128"/>
              </a:rPr>
            </a:br>
            <a:r>
              <a:rPr lang="sv-SE" sz="1100" dirty="0">
                <a:solidFill>
                  <a:srgbClr val="382819"/>
                </a:solidFill>
                <a:latin typeface="Arial"/>
                <a:ea typeface="ＭＳ Ｐゴシック" pitchFamily="-112" charset="-128"/>
                <a:cs typeface="ＭＳ Ｐゴシック" pitchFamily="-112" charset="-128"/>
              </a:rPr>
              <a:t>(PDL)</a:t>
            </a:r>
          </a:p>
        </p:txBody>
      </p:sp>
      <p:sp>
        <p:nvSpPr>
          <p:cNvPr id="42" name="Rektangel med rundade hörn 41"/>
          <p:cNvSpPr/>
          <p:nvPr/>
        </p:nvSpPr>
        <p:spPr>
          <a:xfrm>
            <a:off x="5202918" y="2589973"/>
            <a:ext cx="1061294" cy="372517"/>
          </a:xfrm>
          <a:prstGeom prst="roundRect">
            <a:avLst/>
          </a:prstGeom>
          <a:ln>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a:solidFill>
                  <a:srgbClr val="382819"/>
                </a:solidFill>
                <a:ea typeface="ＭＳ Ｐゴシック" pitchFamily="-112" charset="-128"/>
                <a:cs typeface="ＭＳ Ｐゴシック" pitchFamily="-112" charset="-128"/>
              </a:rPr>
              <a:t>Samtycke</a:t>
            </a:r>
            <a:r>
              <a:rPr lang="sv-SE" sz="1100" dirty="0">
                <a:solidFill>
                  <a:srgbClr val="382819"/>
                </a:solidFill>
                <a:latin typeface="Arial"/>
                <a:ea typeface="ＭＳ Ｐゴシック" pitchFamily="-112" charset="-128"/>
                <a:cs typeface="ＭＳ Ｐゴシック" pitchFamily="-112" charset="-128"/>
              </a:rPr>
              <a:t/>
            </a:r>
            <a:br>
              <a:rPr lang="sv-SE" sz="1100" dirty="0">
                <a:solidFill>
                  <a:srgbClr val="382819"/>
                </a:solidFill>
                <a:latin typeface="Arial"/>
                <a:ea typeface="ＭＳ Ｐゴシック" pitchFamily="-112" charset="-128"/>
                <a:cs typeface="ＭＳ Ｐゴシック" pitchFamily="-112" charset="-128"/>
              </a:rPr>
            </a:br>
            <a:r>
              <a:rPr lang="sv-SE" sz="1100" dirty="0">
                <a:solidFill>
                  <a:srgbClr val="382819"/>
                </a:solidFill>
                <a:latin typeface="Arial"/>
                <a:ea typeface="ＭＳ Ｐゴシック" pitchFamily="-112" charset="-128"/>
                <a:cs typeface="ＭＳ Ｐゴシック" pitchFamily="-112" charset="-128"/>
              </a:rPr>
              <a:t>(PDL)</a:t>
            </a:r>
          </a:p>
        </p:txBody>
      </p:sp>
      <p:sp>
        <p:nvSpPr>
          <p:cNvPr id="44" name="Rektangel med rundade hörn 43"/>
          <p:cNvSpPr/>
          <p:nvPr/>
        </p:nvSpPr>
        <p:spPr>
          <a:xfrm>
            <a:off x="5200540" y="3041789"/>
            <a:ext cx="1061294" cy="354297"/>
          </a:xfrm>
          <a:prstGeom prst="roundRect">
            <a:avLst/>
          </a:prstGeom>
          <a:ln>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a:solidFill>
                  <a:srgbClr val="382819"/>
                </a:solidFill>
                <a:latin typeface="Arial"/>
                <a:ea typeface="ＭＳ Ｐゴシック" pitchFamily="-112" charset="-128"/>
                <a:cs typeface="ＭＳ Ｐゴシック" pitchFamily="-112" charset="-128"/>
              </a:rPr>
              <a:t>Logg</a:t>
            </a:r>
            <a:br>
              <a:rPr lang="sv-SE" sz="1100" dirty="0">
                <a:solidFill>
                  <a:srgbClr val="382819"/>
                </a:solidFill>
                <a:latin typeface="Arial"/>
                <a:ea typeface="ＭＳ Ｐゴシック" pitchFamily="-112" charset="-128"/>
                <a:cs typeface="ＭＳ Ｐゴシック" pitchFamily="-112" charset="-128"/>
              </a:rPr>
            </a:br>
            <a:r>
              <a:rPr lang="sv-SE" sz="1100" dirty="0">
                <a:solidFill>
                  <a:srgbClr val="382819"/>
                </a:solidFill>
                <a:latin typeface="Arial"/>
                <a:ea typeface="ＭＳ Ｐゴシック" pitchFamily="-112" charset="-128"/>
                <a:cs typeface="ＭＳ Ｐゴシック" pitchFamily="-112" charset="-128"/>
              </a:rPr>
              <a:t>(PDL)</a:t>
            </a:r>
          </a:p>
        </p:txBody>
      </p:sp>
      <p:sp>
        <p:nvSpPr>
          <p:cNvPr id="60" name="Rektangel med rundade hörn 59"/>
          <p:cNvSpPr/>
          <p:nvPr/>
        </p:nvSpPr>
        <p:spPr>
          <a:xfrm>
            <a:off x="6915385" y="2443041"/>
            <a:ext cx="259874" cy="229935"/>
          </a:xfrm>
          <a:prstGeom prst="roundRect">
            <a:avLst/>
          </a:prstGeom>
          <a:solidFill>
            <a:schemeClr val="bg1">
              <a:alpha val="54000"/>
            </a:schemeClr>
          </a:solidFill>
          <a:ln>
            <a:solidFill>
              <a:srgbClr val="382819"/>
            </a:solidFill>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endParaRPr lang="sv-SE" sz="1050" dirty="0">
              <a:solidFill>
                <a:srgbClr val="382819"/>
              </a:solidFill>
              <a:ea typeface="ＭＳ Ｐゴシック" pitchFamily="-112" charset="-128"/>
              <a:cs typeface="ＭＳ Ｐゴシック" pitchFamily="-112" charset="-128"/>
            </a:endParaRPr>
          </a:p>
        </p:txBody>
      </p:sp>
      <p:sp>
        <p:nvSpPr>
          <p:cNvPr id="61" name="textruta 82"/>
          <p:cNvSpPr txBox="1">
            <a:spLocks noChangeArrowheads="1"/>
          </p:cNvSpPr>
          <p:nvPr/>
        </p:nvSpPr>
        <p:spPr bwMode="auto">
          <a:xfrm>
            <a:off x="7153768" y="2313680"/>
            <a:ext cx="16261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200" dirty="0" smtClean="0">
                <a:solidFill>
                  <a:srgbClr val="382819"/>
                </a:solidFill>
                <a:latin typeface="Calibri"/>
                <a:cs typeface="Calibri"/>
              </a:rPr>
              <a:t>Krav på gemensam/federerad källa</a:t>
            </a:r>
            <a:endParaRPr lang="sv-SE" sz="1200" dirty="0" smtClean="0">
              <a:solidFill>
                <a:srgbClr val="382819"/>
              </a:solidFill>
            </a:endParaRPr>
          </a:p>
        </p:txBody>
      </p:sp>
      <p:sp>
        <p:nvSpPr>
          <p:cNvPr id="63" name="Rektangel med rundade hörn 62"/>
          <p:cNvSpPr/>
          <p:nvPr/>
        </p:nvSpPr>
        <p:spPr>
          <a:xfrm>
            <a:off x="6921237" y="2900716"/>
            <a:ext cx="259874" cy="229935"/>
          </a:xfrm>
          <a:prstGeom prst="roundRect">
            <a:avLst/>
          </a:prstGeom>
          <a:noFill/>
          <a:ln>
            <a:solidFill>
              <a:srgbClr val="7F7F7F"/>
            </a:solidFill>
            <a:prstDash val="sysDash"/>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fontAlgn="base">
              <a:spcBef>
                <a:spcPct val="0"/>
              </a:spcBef>
              <a:spcAft>
                <a:spcPct val="0"/>
              </a:spcAft>
            </a:pPr>
            <a:endParaRPr lang="sv-SE" sz="1100" dirty="0">
              <a:solidFill>
                <a:srgbClr val="382819"/>
              </a:solidFill>
              <a:ea typeface="ＭＳ Ｐゴシック" pitchFamily="-112" charset="-128"/>
              <a:cs typeface="ＭＳ Ｐゴシック" pitchFamily="-112" charset="-128"/>
            </a:endParaRPr>
          </a:p>
        </p:txBody>
      </p:sp>
      <p:sp>
        <p:nvSpPr>
          <p:cNvPr id="68" name="textruta 82"/>
          <p:cNvSpPr txBox="1">
            <a:spLocks noChangeArrowheads="1"/>
          </p:cNvSpPr>
          <p:nvPr/>
        </p:nvSpPr>
        <p:spPr bwMode="auto">
          <a:xfrm>
            <a:off x="7159619" y="2735701"/>
            <a:ext cx="1389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200" dirty="0" smtClean="0">
                <a:solidFill>
                  <a:srgbClr val="382819"/>
                </a:solidFill>
                <a:latin typeface="Calibri"/>
                <a:cs typeface="Calibri"/>
              </a:rPr>
              <a:t>Frivilligt som gemensam tjänst/källa</a:t>
            </a:r>
            <a:endParaRPr lang="sv-SE" sz="1200" dirty="0" smtClean="0">
              <a:solidFill>
                <a:srgbClr val="382819"/>
              </a:solidFill>
            </a:endParaRPr>
          </a:p>
        </p:txBody>
      </p:sp>
      <p:grpSp>
        <p:nvGrpSpPr>
          <p:cNvPr id="45" name="Grupp 44"/>
          <p:cNvGrpSpPr/>
          <p:nvPr/>
        </p:nvGrpSpPr>
        <p:grpSpPr>
          <a:xfrm>
            <a:off x="1839751" y="4804173"/>
            <a:ext cx="1433578" cy="1394965"/>
            <a:chOff x="5030925" y="2231442"/>
            <a:chExt cx="1433578" cy="1394965"/>
          </a:xfrm>
        </p:grpSpPr>
        <p:sp>
          <p:nvSpPr>
            <p:cNvPr id="47" name="Rektangel med rundade hörn 46"/>
            <p:cNvSpPr/>
            <p:nvPr/>
          </p:nvSpPr>
          <p:spPr>
            <a:xfrm rot="16200000">
              <a:off x="5050231" y="2212136"/>
              <a:ext cx="1394965" cy="1433578"/>
            </a:xfrm>
            <a:prstGeom prst="roundRect">
              <a:avLst>
                <a:gd name="adj" fmla="val 8787"/>
              </a:avLst>
            </a:prstGeom>
            <a:ln>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Läkemedelslista</a:t>
              </a:r>
              <a:br>
                <a:rPr lang="sv-SE" sz="900" dirty="0">
                  <a:solidFill>
                    <a:srgbClr val="382819"/>
                  </a:solidFill>
                  <a:latin typeface="Arial"/>
                  <a:ea typeface="ＭＳ Ｐゴシック" pitchFamily="-112" charset="-128"/>
                  <a:cs typeface="ＭＳ Ｐゴシック" pitchFamily="-112" charset="-128"/>
                </a:rPr>
              </a:br>
              <a:endParaRPr lang="sv-SE" sz="900" dirty="0">
                <a:solidFill>
                  <a:srgbClr val="382819"/>
                </a:solidFill>
                <a:latin typeface="Arial"/>
                <a:ea typeface="ＭＳ Ｐゴシック" pitchFamily="-112" charset="-128"/>
                <a:cs typeface="ＭＳ Ｐゴシック" pitchFamily="-112" charset="-128"/>
              </a:endParaRPr>
            </a:p>
          </p:txBody>
        </p:sp>
        <p:sp>
          <p:nvSpPr>
            <p:cNvPr id="49" name="Rektangel med rundade hörn 48"/>
            <p:cNvSpPr/>
            <p:nvPr/>
          </p:nvSpPr>
          <p:spPr>
            <a:xfrm>
              <a:off x="5289591" y="2508982"/>
              <a:ext cx="987231" cy="314554"/>
            </a:xfrm>
            <a:prstGeom prst="roundRect">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chemeClr val="bg1"/>
                  </a:solidFill>
                  <a:latin typeface="Arial"/>
                  <a:ea typeface="ＭＳ Ｐゴシック" pitchFamily="-112" charset="-128"/>
                  <a:cs typeface="ＭＳ Ｐゴシック" pitchFamily="-112" charset="-128"/>
                </a:rPr>
                <a:t>Läkemedels-</a:t>
              </a:r>
              <a:r>
                <a:rPr lang="sv-SE" sz="900" dirty="0" smtClean="0">
                  <a:solidFill>
                    <a:schemeClr val="bg1"/>
                  </a:solidFill>
                  <a:latin typeface="Arial"/>
                  <a:ea typeface="ＭＳ Ｐゴシック" pitchFamily="-112" charset="-128"/>
                  <a:cs typeface="ＭＳ Ｐゴシック" pitchFamily="-112" charset="-128"/>
                </a:rPr>
                <a:t>ordination</a:t>
              </a:r>
              <a:endParaRPr lang="sv-SE" sz="900" dirty="0">
                <a:solidFill>
                  <a:schemeClr val="bg1"/>
                </a:solidFill>
                <a:latin typeface="Arial"/>
                <a:ea typeface="ＭＳ Ｐゴシック" pitchFamily="-112" charset="-128"/>
                <a:cs typeface="ＭＳ Ｐゴシック" pitchFamily="-112" charset="-128"/>
              </a:endParaRPr>
            </a:p>
          </p:txBody>
        </p:sp>
        <p:sp>
          <p:nvSpPr>
            <p:cNvPr id="51" name="Rektangel med rundade hörn 50"/>
            <p:cNvSpPr/>
            <p:nvPr/>
          </p:nvSpPr>
          <p:spPr>
            <a:xfrm>
              <a:off x="5289592" y="2823536"/>
              <a:ext cx="987230" cy="324497"/>
            </a:xfrm>
            <a:prstGeom prst="roundRect">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chemeClr val="bg1"/>
                  </a:solidFill>
                  <a:latin typeface="Arial"/>
                  <a:ea typeface="ＭＳ Ｐゴシック" pitchFamily="-112" charset="-128"/>
                  <a:cs typeface="ＭＳ Ｐゴシック" pitchFamily="-112" charset="-128"/>
                </a:rPr>
                <a:t>Läkemedels-</a:t>
              </a:r>
              <a:r>
                <a:rPr lang="sv-SE" sz="900" dirty="0">
                  <a:solidFill>
                    <a:schemeClr val="bg1"/>
                  </a:solidFill>
                  <a:latin typeface="Arial" charset="0"/>
                </a:rPr>
                <a:t>förskrivning</a:t>
              </a:r>
              <a:endParaRPr lang="sv-SE" sz="900" dirty="0">
                <a:solidFill>
                  <a:schemeClr val="bg1"/>
                </a:solidFill>
                <a:latin typeface="Arial"/>
                <a:ea typeface="ＭＳ Ｐゴシック" pitchFamily="-112" charset="-128"/>
                <a:cs typeface="ＭＳ Ｐゴシック" pitchFamily="-112" charset="-128"/>
              </a:endParaRPr>
            </a:p>
          </p:txBody>
        </p:sp>
        <p:sp>
          <p:nvSpPr>
            <p:cNvPr id="52" name="Rektangel med rundade hörn 51"/>
            <p:cNvSpPr/>
            <p:nvPr/>
          </p:nvSpPr>
          <p:spPr>
            <a:xfrm>
              <a:off x="5289591" y="3148033"/>
              <a:ext cx="987230" cy="226533"/>
            </a:xfrm>
            <a:prstGeom prst="roundRect">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smtClean="0">
                  <a:solidFill>
                    <a:schemeClr val="bg1"/>
                  </a:solidFill>
                  <a:latin typeface="Arial"/>
                  <a:ea typeface="ＭＳ Ｐゴシック" pitchFamily="-112" charset="-128"/>
                  <a:cs typeface="ＭＳ Ｐゴシック" pitchFamily="-112" charset="-128"/>
                </a:rPr>
                <a:t>Expediering</a:t>
              </a:r>
              <a:endParaRPr lang="sv-SE" sz="900" dirty="0">
                <a:solidFill>
                  <a:schemeClr val="bg1"/>
                </a:solidFill>
                <a:latin typeface="Arial"/>
                <a:ea typeface="ＭＳ Ｐゴシック" pitchFamily="-112" charset="-128"/>
                <a:cs typeface="ＭＳ Ｐゴシック" pitchFamily="-112" charset="-128"/>
              </a:endParaRPr>
            </a:p>
          </p:txBody>
        </p:sp>
      </p:grpSp>
      <p:grpSp>
        <p:nvGrpSpPr>
          <p:cNvPr id="56" name="Grupp 55"/>
          <p:cNvGrpSpPr/>
          <p:nvPr/>
        </p:nvGrpSpPr>
        <p:grpSpPr>
          <a:xfrm>
            <a:off x="2421947" y="3331120"/>
            <a:ext cx="2113257" cy="419081"/>
            <a:chOff x="2748275" y="4018415"/>
            <a:chExt cx="2113257" cy="419081"/>
          </a:xfrm>
        </p:grpSpPr>
        <p:sp>
          <p:nvSpPr>
            <p:cNvPr id="57" name="Rektangel med rundade hörn 56"/>
            <p:cNvSpPr/>
            <p:nvPr/>
          </p:nvSpPr>
          <p:spPr bwMode="auto">
            <a:xfrm>
              <a:off x="2748275" y="4134773"/>
              <a:ext cx="2113257" cy="30272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a:ln>
              <a:prstDash val="dash"/>
            </a:ln>
            <a:extLst/>
          </p:spPr>
          <p:style>
            <a:lnRef idx="1">
              <a:schemeClr val="dk1"/>
            </a:lnRef>
            <a:fillRef idx="2">
              <a:schemeClr val="dk1"/>
            </a:fillRef>
            <a:effectRef idx="1">
              <a:schemeClr val="dk1"/>
            </a:effectRef>
            <a:fontRef idx="minor">
              <a:schemeClr val="dk1"/>
            </a:fontRef>
          </p:style>
          <p:txBody>
            <a:bodyPr anchor="ctr"/>
            <a:lstStyle/>
            <a:p>
              <a:pPr algn="ctr" defTabSz="914400"/>
              <a:r>
                <a:rPr lang="sv-SE" sz="1200" kern="0" dirty="0" smtClean="0">
                  <a:solidFill>
                    <a:srgbClr val="382819"/>
                  </a:solidFill>
                  <a:cs typeface="Calibri"/>
                </a:rPr>
                <a:t>NTJP</a:t>
              </a:r>
              <a:endParaRPr lang="sv-SE" sz="1200" kern="0" dirty="0">
                <a:solidFill>
                  <a:srgbClr val="382819"/>
                </a:solidFill>
                <a:cs typeface="Calibri"/>
              </a:endParaRPr>
            </a:p>
          </p:txBody>
        </p:sp>
        <p:grpSp>
          <p:nvGrpSpPr>
            <p:cNvPr id="64" name="Grupp 63"/>
            <p:cNvGrpSpPr/>
            <p:nvPr/>
          </p:nvGrpSpPr>
          <p:grpSpPr>
            <a:xfrm>
              <a:off x="3414557" y="4018415"/>
              <a:ext cx="602451" cy="125950"/>
              <a:chOff x="7838865" y="3778958"/>
              <a:chExt cx="602451" cy="125950"/>
            </a:xfrm>
          </p:grpSpPr>
          <p:grpSp>
            <p:nvGrpSpPr>
              <p:cNvPr id="65" name="Grupp 64"/>
              <p:cNvGrpSpPr/>
              <p:nvPr/>
            </p:nvGrpSpPr>
            <p:grpSpPr>
              <a:xfrm>
                <a:off x="8009948" y="3787366"/>
                <a:ext cx="66751" cy="117542"/>
                <a:chOff x="9018096" y="5791998"/>
                <a:chExt cx="66751" cy="117542"/>
              </a:xfrm>
            </p:grpSpPr>
            <p:cxnSp>
              <p:nvCxnSpPr>
                <p:cNvPr id="77" name="Rak pil 18"/>
                <p:cNvCxnSpPr>
                  <a:cxnSpLocks noChangeShapeType="1"/>
                  <a:endCxn id="78"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Ellips 77"/>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lvl="0" indent="0" algn="l" defTabSz="957263" rtl="0" eaLnBrk="1" fontAlgn="base" latinLnBrk="0" hangingPunct="1">
                    <a:lnSpc>
                      <a:spcPct val="100000"/>
                    </a:lnSpc>
                    <a:spcBef>
                      <a:spcPct val="0"/>
                    </a:spcBef>
                    <a:spcAft>
                      <a:spcPct val="0"/>
                    </a:spcAft>
                    <a:buClrTx/>
                    <a:buSzTx/>
                    <a:buFontTx/>
                    <a:buNone/>
                    <a:tabLst/>
                    <a:defRPr/>
                  </a:pPr>
                  <a:endParaRPr kumimoji="0" lang="sv-SE" sz="1900" b="0" i="0" u="none" strike="noStrike" kern="0" cap="none" spc="0" normalizeH="0" baseline="0" noProof="0" smtClean="0">
                    <a:ln>
                      <a:noFill/>
                    </a:ln>
                    <a:solidFill>
                      <a:srgbClr val="382819"/>
                    </a:solidFill>
                    <a:effectLst/>
                    <a:uLnTx/>
                    <a:uFillTx/>
                    <a:latin typeface="Arial" charset="0"/>
                  </a:endParaRPr>
                </a:p>
              </p:txBody>
            </p:sp>
          </p:grpSp>
          <p:grpSp>
            <p:nvGrpSpPr>
              <p:cNvPr id="66" name="Grupp 65"/>
              <p:cNvGrpSpPr/>
              <p:nvPr/>
            </p:nvGrpSpPr>
            <p:grpSpPr>
              <a:xfrm>
                <a:off x="7838865" y="3778958"/>
                <a:ext cx="66751" cy="117542"/>
                <a:chOff x="9018096" y="5768908"/>
                <a:chExt cx="66751" cy="117542"/>
              </a:xfrm>
            </p:grpSpPr>
            <p:cxnSp>
              <p:nvCxnSpPr>
                <p:cNvPr id="75" name="Rak pil 18"/>
                <p:cNvCxnSpPr>
                  <a:cxnSpLocks noChangeShapeType="1"/>
                  <a:endCxn id="76"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Ellips 75"/>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lvl="0" indent="0" algn="l" defTabSz="957263" rtl="0" eaLnBrk="1" fontAlgn="base" latinLnBrk="0" hangingPunct="1">
                    <a:lnSpc>
                      <a:spcPct val="100000"/>
                    </a:lnSpc>
                    <a:spcBef>
                      <a:spcPct val="0"/>
                    </a:spcBef>
                    <a:spcAft>
                      <a:spcPct val="0"/>
                    </a:spcAft>
                    <a:buClrTx/>
                    <a:buSzTx/>
                    <a:buFontTx/>
                    <a:buNone/>
                    <a:tabLst/>
                    <a:defRPr/>
                  </a:pPr>
                  <a:endParaRPr kumimoji="0" lang="sv-SE" sz="1900" b="0" i="0" u="none" strike="noStrike" kern="0" cap="none" spc="0" normalizeH="0" baseline="0" noProof="0" smtClean="0">
                    <a:ln>
                      <a:noFill/>
                    </a:ln>
                    <a:solidFill>
                      <a:srgbClr val="382819"/>
                    </a:solidFill>
                    <a:effectLst/>
                    <a:uLnTx/>
                    <a:uFillTx/>
                    <a:latin typeface="Arial" charset="0"/>
                  </a:endParaRPr>
                </a:p>
              </p:txBody>
            </p:sp>
          </p:grpSp>
          <p:grpSp>
            <p:nvGrpSpPr>
              <p:cNvPr id="69" name="Grupp 68"/>
              <p:cNvGrpSpPr/>
              <p:nvPr/>
            </p:nvGrpSpPr>
            <p:grpSpPr>
              <a:xfrm>
                <a:off x="8210620" y="3781273"/>
                <a:ext cx="66751" cy="117542"/>
                <a:chOff x="9018096" y="5768908"/>
                <a:chExt cx="66751" cy="117542"/>
              </a:xfrm>
            </p:grpSpPr>
            <p:cxnSp>
              <p:nvCxnSpPr>
                <p:cNvPr id="73" name="Rak pil 18"/>
                <p:cNvCxnSpPr>
                  <a:cxnSpLocks noChangeShapeType="1"/>
                  <a:endCxn id="74"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Ellips 73"/>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lvl="0" indent="0" algn="l" defTabSz="957263" rtl="0" eaLnBrk="1" fontAlgn="base" latinLnBrk="0" hangingPunct="1">
                    <a:lnSpc>
                      <a:spcPct val="100000"/>
                    </a:lnSpc>
                    <a:spcBef>
                      <a:spcPct val="0"/>
                    </a:spcBef>
                    <a:spcAft>
                      <a:spcPct val="0"/>
                    </a:spcAft>
                    <a:buClrTx/>
                    <a:buSzTx/>
                    <a:buFontTx/>
                    <a:buNone/>
                    <a:tabLst/>
                    <a:defRPr/>
                  </a:pPr>
                  <a:endParaRPr kumimoji="0" lang="sv-SE" sz="1900" b="0" i="0" u="none" strike="noStrike" kern="0" cap="none" spc="0" normalizeH="0" baseline="0" noProof="0" smtClean="0">
                    <a:ln>
                      <a:noFill/>
                    </a:ln>
                    <a:solidFill>
                      <a:srgbClr val="382819"/>
                    </a:solidFill>
                    <a:effectLst/>
                    <a:uLnTx/>
                    <a:uFillTx/>
                    <a:latin typeface="Arial" charset="0"/>
                  </a:endParaRPr>
                </a:p>
              </p:txBody>
            </p:sp>
          </p:grpSp>
          <p:grpSp>
            <p:nvGrpSpPr>
              <p:cNvPr id="70" name="Grupp 69"/>
              <p:cNvGrpSpPr/>
              <p:nvPr/>
            </p:nvGrpSpPr>
            <p:grpSpPr>
              <a:xfrm>
                <a:off x="8374565" y="3783588"/>
                <a:ext cx="66751" cy="117542"/>
                <a:chOff x="9018096" y="5768908"/>
                <a:chExt cx="66751" cy="117542"/>
              </a:xfrm>
            </p:grpSpPr>
            <p:cxnSp>
              <p:nvCxnSpPr>
                <p:cNvPr id="71" name="Rak pil 18"/>
                <p:cNvCxnSpPr>
                  <a:cxnSpLocks noChangeShapeType="1"/>
                  <a:endCxn id="72"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Ellips 71"/>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lvl="0" indent="0" algn="l" defTabSz="957263" rtl="0" eaLnBrk="1" fontAlgn="base" latinLnBrk="0" hangingPunct="1">
                    <a:lnSpc>
                      <a:spcPct val="100000"/>
                    </a:lnSpc>
                    <a:spcBef>
                      <a:spcPct val="0"/>
                    </a:spcBef>
                    <a:spcAft>
                      <a:spcPct val="0"/>
                    </a:spcAft>
                    <a:buClrTx/>
                    <a:buSzTx/>
                    <a:buFontTx/>
                    <a:buNone/>
                    <a:tabLst/>
                    <a:defRPr/>
                  </a:pPr>
                  <a:endParaRPr kumimoji="0" lang="sv-SE" sz="1900" b="0" i="0" u="none" strike="noStrike" kern="0" cap="none" spc="0" normalizeH="0" baseline="0" noProof="0" smtClean="0">
                    <a:ln>
                      <a:noFill/>
                    </a:ln>
                    <a:solidFill>
                      <a:srgbClr val="382819"/>
                    </a:solidFill>
                    <a:effectLst/>
                    <a:uLnTx/>
                    <a:uFillTx/>
                    <a:latin typeface="Arial" charset="0"/>
                  </a:endParaRPr>
                </a:p>
              </p:txBody>
            </p:sp>
          </p:grpSp>
        </p:grpSp>
      </p:grpSp>
      <p:pic>
        <p:nvPicPr>
          <p:cNvPr id="79" name="Bildobjekt 78" descr="certifikat.jpeg"/>
          <p:cNvPicPr>
            <a:picLocks noChangeAspect="1"/>
          </p:cNvPicPr>
          <p:nvPr/>
        </p:nvPicPr>
        <p:blipFill>
          <a:blip r:embed="rId3" cstate="print">
            <a:alphaModFix/>
            <a:extLst>
              <a:ext uri="{BEBA8EAE-BF5A-486C-A8C5-ECC9F3942E4B}">
                <a14:imgProps xmlns:a14="http://schemas.microsoft.com/office/drawing/2010/main">
                  <a14:imgLayer r:embed="rId7">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746134" y="3334606"/>
            <a:ext cx="289106" cy="274650"/>
          </a:xfrm>
          <a:prstGeom prst="rect">
            <a:avLst/>
          </a:prstGeom>
        </p:spPr>
      </p:pic>
      <p:cxnSp>
        <p:nvCxnSpPr>
          <p:cNvPr id="80" name="Rak pil 59"/>
          <p:cNvCxnSpPr/>
          <p:nvPr/>
        </p:nvCxnSpPr>
        <p:spPr>
          <a:xfrm>
            <a:off x="2685898" y="3755295"/>
            <a:ext cx="7739" cy="1053973"/>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2" name="textruta 82"/>
          <p:cNvSpPr txBox="1">
            <a:spLocks noChangeArrowheads="1"/>
          </p:cNvSpPr>
          <p:nvPr/>
        </p:nvSpPr>
        <p:spPr bwMode="auto">
          <a:xfrm>
            <a:off x="3279837" y="2604896"/>
            <a:ext cx="9402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RIV TA 2.1</a:t>
            </a:r>
            <a:endParaRPr lang="sv-SE" sz="1100" dirty="0" smtClean="0">
              <a:solidFill>
                <a:srgbClr val="382819"/>
              </a:solidFill>
            </a:endParaRPr>
          </a:p>
        </p:txBody>
      </p:sp>
      <p:sp>
        <p:nvSpPr>
          <p:cNvPr id="84" name="textruta 82"/>
          <p:cNvSpPr txBox="1">
            <a:spLocks noChangeArrowheads="1"/>
          </p:cNvSpPr>
          <p:nvPr/>
        </p:nvSpPr>
        <p:spPr bwMode="auto">
          <a:xfrm>
            <a:off x="1951835" y="4140846"/>
            <a:ext cx="9402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RIV TA 2.1</a:t>
            </a:r>
            <a:endParaRPr lang="sv-SE" sz="1100" dirty="0" smtClean="0">
              <a:solidFill>
                <a:srgbClr val="382819"/>
              </a:solidFill>
            </a:endParaRPr>
          </a:p>
        </p:txBody>
      </p:sp>
      <p:pic>
        <p:nvPicPr>
          <p:cNvPr id="41" name="Bildobjekt 40" descr="certifikat.jpeg"/>
          <p:cNvPicPr>
            <a:picLocks noChangeAspect="1"/>
          </p:cNvPicPr>
          <p:nvPr/>
        </p:nvPicPr>
        <p:blipFill>
          <a:blip r:embed="rId3" cstate="print">
            <a:alphaModFix/>
            <a:extLst>
              <a:ext uri="{BEBA8EAE-BF5A-486C-A8C5-ECC9F3942E4B}">
                <a14:imgProps xmlns:a14="http://schemas.microsoft.com/office/drawing/2010/main">
                  <a14:imgLayer r:embed="rId7">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092671" y="4715386"/>
            <a:ext cx="319306" cy="303340"/>
          </a:xfrm>
          <a:prstGeom prst="rect">
            <a:avLst/>
          </a:prstGeom>
        </p:spPr>
      </p:pic>
      <p:cxnSp>
        <p:nvCxnSpPr>
          <p:cNvPr id="92" name="Rak pil 59"/>
          <p:cNvCxnSpPr/>
          <p:nvPr/>
        </p:nvCxnSpPr>
        <p:spPr>
          <a:xfrm flipV="1">
            <a:off x="4018366" y="4159029"/>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pic>
        <p:nvPicPr>
          <p:cNvPr id="93" name="Bildobjekt 92" descr="certifikat.jpeg"/>
          <p:cNvPicPr>
            <a:picLocks noChangeAspect="1"/>
          </p:cNvPicPr>
          <p:nvPr/>
        </p:nvPicPr>
        <p:blipFill>
          <a:blip r:embed="rId3" cstate="print">
            <a:alphaModFix/>
            <a:duotone>
              <a:prstClr val="black"/>
              <a:srgbClr val="3CFCFF">
                <a:tint val="45000"/>
                <a:satMod val="400000"/>
              </a:srgbClr>
            </a:duotone>
            <a:extLst>
              <a:ext uri="{BEBA8EAE-BF5A-486C-A8C5-ECC9F3942E4B}">
                <a14:imgProps xmlns:a14="http://schemas.microsoft.com/office/drawing/2010/main">
                  <a14:imgLayer r:embed="rId4">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356686" y="3970343"/>
            <a:ext cx="341603" cy="324522"/>
          </a:xfrm>
          <a:prstGeom prst="rect">
            <a:avLst/>
          </a:prstGeom>
        </p:spPr>
      </p:pic>
      <p:sp>
        <p:nvSpPr>
          <p:cNvPr id="95" name="textruta 82"/>
          <p:cNvSpPr txBox="1">
            <a:spLocks noChangeArrowheads="1"/>
          </p:cNvSpPr>
          <p:nvPr/>
        </p:nvSpPr>
        <p:spPr bwMode="auto">
          <a:xfrm>
            <a:off x="6477011" y="1076203"/>
            <a:ext cx="13892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400" i="1" dirty="0" smtClean="0">
                <a:solidFill>
                  <a:srgbClr val="382819"/>
                </a:solidFill>
                <a:latin typeface="Calibri"/>
                <a:cs typeface="Calibri"/>
              </a:rPr>
              <a:t>Krav på Stark autentisering</a:t>
            </a:r>
            <a:endParaRPr lang="sv-SE" sz="1400" i="1" dirty="0" smtClean="0">
              <a:solidFill>
                <a:srgbClr val="382819"/>
              </a:solidFill>
            </a:endParaRPr>
          </a:p>
        </p:txBody>
      </p:sp>
      <p:sp>
        <p:nvSpPr>
          <p:cNvPr id="96" name="Rektangel 95"/>
          <p:cNvSpPr/>
          <p:nvPr/>
        </p:nvSpPr>
        <p:spPr>
          <a:xfrm>
            <a:off x="6653468" y="209065"/>
            <a:ext cx="1795310" cy="70788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sz="2000" b="1" i="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Dagens lösning</a:t>
            </a:r>
            <a:endParaRPr lang="sv-SE" sz="20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cxnSp>
        <p:nvCxnSpPr>
          <p:cNvPr id="105" name="Rak pil 59"/>
          <p:cNvCxnSpPr/>
          <p:nvPr/>
        </p:nvCxnSpPr>
        <p:spPr>
          <a:xfrm flipH="1">
            <a:off x="3297303" y="5587151"/>
            <a:ext cx="313849" cy="1"/>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cxnSp>
        <p:nvCxnSpPr>
          <p:cNvPr id="106" name="Rak pil 59"/>
          <p:cNvCxnSpPr/>
          <p:nvPr/>
        </p:nvCxnSpPr>
        <p:spPr>
          <a:xfrm>
            <a:off x="3297303" y="5417551"/>
            <a:ext cx="313849" cy="0"/>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sp>
        <p:nvSpPr>
          <p:cNvPr id="121" name="Rektangel med rundade hörn 120"/>
          <p:cNvSpPr/>
          <p:nvPr/>
        </p:nvSpPr>
        <p:spPr>
          <a:xfrm>
            <a:off x="5252720" y="5216548"/>
            <a:ext cx="840406" cy="512363"/>
          </a:xfrm>
          <a:prstGeom prst="roundRect">
            <a:avLst>
              <a:gd name="adj" fmla="val 7041"/>
            </a:avLst>
          </a:prstGeom>
          <a:ln>
            <a:tailEnd type="triangle" w="lg" len="lg"/>
          </a:ln>
        </p:spPr>
        <p:style>
          <a:lnRef idx="1">
            <a:schemeClr val="accent4"/>
          </a:lnRef>
          <a:fillRef idx="2">
            <a:schemeClr val="accent4"/>
          </a:fillRef>
          <a:effectRef idx="1">
            <a:schemeClr val="accent4"/>
          </a:effectRef>
          <a:fontRef idx="minor">
            <a:schemeClr val="dk1"/>
          </a:fontRef>
        </p:style>
        <p:txBody>
          <a:bodyPr lIns="36000" rIns="36000" anchor="ctr"/>
          <a:lstStyle/>
          <a:p>
            <a:pPr algn="ctr" defTabSz="914400" fontAlgn="base">
              <a:spcBef>
                <a:spcPct val="0"/>
              </a:spcBef>
              <a:spcAft>
                <a:spcPct val="0"/>
              </a:spcAft>
            </a:pPr>
            <a:r>
              <a:rPr lang="sv-SE" sz="900" dirty="0">
                <a:solidFill>
                  <a:srgbClr val="382819"/>
                </a:solidFill>
                <a:ea typeface="ＭＳ Ｐゴシック" pitchFamily="-112" charset="-128"/>
                <a:cs typeface="ＭＳ Ｐゴシック" pitchFamily="-112" charset="-128"/>
              </a:rPr>
              <a:t>Dosunderlag</a:t>
            </a:r>
            <a:br>
              <a:rPr lang="sv-SE" sz="900" dirty="0">
                <a:solidFill>
                  <a:srgbClr val="382819"/>
                </a:solidFill>
                <a:ea typeface="ＭＳ Ｐゴシック" pitchFamily="-112" charset="-128"/>
                <a:cs typeface="ＭＳ Ｐゴシック" pitchFamily="-112" charset="-128"/>
              </a:rPr>
            </a:br>
            <a:r>
              <a:rPr lang="sv-SE" sz="900" dirty="0">
                <a:solidFill>
                  <a:srgbClr val="382819"/>
                </a:solidFill>
                <a:ea typeface="ＭＳ Ｐゴシック" pitchFamily="-112" charset="-128"/>
                <a:cs typeface="ＭＳ Ｐゴシック" pitchFamily="-112" charset="-128"/>
              </a:rPr>
              <a:t>Dossamtycke</a:t>
            </a:r>
          </a:p>
        </p:txBody>
      </p:sp>
      <p:sp>
        <p:nvSpPr>
          <p:cNvPr id="122" name="Rektangel med rundade hörn 121"/>
          <p:cNvSpPr/>
          <p:nvPr/>
        </p:nvSpPr>
        <p:spPr>
          <a:xfrm>
            <a:off x="6690371" y="5221478"/>
            <a:ext cx="860752" cy="509146"/>
          </a:xfrm>
          <a:prstGeom prst="roundRect">
            <a:avLst>
              <a:gd name="adj" fmla="val 7175"/>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a:r>
              <a:rPr lang="sv-SE" sz="900" dirty="0">
                <a:solidFill>
                  <a:schemeClr val="bg1"/>
                </a:solidFill>
                <a:latin typeface="Arial"/>
                <a:ea typeface="ＭＳ Ｐゴシック" pitchFamily="-112" charset="-128"/>
                <a:cs typeface="ＭＳ Ｐゴシック" pitchFamily="-112" charset="-128"/>
              </a:rPr>
              <a:t>Dosapotek</a:t>
            </a:r>
            <a:br>
              <a:rPr lang="sv-SE" sz="900" dirty="0">
                <a:solidFill>
                  <a:schemeClr val="bg1"/>
                </a:solidFill>
                <a:latin typeface="Arial"/>
                <a:ea typeface="ＭＳ Ｐゴシック" pitchFamily="-112" charset="-128"/>
                <a:cs typeface="ＭＳ Ｐゴシック" pitchFamily="-112" charset="-128"/>
              </a:rPr>
            </a:br>
            <a:r>
              <a:rPr lang="sv-SE" sz="900" dirty="0">
                <a:solidFill>
                  <a:schemeClr val="bg1"/>
                </a:solidFill>
                <a:latin typeface="Arial"/>
                <a:ea typeface="ＭＳ Ｐゴシック" pitchFamily="-112" charset="-128"/>
                <a:cs typeface="ＭＳ Ｐゴシック" pitchFamily="-112" charset="-128"/>
              </a:rPr>
              <a:t>Logistik</a:t>
            </a:r>
          </a:p>
        </p:txBody>
      </p:sp>
      <p:sp>
        <p:nvSpPr>
          <p:cNvPr id="124" name="Rektangel med rundade hörn 123"/>
          <p:cNvSpPr/>
          <p:nvPr/>
        </p:nvSpPr>
        <p:spPr>
          <a:xfrm>
            <a:off x="4477523" y="5221478"/>
            <a:ext cx="709065" cy="507433"/>
          </a:xfrm>
          <a:prstGeom prst="roundRect">
            <a:avLst>
              <a:gd name="adj" fmla="val 5926"/>
            </a:avLst>
          </a:prstGeom>
          <a:ln>
            <a:tailEnd type="triangle" w="lg" len="lg"/>
          </a:ln>
        </p:spPr>
        <p:style>
          <a:lnRef idx="1">
            <a:schemeClr val="accent4"/>
          </a:lnRef>
          <a:fillRef idx="2">
            <a:schemeClr val="accent4"/>
          </a:fillRef>
          <a:effectRef idx="1">
            <a:schemeClr val="accent4"/>
          </a:effectRef>
          <a:fontRef idx="minor">
            <a:schemeClr val="dk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Expediering</a:t>
            </a:r>
          </a:p>
          <a:p>
            <a:pPr algn="ctr" defTabSz="914400" fontAlgn="base">
              <a:spcBef>
                <a:spcPct val="0"/>
              </a:spcBef>
              <a:spcAft>
                <a:spcPct val="0"/>
              </a:spcAft>
            </a:pPr>
            <a:r>
              <a:rPr lang="sv-SE" sz="900" dirty="0" smtClean="0">
                <a:solidFill>
                  <a:srgbClr val="382819"/>
                </a:solidFill>
                <a:ea typeface="ＭＳ Ｐゴシック" pitchFamily="-112" charset="-128"/>
                <a:cs typeface="ＭＳ Ｐゴシック" pitchFamily="-112" charset="-128"/>
              </a:rPr>
              <a:t>läkemedel</a:t>
            </a:r>
            <a:endParaRPr lang="sv-SE" sz="900" dirty="0">
              <a:solidFill>
                <a:srgbClr val="382819"/>
              </a:solidFill>
              <a:ea typeface="ＭＳ Ｐゴシック" pitchFamily="-112" charset="-128"/>
              <a:cs typeface="ＭＳ Ｐゴシック" pitchFamily="-112" charset="-128"/>
            </a:endParaRPr>
          </a:p>
        </p:txBody>
      </p:sp>
      <p:sp>
        <p:nvSpPr>
          <p:cNvPr id="125" name="Rektangel med rundade hörn 124"/>
          <p:cNvSpPr/>
          <p:nvPr/>
        </p:nvSpPr>
        <p:spPr>
          <a:xfrm>
            <a:off x="3743043" y="5213331"/>
            <a:ext cx="666398" cy="507433"/>
          </a:xfrm>
          <a:prstGeom prst="roundRect">
            <a:avLst>
              <a:gd name="adj" fmla="val 9033"/>
            </a:avLst>
          </a:prstGeom>
          <a:ln>
            <a:tailEnd type="triangle" w="lg" len="lg"/>
          </a:ln>
        </p:spPr>
        <p:style>
          <a:lnRef idx="1">
            <a:schemeClr val="accent4"/>
          </a:lnRef>
          <a:fillRef idx="2">
            <a:schemeClr val="accent4"/>
          </a:fillRef>
          <a:effectRef idx="1">
            <a:schemeClr val="accent4"/>
          </a:effectRef>
          <a:fontRef idx="minor">
            <a:schemeClr val="dk1"/>
          </a:fontRef>
        </p:style>
        <p:txBody>
          <a:bodyPr lIns="36000" rIns="36000" anchor="ctr"/>
          <a:lstStyle/>
          <a:p>
            <a:pPr algn="ctr" defTabSz="914400" fontAlgn="base">
              <a:spcBef>
                <a:spcPct val="0"/>
              </a:spcBef>
              <a:spcAft>
                <a:spcPct val="0"/>
              </a:spcAft>
            </a:pPr>
            <a:r>
              <a:rPr lang="sv-SE" sz="900" dirty="0" smtClean="0">
                <a:solidFill>
                  <a:srgbClr val="382819"/>
                </a:solidFill>
                <a:latin typeface="Arial"/>
                <a:ea typeface="ＭＳ Ｐゴシック" pitchFamily="-112" charset="-128"/>
                <a:cs typeface="ＭＳ Ｐゴシック" pitchFamily="-112" charset="-128"/>
              </a:rPr>
              <a:t>Recept </a:t>
            </a:r>
            <a:endParaRPr lang="sv-SE" sz="900" dirty="0">
              <a:solidFill>
                <a:srgbClr val="382819"/>
              </a:solidFill>
              <a:latin typeface="Arial"/>
              <a:ea typeface="ＭＳ Ｐゴシック" pitchFamily="-112" charset="-128"/>
              <a:cs typeface="ＭＳ Ｐゴシック" pitchFamily="-112" charset="-128"/>
            </a:endParaRPr>
          </a:p>
        </p:txBody>
      </p:sp>
      <p:pic>
        <p:nvPicPr>
          <p:cNvPr id="126" name="Bildobjekt 125" descr="certifikat.jpeg"/>
          <p:cNvPicPr>
            <a:picLocks noChangeAspect="1"/>
          </p:cNvPicPr>
          <p:nvPr/>
        </p:nvPicPr>
        <p:blipFill>
          <a:blip r:embed="rId3" cstate="print">
            <a:alphaModFix/>
            <a:duotone>
              <a:prstClr val="black"/>
              <a:srgbClr val="3CFCFF">
                <a:tint val="45000"/>
                <a:satMod val="400000"/>
              </a:srgbClr>
            </a:duotone>
            <a:extLst>
              <a:ext uri="{BEBA8EAE-BF5A-486C-A8C5-ECC9F3942E4B}">
                <a14:imgProps xmlns:a14="http://schemas.microsoft.com/office/drawing/2010/main">
                  <a14:imgLayer r:embed="rId4">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509086" y="4122743"/>
            <a:ext cx="341603" cy="324522"/>
          </a:xfrm>
          <a:prstGeom prst="rect">
            <a:avLst/>
          </a:prstGeom>
        </p:spPr>
      </p:pic>
      <p:pic>
        <p:nvPicPr>
          <p:cNvPr id="127" name="Bildobjekt 126" descr="certifikat.jpeg"/>
          <p:cNvPicPr>
            <a:picLocks noChangeAspect="1"/>
          </p:cNvPicPr>
          <p:nvPr/>
        </p:nvPicPr>
        <p:blipFill>
          <a:blip r:embed="rId3" cstate="print">
            <a:alphaModFix/>
            <a:duotone>
              <a:prstClr val="black"/>
              <a:srgbClr val="3CFCFF">
                <a:tint val="45000"/>
                <a:satMod val="400000"/>
              </a:srgbClr>
            </a:duotone>
            <a:extLst>
              <a:ext uri="{BEBA8EAE-BF5A-486C-A8C5-ECC9F3942E4B}">
                <a14:imgProps xmlns:a14="http://schemas.microsoft.com/office/drawing/2010/main">
                  <a14:imgLayer r:embed="rId4">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661486" y="4275143"/>
            <a:ext cx="341603" cy="324522"/>
          </a:xfrm>
          <a:prstGeom prst="rect">
            <a:avLst/>
          </a:prstGeom>
        </p:spPr>
      </p:pic>
      <p:cxnSp>
        <p:nvCxnSpPr>
          <p:cNvPr id="128" name="Rak pil 59"/>
          <p:cNvCxnSpPr/>
          <p:nvPr/>
        </p:nvCxnSpPr>
        <p:spPr>
          <a:xfrm>
            <a:off x="4251998" y="3767878"/>
            <a:ext cx="7739" cy="1053973"/>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0" name="Rak pil 59"/>
          <p:cNvCxnSpPr>
            <a:stCxn id="57" idx="3"/>
            <a:endCxn id="129" idx="0"/>
          </p:cNvCxnSpPr>
          <p:nvPr/>
        </p:nvCxnSpPr>
        <p:spPr>
          <a:xfrm>
            <a:off x="4535204" y="3598840"/>
            <a:ext cx="2608291" cy="1205333"/>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textruta 82"/>
          <p:cNvSpPr txBox="1">
            <a:spLocks noChangeArrowheads="1"/>
          </p:cNvSpPr>
          <p:nvPr/>
        </p:nvSpPr>
        <p:spPr bwMode="auto">
          <a:xfrm>
            <a:off x="5623014" y="3906734"/>
            <a:ext cx="9402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RIV TA 2.1</a:t>
            </a:r>
            <a:endParaRPr lang="sv-SE" sz="1100" dirty="0" smtClean="0">
              <a:solidFill>
                <a:srgbClr val="382819"/>
              </a:solidFill>
            </a:endParaRPr>
          </a:p>
        </p:txBody>
      </p:sp>
      <p:sp>
        <p:nvSpPr>
          <p:cNvPr id="133" name="textruta 82"/>
          <p:cNvSpPr txBox="1">
            <a:spLocks noChangeArrowheads="1"/>
          </p:cNvSpPr>
          <p:nvPr/>
        </p:nvSpPr>
        <p:spPr bwMode="auto">
          <a:xfrm>
            <a:off x="4306181" y="4059699"/>
            <a:ext cx="9402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RIV TA 2.0</a:t>
            </a:r>
          </a:p>
          <a:p>
            <a:pPr defTabSz="914400" eaLnBrk="1" fontAlgn="base" hangingPunct="1">
              <a:spcBef>
                <a:spcPct val="0"/>
              </a:spcBef>
              <a:spcAft>
                <a:spcPct val="0"/>
              </a:spcAft>
            </a:pPr>
            <a:r>
              <a:rPr lang="sv-SE" sz="1100" dirty="0" smtClean="0">
                <a:solidFill>
                  <a:srgbClr val="382819"/>
                </a:solidFill>
                <a:latin typeface="Calibri"/>
                <a:cs typeface="Calibri"/>
              </a:rPr>
              <a:t>SAML intyg</a:t>
            </a:r>
            <a:endParaRPr lang="sv-SE" sz="1100" dirty="0" smtClean="0">
              <a:solidFill>
                <a:srgbClr val="382819"/>
              </a:solidFill>
            </a:endParaRPr>
          </a:p>
        </p:txBody>
      </p:sp>
      <p:sp>
        <p:nvSpPr>
          <p:cNvPr id="134" name="Rektangel med rundade hörn 133"/>
          <p:cNvSpPr/>
          <p:nvPr/>
        </p:nvSpPr>
        <p:spPr>
          <a:xfrm>
            <a:off x="3803641" y="3638551"/>
            <a:ext cx="666398" cy="334863"/>
          </a:xfrm>
          <a:prstGeom prst="roundRect">
            <a:avLst>
              <a:gd name="adj" fmla="val 9033"/>
            </a:avLst>
          </a:prstGeom>
          <a:ln>
            <a:solidFill>
              <a:schemeClr val="bg1">
                <a:lumMod val="6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EHM adaptrar</a:t>
            </a:r>
          </a:p>
        </p:txBody>
      </p:sp>
      <p:pic>
        <p:nvPicPr>
          <p:cNvPr id="135" name="Bildobjekt 134" descr="certifikat.jpeg"/>
          <p:cNvPicPr>
            <a:picLocks noChangeAspect="1"/>
          </p:cNvPicPr>
          <p:nvPr/>
        </p:nvPicPr>
        <p:blipFill>
          <a:blip r:embed="rId3" cstate="print">
            <a:alphaModFix/>
            <a:extLst>
              <a:ext uri="{BEBA8EAE-BF5A-486C-A8C5-ECC9F3942E4B}">
                <a14:imgProps xmlns:a14="http://schemas.microsoft.com/office/drawing/2010/main">
                  <a14:imgLayer r:embed="rId7">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4750864" y="4715386"/>
            <a:ext cx="319306" cy="303340"/>
          </a:xfrm>
          <a:prstGeom prst="rect">
            <a:avLst/>
          </a:prstGeom>
        </p:spPr>
      </p:pic>
      <p:pic>
        <p:nvPicPr>
          <p:cNvPr id="136" name="Bildobjekt 135" descr="certifikat.jpeg"/>
          <p:cNvPicPr>
            <a:picLocks noChangeAspect="1"/>
          </p:cNvPicPr>
          <p:nvPr/>
        </p:nvPicPr>
        <p:blipFill>
          <a:blip r:embed="rId3" cstate="print">
            <a:alphaModFix/>
            <a:extLst>
              <a:ext uri="{BEBA8EAE-BF5A-486C-A8C5-ECC9F3942E4B}">
                <a14:imgProps xmlns:a14="http://schemas.microsoft.com/office/drawing/2010/main">
                  <a14:imgLayer r:embed="rId7">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6530718" y="4715386"/>
            <a:ext cx="319306" cy="303340"/>
          </a:xfrm>
          <a:prstGeom prst="rect">
            <a:avLst/>
          </a:prstGeom>
        </p:spPr>
      </p:pic>
      <p:sp>
        <p:nvSpPr>
          <p:cNvPr id="81" name="textruta 82"/>
          <p:cNvSpPr txBox="1">
            <a:spLocks noChangeArrowheads="1"/>
          </p:cNvSpPr>
          <p:nvPr/>
        </p:nvSpPr>
        <p:spPr bwMode="auto">
          <a:xfrm>
            <a:off x="3812800" y="2047367"/>
            <a:ext cx="114681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SITHS-certifikat</a:t>
            </a:r>
            <a:endParaRPr lang="sv-SE" sz="1100" dirty="0" smtClean="0">
              <a:solidFill>
                <a:srgbClr val="382819"/>
              </a:solidFill>
            </a:endParaRPr>
          </a:p>
        </p:txBody>
      </p:sp>
      <p:sp>
        <p:nvSpPr>
          <p:cNvPr id="83" name="Rundad rektangulär 82"/>
          <p:cNvSpPr/>
          <p:nvPr/>
        </p:nvSpPr>
        <p:spPr bwMode="auto">
          <a:xfrm>
            <a:off x="700769" y="2348247"/>
            <a:ext cx="1837452" cy="1058021"/>
          </a:xfrm>
          <a:prstGeom prst="wedgeRoundRectCallout">
            <a:avLst>
              <a:gd name="adj1" fmla="val 79181"/>
              <a:gd name="adj2" fmla="val -26355"/>
              <a:gd name="adj3" fmla="val 16667"/>
            </a:avLst>
          </a:prstGeom>
          <a:ln>
            <a:solidFill>
              <a:srgbClr val="0000FF"/>
            </a:solid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14400" fontAlgn="base">
              <a:spcBef>
                <a:spcPct val="0"/>
              </a:spcBef>
              <a:spcAft>
                <a:spcPct val="0"/>
              </a:spcAft>
            </a:pPr>
            <a:r>
              <a:rPr lang="sv-SE" sz="1400" dirty="0">
                <a:solidFill>
                  <a:srgbClr val="382819"/>
                </a:solidFill>
                <a:latin typeface="Calibri"/>
                <a:cs typeface="Calibri"/>
              </a:rPr>
              <a:t>Ett ganska stort antal säkerhetsattribut behöver </a:t>
            </a:r>
            <a:r>
              <a:rPr lang="sv-SE" sz="1400" dirty="0" smtClean="0">
                <a:solidFill>
                  <a:srgbClr val="382819"/>
                </a:solidFill>
                <a:latin typeface="Calibri"/>
                <a:cs typeface="Calibri"/>
              </a:rPr>
              <a:t>skickas i anropet</a:t>
            </a:r>
            <a:endParaRPr lang="sv-SE" sz="1400" dirty="0">
              <a:solidFill>
                <a:srgbClr val="382819"/>
              </a:solidFill>
            </a:endParaRPr>
          </a:p>
        </p:txBody>
      </p:sp>
    </p:spTree>
    <p:extLst>
      <p:ext uri="{BB962C8B-B14F-4D97-AF65-F5344CB8AC3E}">
        <p14:creationId xmlns:p14="http://schemas.microsoft.com/office/powerpoint/2010/main" val="249034590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ktangel med rundade hörn 128"/>
          <p:cNvSpPr/>
          <p:nvPr/>
        </p:nvSpPr>
        <p:spPr>
          <a:xfrm rot="10800000" flipV="1">
            <a:off x="6339425" y="4804173"/>
            <a:ext cx="1608141" cy="1394965"/>
          </a:xfrm>
          <a:prstGeom prst="roundRect">
            <a:avLst>
              <a:gd name="adj" fmla="val 4005"/>
            </a:avLst>
          </a:prstGeom>
          <a:solidFill>
            <a:schemeClr val="bg1">
              <a:lumMod val="85000"/>
            </a:schemeClr>
          </a:solidFill>
          <a:ln w="9525">
            <a:noFill/>
            <a:miter lim="800000"/>
            <a:headEnd/>
            <a:tailEnd/>
          </a:ln>
        </p:spPr>
        <p:txBody>
          <a:bodyPr wrap="none" anchor="b"/>
          <a:lstStyle/>
          <a:p>
            <a:pPr algn="r" defTabSz="914400" fontAlgn="base">
              <a:spcBef>
                <a:spcPct val="0"/>
              </a:spcBef>
              <a:spcAft>
                <a:spcPct val="0"/>
              </a:spcAft>
              <a:defRPr/>
            </a:pPr>
            <a:r>
              <a:rPr lang="sv-SE" sz="1000" dirty="0" smtClean="0">
                <a:solidFill>
                  <a:srgbClr val="382819"/>
                </a:solidFill>
                <a:latin typeface="Arial" pitchFamily="-112" charset="0"/>
                <a:ea typeface="Times New Roman" pitchFamily="-112" charset="0"/>
                <a:cs typeface="Times New Roman" pitchFamily="-112" charset="0"/>
              </a:rPr>
              <a:t>eHälsomyndigheten</a:t>
            </a:r>
            <a:endParaRPr lang="sv-SE" sz="1000" dirty="0">
              <a:solidFill>
                <a:srgbClr val="382819"/>
              </a:solidFill>
              <a:latin typeface="Arial" pitchFamily="-112" charset="0"/>
              <a:ea typeface="Times New Roman" pitchFamily="-112" charset="0"/>
              <a:cs typeface="Times New Roman" pitchFamily="-112" charset="0"/>
            </a:endParaRPr>
          </a:p>
        </p:txBody>
      </p:sp>
      <p:sp>
        <p:nvSpPr>
          <p:cNvPr id="123" name="Rektangel med rundade hörn 122"/>
          <p:cNvSpPr/>
          <p:nvPr/>
        </p:nvSpPr>
        <p:spPr>
          <a:xfrm rot="10800000" flipV="1">
            <a:off x="3623928" y="4804173"/>
            <a:ext cx="2623954" cy="1394965"/>
          </a:xfrm>
          <a:prstGeom prst="roundRect">
            <a:avLst>
              <a:gd name="adj" fmla="val 4005"/>
            </a:avLst>
          </a:prstGeom>
          <a:solidFill>
            <a:schemeClr val="bg1">
              <a:lumMod val="85000"/>
            </a:schemeClr>
          </a:solidFill>
          <a:ln w="9525">
            <a:noFill/>
            <a:miter lim="800000"/>
            <a:headEnd/>
            <a:tailEnd/>
          </a:ln>
        </p:spPr>
        <p:txBody>
          <a:bodyPr wrap="none" anchor="b"/>
          <a:lstStyle/>
          <a:p>
            <a:pPr algn="r" defTabSz="914400" fontAlgn="base">
              <a:spcBef>
                <a:spcPct val="0"/>
              </a:spcBef>
              <a:spcAft>
                <a:spcPct val="0"/>
              </a:spcAft>
              <a:defRPr/>
            </a:pPr>
            <a:r>
              <a:rPr lang="sv-SE" sz="1000" dirty="0" smtClean="0">
                <a:solidFill>
                  <a:srgbClr val="382819"/>
                </a:solidFill>
                <a:latin typeface="Arial" pitchFamily="-112" charset="0"/>
                <a:ea typeface="Times New Roman" pitchFamily="-112" charset="0"/>
                <a:cs typeface="Times New Roman" pitchFamily="-112" charset="0"/>
              </a:rPr>
              <a:t>eHälsomyndigheten</a:t>
            </a:r>
            <a:endParaRPr lang="sv-SE" sz="1000" dirty="0">
              <a:solidFill>
                <a:srgbClr val="382819"/>
              </a:solidFill>
              <a:latin typeface="Arial" pitchFamily="-112" charset="0"/>
              <a:ea typeface="Times New Roman" pitchFamily="-112" charset="0"/>
              <a:cs typeface="Times New Roman" pitchFamily="-112" charset="0"/>
            </a:endParaRPr>
          </a:p>
        </p:txBody>
      </p:sp>
      <p:cxnSp>
        <p:nvCxnSpPr>
          <p:cNvPr id="27" name="Rak pil 59"/>
          <p:cNvCxnSpPr>
            <a:stCxn id="28" idx="2"/>
            <a:endCxn id="78" idx="2"/>
          </p:cNvCxnSpPr>
          <p:nvPr/>
        </p:nvCxnSpPr>
        <p:spPr>
          <a:xfrm>
            <a:off x="3279180" y="2160368"/>
            <a:ext cx="13507" cy="1179160"/>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Rektangel med rundade hörn 27"/>
          <p:cNvSpPr/>
          <p:nvPr/>
        </p:nvSpPr>
        <p:spPr bwMode="auto">
          <a:xfrm>
            <a:off x="2697417" y="1518973"/>
            <a:ext cx="1163526" cy="641395"/>
          </a:xfrm>
          <a:prstGeom prst="roundRect">
            <a:avLst/>
          </a:prstGeom>
          <a:ln/>
          <a:extLst/>
        </p:spPr>
        <p:style>
          <a:lnRef idx="1">
            <a:schemeClr val="accent6"/>
          </a:lnRef>
          <a:fillRef idx="2">
            <a:schemeClr val="accent6"/>
          </a:fillRef>
          <a:effectRef idx="1">
            <a:schemeClr val="accent6"/>
          </a:effectRef>
          <a:fontRef idx="minor">
            <a:schemeClr val="dk1"/>
          </a:fontRef>
        </p:style>
        <p:txBody>
          <a:bodyPr anchor="ctr"/>
          <a:lstStyle/>
          <a:p>
            <a:pPr algn="ctr" defTabSz="914400" fontAlgn="base">
              <a:spcBef>
                <a:spcPct val="0"/>
              </a:spcBef>
              <a:spcAft>
                <a:spcPct val="0"/>
              </a:spcAft>
            </a:pPr>
            <a:r>
              <a:rPr lang="sv-SE" sz="1200" dirty="0">
                <a:solidFill>
                  <a:srgbClr val="382819"/>
                </a:solidFill>
                <a:latin typeface="Calibri"/>
                <a:cs typeface="Calibri"/>
              </a:rPr>
              <a:t>Vårdsystem</a:t>
            </a:r>
            <a:endParaRPr lang="sv-SE" sz="1200" dirty="0">
              <a:solidFill>
                <a:srgbClr val="382819"/>
              </a:solidFill>
              <a:latin typeface="Arial"/>
            </a:endParaRPr>
          </a:p>
        </p:txBody>
      </p:sp>
      <p:sp>
        <p:nvSpPr>
          <p:cNvPr id="2" name="Rubrik 1"/>
          <p:cNvSpPr>
            <a:spLocks noGrp="1"/>
          </p:cNvSpPr>
          <p:nvPr>
            <p:ph type="title"/>
          </p:nvPr>
        </p:nvSpPr>
        <p:spPr>
          <a:xfrm>
            <a:off x="1371876" y="328046"/>
            <a:ext cx="6792913" cy="692150"/>
          </a:xfrm>
        </p:spPr>
        <p:txBody>
          <a:bodyPr>
            <a:normAutofit/>
          </a:bodyPr>
          <a:lstStyle/>
          <a:p>
            <a:r>
              <a:rPr lang="sv-SE" sz="2400" i="1" dirty="0">
                <a:solidFill>
                  <a:srgbClr val="009999"/>
                </a:solidFill>
              </a:rPr>
              <a:t>Teknisk säkerhetslösning</a:t>
            </a:r>
          </a:p>
        </p:txBody>
      </p:sp>
      <p:pic>
        <p:nvPicPr>
          <p:cNvPr id="30" name="Bildobjekt 29" descr="certifikat.jpeg"/>
          <p:cNvPicPr>
            <a:picLocks noChangeAspect="1"/>
          </p:cNvPicPr>
          <p:nvPr/>
        </p:nvPicPr>
        <p:blipFill>
          <a:blip r:embed="rId3" cstate="print">
            <a:alphaModFix/>
            <a:extLst>
              <a:ext uri="{BEBA8EAE-BF5A-486C-A8C5-ECC9F3942E4B}">
                <a14:imgProps xmlns:a14="http://schemas.microsoft.com/office/drawing/2010/main">
                  <a14:imgLayer r:embed="rId4">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623929" y="1954449"/>
            <a:ext cx="285904" cy="271608"/>
          </a:xfrm>
          <a:prstGeom prst="rect">
            <a:avLst/>
          </a:prstGeom>
        </p:spPr>
      </p:pic>
      <p:cxnSp>
        <p:nvCxnSpPr>
          <p:cNvPr id="31" name="Rak pil 59"/>
          <p:cNvCxnSpPr>
            <a:stCxn id="32" idx="3"/>
            <a:endCxn id="28" idx="1"/>
          </p:cNvCxnSpPr>
          <p:nvPr/>
        </p:nvCxnSpPr>
        <p:spPr>
          <a:xfrm flipV="1">
            <a:off x="2328778" y="1839671"/>
            <a:ext cx="368639" cy="1311"/>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32" name="Picture 162" descr="MCj04241600000[1]"/>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895501" y="1468488"/>
            <a:ext cx="433277" cy="7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59" descr="Dator med kortläsare"/>
          <p:cNvPicPr>
            <a:picLocks noChangeAspect="1" noChangeArrowheads="1"/>
          </p:cNvPicPr>
          <p:nvPr/>
        </p:nvPicPr>
        <p:blipFill>
          <a:blip r:embed="rId6" cstate="email">
            <a:extLst>
              <a:ext uri="{28A0092B-C50C-407E-A947-70E740481C1C}">
                <a14:useLocalDpi xmlns:a14="http://schemas.microsoft.com/office/drawing/2010/main"/>
              </a:ext>
            </a:extLst>
          </a:blip>
          <a:srcRect t="23662"/>
          <a:stretch>
            <a:fillRect/>
          </a:stretch>
        </p:blipFill>
        <p:spPr bwMode="auto">
          <a:xfrm>
            <a:off x="2229763" y="1954449"/>
            <a:ext cx="338981"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Rak pil 59"/>
          <p:cNvCxnSpPr/>
          <p:nvPr/>
        </p:nvCxnSpPr>
        <p:spPr>
          <a:xfrm flipH="1">
            <a:off x="3860943" y="1839671"/>
            <a:ext cx="1209227" cy="0"/>
          </a:xfrm>
          <a:prstGeom prst="straightConnector1">
            <a:avLst/>
          </a:prstGeom>
          <a:ln>
            <a:solidFill>
              <a:srgbClr val="000000"/>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sp>
        <p:nvSpPr>
          <p:cNvPr id="62" name="Rektangel med rundade hörn 61">
            <a:hlinkClick r:id="" action="ppaction://noaction"/>
          </p:cNvPr>
          <p:cNvSpPr/>
          <p:nvPr/>
        </p:nvSpPr>
        <p:spPr>
          <a:xfrm flipV="1">
            <a:off x="5070170" y="983314"/>
            <a:ext cx="1318399" cy="2614491"/>
          </a:xfrm>
          <a:prstGeom prst="roundRect">
            <a:avLst>
              <a:gd name="adj" fmla="val 9532"/>
            </a:avLst>
          </a:prstGeom>
          <a:solidFill>
            <a:schemeClr val="bg1">
              <a:lumMod val="85000"/>
            </a:schemeClr>
          </a:solidFill>
          <a:ln w="9525">
            <a:noFill/>
            <a:miter lim="800000"/>
            <a:headEnd/>
            <a:tailEnd/>
          </a:ln>
        </p:spPr>
        <p:txBody>
          <a:bodyPr wrap="none" anchor="ctr"/>
          <a:lstStyle/>
          <a:p>
            <a:pPr algn="ctr">
              <a:defRPr/>
            </a:pPr>
            <a:endParaRPr lang="sv-SE" sz="1000">
              <a:solidFill>
                <a:schemeClr val="bg1"/>
              </a:solidFill>
              <a:latin typeface="Arial" pitchFamily="-112" charset="0"/>
              <a:ea typeface="Times New Roman" pitchFamily="-112" charset="0"/>
              <a:cs typeface="Times New Roman" pitchFamily="-112" charset="0"/>
            </a:endParaRPr>
          </a:p>
        </p:txBody>
      </p:sp>
      <p:sp>
        <p:nvSpPr>
          <p:cNvPr id="67" name="Rektangel med rundade hörn 66"/>
          <p:cNvSpPr/>
          <p:nvPr/>
        </p:nvSpPr>
        <p:spPr>
          <a:xfrm>
            <a:off x="5186588" y="1126492"/>
            <a:ext cx="1061294" cy="441738"/>
          </a:xfrm>
          <a:prstGeom prst="roundRect">
            <a:avLst/>
          </a:prstGeom>
          <a:ln>
            <a:solidFill>
              <a:srgbClr val="382819"/>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a:solidFill>
                  <a:srgbClr val="382819"/>
                </a:solidFill>
                <a:latin typeface="Arial"/>
                <a:ea typeface="ＭＳ Ｐゴシック" pitchFamily="-112" charset="-128"/>
                <a:cs typeface="ＭＳ Ｐゴシック" pitchFamily="-112" charset="-128"/>
              </a:rPr>
              <a:t>Autentisering</a:t>
            </a:r>
          </a:p>
        </p:txBody>
      </p:sp>
      <p:sp>
        <p:nvSpPr>
          <p:cNvPr id="35" name="Rektangel med rundade hörn 34"/>
          <p:cNvSpPr/>
          <p:nvPr/>
        </p:nvSpPr>
        <p:spPr>
          <a:xfrm>
            <a:off x="5186588" y="1662528"/>
            <a:ext cx="1061294" cy="384839"/>
          </a:xfrm>
          <a:prstGeom prst="roundRect">
            <a:avLst/>
          </a:prstGeom>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a:solidFill>
                  <a:srgbClr val="382819"/>
                </a:solidFill>
                <a:latin typeface="Arial"/>
                <a:ea typeface="ＭＳ Ｐゴシック" pitchFamily="-112" charset="-128"/>
                <a:cs typeface="ＭＳ Ｐゴシック" pitchFamily="-112" charset="-128"/>
              </a:rPr>
              <a:t>Nationell</a:t>
            </a:r>
            <a:br>
              <a:rPr lang="sv-SE" sz="1100" dirty="0">
                <a:solidFill>
                  <a:srgbClr val="382819"/>
                </a:solidFill>
                <a:latin typeface="Arial"/>
                <a:ea typeface="ＭＳ Ｐゴシック" pitchFamily="-112" charset="-128"/>
                <a:cs typeface="ＭＳ Ｐゴシック" pitchFamily="-112" charset="-128"/>
              </a:rPr>
            </a:br>
            <a:r>
              <a:rPr lang="sv-SE" sz="1100" dirty="0">
                <a:solidFill>
                  <a:srgbClr val="382819"/>
                </a:solidFill>
                <a:latin typeface="Arial"/>
                <a:ea typeface="ＭＳ Ｐゴシック" pitchFamily="-112" charset="-128"/>
                <a:cs typeface="ＭＳ Ｐゴシック" pitchFamily="-112" charset="-128"/>
              </a:rPr>
              <a:t>katalog</a:t>
            </a:r>
          </a:p>
        </p:txBody>
      </p:sp>
      <p:sp>
        <p:nvSpPr>
          <p:cNvPr id="34" name="Rektangel med rundade hörn 33"/>
          <p:cNvSpPr/>
          <p:nvPr/>
        </p:nvSpPr>
        <p:spPr>
          <a:xfrm>
            <a:off x="5204107" y="2142381"/>
            <a:ext cx="1054038" cy="368408"/>
          </a:xfrm>
          <a:prstGeom prst="roundRect">
            <a:avLst/>
          </a:prstGeom>
          <a:ln>
            <a:solidFill>
              <a:srgbClr val="382819"/>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smtClean="0">
                <a:solidFill>
                  <a:srgbClr val="382819"/>
                </a:solidFill>
                <a:latin typeface="Arial"/>
                <a:ea typeface="ＭＳ Ｐゴシック" pitchFamily="-112" charset="-128"/>
                <a:cs typeface="ＭＳ Ｐゴシック" pitchFamily="-112" charset="-128"/>
              </a:rPr>
              <a:t>Spärr</a:t>
            </a:r>
            <a:r>
              <a:rPr lang="sv-SE" sz="1100" dirty="0">
                <a:solidFill>
                  <a:srgbClr val="382819"/>
                </a:solidFill>
                <a:latin typeface="Arial"/>
                <a:ea typeface="ＭＳ Ｐゴシック" pitchFamily="-112" charset="-128"/>
                <a:cs typeface="ＭＳ Ｐゴシック" pitchFamily="-112" charset="-128"/>
              </a:rPr>
              <a:t/>
            </a:r>
            <a:br>
              <a:rPr lang="sv-SE" sz="1100" dirty="0">
                <a:solidFill>
                  <a:srgbClr val="382819"/>
                </a:solidFill>
                <a:latin typeface="Arial"/>
                <a:ea typeface="ＭＳ Ｐゴシック" pitchFamily="-112" charset="-128"/>
                <a:cs typeface="ＭＳ Ｐゴシック" pitchFamily="-112" charset="-128"/>
              </a:rPr>
            </a:br>
            <a:r>
              <a:rPr lang="sv-SE" sz="1100" dirty="0">
                <a:solidFill>
                  <a:srgbClr val="382819"/>
                </a:solidFill>
                <a:latin typeface="Arial"/>
                <a:ea typeface="ＭＳ Ｐゴシック" pitchFamily="-112" charset="-128"/>
                <a:cs typeface="ＭＳ Ｐゴシック" pitchFamily="-112" charset="-128"/>
              </a:rPr>
              <a:t>(PDL)</a:t>
            </a:r>
          </a:p>
        </p:txBody>
      </p:sp>
      <p:sp>
        <p:nvSpPr>
          <p:cNvPr id="42" name="Rektangel med rundade hörn 41"/>
          <p:cNvSpPr/>
          <p:nvPr/>
        </p:nvSpPr>
        <p:spPr>
          <a:xfrm>
            <a:off x="5202918" y="2589973"/>
            <a:ext cx="1061294" cy="372517"/>
          </a:xfrm>
          <a:prstGeom prst="roundRect">
            <a:avLst/>
          </a:prstGeom>
          <a:ln>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a:solidFill>
                  <a:srgbClr val="382819"/>
                </a:solidFill>
                <a:ea typeface="ＭＳ Ｐゴシック" pitchFamily="-112" charset="-128"/>
                <a:cs typeface="ＭＳ Ｐゴシック" pitchFamily="-112" charset="-128"/>
              </a:rPr>
              <a:t>Samtycke</a:t>
            </a:r>
            <a:r>
              <a:rPr lang="sv-SE" sz="1100" dirty="0">
                <a:solidFill>
                  <a:srgbClr val="382819"/>
                </a:solidFill>
                <a:latin typeface="Arial"/>
                <a:ea typeface="ＭＳ Ｐゴシック" pitchFamily="-112" charset="-128"/>
                <a:cs typeface="ＭＳ Ｐゴシック" pitchFamily="-112" charset="-128"/>
              </a:rPr>
              <a:t/>
            </a:r>
            <a:br>
              <a:rPr lang="sv-SE" sz="1100" dirty="0">
                <a:solidFill>
                  <a:srgbClr val="382819"/>
                </a:solidFill>
                <a:latin typeface="Arial"/>
                <a:ea typeface="ＭＳ Ｐゴシック" pitchFamily="-112" charset="-128"/>
                <a:cs typeface="ＭＳ Ｐゴシック" pitchFamily="-112" charset="-128"/>
              </a:rPr>
            </a:br>
            <a:r>
              <a:rPr lang="sv-SE" sz="1100" dirty="0">
                <a:solidFill>
                  <a:srgbClr val="382819"/>
                </a:solidFill>
                <a:latin typeface="Arial"/>
                <a:ea typeface="ＭＳ Ｐゴシック" pitchFamily="-112" charset="-128"/>
                <a:cs typeface="ＭＳ Ｐゴシック" pitchFamily="-112" charset="-128"/>
              </a:rPr>
              <a:t>(PDL)</a:t>
            </a:r>
          </a:p>
        </p:txBody>
      </p:sp>
      <p:sp>
        <p:nvSpPr>
          <p:cNvPr id="44" name="Rektangel med rundade hörn 43"/>
          <p:cNvSpPr/>
          <p:nvPr/>
        </p:nvSpPr>
        <p:spPr>
          <a:xfrm>
            <a:off x="5200540" y="3041789"/>
            <a:ext cx="1061294" cy="354297"/>
          </a:xfrm>
          <a:prstGeom prst="roundRect">
            <a:avLst/>
          </a:prstGeom>
          <a:ln>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sv-SE" sz="1100" dirty="0">
                <a:solidFill>
                  <a:srgbClr val="382819"/>
                </a:solidFill>
                <a:latin typeface="Arial"/>
                <a:ea typeface="ＭＳ Ｐゴシック" pitchFamily="-112" charset="-128"/>
                <a:cs typeface="ＭＳ Ｐゴシック" pitchFamily="-112" charset="-128"/>
              </a:rPr>
              <a:t>Logg</a:t>
            </a:r>
            <a:br>
              <a:rPr lang="sv-SE" sz="1100" dirty="0">
                <a:solidFill>
                  <a:srgbClr val="382819"/>
                </a:solidFill>
                <a:latin typeface="Arial"/>
                <a:ea typeface="ＭＳ Ｐゴシック" pitchFamily="-112" charset="-128"/>
                <a:cs typeface="ＭＳ Ｐゴシック" pitchFamily="-112" charset="-128"/>
              </a:rPr>
            </a:br>
            <a:r>
              <a:rPr lang="sv-SE" sz="1100" dirty="0">
                <a:solidFill>
                  <a:srgbClr val="382819"/>
                </a:solidFill>
                <a:latin typeface="Arial"/>
                <a:ea typeface="ＭＳ Ｐゴシック" pitchFamily="-112" charset="-128"/>
                <a:cs typeface="ＭＳ Ｐゴシック" pitchFamily="-112" charset="-128"/>
              </a:rPr>
              <a:t>(PDL)</a:t>
            </a:r>
          </a:p>
        </p:txBody>
      </p:sp>
      <p:sp>
        <p:nvSpPr>
          <p:cNvPr id="60" name="Rektangel med rundade hörn 59"/>
          <p:cNvSpPr/>
          <p:nvPr/>
        </p:nvSpPr>
        <p:spPr>
          <a:xfrm>
            <a:off x="6915385" y="2443041"/>
            <a:ext cx="259874" cy="229935"/>
          </a:xfrm>
          <a:prstGeom prst="roundRect">
            <a:avLst/>
          </a:prstGeom>
          <a:solidFill>
            <a:schemeClr val="bg1">
              <a:alpha val="54000"/>
            </a:schemeClr>
          </a:solidFill>
          <a:ln>
            <a:solidFill>
              <a:srgbClr val="382819"/>
            </a:solidFill>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endParaRPr lang="sv-SE" sz="1050" dirty="0">
              <a:solidFill>
                <a:srgbClr val="382819"/>
              </a:solidFill>
              <a:ea typeface="ＭＳ Ｐゴシック" pitchFamily="-112" charset="-128"/>
              <a:cs typeface="ＭＳ Ｐゴシック" pitchFamily="-112" charset="-128"/>
            </a:endParaRPr>
          </a:p>
        </p:txBody>
      </p:sp>
      <p:sp>
        <p:nvSpPr>
          <p:cNvPr id="61" name="textruta 82"/>
          <p:cNvSpPr txBox="1">
            <a:spLocks noChangeArrowheads="1"/>
          </p:cNvSpPr>
          <p:nvPr/>
        </p:nvSpPr>
        <p:spPr bwMode="auto">
          <a:xfrm>
            <a:off x="7153768" y="2313680"/>
            <a:ext cx="15753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200" dirty="0">
                <a:solidFill>
                  <a:srgbClr val="382819"/>
                </a:solidFill>
                <a:latin typeface="Calibri"/>
                <a:cs typeface="Calibri"/>
              </a:rPr>
              <a:t>Krav på gemensam/federerad källa</a:t>
            </a:r>
            <a:endParaRPr lang="sv-SE" sz="1200" dirty="0">
              <a:solidFill>
                <a:srgbClr val="382819"/>
              </a:solidFill>
            </a:endParaRPr>
          </a:p>
        </p:txBody>
      </p:sp>
      <p:sp>
        <p:nvSpPr>
          <p:cNvPr id="63" name="Rektangel med rundade hörn 62"/>
          <p:cNvSpPr/>
          <p:nvPr/>
        </p:nvSpPr>
        <p:spPr>
          <a:xfrm>
            <a:off x="6921237" y="2900716"/>
            <a:ext cx="259874" cy="229935"/>
          </a:xfrm>
          <a:prstGeom prst="roundRect">
            <a:avLst/>
          </a:prstGeom>
          <a:noFill/>
          <a:ln>
            <a:solidFill>
              <a:srgbClr val="7F7F7F"/>
            </a:solidFill>
            <a:prstDash val="sysDash"/>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fontAlgn="base">
              <a:spcBef>
                <a:spcPct val="0"/>
              </a:spcBef>
              <a:spcAft>
                <a:spcPct val="0"/>
              </a:spcAft>
            </a:pPr>
            <a:endParaRPr lang="sv-SE" sz="1100" dirty="0">
              <a:solidFill>
                <a:srgbClr val="382819"/>
              </a:solidFill>
              <a:ea typeface="ＭＳ Ｐゴシック" pitchFamily="-112" charset="-128"/>
              <a:cs typeface="ＭＳ Ｐゴシック" pitchFamily="-112" charset="-128"/>
            </a:endParaRPr>
          </a:p>
        </p:txBody>
      </p:sp>
      <p:sp>
        <p:nvSpPr>
          <p:cNvPr id="68" name="textruta 82"/>
          <p:cNvSpPr txBox="1">
            <a:spLocks noChangeArrowheads="1"/>
          </p:cNvSpPr>
          <p:nvPr/>
        </p:nvSpPr>
        <p:spPr bwMode="auto">
          <a:xfrm>
            <a:off x="7159619" y="2735701"/>
            <a:ext cx="1389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200" dirty="0" smtClean="0">
                <a:solidFill>
                  <a:srgbClr val="382819"/>
                </a:solidFill>
                <a:latin typeface="Calibri"/>
                <a:cs typeface="Calibri"/>
              </a:rPr>
              <a:t>Frivilligt som gemensam tjänst/källa</a:t>
            </a:r>
            <a:endParaRPr lang="sv-SE" sz="1200" dirty="0" smtClean="0">
              <a:solidFill>
                <a:srgbClr val="382819"/>
              </a:solidFill>
            </a:endParaRPr>
          </a:p>
        </p:txBody>
      </p:sp>
      <p:grpSp>
        <p:nvGrpSpPr>
          <p:cNvPr id="45" name="Grupp 44"/>
          <p:cNvGrpSpPr/>
          <p:nvPr/>
        </p:nvGrpSpPr>
        <p:grpSpPr>
          <a:xfrm>
            <a:off x="1839751" y="4804173"/>
            <a:ext cx="1433578" cy="1394965"/>
            <a:chOff x="5030925" y="2231442"/>
            <a:chExt cx="1433578" cy="1394965"/>
          </a:xfrm>
        </p:grpSpPr>
        <p:sp>
          <p:nvSpPr>
            <p:cNvPr id="47" name="Rektangel med rundade hörn 46"/>
            <p:cNvSpPr/>
            <p:nvPr/>
          </p:nvSpPr>
          <p:spPr>
            <a:xfrm rot="16200000">
              <a:off x="5050231" y="2212136"/>
              <a:ext cx="1394965" cy="1433578"/>
            </a:xfrm>
            <a:prstGeom prst="roundRect">
              <a:avLst>
                <a:gd name="adj" fmla="val 8787"/>
              </a:avLst>
            </a:prstGeom>
            <a:ln>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Läkemedelslista</a:t>
              </a:r>
              <a:br>
                <a:rPr lang="sv-SE" sz="900" dirty="0">
                  <a:solidFill>
                    <a:srgbClr val="382819"/>
                  </a:solidFill>
                  <a:latin typeface="Arial"/>
                  <a:ea typeface="ＭＳ Ｐゴシック" pitchFamily="-112" charset="-128"/>
                  <a:cs typeface="ＭＳ Ｐゴシック" pitchFamily="-112" charset="-128"/>
                </a:rPr>
              </a:br>
              <a:endParaRPr lang="sv-SE" sz="900" dirty="0">
                <a:solidFill>
                  <a:srgbClr val="382819"/>
                </a:solidFill>
                <a:latin typeface="Arial"/>
                <a:ea typeface="ＭＳ Ｐゴシック" pitchFamily="-112" charset="-128"/>
                <a:cs typeface="ＭＳ Ｐゴシック" pitchFamily="-112" charset="-128"/>
              </a:endParaRPr>
            </a:p>
          </p:txBody>
        </p:sp>
        <p:sp>
          <p:nvSpPr>
            <p:cNvPr id="49" name="Rektangel med rundade hörn 48"/>
            <p:cNvSpPr/>
            <p:nvPr/>
          </p:nvSpPr>
          <p:spPr>
            <a:xfrm>
              <a:off x="5289591" y="2508982"/>
              <a:ext cx="987231" cy="314554"/>
            </a:xfrm>
            <a:prstGeom prst="roundRect">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chemeClr val="bg1"/>
                  </a:solidFill>
                  <a:latin typeface="Arial"/>
                  <a:ea typeface="ＭＳ Ｐゴシック" pitchFamily="-112" charset="-128"/>
                  <a:cs typeface="ＭＳ Ｐゴシック" pitchFamily="-112" charset="-128"/>
                </a:rPr>
                <a:t>Läkemedels-</a:t>
              </a:r>
              <a:r>
                <a:rPr lang="sv-SE" sz="900" dirty="0" smtClean="0">
                  <a:solidFill>
                    <a:schemeClr val="bg1"/>
                  </a:solidFill>
                  <a:latin typeface="Arial"/>
                  <a:ea typeface="ＭＳ Ｐゴシック" pitchFamily="-112" charset="-128"/>
                  <a:cs typeface="ＭＳ Ｐゴシック" pitchFamily="-112" charset="-128"/>
                </a:rPr>
                <a:t>ordination</a:t>
              </a:r>
              <a:endParaRPr lang="sv-SE" sz="900" dirty="0">
                <a:solidFill>
                  <a:schemeClr val="bg1"/>
                </a:solidFill>
                <a:latin typeface="Arial"/>
                <a:ea typeface="ＭＳ Ｐゴシック" pitchFamily="-112" charset="-128"/>
                <a:cs typeface="ＭＳ Ｐゴシック" pitchFamily="-112" charset="-128"/>
              </a:endParaRPr>
            </a:p>
          </p:txBody>
        </p:sp>
        <p:sp>
          <p:nvSpPr>
            <p:cNvPr id="51" name="Rektangel med rundade hörn 50"/>
            <p:cNvSpPr/>
            <p:nvPr/>
          </p:nvSpPr>
          <p:spPr>
            <a:xfrm>
              <a:off x="5289592" y="2823536"/>
              <a:ext cx="987230" cy="324497"/>
            </a:xfrm>
            <a:prstGeom prst="roundRect">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a:solidFill>
                    <a:schemeClr val="bg1"/>
                  </a:solidFill>
                  <a:latin typeface="Arial"/>
                  <a:ea typeface="ＭＳ Ｐゴシック" pitchFamily="-112" charset="-128"/>
                  <a:cs typeface="ＭＳ Ｐゴシック" pitchFamily="-112" charset="-128"/>
                </a:rPr>
                <a:t>Läkemedels-</a:t>
              </a:r>
              <a:r>
                <a:rPr lang="sv-SE" sz="900" dirty="0">
                  <a:solidFill>
                    <a:schemeClr val="bg1"/>
                  </a:solidFill>
                  <a:latin typeface="Arial" charset="0"/>
                </a:rPr>
                <a:t>förskrivning</a:t>
              </a:r>
              <a:endParaRPr lang="sv-SE" sz="900" dirty="0">
                <a:solidFill>
                  <a:schemeClr val="bg1"/>
                </a:solidFill>
                <a:latin typeface="Arial"/>
                <a:ea typeface="ＭＳ Ｐゴシック" pitchFamily="-112" charset="-128"/>
                <a:cs typeface="ＭＳ Ｐゴシック" pitchFamily="-112" charset="-128"/>
              </a:endParaRPr>
            </a:p>
          </p:txBody>
        </p:sp>
        <p:sp>
          <p:nvSpPr>
            <p:cNvPr id="52" name="Rektangel med rundade hörn 51"/>
            <p:cNvSpPr/>
            <p:nvPr/>
          </p:nvSpPr>
          <p:spPr>
            <a:xfrm>
              <a:off x="5289591" y="3148033"/>
              <a:ext cx="987230" cy="226533"/>
            </a:xfrm>
            <a:prstGeom prst="roundRect">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defTabSz="914400" fontAlgn="base">
                <a:spcBef>
                  <a:spcPct val="0"/>
                </a:spcBef>
                <a:spcAft>
                  <a:spcPct val="0"/>
                </a:spcAft>
              </a:pPr>
              <a:r>
                <a:rPr lang="sv-SE" sz="900" dirty="0" smtClean="0">
                  <a:solidFill>
                    <a:schemeClr val="bg1"/>
                  </a:solidFill>
                  <a:latin typeface="Arial"/>
                  <a:ea typeface="ＭＳ Ｐゴシック" pitchFamily="-112" charset="-128"/>
                  <a:cs typeface="ＭＳ Ｐゴシック" pitchFamily="-112" charset="-128"/>
                </a:rPr>
                <a:t>Expediering</a:t>
              </a:r>
              <a:endParaRPr lang="sv-SE" sz="900" dirty="0">
                <a:solidFill>
                  <a:schemeClr val="bg1"/>
                </a:solidFill>
                <a:latin typeface="Arial"/>
                <a:ea typeface="ＭＳ Ｐゴシック" pitchFamily="-112" charset="-128"/>
                <a:cs typeface="ＭＳ Ｐゴシック" pitchFamily="-112" charset="-128"/>
              </a:endParaRPr>
            </a:p>
          </p:txBody>
        </p:sp>
      </p:grpSp>
      <p:grpSp>
        <p:nvGrpSpPr>
          <p:cNvPr id="56" name="Grupp 55"/>
          <p:cNvGrpSpPr/>
          <p:nvPr/>
        </p:nvGrpSpPr>
        <p:grpSpPr>
          <a:xfrm>
            <a:off x="2421947" y="3331120"/>
            <a:ext cx="2113257" cy="419081"/>
            <a:chOff x="2748275" y="4018415"/>
            <a:chExt cx="2113257" cy="419081"/>
          </a:xfrm>
        </p:grpSpPr>
        <p:sp>
          <p:nvSpPr>
            <p:cNvPr id="57" name="Rektangel med rundade hörn 56"/>
            <p:cNvSpPr/>
            <p:nvPr/>
          </p:nvSpPr>
          <p:spPr bwMode="auto">
            <a:xfrm>
              <a:off x="2748275" y="4134773"/>
              <a:ext cx="2113257" cy="30272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a:ln>
              <a:prstDash val="dash"/>
            </a:ln>
            <a:extLst/>
          </p:spPr>
          <p:style>
            <a:lnRef idx="1">
              <a:schemeClr val="dk1"/>
            </a:lnRef>
            <a:fillRef idx="2">
              <a:schemeClr val="dk1"/>
            </a:fillRef>
            <a:effectRef idx="1">
              <a:schemeClr val="dk1"/>
            </a:effectRef>
            <a:fontRef idx="minor">
              <a:schemeClr val="dk1"/>
            </a:fontRef>
          </p:style>
          <p:txBody>
            <a:bodyPr anchor="ctr"/>
            <a:lstStyle/>
            <a:p>
              <a:pPr algn="ctr" defTabSz="914400"/>
              <a:r>
                <a:rPr lang="sv-SE" sz="1200" kern="0" dirty="0" smtClean="0">
                  <a:solidFill>
                    <a:srgbClr val="382819"/>
                  </a:solidFill>
                  <a:cs typeface="Calibri"/>
                </a:rPr>
                <a:t>NTJP</a:t>
              </a:r>
              <a:endParaRPr lang="sv-SE" sz="1200" kern="0" dirty="0">
                <a:solidFill>
                  <a:srgbClr val="382819"/>
                </a:solidFill>
                <a:cs typeface="Calibri"/>
              </a:endParaRPr>
            </a:p>
          </p:txBody>
        </p:sp>
        <p:grpSp>
          <p:nvGrpSpPr>
            <p:cNvPr id="64" name="Grupp 63"/>
            <p:cNvGrpSpPr/>
            <p:nvPr/>
          </p:nvGrpSpPr>
          <p:grpSpPr>
            <a:xfrm>
              <a:off x="3414557" y="4018415"/>
              <a:ext cx="602451" cy="125950"/>
              <a:chOff x="7838865" y="3778958"/>
              <a:chExt cx="602451" cy="125950"/>
            </a:xfrm>
          </p:grpSpPr>
          <p:grpSp>
            <p:nvGrpSpPr>
              <p:cNvPr id="65" name="Grupp 64"/>
              <p:cNvGrpSpPr/>
              <p:nvPr/>
            </p:nvGrpSpPr>
            <p:grpSpPr>
              <a:xfrm>
                <a:off x="8009948" y="3787366"/>
                <a:ext cx="66751" cy="117542"/>
                <a:chOff x="9018096" y="5791998"/>
                <a:chExt cx="66751" cy="117542"/>
              </a:xfrm>
            </p:grpSpPr>
            <p:cxnSp>
              <p:nvCxnSpPr>
                <p:cNvPr id="77" name="Rak pil 18"/>
                <p:cNvCxnSpPr>
                  <a:cxnSpLocks noChangeShapeType="1"/>
                  <a:endCxn id="78"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Ellips 77"/>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lvl="0" indent="0" algn="l" defTabSz="957263" rtl="0" eaLnBrk="1" fontAlgn="base" latinLnBrk="0" hangingPunct="1">
                    <a:lnSpc>
                      <a:spcPct val="100000"/>
                    </a:lnSpc>
                    <a:spcBef>
                      <a:spcPct val="0"/>
                    </a:spcBef>
                    <a:spcAft>
                      <a:spcPct val="0"/>
                    </a:spcAft>
                    <a:buClrTx/>
                    <a:buSzTx/>
                    <a:buFontTx/>
                    <a:buNone/>
                    <a:tabLst/>
                    <a:defRPr/>
                  </a:pPr>
                  <a:endParaRPr kumimoji="0" lang="sv-SE" sz="1900" b="0" i="0" u="none" strike="noStrike" kern="0" cap="none" spc="0" normalizeH="0" baseline="0" noProof="0" smtClean="0">
                    <a:ln>
                      <a:noFill/>
                    </a:ln>
                    <a:solidFill>
                      <a:srgbClr val="382819"/>
                    </a:solidFill>
                    <a:effectLst/>
                    <a:uLnTx/>
                    <a:uFillTx/>
                    <a:latin typeface="Arial" charset="0"/>
                  </a:endParaRPr>
                </a:p>
              </p:txBody>
            </p:sp>
          </p:grpSp>
          <p:grpSp>
            <p:nvGrpSpPr>
              <p:cNvPr id="66" name="Grupp 65"/>
              <p:cNvGrpSpPr/>
              <p:nvPr/>
            </p:nvGrpSpPr>
            <p:grpSpPr>
              <a:xfrm>
                <a:off x="7838865" y="3778958"/>
                <a:ext cx="66751" cy="117542"/>
                <a:chOff x="9018096" y="5768908"/>
                <a:chExt cx="66751" cy="117542"/>
              </a:xfrm>
            </p:grpSpPr>
            <p:cxnSp>
              <p:nvCxnSpPr>
                <p:cNvPr id="75" name="Rak pil 18"/>
                <p:cNvCxnSpPr>
                  <a:cxnSpLocks noChangeShapeType="1"/>
                  <a:endCxn id="76"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Ellips 75"/>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lvl="0" indent="0" algn="l" defTabSz="957263" rtl="0" eaLnBrk="1" fontAlgn="base" latinLnBrk="0" hangingPunct="1">
                    <a:lnSpc>
                      <a:spcPct val="100000"/>
                    </a:lnSpc>
                    <a:spcBef>
                      <a:spcPct val="0"/>
                    </a:spcBef>
                    <a:spcAft>
                      <a:spcPct val="0"/>
                    </a:spcAft>
                    <a:buClrTx/>
                    <a:buSzTx/>
                    <a:buFontTx/>
                    <a:buNone/>
                    <a:tabLst/>
                    <a:defRPr/>
                  </a:pPr>
                  <a:endParaRPr kumimoji="0" lang="sv-SE" sz="1900" b="0" i="0" u="none" strike="noStrike" kern="0" cap="none" spc="0" normalizeH="0" baseline="0" noProof="0" smtClean="0">
                    <a:ln>
                      <a:noFill/>
                    </a:ln>
                    <a:solidFill>
                      <a:srgbClr val="382819"/>
                    </a:solidFill>
                    <a:effectLst/>
                    <a:uLnTx/>
                    <a:uFillTx/>
                    <a:latin typeface="Arial" charset="0"/>
                  </a:endParaRPr>
                </a:p>
              </p:txBody>
            </p:sp>
          </p:grpSp>
          <p:grpSp>
            <p:nvGrpSpPr>
              <p:cNvPr id="69" name="Grupp 68"/>
              <p:cNvGrpSpPr/>
              <p:nvPr/>
            </p:nvGrpSpPr>
            <p:grpSpPr>
              <a:xfrm>
                <a:off x="8210620" y="3781273"/>
                <a:ext cx="66751" cy="117542"/>
                <a:chOff x="9018096" y="5768908"/>
                <a:chExt cx="66751" cy="117542"/>
              </a:xfrm>
            </p:grpSpPr>
            <p:cxnSp>
              <p:nvCxnSpPr>
                <p:cNvPr id="73" name="Rak pil 18"/>
                <p:cNvCxnSpPr>
                  <a:cxnSpLocks noChangeShapeType="1"/>
                  <a:endCxn id="74"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Ellips 73"/>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lvl="0" indent="0" algn="l" defTabSz="957263" rtl="0" eaLnBrk="1" fontAlgn="base" latinLnBrk="0" hangingPunct="1">
                    <a:lnSpc>
                      <a:spcPct val="100000"/>
                    </a:lnSpc>
                    <a:spcBef>
                      <a:spcPct val="0"/>
                    </a:spcBef>
                    <a:spcAft>
                      <a:spcPct val="0"/>
                    </a:spcAft>
                    <a:buClrTx/>
                    <a:buSzTx/>
                    <a:buFontTx/>
                    <a:buNone/>
                    <a:tabLst/>
                    <a:defRPr/>
                  </a:pPr>
                  <a:endParaRPr kumimoji="0" lang="sv-SE" sz="1900" b="0" i="0" u="none" strike="noStrike" kern="0" cap="none" spc="0" normalizeH="0" baseline="0" noProof="0" smtClean="0">
                    <a:ln>
                      <a:noFill/>
                    </a:ln>
                    <a:solidFill>
                      <a:srgbClr val="382819"/>
                    </a:solidFill>
                    <a:effectLst/>
                    <a:uLnTx/>
                    <a:uFillTx/>
                    <a:latin typeface="Arial" charset="0"/>
                  </a:endParaRPr>
                </a:p>
              </p:txBody>
            </p:sp>
          </p:grpSp>
          <p:grpSp>
            <p:nvGrpSpPr>
              <p:cNvPr id="70" name="Grupp 69"/>
              <p:cNvGrpSpPr/>
              <p:nvPr/>
            </p:nvGrpSpPr>
            <p:grpSpPr>
              <a:xfrm>
                <a:off x="8374565" y="3783588"/>
                <a:ext cx="66751" cy="117542"/>
                <a:chOff x="9018096" y="5768908"/>
                <a:chExt cx="66751" cy="117542"/>
              </a:xfrm>
            </p:grpSpPr>
            <p:cxnSp>
              <p:nvCxnSpPr>
                <p:cNvPr id="71" name="Rak pil 18"/>
                <p:cNvCxnSpPr>
                  <a:cxnSpLocks noChangeShapeType="1"/>
                  <a:endCxn id="72"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Ellips 71"/>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lvl="0" indent="0" algn="l" defTabSz="957263" rtl="0" eaLnBrk="1" fontAlgn="base" latinLnBrk="0" hangingPunct="1">
                    <a:lnSpc>
                      <a:spcPct val="100000"/>
                    </a:lnSpc>
                    <a:spcBef>
                      <a:spcPct val="0"/>
                    </a:spcBef>
                    <a:spcAft>
                      <a:spcPct val="0"/>
                    </a:spcAft>
                    <a:buClrTx/>
                    <a:buSzTx/>
                    <a:buFontTx/>
                    <a:buNone/>
                    <a:tabLst/>
                    <a:defRPr/>
                  </a:pPr>
                  <a:endParaRPr kumimoji="0" lang="sv-SE" sz="1900" b="0" i="0" u="none" strike="noStrike" kern="0" cap="none" spc="0" normalizeH="0" baseline="0" noProof="0" smtClean="0">
                    <a:ln>
                      <a:noFill/>
                    </a:ln>
                    <a:solidFill>
                      <a:srgbClr val="382819"/>
                    </a:solidFill>
                    <a:effectLst/>
                    <a:uLnTx/>
                    <a:uFillTx/>
                    <a:latin typeface="Arial" charset="0"/>
                  </a:endParaRPr>
                </a:p>
              </p:txBody>
            </p:sp>
          </p:grpSp>
        </p:grpSp>
      </p:grpSp>
      <p:pic>
        <p:nvPicPr>
          <p:cNvPr id="79" name="Bildobjekt 78" descr="certifikat.jpeg"/>
          <p:cNvPicPr>
            <a:picLocks noChangeAspect="1"/>
          </p:cNvPicPr>
          <p:nvPr/>
        </p:nvPicPr>
        <p:blipFill>
          <a:blip r:embed="rId3" cstate="print">
            <a:alphaModFix/>
            <a:extLst>
              <a:ext uri="{BEBA8EAE-BF5A-486C-A8C5-ECC9F3942E4B}">
                <a14:imgProps xmlns:a14="http://schemas.microsoft.com/office/drawing/2010/main">
                  <a14:imgLayer r:embed="rId7">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746134" y="3334606"/>
            <a:ext cx="289106" cy="274650"/>
          </a:xfrm>
          <a:prstGeom prst="rect">
            <a:avLst/>
          </a:prstGeom>
        </p:spPr>
      </p:pic>
      <p:cxnSp>
        <p:nvCxnSpPr>
          <p:cNvPr id="80" name="Rak pil 59"/>
          <p:cNvCxnSpPr/>
          <p:nvPr/>
        </p:nvCxnSpPr>
        <p:spPr>
          <a:xfrm>
            <a:off x="2685898" y="3755295"/>
            <a:ext cx="7739" cy="1053973"/>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41" name="Bildobjekt 40" descr="certifikat.jpeg"/>
          <p:cNvPicPr>
            <a:picLocks noChangeAspect="1"/>
          </p:cNvPicPr>
          <p:nvPr/>
        </p:nvPicPr>
        <p:blipFill>
          <a:blip r:embed="rId3" cstate="print">
            <a:alphaModFix/>
            <a:extLst>
              <a:ext uri="{BEBA8EAE-BF5A-486C-A8C5-ECC9F3942E4B}">
                <a14:imgProps xmlns:a14="http://schemas.microsoft.com/office/drawing/2010/main">
                  <a14:imgLayer r:embed="rId7">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092671" y="4715386"/>
            <a:ext cx="319306" cy="303340"/>
          </a:xfrm>
          <a:prstGeom prst="rect">
            <a:avLst/>
          </a:prstGeom>
        </p:spPr>
      </p:pic>
      <p:sp>
        <p:nvSpPr>
          <p:cNvPr id="95" name="textruta 82"/>
          <p:cNvSpPr txBox="1">
            <a:spLocks noChangeArrowheads="1"/>
          </p:cNvSpPr>
          <p:nvPr/>
        </p:nvSpPr>
        <p:spPr bwMode="auto">
          <a:xfrm>
            <a:off x="6477011" y="1076204"/>
            <a:ext cx="206603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400" i="1" dirty="0" smtClean="0">
                <a:solidFill>
                  <a:srgbClr val="382819"/>
                </a:solidFill>
                <a:latin typeface="Calibri"/>
                <a:cs typeface="Calibri"/>
              </a:rPr>
              <a:t>Krav på Stark autentisering</a:t>
            </a:r>
            <a:br>
              <a:rPr lang="sv-SE" sz="1400" i="1" dirty="0" smtClean="0">
                <a:solidFill>
                  <a:srgbClr val="382819"/>
                </a:solidFill>
                <a:latin typeface="Calibri"/>
                <a:cs typeface="Calibri"/>
              </a:rPr>
            </a:br>
            <a:r>
              <a:rPr lang="sv-SE" sz="1400" i="1" dirty="0" smtClean="0">
                <a:solidFill>
                  <a:srgbClr val="382819"/>
                </a:solidFill>
                <a:latin typeface="Calibri"/>
                <a:cs typeface="Calibri"/>
              </a:rPr>
              <a:t>En godkänd </a:t>
            </a:r>
            <a:r>
              <a:rPr lang="sv-SE" sz="1400" i="1" dirty="0" err="1" smtClean="0">
                <a:solidFill>
                  <a:srgbClr val="382819"/>
                </a:solidFill>
                <a:latin typeface="Calibri"/>
                <a:cs typeface="Calibri"/>
              </a:rPr>
              <a:t>IdP</a:t>
            </a:r>
            <a:r>
              <a:rPr lang="sv-SE" sz="1400" i="1" dirty="0" smtClean="0">
                <a:solidFill>
                  <a:srgbClr val="382819"/>
                </a:solidFill>
                <a:latin typeface="Calibri"/>
                <a:cs typeface="Calibri"/>
              </a:rPr>
              <a:t> (samverkan/federation)</a:t>
            </a:r>
            <a:endParaRPr lang="sv-SE" sz="1400" i="1" dirty="0" smtClean="0">
              <a:solidFill>
                <a:srgbClr val="382819"/>
              </a:solidFill>
            </a:endParaRPr>
          </a:p>
        </p:txBody>
      </p:sp>
      <p:sp>
        <p:nvSpPr>
          <p:cNvPr id="96" name="Rektangel 95"/>
          <p:cNvSpPr/>
          <p:nvPr/>
        </p:nvSpPr>
        <p:spPr>
          <a:xfrm>
            <a:off x="6388569" y="256926"/>
            <a:ext cx="2418496" cy="64633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sv-SE" b="1" i="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Ny lösning under framtagande (EHM)</a:t>
            </a:r>
            <a:endParaRPr lang="sv-SE"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cxnSp>
        <p:nvCxnSpPr>
          <p:cNvPr id="105" name="Rak pil 59"/>
          <p:cNvCxnSpPr/>
          <p:nvPr/>
        </p:nvCxnSpPr>
        <p:spPr>
          <a:xfrm flipH="1">
            <a:off x="3297303" y="5587151"/>
            <a:ext cx="313849" cy="1"/>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cxnSp>
        <p:nvCxnSpPr>
          <p:cNvPr id="106" name="Rak pil 59"/>
          <p:cNvCxnSpPr/>
          <p:nvPr/>
        </p:nvCxnSpPr>
        <p:spPr>
          <a:xfrm>
            <a:off x="3297303" y="5417551"/>
            <a:ext cx="313849" cy="0"/>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sp>
        <p:nvSpPr>
          <p:cNvPr id="121" name="Rektangel med rundade hörn 120"/>
          <p:cNvSpPr/>
          <p:nvPr/>
        </p:nvSpPr>
        <p:spPr>
          <a:xfrm>
            <a:off x="5252720" y="5216548"/>
            <a:ext cx="840406" cy="512363"/>
          </a:xfrm>
          <a:prstGeom prst="roundRect">
            <a:avLst>
              <a:gd name="adj" fmla="val 7041"/>
            </a:avLst>
          </a:prstGeom>
          <a:ln>
            <a:tailEnd type="triangle" w="lg" len="lg"/>
          </a:ln>
        </p:spPr>
        <p:style>
          <a:lnRef idx="1">
            <a:schemeClr val="accent4"/>
          </a:lnRef>
          <a:fillRef idx="2">
            <a:schemeClr val="accent4"/>
          </a:fillRef>
          <a:effectRef idx="1">
            <a:schemeClr val="accent4"/>
          </a:effectRef>
          <a:fontRef idx="minor">
            <a:schemeClr val="dk1"/>
          </a:fontRef>
        </p:style>
        <p:txBody>
          <a:bodyPr lIns="36000" rIns="36000" anchor="ctr"/>
          <a:lstStyle/>
          <a:p>
            <a:pPr algn="ctr" defTabSz="914400" fontAlgn="base">
              <a:spcBef>
                <a:spcPct val="0"/>
              </a:spcBef>
              <a:spcAft>
                <a:spcPct val="0"/>
              </a:spcAft>
            </a:pPr>
            <a:r>
              <a:rPr lang="sv-SE" sz="900" dirty="0">
                <a:solidFill>
                  <a:srgbClr val="382819"/>
                </a:solidFill>
                <a:ea typeface="ＭＳ Ｐゴシック" pitchFamily="-112" charset="-128"/>
                <a:cs typeface="ＭＳ Ｐゴシック" pitchFamily="-112" charset="-128"/>
              </a:rPr>
              <a:t>Dosunderlag</a:t>
            </a:r>
            <a:br>
              <a:rPr lang="sv-SE" sz="900" dirty="0">
                <a:solidFill>
                  <a:srgbClr val="382819"/>
                </a:solidFill>
                <a:ea typeface="ＭＳ Ｐゴシック" pitchFamily="-112" charset="-128"/>
                <a:cs typeface="ＭＳ Ｐゴシック" pitchFamily="-112" charset="-128"/>
              </a:rPr>
            </a:br>
            <a:r>
              <a:rPr lang="sv-SE" sz="900" dirty="0">
                <a:solidFill>
                  <a:srgbClr val="382819"/>
                </a:solidFill>
                <a:ea typeface="ＭＳ Ｐゴシック" pitchFamily="-112" charset="-128"/>
                <a:cs typeface="ＭＳ Ｐゴシック" pitchFamily="-112" charset="-128"/>
              </a:rPr>
              <a:t>Dossamtycke</a:t>
            </a:r>
          </a:p>
        </p:txBody>
      </p:sp>
      <p:sp>
        <p:nvSpPr>
          <p:cNvPr id="122" name="Rektangel med rundade hörn 121"/>
          <p:cNvSpPr/>
          <p:nvPr/>
        </p:nvSpPr>
        <p:spPr>
          <a:xfrm>
            <a:off x="6690371" y="5221478"/>
            <a:ext cx="860752" cy="509146"/>
          </a:xfrm>
          <a:prstGeom prst="roundRect">
            <a:avLst>
              <a:gd name="adj" fmla="val 7175"/>
            </a:avLst>
          </a:prstGeom>
          <a:solidFill>
            <a:schemeClr val="accent1">
              <a:lumMod val="50000"/>
            </a:schemeClr>
          </a:solidFill>
          <a:ln>
            <a:tailEnd type="triangle" w="lg" len="lg"/>
          </a:ln>
        </p:spPr>
        <p:style>
          <a:lnRef idx="2">
            <a:schemeClr val="accent5">
              <a:shade val="50000"/>
            </a:schemeClr>
          </a:lnRef>
          <a:fillRef idx="1">
            <a:schemeClr val="accent5"/>
          </a:fillRef>
          <a:effectRef idx="0">
            <a:schemeClr val="accent5"/>
          </a:effectRef>
          <a:fontRef idx="minor">
            <a:schemeClr val="lt1"/>
          </a:fontRef>
        </p:style>
        <p:txBody>
          <a:bodyPr lIns="36000" rIns="36000" anchor="ctr"/>
          <a:lstStyle/>
          <a:p>
            <a:pPr algn="ctr"/>
            <a:r>
              <a:rPr lang="sv-SE" sz="900" dirty="0">
                <a:solidFill>
                  <a:schemeClr val="bg1"/>
                </a:solidFill>
                <a:latin typeface="Arial"/>
                <a:ea typeface="ＭＳ Ｐゴシック" pitchFamily="-112" charset="-128"/>
                <a:cs typeface="ＭＳ Ｐゴシック" pitchFamily="-112" charset="-128"/>
              </a:rPr>
              <a:t>Dosapotek</a:t>
            </a:r>
            <a:br>
              <a:rPr lang="sv-SE" sz="900" dirty="0">
                <a:solidFill>
                  <a:schemeClr val="bg1"/>
                </a:solidFill>
                <a:latin typeface="Arial"/>
                <a:ea typeface="ＭＳ Ｐゴシック" pitchFamily="-112" charset="-128"/>
                <a:cs typeface="ＭＳ Ｐゴシック" pitchFamily="-112" charset="-128"/>
              </a:rPr>
            </a:br>
            <a:r>
              <a:rPr lang="sv-SE" sz="900" dirty="0">
                <a:solidFill>
                  <a:schemeClr val="bg1"/>
                </a:solidFill>
                <a:latin typeface="Arial"/>
                <a:ea typeface="ＭＳ Ｐゴシック" pitchFamily="-112" charset="-128"/>
                <a:cs typeface="ＭＳ Ｐゴシック" pitchFamily="-112" charset="-128"/>
              </a:rPr>
              <a:t>Logistik</a:t>
            </a:r>
          </a:p>
        </p:txBody>
      </p:sp>
      <p:sp>
        <p:nvSpPr>
          <p:cNvPr id="124" name="Rektangel med rundade hörn 123"/>
          <p:cNvSpPr/>
          <p:nvPr/>
        </p:nvSpPr>
        <p:spPr>
          <a:xfrm>
            <a:off x="4477523" y="5221478"/>
            <a:ext cx="709065" cy="507433"/>
          </a:xfrm>
          <a:prstGeom prst="roundRect">
            <a:avLst>
              <a:gd name="adj" fmla="val 5926"/>
            </a:avLst>
          </a:prstGeom>
          <a:ln>
            <a:tailEnd type="triangle" w="lg" len="lg"/>
          </a:ln>
        </p:spPr>
        <p:style>
          <a:lnRef idx="1">
            <a:schemeClr val="accent4"/>
          </a:lnRef>
          <a:fillRef idx="2">
            <a:schemeClr val="accent4"/>
          </a:fillRef>
          <a:effectRef idx="1">
            <a:schemeClr val="accent4"/>
          </a:effectRef>
          <a:fontRef idx="minor">
            <a:schemeClr val="dk1"/>
          </a:fontRef>
        </p:style>
        <p:txBody>
          <a:bodyPr lIns="36000" rIns="36000" anchor="ctr"/>
          <a:lstStyle/>
          <a:p>
            <a:pPr algn="ctr" defTabSz="914400" fontAlgn="base">
              <a:spcBef>
                <a:spcPct val="0"/>
              </a:spcBef>
              <a:spcAft>
                <a:spcPct val="0"/>
              </a:spcAft>
            </a:pPr>
            <a:r>
              <a:rPr lang="sv-SE" sz="900" dirty="0">
                <a:solidFill>
                  <a:srgbClr val="382819"/>
                </a:solidFill>
                <a:latin typeface="Arial"/>
                <a:ea typeface="ＭＳ Ｐゴシック" pitchFamily="-112" charset="-128"/>
                <a:cs typeface="ＭＳ Ｐゴシック" pitchFamily="-112" charset="-128"/>
              </a:rPr>
              <a:t>Expediering</a:t>
            </a:r>
          </a:p>
          <a:p>
            <a:pPr algn="ctr" defTabSz="914400" fontAlgn="base">
              <a:spcBef>
                <a:spcPct val="0"/>
              </a:spcBef>
              <a:spcAft>
                <a:spcPct val="0"/>
              </a:spcAft>
            </a:pPr>
            <a:r>
              <a:rPr lang="sv-SE" sz="900" dirty="0" smtClean="0">
                <a:solidFill>
                  <a:srgbClr val="382819"/>
                </a:solidFill>
                <a:ea typeface="ＭＳ Ｐゴシック" pitchFamily="-112" charset="-128"/>
                <a:cs typeface="ＭＳ Ｐゴシック" pitchFamily="-112" charset="-128"/>
              </a:rPr>
              <a:t>läkemedel</a:t>
            </a:r>
            <a:endParaRPr lang="sv-SE" sz="900" dirty="0">
              <a:solidFill>
                <a:srgbClr val="382819"/>
              </a:solidFill>
              <a:ea typeface="ＭＳ Ｐゴシック" pitchFamily="-112" charset="-128"/>
              <a:cs typeface="ＭＳ Ｐゴシック" pitchFamily="-112" charset="-128"/>
            </a:endParaRPr>
          </a:p>
        </p:txBody>
      </p:sp>
      <p:sp>
        <p:nvSpPr>
          <p:cNvPr id="125" name="Rektangel med rundade hörn 124"/>
          <p:cNvSpPr/>
          <p:nvPr/>
        </p:nvSpPr>
        <p:spPr>
          <a:xfrm>
            <a:off x="3743043" y="5213331"/>
            <a:ext cx="666398" cy="507433"/>
          </a:xfrm>
          <a:prstGeom prst="roundRect">
            <a:avLst>
              <a:gd name="adj" fmla="val 9033"/>
            </a:avLst>
          </a:prstGeom>
          <a:ln>
            <a:tailEnd type="triangle" w="lg" len="lg"/>
          </a:ln>
        </p:spPr>
        <p:style>
          <a:lnRef idx="1">
            <a:schemeClr val="accent4"/>
          </a:lnRef>
          <a:fillRef idx="2">
            <a:schemeClr val="accent4"/>
          </a:fillRef>
          <a:effectRef idx="1">
            <a:schemeClr val="accent4"/>
          </a:effectRef>
          <a:fontRef idx="minor">
            <a:schemeClr val="dk1"/>
          </a:fontRef>
        </p:style>
        <p:txBody>
          <a:bodyPr lIns="36000" rIns="36000" anchor="ctr"/>
          <a:lstStyle/>
          <a:p>
            <a:pPr algn="ctr" defTabSz="914400" fontAlgn="base">
              <a:spcBef>
                <a:spcPct val="0"/>
              </a:spcBef>
              <a:spcAft>
                <a:spcPct val="0"/>
              </a:spcAft>
            </a:pPr>
            <a:r>
              <a:rPr lang="sv-SE" sz="900" dirty="0" smtClean="0">
                <a:solidFill>
                  <a:srgbClr val="382819"/>
                </a:solidFill>
                <a:latin typeface="Arial"/>
                <a:ea typeface="ＭＳ Ｐゴシック" pitchFamily="-112" charset="-128"/>
                <a:cs typeface="ＭＳ Ｐゴシック" pitchFamily="-112" charset="-128"/>
              </a:rPr>
              <a:t>Recept </a:t>
            </a:r>
            <a:endParaRPr lang="sv-SE" sz="900" dirty="0">
              <a:solidFill>
                <a:srgbClr val="382819"/>
              </a:solidFill>
              <a:latin typeface="Arial"/>
              <a:ea typeface="ＭＳ Ｐゴシック" pitchFamily="-112" charset="-128"/>
              <a:cs typeface="ＭＳ Ｐゴシック" pitchFamily="-112" charset="-128"/>
            </a:endParaRPr>
          </a:p>
        </p:txBody>
      </p:sp>
      <p:grpSp>
        <p:nvGrpSpPr>
          <p:cNvPr id="3" name="Grupp 2"/>
          <p:cNvGrpSpPr/>
          <p:nvPr/>
        </p:nvGrpSpPr>
        <p:grpSpPr>
          <a:xfrm>
            <a:off x="3752926" y="4138709"/>
            <a:ext cx="397521" cy="328876"/>
            <a:chOff x="3752926" y="4138709"/>
            <a:chExt cx="397521" cy="328876"/>
          </a:xfrm>
        </p:grpSpPr>
        <p:cxnSp>
          <p:nvCxnSpPr>
            <p:cNvPr id="92" name="Rak pil 59"/>
            <p:cNvCxnSpPr/>
            <p:nvPr/>
          </p:nvCxnSpPr>
          <p:spPr>
            <a:xfrm flipV="1">
              <a:off x="4150446" y="4138709"/>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pic>
          <p:nvPicPr>
            <p:cNvPr id="127" name="Bildobjekt 126" descr="certifikat.jpeg"/>
            <p:cNvPicPr>
              <a:picLocks noChangeAspect="1"/>
            </p:cNvPicPr>
            <p:nvPr/>
          </p:nvPicPr>
          <p:blipFill>
            <a:blip r:embed="rId3" cstate="print">
              <a:alphaModFix/>
              <a:duotone>
                <a:prstClr val="black"/>
                <a:srgbClr val="3CFCFF">
                  <a:tint val="45000"/>
                  <a:satMod val="400000"/>
                </a:srgbClr>
              </a:duotone>
              <a:extLst>
                <a:ext uri="{BEBA8EAE-BF5A-486C-A8C5-ECC9F3942E4B}">
                  <a14:imgProps xmlns:a14="http://schemas.microsoft.com/office/drawing/2010/main">
                    <a14:imgLayer r:embed="rId4">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752926" y="4143063"/>
              <a:ext cx="341603" cy="324522"/>
            </a:xfrm>
            <a:prstGeom prst="rect">
              <a:avLst/>
            </a:prstGeom>
          </p:spPr>
        </p:pic>
      </p:grpSp>
      <p:cxnSp>
        <p:nvCxnSpPr>
          <p:cNvPr id="128" name="Rak pil 59"/>
          <p:cNvCxnSpPr/>
          <p:nvPr/>
        </p:nvCxnSpPr>
        <p:spPr>
          <a:xfrm>
            <a:off x="4251998" y="3767878"/>
            <a:ext cx="7739" cy="1053973"/>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0" name="Rak pil 59"/>
          <p:cNvCxnSpPr>
            <a:stCxn id="57" idx="3"/>
            <a:endCxn id="129" idx="0"/>
          </p:cNvCxnSpPr>
          <p:nvPr/>
        </p:nvCxnSpPr>
        <p:spPr>
          <a:xfrm>
            <a:off x="4535204" y="3598840"/>
            <a:ext cx="2608291" cy="1205333"/>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3" name="textruta 82"/>
          <p:cNvSpPr txBox="1">
            <a:spLocks noChangeArrowheads="1"/>
          </p:cNvSpPr>
          <p:nvPr/>
        </p:nvSpPr>
        <p:spPr bwMode="auto">
          <a:xfrm>
            <a:off x="4306181" y="4059699"/>
            <a:ext cx="9402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RIV TA 2.1 +</a:t>
            </a:r>
          </a:p>
          <a:p>
            <a:pPr defTabSz="914400" eaLnBrk="1" fontAlgn="base" hangingPunct="1">
              <a:spcBef>
                <a:spcPct val="0"/>
              </a:spcBef>
              <a:spcAft>
                <a:spcPct val="0"/>
              </a:spcAft>
            </a:pPr>
            <a:r>
              <a:rPr lang="sv-SE" sz="1100" dirty="0" smtClean="0">
                <a:solidFill>
                  <a:srgbClr val="382819"/>
                </a:solidFill>
                <a:latin typeface="Calibri"/>
                <a:cs typeface="Calibri"/>
              </a:rPr>
              <a:t>SAML intyg</a:t>
            </a:r>
            <a:endParaRPr lang="sv-SE" sz="1100" dirty="0" smtClean="0">
              <a:solidFill>
                <a:srgbClr val="382819"/>
              </a:solidFill>
            </a:endParaRPr>
          </a:p>
        </p:txBody>
      </p:sp>
      <p:grpSp>
        <p:nvGrpSpPr>
          <p:cNvPr id="81" name="Grupp 80"/>
          <p:cNvGrpSpPr/>
          <p:nvPr/>
        </p:nvGrpSpPr>
        <p:grpSpPr>
          <a:xfrm>
            <a:off x="6364476" y="4126671"/>
            <a:ext cx="397521" cy="328876"/>
            <a:chOff x="3752926" y="4138709"/>
            <a:chExt cx="397521" cy="328876"/>
          </a:xfrm>
        </p:grpSpPr>
        <p:cxnSp>
          <p:nvCxnSpPr>
            <p:cNvPr id="83" name="Rak pil 59"/>
            <p:cNvCxnSpPr/>
            <p:nvPr/>
          </p:nvCxnSpPr>
          <p:spPr>
            <a:xfrm flipV="1">
              <a:off x="4150446" y="4138709"/>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pic>
          <p:nvPicPr>
            <p:cNvPr id="85" name="Bildobjekt 84" descr="certifikat.jpeg"/>
            <p:cNvPicPr>
              <a:picLocks noChangeAspect="1"/>
            </p:cNvPicPr>
            <p:nvPr/>
          </p:nvPicPr>
          <p:blipFill>
            <a:blip r:embed="rId3" cstate="print">
              <a:alphaModFix/>
              <a:duotone>
                <a:prstClr val="black"/>
                <a:srgbClr val="3CFCFF">
                  <a:tint val="45000"/>
                  <a:satMod val="400000"/>
                </a:srgbClr>
              </a:duotone>
              <a:extLst>
                <a:ext uri="{BEBA8EAE-BF5A-486C-A8C5-ECC9F3942E4B}">
                  <a14:imgProps xmlns:a14="http://schemas.microsoft.com/office/drawing/2010/main">
                    <a14:imgLayer r:embed="rId4">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752926" y="4143063"/>
              <a:ext cx="341603" cy="324522"/>
            </a:xfrm>
            <a:prstGeom prst="rect">
              <a:avLst/>
            </a:prstGeom>
          </p:spPr>
        </p:pic>
      </p:grpSp>
      <p:grpSp>
        <p:nvGrpSpPr>
          <p:cNvPr id="86" name="Grupp 85"/>
          <p:cNvGrpSpPr/>
          <p:nvPr/>
        </p:nvGrpSpPr>
        <p:grpSpPr>
          <a:xfrm>
            <a:off x="2724083" y="4161710"/>
            <a:ext cx="397521" cy="328876"/>
            <a:chOff x="3752926" y="4138709"/>
            <a:chExt cx="397521" cy="328876"/>
          </a:xfrm>
        </p:grpSpPr>
        <p:cxnSp>
          <p:nvCxnSpPr>
            <p:cNvPr id="87" name="Rak pil 59"/>
            <p:cNvCxnSpPr/>
            <p:nvPr/>
          </p:nvCxnSpPr>
          <p:spPr>
            <a:xfrm flipV="1">
              <a:off x="4150446" y="4138709"/>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pic>
          <p:nvPicPr>
            <p:cNvPr id="88" name="Bildobjekt 87" descr="certifikat.jpeg"/>
            <p:cNvPicPr>
              <a:picLocks noChangeAspect="1"/>
            </p:cNvPicPr>
            <p:nvPr/>
          </p:nvPicPr>
          <p:blipFill>
            <a:blip r:embed="rId3" cstate="print">
              <a:alphaModFix/>
              <a:duotone>
                <a:prstClr val="black"/>
                <a:srgbClr val="3CFCFF">
                  <a:tint val="45000"/>
                  <a:satMod val="400000"/>
                </a:srgbClr>
              </a:duotone>
              <a:extLst>
                <a:ext uri="{BEBA8EAE-BF5A-486C-A8C5-ECC9F3942E4B}">
                  <a14:imgProps xmlns:a14="http://schemas.microsoft.com/office/drawing/2010/main">
                    <a14:imgLayer r:embed="rId4">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752926" y="4143063"/>
              <a:ext cx="341603" cy="324522"/>
            </a:xfrm>
            <a:prstGeom prst="rect">
              <a:avLst/>
            </a:prstGeom>
          </p:spPr>
        </p:pic>
      </p:grpSp>
      <p:sp>
        <p:nvSpPr>
          <p:cNvPr id="89" name="textruta 82"/>
          <p:cNvSpPr txBox="1">
            <a:spLocks noChangeArrowheads="1"/>
          </p:cNvSpPr>
          <p:nvPr/>
        </p:nvSpPr>
        <p:spPr bwMode="auto">
          <a:xfrm>
            <a:off x="1875181" y="4117544"/>
            <a:ext cx="9402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RIV TA 2.1 +</a:t>
            </a:r>
          </a:p>
          <a:p>
            <a:pPr defTabSz="914400" eaLnBrk="1" fontAlgn="base" hangingPunct="1">
              <a:spcBef>
                <a:spcPct val="0"/>
              </a:spcBef>
              <a:spcAft>
                <a:spcPct val="0"/>
              </a:spcAft>
            </a:pPr>
            <a:r>
              <a:rPr lang="sv-SE" sz="1100" dirty="0" smtClean="0">
                <a:solidFill>
                  <a:srgbClr val="382819"/>
                </a:solidFill>
                <a:latin typeface="Calibri"/>
                <a:cs typeface="Calibri"/>
              </a:rPr>
              <a:t>SAML intyg</a:t>
            </a:r>
            <a:endParaRPr lang="sv-SE" sz="1100" dirty="0" smtClean="0">
              <a:solidFill>
                <a:srgbClr val="382819"/>
              </a:solidFill>
            </a:endParaRPr>
          </a:p>
        </p:txBody>
      </p:sp>
      <p:sp>
        <p:nvSpPr>
          <p:cNvPr id="90" name="textruta 82"/>
          <p:cNvSpPr txBox="1">
            <a:spLocks noChangeArrowheads="1"/>
          </p:cNvSpPr>
          <p:nvPr/>
        </p:nvSpPr>
        <p:spPr bwMode="auto">
          <a:xfrm>
            <a:off x="5612438" y="3759846"/>
            <a:ext cx="9402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RIV TA 2.1 +</a:t>
            </a:r>
          </a:p>
          <a:p>
            <a:pPr defTabSz="914400" eaLnBrk="1" fontAlgn="base" hangingPunct="1">
              <a:spcBef>
                <a:spcPct val="0"/>
              </a:spcBef>
              <a:spcAft>
                <a:spcPct val="0"/>
              </a:spcAft>
            </a:pPr>
            <a:r>
              <a:rPr lang="sv-SE" sz="1100" dirty="0" smtClean="0">
                <a:solidFill>
                  <a:srgbClr val="382819"/>
                </a:solidFill>
                <a:latin typeface="Calibri"/>
                <a:cs typeface="Calibri"/>
              </a:rPr>
              <a:t>SAML intyg</a:t>
            </a:r>
            <a:endParaRPr lang="sv-SE" sz="1100" dirty="0" smtClean="0">
              <a:solidFill>
                <a:srgbClr val="382819"/>
              </a:solidFill>
            </a:endParaRPr>
          </a:p>
        </p:txBody>
      </p:sp>
      <p:grpSp>
        <p:nvGrpSpPr>
          <p:cNvPr id="91" name="Grupp 90"/>
          <p:cNvGrpSpPr/>
          <p:nvPr/>
        </p:nvGrpSpPr>
        <p:grpSpPr>
          <a:xfrm>
            <a:off x="2745126" y="2589973"/>
            <a:ext cx="397521" cy="328876"/>
            <a:chOff x="3752926" y="4138709"/>
            <a:chExt cx="397521" cy="328876"/>
          </a:xfrm>
        </p:grpSpPr>
        <p:cxnSp>
          <p:nvCxnSpPr>
            <p:cNvPr id="94" name="Rak pil 59"/>
            <p:cNvCxnSpPr/>
            <p:nvPr/>
          </p:nvCxnSpPr>
          <p:spPr>
            <a:xfrm flipV="1">
              <a:off x="4150446" y="4138709"/>
              <a:ext cx="1" cy="324408"/>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pic>
          <p:nvPicPr>
            <p:cNvPr id="97" name="Bildobjekt 96" descr="certifikat.jpeg"/>
            <p:cNvPicPr>
              <a:picLocks noChangeAspect="1"/>
            </p:cNvPicPr>
            <p:nvPr/>
          </p:nvPicPr>
          <p:blipFill>
            <a:blip r:embed="rId3" cstate="print">
              <a:alphaModFix/>
              <a:duotone>
                <a:prstClr val="black"/>
                <a:srgbClr val="3CFCFF">
                  <a:tint val="45000"/>
                  <a:satMod val="400000"/>
                </a:srgbClr>
              </a:duotone>
              <a:extLst>
                <a:ext uri="{BEBA8EAE-BF5A-486C-A8C5-ECC9F3942E4B}">
                  <a14:imgProps xmlns:a14="http://schemas.microsoft.com/office/drawing/2010/main">
                    <a14:imgLayer r:embed="rId4">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3752926" y="4143063"/>
              <a:ext cx="341603" cy="324522"/>
            </a:xfrm>
            <a:prstGeom prst="rect">
              <a:avLst/>
            </a:prstGeom>
          </p:spPr>
        </p:pic>
      </p:grpSp>
      <p:sp>
        <p:nvSpPr>
          <p:cNvPr id="98" name="textruta 82"/>
          <p:cNvSpPr txBox="1">
            <a:spLocks noChangeArrowheads="1"/>
          </p:cNvSpPr>
          <p:nvPr/>
        </p:nvSpPr>
        <p:spPr bwMode="auto">
          <a:xfrm>
            <a:off x="3328730" y="2559901"/>
            <a:ext cx="9402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RIV TA 2.1 +</a:t>
            </a:r>
          </a:p>
          <a:p>
            <a:pPr defTabSz="914400" eaLnBrk="1" fontAlgn="base" hangingPunct="1">
              <a:spcBef>
                <a:spcPct val="0"/>
              </a:spcBef>
              <a:spcAft>
                <a:spcPct val="0"/>
              </a:spcAft>
            </a:pPr>
            <a:r>
              <a:rPr lang="sv-SE" sz="1100" dirty="0" smtClean="0">
                <a:solidFill>
                  <a:srgbClr val="382819"/>
                </a:solidFill>
                <a:latin typeface="Calibri"/>
                <a:cs typeface="Calibri"/>
              </a:rPr>
              <a:t>SAML intyg</a:t>
            </a:r>
            <a:endParaRPr lang="sv-SE" sz="1100" dirty="0" smtClean="0">
              <a:solidFill>
                <a:srgbClr val="382819"/>
              </a:solidFill>
            </a:endParaRPr>
          </a:p>
        </p:txBody>
      </p:sp>
      <p:cxnSp>
        <p:nvCxnSpPr>
          <p:cNvPr id="100" name="Rak pil 59"/>
          <p:cNvCxnSpPr/>
          <p:nvPr/>
        </p:nvCxnSpPr>
        <p:spPr>
          <a:xfrm>
            <a:off x="4253950" y="1429117"/>
            <a:ext cx="290663" cy="0"/>
          </a:xfrm>
          <a:prstGeom prst="straightConnector1">
            <a:avLst/>
          </a:prstGeom>
          <a:ln w="38100" cmpd="dbl">
            <a:solidFill>
              <a:srgbClr val="7F7F7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pic>
        <p:nvPicPr>
          <p:cNvPr id="101" name="Bildobjekt 100" descr="certifikat.jpeg"/>
          <p:cNvPicPr>
            <a:picLocks noChangeAspect="1"/>
          </p:cNvPicPr>
          <p:nvPr/>
        </p:nvPicPr>
        <p:blipFill>
          <a:blip r:embed="rId3" cstate="print">
            <a:alphaModFix/>
            <a:duotone>
              <a:prstClr val="black"/>
              <a:srgbClr val="3CFCFF">
                <a:tint val="45000"/>
                <a:satMod val="400000"/>
              </a:srgbClr>
            </a:duotone>
            <a:extLst>
              <a:ext uri="{BEBA8EAE-BF5A-486C-A8C5-ECC9F3942E4B}">
                <a14:imgProps xmlns:a14="http://schemas.microsoft.com/office/drawing/2010/main">
                  <a14:imgLayer r:embed="rId4">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4249578" y="1500267"/>
            <a:ext cx="341603" cy="324522"/>
          </a:xfrm>
          <a:prstGeom prst="rect">
            <a:avLst/>
          </a:prstGeom>
        </p:spPr>
      </p:pic>
      <p:sp>
        <p:nvSpPr>
          <p:cNvPr id="102" name="textruta 82"/>
          <p:cNvSpPr txBox="1">
            <a:spLocks noChangeArrowheads="1"/>
          </p:cNvSpPr>
          <p:nvPr/>
        </p:nvSpPr>
        <p:spPr bwMode="auto">
          <a:xfrm>
            <a:off x="4071409" y="1830822"/>
            <a:ext cx="9402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SAML intyg</a:t>
            </a:r>
            <a:endParaRPr lang="sv-SE" sz="1100" dirty="0" smtClean="0">
              <a:solidFill>
                <a:srgbClr val="382819"/>
              </a:solidFill>
            </a:endParaRPr>
          </a:p>
        </p:txBody>
      </p:sp>
      <p:pic>
        <p:nvPicPr>
          <p:cNvPr id="104" name="Bildobjekt 103" descr="certifikat.jpeg"/>
          <p:cNvPicPr>
            <a:picLocks noChangeAspect="1"/>
          </p:cNvPicPr>
          <p:nvPr/>
        </p:nvPicPr>
        <p:blipFill>
          <a:blip r:embed="rId3" cstate="print">
            <a:alphaModFix/>
            <a:extLst>
              <a:ext uri="{BEBA8EAE-BF5A-486C-A8C5-ECC9F3942E4B}">
                <a14:imgProps xmlns:a14="http://schemas.microsoft.com/office/drawing/2010/main">
                  <a14:imgLayer r:embed="rId7">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4750864" y="4715386"/>
            <a:ext cx="319306" cy="303340"/>
          </a:xfrm>
          <a:prstGeom prst="rect">
            <a:avLst/>
          </a:prstGeom>
        </p:spPr>
      </p:pic>
      <p:pic>
        <p:nvPicPr>
          <p:cNvPr id="107" name="Bildobjekt 106" descr="certifikat.jpeg"/>
          <p:cNvPicPr>
            <a:picLocks noChangeAspect="1"/>
          </p:cNvPicPr>
          <p:nvPr/>
        </p:nvPicPr>
        <p:blipFill>
          <a:blip r:embed="rId3" cstate="print">
            <a:alphaModFix/>
            <a:extLst>
              <a:ext uri="{BEBA8EAE-BF5A-486C-A8C5-ECC9F3942E4B}">
                <a14:imgProps xmlns:a14="http://schemas.microsoft.com/office/drawing/2010/main">
                  <a14:imgLayer r:embed="rId7">
                    <a14:imgEffect>
                      <a14:backgroundRemoval t="0" b="98684" l="2500" r="99063"/>
                    </a14:imgEffect>
                    <a14:imgEffect>
                      <a14:artisticPencilGrayscale/>
                    </a14:imgEffect>
                  </a14:imgLayer>
                </a14:imgProps>
              </a:ext>
              <a:ext uri="{28A0092B-C50C-407E-A947-70E740481C1C}">
                <a14:useLocalDpi xmlns:a14="http://schemas.microsoft.com/office/drawing/2010/main"/>
              </a:ext>
            </a:extLst>
          </a:blip>
          <a:stretch>
            <a:fillRect/>
          </a:stretch>
        </p:blipFill>
        <p:spPr>
          <a:xfrm>
            <a:off x="6530718" y="4715386"/>
            <a:ext cx="319306" cy="303340"/>
          </a:xfrm>
          <a:prstGeom prst="rect">
            <a:avLst/>
          </a:prstGeom>
        </p:spPr>
      </p:pic>
      <p:sp>
        <p:nvSpPr>
          <p:cNvPr id="82" name="Rundad rektangulär 81"/>
          <p:cNvSpPr/>
          <p:nvPr/>
        </p:nvSpPr>
        <p:spPr bwMode="auto">
          <a:xfrm>
            <a:off x="177800" y="2142381"/>
            <a:ext cx="2178583" cy="1296384"/>
          </a:xfrm>
          <a:prstGeom prst="wedgeRoundRectCallout">
            <a:avLst>
              <a:gd name="adj1" fmla="val 67031"/>
              <a:gd name="adj2" fmla="val -11254"/>
              <a:gd name="adj3" fmla="val 16667"/>
            </a:avLst>
          </a:prstGeom>
          <a:ln>
            <a:solidFill>
              <a:srgbClr val="0000FF"/>
            </a:solid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lvl="0" defTabSz="914400" fontAlgn="base">
              <a:spcBef>
                <a:spcPct val="0"/>
              </a:spcBef>
              <a:spcAft>
                <a:spcPct val="0"/>
              </a:spcAft>
            </a:pPr>
            <a:r>
              <a:rPr lang="sv-SE" sz="1400" dirty="0" smtClean="0">
                <a:solidFill>
                  <a:srgbClr val="382819"/>
                </a:solidFill>
                <a:latin typeface="Calibri"/>
                <a:cs typeface="Calibri"/>
              </a:rPr>
              <a:t>Ett fåtal attribut krävs i  </a:t>
            </a:r>
            <a:r>
              <a:rPr lang="sv-SE" sz="1400" dirty="0">
                <a:solidFill>
                  <a:srgbClr val="382819"/>
                </a:solidFill>
                <a:latin typeface="Calibri"/>
                <a:cs typeface="Calibri"/>
              </a:rPr>
              <a:t>SAML-</a:t>
            </a:r>
            <a:r>
              <a:rPr lang="sv-SE" sz="1400" dirty="0" smtClean="0">
                <a:solidFill>
                  <a:srgbClr val="382819"/>
                </a:solidFill>
                <a:latin typeface="Calibri"/>
                <a:cs typeface="Calibri"/>
              </a:rPr>
              <a:t>intyget</a:t>
            </a:r>
          </a:p>
          <a:p>
            <a:pPr lvl="0" defTabSz="914400" fontAlgn="base">
              <a:spcBef>
                <a:spcPct val="0"/>
              </a:spcBef>
              <a:spcAft>
                <a:spcPct val="0"/>
              </a:spcAft>
            </a:pPr>
            <a:r>
              <a:rPr lang="sv-SE" sz="1400" dirty="0" smtClean="0">
                <a:solidFill>
                  <a:srgbClr val="382819"/>
                </a:solidFill>
                <a:latin typeface="Calibri"/>
                <a:cs typeface="Calibri"/>
              </a:rPr>
              <a:t>”bare minimum”</a:t>
            </a:r>
            <a:br>
              <a:rPr lang="sv-SE" sz="1400" dirty="0" smtClean="0">
                <a:solidFill>
                  <a:srgbClr val="382819"/>
                </a:solidFill>
                <a:latin typeface="Calibri"/>
                <a:cs typeface="Calibri"/>
              </a:rPr>
            </a:br>
            <a:r>
              <a:rPr lang="sv-SE" sz="1400" dirty="0" smtClean="0">
                <a:solidFill>
                  <a:srgbClr val="382819"/>
                </a:solidFill>
                <a:latin typeface="Calibri"/>
                <a:cs typeface="Calibri"/>
              </a:rPr>
              <a:t>Sänds i HTTP-header med </a:t>
            </a:r>
            <a:br>
              <a:rPr lang="sv-SE" sz="1400" dirty="0" smtClean="0">
                <a:solidFill>
                  <a:srgbClr val="382819"/>
                </a:solidFill>
                <a:latin typeface="Calibri"/>
                <a:cs typeface="Calibri"/>
              </a:rPr>
            </a:br>
            <a:r>
              <a:rPr lang="sv-SE" sz="1400" i="1" dirty="0" smtClean="0">
                <a:solidFill>
                  <a:srgbClr val="382819"/>
                </a:solidFill>
                <a:latin typeface="Calibri"/>
                <a:cs typeface="Calibri"/>
              </a:rPr>
              <a:t>SAML Token profile</a:t>
            </a:r>
          </a:p>
        </p:txBody>
      </p:sp>
      <p:sp>
        <p:nvSpPr>
          <p:cNvPr id="84" name="textruta 82"/>
          <p:cNvSpPr txBox="1">
            <a:spLocks noChangeArrowheads="1"/>
          </p:cNvSpPr>
          <p:nvPr/>
        </p:nvSpPr>
        <p:spPr bwMode="auto">
          <a:xfrm>
            <a:off x="3812800" y="2047367"/>
            <a:ext cx="114681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defTabSz="914400" eaLnBrk="1" fontAlgn="base" hangingPunct="1">
              <a:spcBef>
                <a:spcPct val="0"/>
              </a:spcBef>
              <a:spcAft>
                <a:spcPct val="0"/>
              </a:spcAft>
            </a:pPr>
            <a:r>
              <a:rPr lang="sv-SE" sz="1100" dirty="0" smtClean="0">
                <a:solidFill>
                  <a:srgbClr val="382819"/>
                </a:solidFill>
                <a:latin typeface="Calibri"/>
                <a:cs typeface="Calibri"/>
              </a:rPr>
              <a:t>SITHS-certifikat</a:t>
            </a:r>
            <a:endParaRPr lang="sv-SE" sz="1100" dirty="0" smtClean="0">
              <a:solidFill>
                <a:srgbClr val="382819"/>
              </a:solidFill>
            </a:endParaRPr>
          </a:p>
        </p:txBody>
      </p:sp>
    </p:spTree>
    <p:extLst>
      <p:ext uri="{BB962C8B-B14F-4D97-AF65-F5344CB8AC3E}">
        <p14:creationId xmlns:p14="http://schemas.microsoft.com/office/powerpoint/2010/main" val="12071836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a:xfrm>
            <a:off x="1371876" y="365674"/>
            <a:ext cx="7103630" cy="692150"/>
          </a:xfrm>
        </p:spPr>
        <p:txBody>
          <a:bodyPr/>
          <a:lstStyle/>
          <a:p>
            <a:pPr lvl="1"/>
            <a:r>
              <a:rPr lang="sv-SE" sz="2000" dirty="0" smtClean="0"/>
              <a:t>Funktionalitet – Samlad läkemedelslista</a:t>
            </a:r>
            <a:r>
              <a:rPr lang="sv-SE" sz="1800" dirty="0"/>
              <a:t/>
            </a:r>
            <a:br>
              <a:rPr lang="sv-SE" sz="1800" dirty="0"/>
            </a:br>
            <a:r>
              <a:rPr lang="sv-SE" sz="1400" b="0" dirty="0" smtClean="0"/>
              <a:t>- tjänstedomän </a:t>
            </a:r>
            <a:r>
              <a:rPr lang="sv-SE" sz="1400" b="0" i="1" dirty="0" smtClean="0"/>
              <a:t>vård</a:t>
            </a:r>
            <a:r>
              <a:rPr lang="sv-SE" sz="1400" b="0" i="1" dirty="0"/>
              <a:t>- och omsorg kärnprocess: hantera aktiviteter:ordination</a:t>
            </a:r>
            <a:endParaRPr lang="sv-SE" sz="2800" b="0" i="1" dirty="0"/>
          </a:p>
        </p:txBody>
      </p:sp>
      <p:graphicFrame>
        <p:nvGraphicFramePr>
          <p:cNvPr id="6" name="Platshållare för innehåll 5"/>
          <p:cNvGraphicFramePr>
            <a:graphicFrameLocks noGrp="1"/>
          </p:cNvGraphicFramePr>
          <p:nvPr>
            <p:ph idx="1"/>
            <p:extLst>
              <p:ext uri="{D42A27DB-BD31-4B8C-83A1-F6EECF244321}">
                <p14:modId xmlns:p14="http://schemas.microsoft.com/office/powerpoint/2010/main" val="807125974"/>
              </p:ext>
            </p:extLst>
          </p:nvPr>
        </p:nvGraphicFramePr>
        <p:xfrm>
          <a:off x="323904" y="1689650"/>
          <a:ext cx="4270145" cy="3019572"/>
        </p:xfrm>
        <a:graphic>
          <a:graphicData uri="http://schemas.openxmlformats.org/drawingml/2006/table">
            <a:tbl>
              <a:tblPr>
                <a:tableStyleId>{3C2FFA5D-87B4-456A-9821-1D502468CF0F}</a:tableStyleId>
              </a:tblPr>
              <a:tblGrid>
                <a:gridCol w="4270145"/>
              </a:tblGrid>
              <a:tr h="450659">
                <a:tc>
                  <a:txBody>
                    <a:bodyPr/>
                    <a:lstStyle/>
                    <a:p>
                      <a:pPr marL="108000" lvl="0" algn="l" fontAlgn="t"/>
                      <a:r>
                        <a:rPr lang="sv-SE" sz="1200" u="none" strike="noStrike" dirty="0">
                          <a:effectLst/>
                        </a:rPr>
                        <a:t>Visa patientens aktuella läkemedelsbehandlingar och tillhörande </a:t>
                      </a:r>
                      <a:r>
                        <a:rPr lang="sv-SE" sz="1200" u="none" strike="noStrike" dirty="0" smtClean="0">
                          <a:effectLst/>
                        </a:rPr>
                        <a:t>förskrivningar</a:t>
                      </a:r>
                      <a:endParaRPr lang="sv-SE" sz="1200" b="0" i="0" u="none" strike="noStrike" dirty="0">
                        <a:solidFill>
                          <a:srgbClr val="000000"/>
                        </a:solidFill>
                        <a:effectLst/>
                        <a:latin typeface="Calibri"/>
                      </a:endParaRPr>
                    </a:p>
                  </a:txBody>
                  <a:tcPr marL="0" marR="0" marT="0" marB="0" anchor="ctr"/>
                </a:tc>
              </a:tr>
              <a:tr h="648900">
                <a:tc>
                  <a:txBody>
                    <a:bodyPr/>
                    <a:lstStyle/>
                    <a:p>
                      <a:pPr marL="108000" lvl="0" algn="l" fontAlgn="t"/>
                      <a:r>
                        <a:rPr lang="sv-SE" sz="1200" u="none" strike="noStrike" dirty="0">
                          <a:effectLst/>
                        </a:rPr>
                        <a:t>Visa patientens tidigare läkemedelsbehandlingar och tillhörande förskrivningar</a:t>
                      </a:r>
                      <a:endParaRPr lang="sv-SE" sz="1200" b="0" i="0" u="none" strike="noStrike" dirty="0">
                        <a:solidFill>
                          <a:srgbClr val="000000"/>
                        </a:solidFill>
                        <a:effectLst/>
                        <a:latin typeface="Calibri"/>
                      </a:endParaRPr>
                    </a:p>
                  </a:txBody>
                  <a:tcPr marL="0" marR="0" marT="0" marB="0" anchor="ctr"/>
                </a:tc>
              </a:tr>
              <a:tr h="464374">
                <a:tc>
                  <a:txBody>
                    <a:bodyPr/>
                    <a:lstStyle/>
                    <a:p>
                      <a:pPr marL="108000" lvl="0" algn="l" fontAlgn="t"/>
                      <a:r>
                        <a:rPr lang="sv-SE" sz="1200" u="none" strike="noStrike" dirty="0">
                          <a:effectLst/>
                        </a:rPr>
                        <a:t>Visa ordinationshistorik </a:t>
                      </a:r>
                      <a:r>
                        <a:rPr lang="sv-SE" sz="1200" u="none" strike="noStrike" dirty="0" smtClean="0">
                          <a:effectLst/>
                        </a:rPr>
                        <a:t/>
                      </a:r>
                      <a:br>
                        <a:rPr lang="sv-SE" sz="1200" u="none" strike="noStrike" dirty="0" smtClean="0">
                          <a:effectLst/>
                        </a:rPr>
                      </a:br>
                      <a:r>
                        <a:rPr lang="sv-SE" sz="1200" u="none" strike="noStrike" dirty="0" smtClean="0">
                          <a:effectLst/>
                        </a:rPr>
                        <a:t>(sekvens </a:t>
                      </a:r>
                      <a:r>
                        <a:rPr lang="sv-SE" sz="1200" u="none" strike="noStrike" dirty="0">
                          <a:effectLst/>
                        </a:rPr>
                        <a:t>av </a:t>
                      </a:r>
                      <a:r>
                        <a:rPr lang="sv-SE" sz="1200" u="none" strike="noStrike" dirty="0" smtClean="0">
                          <a:effectLst/>
                        </a:rPr>
                        <a:t>beslut</a:t>
                      </a:r>
                      <a:r>
                        <a:rPr lang="sv-SE" sz="1200" u="none" strike="noStrike" baseline="0" dirty="0" smtClean="0">
                          <a:effectLst/>
                        </a:rPr>
                        <a:t> kring läkemedelsbehandling</a:t>
                      </a:r>
                      <a:r>
                        <a:rPr lang="sv-SE" sz="1200" u="none" strike="noStrike" dirty="0" smtClean="0">
                          <a:effectLst/>
                        </a:rPr>
                        <a:t>)</a:t>
                      </a:r>
                      <a:endParaRPr lang="sv-SE" sz="1200" b="0" i="0" u="none" strike="noStrike" dirty="0">
                        <a:solidFill>
                          <a:srgbClr val="000000"/>
                        </a:solidFill>
                        <a:effectLst/>
                        <a:latin typeface="Calibri"/>
                      </a:endParaRPr>
                    </a:p>
                  </a:txBody>
                  <a:tcPr marL="0" marR="0" marT="0" marB="0" anchor="ctr"/>
                </a:tc>
              </a:tr>
              <a:tr h="385832">
                <a:tc>
                  <a:txBody>
                    <a:bodyPr/>
                    <a:lstStyle/>
                    <a:p>
                      <a:pPr marL="108000" marR="0" lvl="0" indent="0" algn="l" defTabSz="914400" rtl="0" eaLnBrk="1" fontAlgn="t" latinLnBrk="0" hangingPunct="1">
                        <a:lnSpc>
                          <a:spcPct val="100000"/>
                        </a:lnSpc>
                        <a:spcBef>
                          <a:spcPts val="0"/>
                        </a:spcBef>
                        <a:spcAft>
                          <a:spcPts val="0"/>
                        </a:spcAft>
                        <a:buClrTx/>
                        <a:buSzTx/>
                        <a:buFontTx/>
                        <a:buNone/>
                        <a:tabLst/>
                        <a:defRPr/>
                      </a:pPr>
                      <a:r>
                        <a:rPr lang="sv-SE" sz="1200" u="none" strike="noStrike" dirty="0" smtClean="0">
                          <a:solidFill>
                            <a:schemeClr val="tx1"/>
                          </a:solidFill>
                          <a:effectLst/>
                        </a:rPr>
                        <a:t>Visa patientens övriga "lösa" förskrivningar/</a:t>
                      </a:r>
                      <a:r>
                        <a:rPr lang="sv-SE" sz="1200" u="none" strike="noStrike" dirty="0" smtClean="0">
                          <a:solidFill>
                            <a:srgbClr val="FF0000"/>
                          </a:solidFill>
                          <a:effectLst/>
                        </a:rPr>
                        <a:t>recept </a:t>
                      </a:r>
                      <a:r>
                        <a:rPr lang="sv-SE" sz="1600" u="none" strike="noStrike" dirty="0" smtClean="0">
                          <a:solidFill>
                            <a:srgbClr val="FF0000"/>
                          </a:solidFill>
                          <a:effectLst/>
                        </a:rPr>
                        <a:t>*</a:t>
                      </a:r>
                      <a:endParaRPr lang="sv-SE" sz="1200" b="0" i="0" u="none" strike="noStrike" dirty="0" smtClean="0">
                        <a:solidFill>
                          <a:srgbClr val="FF0000"/>
                        </a:solidFill>
                        <a:effectLst/>
                        <a:latin typeface="Calibri"/>
                      </a:endParaRPr>
                    </a:p>
                  </a:txBody>
                  <a:tcPr marL="0" marR="0" marT="0" marB="0" anchor="b"/>
                </a:tc>
              </a:tr>
              <a:tr h="385832">
                <a:tc>
                  <a:txBody>
                    <a:bodyPr/>
                    <a:lstStyle/>
                    <a:p>
                      <a:pPr marL="108000" lvl="0" algn="l" fontAlgn="t"/>
                      <a:r>
                        <a:rPr lang="sv-SE" sz="1200" u="none" strike="noStrike" dirty="0">
                          <a:effectLst/>
                        </a:rPr>
                        <a:t>Visa expedieringar (uttag) som skett på viss </a:t>
                      </a:r>
                      <a:r>
                        <a:rPr lang="sv-SE" sz="1200" u="none" strike="noStrike" dirty="0" smtClean="0">
                          <a:effectLst/>
                        </a:rPr>
                        <a:t>förskrivning</a:t>
                      </a:r>
                      <a:endParaRPr lang="sv-SE" sz="1200" b="0" i="0" u="none" strike="noStrike" dirty="0">
                        <a:solidFill>
                          <a:srgbClr val="000000"/>
                        </a:solidFill>
                        <a:effectLst/>
                        <a:latin typeface="Calibri"/>
                      </a:endParaRPr>
                    </a:p>
                  </a:txBody>
                  <a:tcPr marL="0" marR="0" marT="0" marB="0" anchor="ctr"/>
                </a:tc>
              </a:tr>
              <a:tr h="368294">
                <a:tc>
                  <a:txBody>
                    <a:bodyPr/>
                    <a:lstStyle/>
                    <a:p>
                      <a:pPr marL="108000" lvl="0" algn="l" fontAlgn="t"/>
                      <a:r>
                        <a:rPr lang="sv-SE" sz="1200" u="none" strike="noStrike" dirty="0">
                          <a:effectLst/>
                        </a:rPr>
                        <a:t>Visa sammanställning alla expedieringar (uttag) för patienten</a:t>
                      </a:r>
                      <a:endParaRPr lang="sv-SE" sz="1200" b="0" i="0" u="none" strike="noStrike" dirty="0">
                        <a:solidFill>
                          <a:srgbClr val="000000"/>
                        </a:solidFill>
                        <a:effectLst/>
                        <a:latin typeface="Calibri"/>
                      </a:endParaRPr>
                    </a:p>
                  </a:txBody>
                  <a:tcPr marL="0" marR="0" marT="0" marB="0" anchor="ctr"/>
                </a:tc>
              </a:tr>
              <a:tr h="315681">
                <a:tc>
                  <a:txBody>
                    <a:bodyPr/>
                    <a:lstStyle/>
                    <a:p>
                      <a:pPr marL="108000" lvl="0" algn="l" fontAlgn="t"/>
                      <a:r>
                        <a:rPr lang="sv-SE" sz="1200" u="none" strike="noStrike" dirty="0">
                          <a:effectLst/>
                        </a:rPr>
                        <a:t>Visa </a:t>
                      </a:r>
                      <a:r>
                        <a:rPr lang="sv-SE" sz="1200" u="none" strike="noStrike" dirty="0" smtClean="0">
                          <a:effectLst/>
                        </a:rPr>
                        <a:t>(läkemedelsnära)</a:t>
                      </a:r>
                      <a:r>
                        <a:rPr lang="sv-SE" sz="1200" u="none" strike="noStrike" baseline="0" dirty="0" smtClean="0">
                          <a:effectLst/>
                        </a:rPr>
                        <a:t> </a:t>
                      </a:r>
                      <a:r>
                        <a:rPr lang="sv-SE" sz="1200" u="none" strike="noStrike" dirty="0" smtClean="0">
                          <a:effectLst/>
                        </a:rPr>
                        <a:t>handelsvaror</a:t>
                      </a:r>
                      <a:endParaRPr lang="sv-SE" sz="1200" b="0" i="0" u="none" strike="noStrike" dirty="0">
                        <a:solidFill>
                          <a:srgbClr val="000000"/>
                        </a:solidFill>
                        <a:effectLst/>
                        <a:latin typeface="Calibri"/>
                      </a:endParaRPr>
                    </a:p>
                  </a:txBody>
                  <a:tcPr marL="0" marR="0" marT="0" marB="0" anchor="ctr"/>
                </a:tc>
              </a:tr>
            </a:tbl>
          </a:graphicData>
        </a:graphic>
      </p:graphicFrame>
      <p:sp>
        <p:nvSpPr>
          <p:cNvPr id="3" name="Platshållare för bildnummer 2"/>
          <p:cNvSpPr>
            <a:spLocks noGrp="1"/>
          </p:cNvSpPr>
          <p:nvPr>
            <p:ph type="sldNum" sz="quarter" idx="10"/>
          </p:nvPr>
        </p:nvSpPr>
        <p:spPr/>
        <p:txBody>
          <a:bodyPr/>
          <a:lstStyle/>
          <a:p>
            <a:fld id="{6EE46765-18A6-4212-A407-C65E2DCE0A05}" type="slidenum">
              <a:rPr lang="sv-SE" smtClean="0"/>
              <a:pPr/>
              <a:t>5</a:t>
            </a:fld>
            <a:endParaRPr lang="sv-SE"/>
          </a:p>
        </p:txBody>
      </p:sp>
      <p:graphicFrame>
        <p:nvGraphicFramePr>
          <p:cNvPr id="7" name="Tabell 6"/>
          <p:cNvGraphicFramePr>
            <a:graphicFrameLocks noGrp="1"/>
          </p:cNvGraphicFramePr>
          <p:nvPr>
            <p:extLst>
              <p:ext uri="{D42A27DB-BD31-4B8C-83A1-F6EECF244321}">
                <p14:modId xmlns:p14="http://schemas.microsoft.com/office/powerpoint/2010/main" val="329785651"/>
              </p:ext>
            </p:extLst>
          </p:nvPr>
        </p:nvGraphicFramePr>
        <p:xfrm>
          <a:off x="4885879" y="1689645"/>
          <a:ext cx="3792640" cy="4438483"/>
        </p:xfrm>
        <a:graphic>
          <a:graphicData uri="http://schemas.openxmlformats.org/drawingml/2006/table">
            <a:tbl>
              <a:tblPr>
                <a:tableStyleId>{3C2FFA5D-87B4-456A-9821-1D502468CF0F}</a:tableStyleId>
              </a:tblPr>
              <a:tblGrid>
                <a:gridCol w="3792640"/>
              </a:tblGrid>
              <a:tr h="442824">
                <a:tc>
                  <a:txBody>
                    <a:bodyPr/>
                    <a:lstStyle/>
                    <a:p>
                      <a:pPr marL="72000" algn="l" fontAlgn="t"/>
                      <a:r>
                        <a:rPr lang="sv-SE" sz="1200" u="none" strike="noStrike" dirty="0">
                          <a:effectLst/>
                        </a:rPr>
                        <a:t>Ordinera läkemedelsbehandling, </a:t>
                      </a:r>
                      <a:r>
                        <a:rPr lang="sv-SE" sz="1200" u="none" strike="noStrike" dirty="0" smtClean="0">
                          <a:effectLst/>
                        </a:rPr>
                        <a:t>inkl. strukturerad ordinationsorsak</a:t>
                      </a:r>
                      <a:endParaRPr lang="sv-SE" sz="1200" b="0" i="0" u="none" strike="noStrike" dirty="0">
                        <a:solidFill>
                          <a:srgbClr val="000000"/>
                        </a:solidFill>
                        <a:effectLst/>
                        <a:latin typeface="Calibri"/>
                      </a:endParaRPr>
                    </a:p>
                  </a:txBody>
                  <a:tcPr marL="0" marR="0" marT="0" marB="0" anchor="ctr"/>
                </a:tc>
              </a:tr>
              <a:tr h="313202">
                <a:tc>
                  <a:txBody>
                    <a:bodyPr/>
                    <a:lstStyle/>
                    <a:p>
                      <a:pPr marL="72000" algn="l" fontAlgn="t"/>
                      <a:r>
                        <a:rPr lang="sv-SE" sz="1200" u="none" strike="noStrike" dirty="0">
                          <a:effectLst/>
                        </a:rPr>
                        <a:t>Ordinera handelsvaror för dospatient </a:t>
                      </a:r>
                      <a:r>
                        <a:rPr lang="sv-SE" sz="1200" u="none" strike="noStrike" dirty="0" smtClean="0">
                          <a:effectLst/>
                        </a:rPr>
                        <a:t>(</a:t>
                      </a:r>
                      <a:r>
                        <a:rPr lang="sv-SE" sz="1200" u="none" strike="noStrike" dirty="0">
                          <a:effectLst/>
                        </a:rPr>
                        <a:t>inkl. spolvätskor)</a:t>
                      </a:r>
                      <a:endParaRPr lang="sv-SE" sz="1200" b="0" i="0" u="none" strike="noStrike" dirty="0">
                        <a:effectLst/>
                        <a:latin typeface="Calibri"/>
                      </a:endParaRPr>
                    </a:p>
                  </a:txBody>
                  <a:tcPr marL="0" marR="0" marT="0" marB="0" anchor="ctr"/>
                </a:tc>
              </a:tr>
              <a:tr h="321834">
                <a:tc>
                  <a:txBody>
                    <a:bodyPr/>
                    <a:lstStyle/>
                    <a:p>
                      <a:pPr marL="72000" algn="l" fontAlgn="t"/>
                      <a:r>
                        <a:rPr lang="sv-SE" sz="1200" u="none" strike="noStrike" dirty="0">
                          <a:effectLst/>
                        </a:rPr>
                        <a:t>Ändra </a:t>
                      </a:r>
                      <a:r>
                        <a:rPr lang="sv-SE" sz="1200" u="none" strike="noStrike" dirty="0" smtClean="0">
                          <a:effectLst/>
                        </a:rPr>
                        <a:t>läkemedelsbehandling och </a:t>
                      </a:r>
                      <a:r>
                        <a:rPr lang="sv-SE" sz="1200" u="none" strike="noStrike" dirty="0">
                          <a:effectLst/>
                        </a:rPr>
                        <a:t>förskrivning</a:t>
                      </a:r>
                      <a:endParaRPr lang="sv-SE" sz="1200" b="0" i="0" u="none" strike="noStrike" dirty="0">
                        <a:solidFill>
                          <a:srgbClr val="000000"/>
                        </a:solidFill>
                        <a:effectLst/>
                        <a:latin typeface="Calibri"/>
                      </a:endParaRPr>
                    </a:p>
                  </a:txBody>
                  <a:tcPr marL="0" marR="0" marT="0" marB="0" anchor="ctr"/>
                </a:tc>
              </a:tr>
              <a:tr h="313202">
                <a:tc>
                  <a:txBody>
                    <a:bodyPr/>
                    <a:lstStyle/>
                    <a:p>
                      <a:pPr marL="72000" algn="l" fontAlgn="t"/>
                      <a:r>
                        <a:rPr lang="sv-SE" sz="1200" u="none" strike="noStrike" dirty="0">
                          <a:effectLst/>
                        </a:rPr>
                        <a:t>Förnya </a:t>
                      </a:r>
                      <a:r>
                        <a:rPr lang="sv-SE" sz="1200" u="none" strike="noStrike" dirty="0" smtClean="0">
                          <a:effectLst/>
                        </a:rPr>
                        <a:t>recept</a:t>
                      </a:r>
                      <a:endParaRPr lang="sv-SE" sz="1200" b="0" i="0" u="none" strike="noStrike" dirty="0">
                        <a:solidFill>
                          <a:srgbClr val="000000"/>
                        </a:solidFill>
                        <a:effectLst/>
                        <a:latin typeface="Calibri"/>
                      </a:endParaRPr>
                    </a:p>
                  </a:txBody>
                  <a:tcPr marL="0" marR="0" marT="0" marB="0" anchor="ctr"/>
                </a:tc>
              </a:tr>
              <a:tr h="516665">
                <a:tc>
                  <a:txBody>
                    <a:bodyPr/>
                    <a:lstStyle/>
                    <a:p>
                      <a:pPr marL="72000" algn="l" fontAlgn="t"/>
                      <a:r>
                        <a:rPr lang="sv-SE" sz="1200" u="none" strike="noStrike" dirty="0">
                          <a:effectLst/>
                        </a:rPr>
                        <a:t>Förskriva till patient utan person- eller samordningsnummer</a:t>
                      </a:r>
                      <a:endParaRPr lang="sv-SE" sz="1200" b="0" i="0" u="none" strike="noStrike" dirty="0">
                        <a:solidFill>
                          <a:srgbClr val="000000"/>
                        </a:solidFill>
                        <a:effectLst/>
                        <a:latin typeface="Calibri"/>
                      </a:endParaRPr>
                    </a:p>
                  </a:txBody>
                  <a:tcPr marL="0" marR="0" marT="0" marB="0" anchor="ctr"/>
                </a:tc>
              </a:tr>
              <a:tr h="722444">
                <a:tc>
                  <a:txBody>
                    <a:bodyPr/>
                    <a:lstStyle/>
                    <a:p>
                      <a:pPr marL="72000" algn="l" fontAlgn="t"/>
                      <a:r>
                        <a:rPr lang="sv-SE" sz="1200" u="none" strike="noStrike" dirty="0">
                          <a:effectLst/>
                        </a:rPr>
                        <a:t>Sätt ut läkemedelsbehandling, </a:t>
                      </a:r>
                      <a:r>
                        <a:rPr lang="sv-SE" sz="1200" u="none" strike="noStrike" dirty="0" smtClean="0">
                          <a:effectLst/>
                        </a:rPr>
                        <a:t/>
                      </a:r>
                      <a:br>
                        <a:rPr lang="sv-SE" sz="1200" u="none" strike="noStrike" dirty="0" smtClean="0">
                          <a:effectLst/>
                        </a:rPr>
                      </a:br>
                      <a:r>
                        <a:rPr lang="sv-SE" sz="1200" u="none" strike="noStrike" dirty="0" smtClean="0">
                          <a:effectLst/>
                        </a:rPr>
                        <a:t>inklusive </a:t>
                      </a:r>
                      <a:r>
                        <a:rPr lang="sv-SE" sz="1200" u="none" strike="noStrike" dirty="0">
                          <a:effectLst/>
                        </a:rPr>
                        <a:t>makulera/sätt ut </a:t>
                      </a:r>
                      <a:r>
                        <a:rPr lang="sv-SE" sz="1200" u="none" strike="noStrike" dirty="0" smtClean="0">
                          <a:effectLst/>
                        </a:rPr>
                        <a:t>receptet </a:t>
                      </a:r>
                      <a:r>
                        <a:rPr lang="sv-SE" sz="1200" u="none" strike="noStrike" dirty="0">
                          <a:effectLst/>
                        </a:rPr>
                        <a:t>och stoppa kvarvarande </a:t>
                      </a:r>
                      <a:r>
                        <a:rPr lang="sv-SE" sz="1200" u="none" strike="noStrike" dirty="0" smtClean="0">
                          <a:effectLst/>
                        </a:rPr>
                        <a:t>uttag</a:t>
                      </a:r>
                      <a:endParaRPr lang="sv-SE" sz="1200" b="0" i="0" u="none" strike="noStrike" dirty="0">
                        <a:solidFill>
                          <a:srgbClr val="000000"/>
                        </a:solidFill>
                        <a:effectLst/>
                        <a:latin typeface="Calibri"/>
                      </a:endParaRPr>
                    </a:p>
                  </a:txBody>
                  <a:tcPr marL="0" marR="0" marT="0" marB="0" anchor="ctr"/>
                </a:tc>
              </a:tr>
              <a:tr h="470068">
                <a:tc>
                  <a:txBody>
                    <a:bodyPr/>
                    <a:lstStyle/>
                    <a:p>
                      <a:pPr marL="72000" algn="l" fontAlgn="t"/>
                      <a:r>
                        <a:rPr lang="sv-SE" sz="1200" u="none" strike="noStrike" dirty="0">
                          <a:effectLst/>
                        </a:rPr>
                        <a:t>Bekräftande </a:t>
                      </a:r>
                      <a:r>
                        <a:rPr lang="sv-SE" sz="1200" u="none" strike="noStrike" dirty="0" smtClean="0">
                          <a:effectLst/>
                        </a:rPr>
                        <a:t>ordination</a:t>
                      </a:r>
                      <a:br>
                        <a:rPr lang="sv-SE" sz="1200" u="none" strike="noStrike" dirty="0" smtClean="0">
                          <a:effectLst/>
                        </a:rPr>
                      </a:br>
                      <a:r>
                        <a:rPr lang="sv-SE" sz="1200" u="none" strike="noStrike" dirty="0" smtClean="0">
                          <a:effectLst/>
                        </a:rPr>
                        <a:t>-</a:t>
                      </a:r>
                      <a:r>
                        <a:rPr lang="sv-SE" sz="1200" u="none" strike="noStrike" baseline="0" dirty="0" smtClean="0">
                          <a:effectLst/>
                        </a:rPr>
                        <a:t> kan vara </a:t>
                      </a:r>
                      <a:r>
                        <a:rPr lang="sv-SE" sz="1200" u="none" strike="noStrike" dirty="0" smtClean="0">
                          <a:effectLst/>
                        </a:rPr>
                        <a:t>med </a:t>
                      </a:r>
                      <a:r>
                        <a:rPr lang="sv-SE" sz="1200" u="none" strike="noStrike" dirty="0">
                          <a:effectLst/>
                        </a:rPr>
                        <a:t>"löst" recept som </a:t>
                      </a:r>
                      <a:r>
                        <a:rPr lang="sv-SE" sz="1200" u="none" strike="noStrike" dirty="0" smtClean="0">
                          <a:effectLst/>
                        </a:rPr>
                        <a:t>underlag </a:t>
                      </a:r>
                      <a:endParaRPr lang="sv-SE" sz="1200" b="0" i="0" u="none" strike="noStrike" dirty="0">
                        <a:solidFill>
                          <a:srgbClr val="000000"/>
                        </a:solidFill>
                        <a:effectLst/>
                        <a:latin typeface="Calibri"/>
                      </a:endParaRPr>
                    </a:p>
                  </a:txBody>
                  <a:tcPr marL="0" marR="0" marT="0" marB="0" anchor="ctr"/>
                </a:tc>
              </a:tr>
              <a:tr h="376647">
                <a:tc>
                  <a:txBody>
                    <a:bodyPr/>
                    <a:lstStyle/>
                    <a:p>
                      <a:pPr marL="72000" algn="l" fontAlgn="t"/>
                      <a:r>
                        <a:rPr lang="sv-SE" sz="1200" u="none" strike="noStrike" dirty="0" smtClean="0">
                          <a:effectLst/>
                        </a:rPr>
                        <a:t>Makulera</a:t>
                      </a:r>
                      <a:r>
                        <a:rPr lang="sv-SE" sz="1200" u="none" strike="noStrike" baseline="0" dirty="0" smtClean="0">
                          <a:effectLst/>
                        </a:rPr>
                        <a:t> </a:t>
                      </a:r>
                      <a:r>
                        <a:rPr lang="sv-SE" sz="1200" u="none" strike="noStrike" dirty="0" smtClean="0">
                          <a:effectLst/>
                        </a:rPr>
                        <a:t>recept</a:t>
                      </a:r>
                      <a:endParaRPr lang="sv-SE" sz="1200" b="0" i="0" u="none" strike="noStrike" dirty="0">
                        <a:solidFill>
                          <a:srgbClr val="000000"/>
                        </a:solidFill>
                        <a:effectLst/>
                        <a:latin typeface="Calibri"/>
                      </a:endParaRPr>
                    </a:p>
                  </a:txBody>
                  <a:tcPr marL="0" marR="0" marT="0" marB="0" anchor="ctr"/>
                </a:tc>
              </a:tr>
              <a:tr h="297919">
                <a:tc>
                  <a:txBody>
                    <a:bodyPr/>
                    <a:lstStyle/>
                    <a:p>
                      <a:pPr marL="72000" algn="l" fontAlgn="t"/>
                      <a:r>
                        <a:rPr lang="sv-SE" sz="1200" u="none" strike="noStrike" kern="1200" dirty="0" smtClean="0">
                          <a:solidFill>
                            <a:schemeClr val="dk1"/>
                          </a:solidFill>
                          <a:effectLst/>
                          <a:latin typeface="+mn-lt"/>
                          <a:ea typeface="+mn-ea"/>
                          <a:cs typeface="+mn-cs"/>
                        </a:rPr>
                        <a:t>Förskriva</a:t>
                      </a:r>
                      <a:r>
                        <a:rPr lang="sv-SE" sz="1200" u="none" strike="noStrike" kern="1200" baseline="0" dirty="0" smtClean="0">
                          <a:solidFill>
                            <a:schemeClr val="dk1"/>
                          </a:solidFill>
                          <a:effectLst/>
                          <a:latin typeface="+mn-lt"/>
                          <a:ea typeface="+mn-ea"/>
                          <a:cs typeface="+mn-cs"/>
                        </a:rPr>
                        <a:t> och s</a:t>
                      </a:r>
                      <a:r>
                        <a:rPr lang="sv-SE" sz="1200" u="none" strike="noStrike" kern="1200" dirty="0" smtClean="0">
                          <a:solidFill>
                            <a:schemeClr val="dk1"/>
                          </a:solidFill>
                          <a:effectLst/>
                          <a:latin typeface="+mn-lt"/>
                          <a:ea typeface="+mn-ea"/>
                          <a:cs typeface="+mn-cs"/>
                        </a:rPr>
                        <a:t>kicka</a:t>
                      </a:r>
                      <a:r>
                        <a:rPr lang="sv-SE" sz="1200" b="0" i="0" u="none" strike="noStrike" baseline="0" dirty="0" smtClean="0">
                          <a:solidFill>
                            <a:srgbClr val="000000"/>
                          </a:solidFill>
                          <a:effectLst/>
                          <a:latin typeface="Calibri"/>
                        </a:rPr>
                        <a:t> </a:t>
                      </a:r>
                      <a:r>
                        <a:rPr lang="sv-SE" sz="1200" u="none" strike="noStrike" kern="1200" dirty="0" smtClean="0">
                          <a:solidFill>
                            <a:schemeClr val="dk1"/>
                          </a:solidFill>
                          <a:effectLst/>
                          <a:latin typeface="+mn-lt"/>
                          <a:ea typeface="+mn-ea"/>
                          <a:cs typeface="+mn-cs"/>
                        </a:rPr>
                        <a:t>recept</a:t>
                      </a:r>
                      <a:endParaRPr lang="sv-SE" sz="1200" u="none" strike="noStrike" kern="1200" dirty="0">
                        <a:solidFill>
                          <a:schemeClr val="dk1"/>
                        </a:solidFill>
                        <a:effectLst/>
                        <a:latin typeface="+mn-lt"/>
                        <a:ea typeface="+mn-ea"/>
                        <a:cs typeface="+mn-cs"/>
                      </a:endParaRPr>
                    </a:p>
                  </a:txBody>
                  <a:tcPr marL="0" marR="0" marT="0" marB="0" anchor="ctr"/>
                </a:tc>
              </a:tr>
              <a:tr h="297919">
                <a:tc>
                  <a:txBody>
                    <a:bodyPr/>
                    <a:lstStyle/>
                    <a:p>
                      <a:pPr marL="72000" algn="l" fontAlgn="t"/>
                      <a:r>
                        <a:rPr lang="sv-SE" sz="1200" u="none" strike="noStrike" dirty="0">
                          <a:effectLst/>
                        </a:rPr>
                        <a:t>Göra uppehåll i läkemedelsbehandling</a:t>
                      </a:r>
                      <a:endParaRPr lang="sv-SE" sz="1200" b="0" i="0" u="none" strike="noStrike" dirty="0">
                        <a:solidFill>
                          <a:srgbClr val="000000"/>
                        </a:solidFill>
                        <a:effectLst/>
                        <a:latin typeface="Calibri"/>
                      </a:endParaRPr>
                    </a:p>
                  </a:txBody>
                  <a:tcPr marL="0" marR="0" marT="0" marB="0" anchor="ctr"/>
                </a:tc>
              </a:tr>
              <a:tr h="354053">
                <a:tc>
                  <a:txBody>
                    <a:bodyPr/>
                    <a:lstStyle/>
                    <a:p>
                      <a:pPr marL="72000" algn="l" fontAlgn="t"/>
                      <a:r>
                        <a:rPr lang="sv-SE" sz="1200" u="none" strike="noStrike" dirty="0">
                          <a:effectLst/>
                        </a:rPr>
                        <a:t>Markera avstämning för </a:t>
                      </a:r>
                      <a:r>
                        <a:rPr lang="sv-SE" sz="1200" u="none" strike="noStrike" dirty="0" smtClean="0">
                          <a:effectLst/>
                        </a:rPr>
                        <a:t>hela den aktuella </a:t>
                      </a:r>
                      <a:r>
                        <a:rPr lang="sv-SE" sz="1200" u="none" strike="noStrike" dirty="0">
                          <a:effectLst/>
                        </a:rPr>
                        <a:t>läkemedelslistan</a:t>
                      </a:r>
                      <a:endParaRPr lang="sv-SE" sz="1200" b="0" i="0" u="none" strike="noStrike" dirty="0">
                        <a:effectLst/>
                        <a:latin typeface="Calibri"/>
                      </a:endParaRPr>
                    </a:p>
                  </a:txBody>
                  <a:tcPr marL="0" marR="0" marT="0" marB="0" anchor="ctr"/>
                </a:tc>
              </a:tr>
            </a:tbl>
          </a:graphicData>
        </a:graphic>
      </p:graphicFrame>
      <p:graphicFrame>
        <p:nvGraphicFramePr>
          <p:cNvPr id="8" name="Platshållare för innehåll 5"/>
          <p:cNvGraphicFramePr>
            <a:graphicFrameLocks noGrp="1"/>
          </p:cNvGraphicFramePr>
          <p:nvPr>
            <p:ph idx="1"/>
            <p:extLst>
              <p:ext uri="{D42A27DB-BD31-4B8C-83A1-F6EECF244321}">
                <p14:modId xmlns:p14="http://schemas.microsoft.com/office/powerpoint/2010/main" val="2946633659"/>
              </p:ext>
            </p:extLst>
          </p:nvPr>
        </p:nvGraphicFramePr>
        <p:xfrm>
          <a:off x="323904" y="5176321"/>
          <a:ext cx="4270145" cy="947043"/>
        </p:xfrm>
        <a:graphic>
          <a:graphicData uri="http://schemas.openxmlformats.org/drawingml/2006/table">
            <a:tbl>
              <a:tblPr>
                <a:tableStyleId>{3C2FFA5D-87B4-456A-9821-1D502468CF0F}</a:tableStyleId>
              </a:tblPr>
              <a:tblGrid>
                <a:gridCol w="4270145"/>
              </a:tblGrid>
              <a:tr h="315681">
                <a:tc>
                  <a:txBody>
                    <a:bodyPr/>
                    <a:lstStyle/>
                    <a:p>
                      <a:pPr marL="108000" lvl="0" algn="l" fontAlgn="t"/>
                      <a:r>
                        <a:rPr lang="sv-SE" sz="1200" u="none" strike="noStrike" dirty="0">
                          <a:effectLst/>
                        </a:rPr>
                        <a:t>Visa läkemedelslistan </a:t>
                      </a:r>
                      <a:r>
                        <a:rPr lang="sv-SE" sz="1200" u="none" strike="noStrike" dirty="0" smtClean="0">
                          <a:effectLst/>
                        </a:rPr>
                        <a:t>på</a:t>
                      </a:r>
                      <a:r>
                        <a:rPr lang="sv-SE" sz="1200" u="none" strike="noStrike" baseline="0" dirty="0" smtClean="0">
                          <a:effectLst/>
                        </a:rPr>
                        <a:t> en</a:t>
                      </a:r>
                      <a:r>
                        <a:rPr lang="sv-SE" sz="1200" u="none" strike="noStrike" dirty="0" smtClean="0">
                          <a:effectLst/>
                        </a:rPr>
                        <a:t> tidslinje</a:t>
                      </a:r>
                      <a:endParaRPr lang="sv-SE" sz="1200" b="0" i="0" u="none" strike="noStrike" dirty="0">
                        <a:solidFill>
                          <a:srgbClr val="000000"/>
                        </a:solidFill>
                        <a:effectLst/>
                        <a:latin typeface="Calibri"/>
                      </a:endParaRPr>
                    </a:p>
                  </a:txBody>
                  <a:tcPr marL="0" marR="0" marT="0" marB="0" anchor="ctr"/>
                </a:tc>
              </a:tr>
              <a:tr h="315681">
                <a:tc>
                  <a:txBody>
                    <a:bodyPr/>
                    <a:lstStyle/>
                    <a:p>
                      <a:pPr marL="108000" lvl="0" algn="l" fontAlgn="t"/>
                      <a:r>
                        <a:rPr lang="sv-SE" sz="1200" u="none" strike="noStrike" dirty="0">
                          <a:effectLst/>
                        </a:rPr>
                        <a:t>Filtrering av listan utifrån spärr och avsaknad av </a:t>
                      </a:r>
                      <a:r>
                        <a:rPr lang="sv-SE" sz="1200" u="none" strike="noStrike" dirty="0" smtClean="0">
                          <a:effectLst/>
                        </a:rPr>
                        <a:t>samtycken </a:t>
                      </a:r>
                    </a:p>
                  </a:txBody>
                  <a:tcPr marL="0" marR="0" marT="0" marB="0" anchor="ctr"/>
                </a:tc>
              </a:tr>
              <a:tr h="315681">
                <a:tc>
                  <a:txBody>
                    <a:bodyPr/>
                    <a:lstStyle/>
                    <a:p>
                      <a:pPr marL="108000" lvl="0" algn="l" fontAlgn="t"/>
                      <a:r>
                        <a:rPr lang="sv-SE" sz="1200" u="none" strike="noStrike" dirty="0" smtClean="0">
                          <a:effectLst/>
                        </a:rPr>
                        <a:t>Utskrift ordinationshandling etc.</a:t>
                      </a:r>
                    </a:p>
                  </a:txBody>
                  <a:tcPr marL="0" marR="0" marT="0" marB="0" anchor="ctr"/>
                </a:tc>
              </a:tr>
            </a:tbl>
          </a:graphicData>
        </a:graphic>
      </p:graphicFrame>
      <p:sp>
        <p:nvSpPr>
          <p:cNvPr id="11" name="textruta 10"/>
          <p:cNvSpPr txBox="1"/>
          <p:nvPr/>
        </p:nvSpPr>
        <p:spPr>
          <a:xfrm>
            <a:off x="261187" y="1381868"/>
            <a:ext cx="1933922" cy="307777"/>
          </a:xfrm>
          <a:prstGeom prst="rect">
            <a:avLst/>
          </a:prstGeom>
          <a:noFill/>
        </p:spPr>
        <p:txBody>
          <a:bodyPr wrap="square" rtlCol="0">
            <a:spAutoFit/>
          </a:bodyPr>
          <a:lstStyle/>
          <a:p>
            <a:r>
              <a:rPr lang="sv-SE" sz="1400" i="1" dirty="0" smtClean="0">
                <a:solidFill>
                  <a:schemeClr val="tx2"/>
                </a:solidFill>
                <a:latin typeface="Arial"/>
                <a:cs typeface="Arial"/>
              </a:rPr>
              <a:t>Visa läkemedelslista</a:t>
            </a:r>
            <a:endParaRPr lang="sv-SE" sz="1400" i="1" dirty="0">
              <a:solidFill>
                <a:schemeClr val="tx2"/>
              </a:solidFill>
              <a:latin typeface="Arial"/>
              <a:cs typeface="Arial"/>
            </a:endParaRPr>
          </a:p>
        </p:txBody>
      </p:sp>
      <p:sp>
        <p:nvSpPr>
          <p:cNvPr id="12" name="textruta 11"/>
          <p:cNvSpPr txBox="1"/>
          <p:nvPr/>
        </p:nvSpPr>
        <p:spPr>
          <a:xfrm>
            <a:off x="4885877" y="1380379"/>
            <a:ext cx="3886717" cy="307777"/>
          </a:xfrm>
          <a:prstGeom prst="rect">
            <a:avLst/>
          </a:prstGeom>
          <a:noFill/>
        </p:spPr>
        <p:txBody>
          <a:bodyPr wrap="square" rtlCol="0">
            <a:spAutoFit/>
          </a:bodyPr>
          <a:lstStyle/>
          <a:p>
            <a:r>
              <a:rPr lang="sv-SE" sz="1400" i="1" dirty="0" smtClean="0">
                <a:solidFill>
                  <a:schemeClr val="tx2"/>
                </a:solidFill>
                <a:latin typeface="Arial"/>
                <a:cs typeface="Arial"/>
              </a:rPr>
              <a:t>Ordinera, förskriva, ändra</a:t>
            </a:r>
            <a:endParaRPr lang="sv-SE" sz="1400" i="1" dirty="0">
              <a:solidFill>
                <a:schemeClr val="tx2"/>
              </a:solidFill>
              <a:latin typeface="Arial"/>
              <a:cs typeface="Arial"/>
            </a:endParaRPr>
          </a:p>
        </p:txBody>
      </p:sp>
      <p:sp>
        <p:nvSpPr>
          <p:cNvPr id="14" name="textruta 13"/>
          <p:cNvSpPr txBox="1"/>
          <p:nvPr/>
        </p:nvSpPr>
        <p:spPr>
          <a:xfrm>
            <a:off x="269024" y="4866180"/>
            <a:ext cx="3574442" cy="307777"/>
          </a:xfrm>
          <a:prstGeom prst="rect">
            <a:avLst/>
          </a:prstGeom>
          <a:noFill/>
        </p:spPr>
        <p:txBody>
          <a:bodyPr wrap="square" rtlCol="0">
            <a:spAutoFit/>
          </a:bodyPr>
          <a:lstStyle/>
          <a:p>
            <a:r>
              <a:rPr lang="sv-SE" sz="1400" i="1" dirty="0" smtClean="0">
                <a:solidFill>
                  <a:schemeClr val="tx2"/>
                </a:solidFill>
                <a:latin typeface="Arial"/>
                <a:cs typeface="Arial"/>
              </a:rPr>
              <a:t>..och baserat på listan (i vårdsystemet)</a:t>
            </a:r>
            <a:endParaRPr lang="sv-SE" sz="1400" i="1" dirty="0">
              <a:solidFill>
                <a:schemeClr val="tx2"/>
              </a:solidFill>
              <a:latin typeface="Arial"/>
              <a:cs typeface="Arial"/>
            </a:endParaRPr>
          </a:p>
        </p:txBody>
      </p:sp>
      <p:sp>
        <p:nvSpPr>
          <p:cNvPr id="18" name="textruta 17"/>
          <p:cNvSpPr txBox="1"/>
          <p:nvPr/>
        </p:nvSpPr>
        <p:spPr>
          <a:xfrm>
            <a:off x="323904" y="6317375"/>
            <a:ext cx="3884902" cy="253916"/>
          </a:xfrm>
          <a:prstGeom prst="rect">
            <a:avLst/>
          </a:prstGeom>
          <a:noFill/>
        </p:spPr>
        <p:txBody>
          <a:bodyPr wrap="square" rtlCol="0">
            <a:spAutoFit/>
          </a:bodyPr>
          <a:lstStyle/>
          <a:p>
            <a:r>
              <a:rPr lang="sv-SE" sz="1050" i="1" dirty="0" smtClean="0">
                <a:solidFill>
                  <a:srgbClr val="FF0000"/>
                </a:solidFill>
                <a:latin typeface="Arial"/>
                <a:cs typeface="Arial"/>
              </a:rPr>
              <a:t>* </a:t>
            </a:r>
            <a:r>
              <a:rPr lang="sv-SE" sz="1050" i="1" dirty="0" smtClean="0">
                <a:solidFill>
                  <a:srgbClr val="FF0000"/>
                </a:solidFill>
                <a:latin typeface="PTSans-Regular"/>
              </a:rPr>
              <a:t>Olika regelverk för dospatient och icke-dos patient</a:t>
            </a:r>
            <a:endParaRPr lang="sv-SE" sz="1050" i="1" dirty="0">
              <a:solidFill>
                <a:srgbClr val="FF0000"/>
              </a:solidFill>
              <a:latin typeface="Arial"/>
              <a:cs typeface="Arial"/>
            </a:endParaRPr>
          </a:p>
        </p:txBody>
      </p:sp>
      <p:sp>
        <p:nvSpPr>
          <p:cNvPr id="19" name="textruta 18"/>
          <p:cNvSpPr txBox="1"/>
          <p:nvPr/>
        </p:nvSpPr>
        <p:spPr>
          <a:xfrm>
            <a:off x="3523339" y="6317375"/>
            <a:ext cx="2902291" cy="253916"/>
          </a:xfrm>
          <a:prstGeom prst="rect">
            <a:avLst/>
          </a:prstGeom>
          <a:noFill/>
        </p:spPr>
        <p:txBody>
          <a:bodyPr wrap="square" rtlCol="0">
            <a:spAutoFit/>
          </a:bodyPr>
          <a:lstStyle/>
          <a:p>
            <a:r>
              <a:rPr lang="sv-SE" sz="1050" i="1" dirty="0" smtClean="0">
                <a:solidFill>
                  <a:srgbClr val="2C2116"/>
                </a:solidFill>
                <a:latin typeface="PTSans-Regular"/>
              </a:rPr>
              <a:t>”Recept” ~ Expedieringsunderlag i NOD</a:t>
            </a:r>
            <a:endParaRPr lang="sv-SE" sz="1050" i="1" dirty="0">
              <a:solidFill>
                <a:schemeClr val="tx2"/>
              </a:solidFill>
              <a:latin typeface="Arial"/>
              <a:cs typeface="Arial"/>
            </a:endParaRPr>
          </a:p>
        </p:txBody>
      </p:sp>
    </p:spTree>
    <p:extLst>
      <p:ext uri="{BB962C8B-B14F-4D97-AF65-F5344CB8AC3E}">
        <p14:creationId xmlns:p14="http://schemas.microsoft.com/office/powerpoint/2010/main" val="31565758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pPr lvl="1"/>
            <a:r>
              <a:rPr lang="sv-SE" sz="2000" dirty="0" smtClean="0"/>
              <a:t>Funktionalitet – Kompletterande</a:t>
            </a:r>
            <a:br>
              <a:rPr lang="sv-SE" sz="2000" dirty="0" smtClean="0"/>
            </a:br>
            <a:r>
              <a:rPr lang="sv-SE" sz="1600" b="0" dirty="0" smtClean="0"/>
              <a:t>- relaterade tjänstedomäner</a:t>
            </a:r>
            <a:endParaRPr lang="sv-SE" sz="2800" b="0" dirty="0"/>
          </a:p>
        </p:txBody>
      </p:sp>
      <p:graphicFrame>
        <p:nvGraphicFramePr>
          <p:cNvPr id="16" name="Platshållare för innehåll 15"/>
          <p:cNvGraphicFramePr>
            <a:graphicFrameLocks noGrp="1"/>
          </p:cNvGraphicFramePr>
          <p:nvPr>
            <p:ph idx="1"/>
            <p:extLst>
              <p:ext uri="{D42A27DB-BD31-4B8C-83A1-F6EECF244321}">
                <p14:modId xmlns:p14="http://schemas.microsoft.com/office/powerpoint/2010/main" val="2913535126"/>
              </p:ext>
            </p:extLst>
          </p:nvPr>
        </p:nvGraphicFramePr>
        <p:xfrm>
          <a:off x="5059050" y="1864596"/>
          <a:ext cx="3007958" cy="2741880"/>
        </p:xfrm>
        <a:graphic>
          <a:graphicData uri="http://schemas.openxmlformats.org/drawingml/2006/table">
            <a:tbl>
              <a:tblPr>
                <a:tableStyleId>{69C7853C-536D-4A76-A0AE-DD22124D55A5}</a:tableStyleId>
              </a:tblPr>
              <a:tblGrid>
                <a:gridCol w="3007958"/>
              </a:tblGrid>
              <a:tr h="274188">
                <a:tc>
                  <a:txBody>
                    <a:bodyPr/>
                    <a:lstStyle/>
                    <a:p>
                      <a:pPr marL="72000" algn="l" fontAlgn="t"/>
                      <a:r>
                        <a:rPr lang="sv-SE" sz="1200" u="none" strike="noStrike">
                          <a:effectLst/>
                        </a:rPr>
                        <a:t>Interaktionsvarning</a:t>
                      </a:r>
                      <a:endParaRPr lang="sv-SE" sz="1200" b="0" i="0" u="none" strike="noStrike">
                        <a:solidFill>
                          <a:srgbClr val="000000"/>
                        </a:solidFill>
                        <a:effectLst/>
                        <a:latin typeface="Calibri"/>
                      </a:endParaRPr>
                    </a:p>
                  </a:txBody>
                  <a:tcPr marL="0" marR="0" marT="0" marB="0" anchor="ctr"/>
                </a:tc>
              </a:tr>
              <a:tr h="274188">
                <a:tc>
                  <a:txBody>
                    <a:bodyPr/>
                    <a:lstStyle/>
                    <a:p>
                      <a:pPr marL="72000" algn="l" fontAlgn="t"/>
                      <a:r>
                        <a:rPr lang="sv-SE" sz="1200" u="none" strike="noStrike" dirty="0">
                          <a:effectLst/>
                        </a:rPr>
                        <a:t>Dubblettvarning</a:t>
                      </a:r>
                      <a:endParaRPr lang="sv-SE" sz="1200" b="0" i="0" u="none" strike="noStrike" dirty="0">
                        <a:solidFill>
                          <a:srgbClr val="000000"/>
                        </a:solidFill>
                        <a:effectLst/>
                        <a:latin typeface="Calibri"/>
                      </a:endParaRPr>
                    </a:p>
                  </a:txBody>
                  <a:tcPr marL="0" marR="0" marT="0" marB="0" anchor="ctr"/>
                </a:tc>
              </a:tr>
              <a:tr h="274188">
                <a:tc>
                  <a:txBody>
                    <a:bodyPr/>
                    <a:lstStyle/>
                    <a:p>
                      <a:pPr marL="72000" algn="l" fontAlgn="t"/>
                      <a:r>
                        <a:rPr lang="sv-SE" sz="1200" u="none" strike="noStrike">
                          <a:effectLst/>
                        </a:rPr>
                        <a:t>Graviditetsvarning</a:t>
                      </a:r>
                      <a:endParaRPr lang="sv-SE" sz="1200" b="0" i="0" u="none" strike="noStrike">
                        <a:solidFill>
                          <a:srgbClr val="000000"/>
                        </a:solidFill>
                        <a:effectLst/>
                        <a:latin typeface="Calibri"/>
                      </a:endParaRPr>
                    </a:p>
                  </a:txBody>
                  <a:tcPr marL="0" marR="0" marT="0" marB="0" anchor="ctr"/>
                </a:tc>
              </a:tr>
              <a:tr h="274188">
                <a:tc>
                  <a:txBody>
                    <a:bodyPr/>
                    <a:lstStyle/>
                    <a:p>
                      <a:pPr marL="72000" algn="l" fontAlgn="t"/>
                      <a:r>
                        <a:rPr lang="sv-SE" sz="1200" u="none" strike="noStrike">
                          <a:effectLst/>
                        </a:rPr>
                        <a:t>Amningssvarning</a:t>
                      </a:r>
                      <a:endParaRPr lang="sv-SE" sz="1200" b="0" i="0" u="none" strike="noStrike">
                        <a:solidFill>
                          <a:srgbClr val="000000"/>
                        </a:solidFill>
                        <a:effectLst/>
                        <a:latin typeface="Calibri"/>
                      </a:endParaRPr>
                    </a:p>
                  </a:txBody>
                  <a:tcPr marL="0" marR="0" marT="0" marB="0" anchor="ctr"/>
                </a:tc>
              </a:tr>
              <a:tr h="274188">
                <a:tc>
                  <a:txBody>
                    <a:bodyPr/>
                    <a:lstStyle/>
                    <a:p>
                      <a:pPr marL="72000" algn="l" fontAlgn="t"/>
                      <a:r>
                        <a:rPr lang="sv-SE" sz="1200" u="none" strike="noStrike" dirty="0" smtClean="0">
                          <a:effectLst/>
                        </a:rPr>
                        <a:t>Biverkan/Biverkansöversikt</a:t>
                      </a:r>
                      <a:endParaRPr lang="sv-SE" sz="1200" b="0" i="0" u="none" strike="noStrike" dirty="0">
                        <a:solidFill>
                          <a:srgbClr val="000000"/>
                        </a:solidFill>
                        <a:effectLst/>
                        <a:latin typeface="Calibri"/>
                      </a:endParaRPr>
                    </a:p>
                  </a:txBody>
                  <a:tcPr marL="0" marR="0" marT="0" marB="0" anchor="ctr"/>
                </a:tc>
              </a:tr>
              <a:tr h="274188">
                <a:tc>
                  <a:txBody>
                    <a:bodyPr/>
                    <a:lstStyle/>
                    <a:p>
                      <a:pPr marL="72000" algn="l" fontAlgn="t"/>
                      <a:r>
                        <a:rPr lang="sv-SE" sz="1200" u="none" strike="noStrike">
                          <a:effectLst/>
                        </a:rPr>
                        <a:t>Narkotika</a:t>
                      </a:r>
                      <a:endParaRPr lang="sv-SE" sz="1200" b="0" i="0" u="none" strike="noStrike">
                        <a:solidFill>
                          <a:srgbClr val="000000"/>
                        </a:solidFill>
                        <a:effectLst/>
                        <a:latin typeface="Calibri"/>
                      </a:endParaRPr>
                    </a:p>
                  </a:txBody>
                  <a:tcPr marL="0" marR="0" marT="0" marB="0" anchor="ctr"/>
                </a:tc>
              </a:tr>
              <a:tr h="274188">
                <a:tc>
                  <a:txBody>
                    <a:bodyPr/>
                    <a:lstStyle/>
                    <a:p>
                      <a:pPr marL="72000" algn="l" fontAlgn="t"/>
                      <a:r>
                        <a:rPr lang="sv-SE" sz="1200" u="none" strike="noStrike">
                          <a:effectLst/>
                        </a:rPr>
                        <a:t>Läkemedel under särskild bevakning</a:t>
                      </a:r>
                      <a:endParaRPr lang="sv-SE" sz="1200" b="0" i="0" u="none" strike="noStrike">
                        <a:solidFill>
                          <a:srgbClr val="000000"/>
                        </a:solidFill>
                        <a:effectLst/>
                        <a:latin typeface="Calibri"/>
                      </a:endParaRPr>
                    </a:p>
                  </a:txBody>
                  <a:tcPr marL="0" marR="0" marT="0" marB="0" anchor="ctr"/>
                </a:tc>
              </a:tr>
              <a:tr h="274188">
                <a:tc>
                  <a:txBody>
                    <a:bodyPr/>
                    <a:lstStyle/>
                    <a:p>
                      <a:pPr marL="72000" algn="l" fontAlgn="t"/>
                      <a:r>
                        <a:rPr lang="sv-SE" sz="1200" u="none" strike="noStrike">
                          <a:effectLst/>
                        </a:rPr>
                        <a:t>Läkemedel ej lämpliga för äldre</a:t>
                      </a:r>
                      <a:endParaRPr lang="sv-SE" sz="1200" b="0" i="0" u="none" strike="noStrike">
                        <a:solidFill>
                          <a:srgbClr val="000000"/>
                        </a:solidFill>
                        <a:effectLst/>
                        <a:latin typeface="Calibri"/>
                      </a:endParaRPr>
                    </a:p>
                  </a:txBody>
                  <a:tcPr marL="0" marR="0" marT="0" marB="0" anchor="ctr"/>
                </a:tc>
              </a:tr>
              <a:tr h="274188">
                <a:tc>
                  <a:txBody>
                    <a:bodyPr/>
                    <a:lstStyle/>
                    <a:p>
                      <a:pPr marL="72000" algn="l" fontAlgn="t"/>
                      <a:r>
                        <a:rPr lang="sv-SE" sz="1200" u="none" strike="noStrike">
                          <a:effectLst/>
                        </a:rPr>
                        <a:t>FASS</a:t>
                      </a:r>
                      <a:endParaRPr lang="sv-SE" sz="1200" b="0" i="0" u="none" strike="noStrike">
                        <a:solidFill>
                          <a:srgbClr val="000000"/>
                        </a:solidFill>
                        <a:effectLst/>
                        <a:latin typeface="Calibri"/>
                      </a:endParaRPr>
                    </a:p>
                  </a:txBody>
                  <a:tcPr marL="0" marR="0" marT="0" marB="0" anchor="ctr"/>
                </a:tc>
              </a:tr>
              <a:tr h="274188">
                <a:tc>
                  <a:txBody>
                    <a:bodyPr/>
                    <a:lstStyle/>
                    <a:p>
                      <a:pPr marL="72000" algn="l" fontAlgn="t"/>
                      <a:r>
                        <a:rPr lang="sv-SE" sz="1200" u="none" strike="noStrike" dirty="0">
                          <a:effectLst/>
                        </a:rPr>
                        <a:t>Rekommenderade läkemedel</a:t>
                      </a:r>
                      <a:endParaRPr lang="sv-SE" sz="1200" b="0" i="0" u="none" strike="noStrike" dirty="0">
                        <a:solidFill>
                          <a:srgbClr val="000000"/>
                        </a:solidFill>
                        <a:effectLst/>
                        <a:latin typeface="Calibri"/>
                      </a:endParaRPr>
                    </a:p>
                  </a:txBody>
                  <a:tcPr marL="0" marR="0" marT="0" marB="0" anchor="ctr"/>
                </a:tc>
              </a:tr>
            </a:tbl>
          </a:graphicData>
        </a:graphic>
      </p:graphicFrame>
      <p:sp>
        <p:nvSpPr>
          <p:cNvPr id="3" name="Platshållare för bildnummer 2"/>
          <p:cNvSpPr>
            <a:spLocks noGrp="1"/>
          </p:cNvSpPr>
          <p:nvPr>
            <p:ph type="sldNum" sz="quarter" idx="10"/>
          </p:nvPr>
        </p:nvSpPr>
        <p:spPr/>
        <p:txBody>
          <a:bodyPr/>
          <a:lstStyle/>
          <a:p>
            <a:fld id="{6EE46765-18A6-4212-A407-C65E2DCE0A05}" type="slidenum">
              <a:rPr lang="sv-SE" smtClean="0"/>
              <a:pPr/>
              <a:t>6</a:t>
            </a:fld>
            <a:endParaRPr lang="sv-SE"/>
          </a:p>
        </p:txBody>
      </p:sp>
      <p:sp>
        <p:nvSpPr>
          <p:cNvPr id="11" name="textruta 10"/>
          <p:cNvSpPr txBox="1"/>
          <p:nvPr/>
        </p:nvSpPr>
        <p:spPr>
          <a:xfrm>
            <a:off x="802125" y="1554876"/>
            <a:ext cx="2631653" cy="307777"/>
          </a:xfrm>
          <a:prstGeom prst="rect">
            <a:avLst/>
          </a:prstGeom>
          <a:noFill/>
        </p:spPr>
        <p:txBody>
          <a:bodyPr wrap="square" rtlCol="0">
            <a:spAutoFit/>
          </a:bodyPr>
          <a:lstStyle/>
          <a:p>
            <a:r>
              <a:rPr lang="sv-SE" sz="1400" i="1" dirty="0" smtClean="0">
                <a:solidFill>
                  <a:schemeClr val="tx2"/>
                </a:solidFill>
                <a:latin typeface="Arial"/>
                <a:cs typeface="Arial"/>
              </a:rPr>
              <a:t>Logistik – hantera dospatient</a:t>
            </a:r>
            <a:endParaRPr lang="sv-SE" sz="1400" i="1" dirty="0">
              <a:solidFill>
                <a:schemeClr val="tx2"/>
              </a:solidFill>
              <a:latin typeface="Arial"/>
              <a:cs typeface="Arial"/>
            </a:endParaRPr>
          </a:p>
        </p:txBody>
      </p:sp>
      <p:graphicFrame>
        <p:nvGraphicFramePr>
          <p:cNvPr id="13" name="Platshållare för innehåll 4"/>
          <p:cNvGraphicFramePr>
            <a:graphicFrameLocks/>
          </p:cNvGraphicFramePr>
          <p:nvPr>
            <p:extLst>
              <p:ext uri="{D42A27DB-BD31-4B8C-83A1-F6EECF244321}">
                <p14:modId xmlns:p14="http://schemas.microsoft.com/office/powerpoint/2010/main" val="1773180797"/>
              </p:ext>
            </p:extLst>
          </p:nvPr>
        </p:nvGraphicFramePr>
        <p:xfrm>
          <a:off x="802125" y="1918747"/>
          <a:ext cx="3517535" cy="2380526"/>
        </p:xfrm>
        <a:graphic>
          <a:graphicData uri="http://schemas.openxmlformats.org/drawingml/2006/table">
            <a:tbl>
              <a:tblPr>
                <a:tableStyleId>{69C7853C-536D-4A76-A0AE-DD22124D55A5}</a:tableStyleId>
              </a:tblPr>
              <a:tblGrid>
                <a:gridCol w="3517535"/>
              </a:tblGrid>
              <a:tr h="414773">
                <a:tc>
                  <a:txBody>
                    <a:bodyPr/>
                    <a:lstStyle/>
                    <a:p>
                      <a:pPr marL="72000" algn="l" fontAlgn="t"/>
                      <a:r>
                        <a:rPr lang="sv-SE" sz="1200" u="none" strike="noStrike" dirty="0">
                          <a:effectLst/>
                        </a:rPr>
                        <a:t>Uppgift om dospatient / dosunderlag</a:t>
                      </a:r>
                      <a:endParaRPr lang="sv-SE" sz="1200" b="0" i="0" u="none" strike="noStrike" dirty="0">
                        <a:solidFill>
                          <a:srgbClr val="000000"/>
                        </a:solidFill>
                        <a:effectLst/>
                        <a:latin typeface="Calibri"/>
                      </a:endParaRPr>
                    </a:p>
                  </a:txBody>
                  <a:tcPr marL="0" marR="0" marT="0" marB="0" anchor="ctr"/>
                </a:tc>
              </a:tr>
              <a:tr h="395740">
                <a:tc>
                  <a:txBody>
                    <a:bodyPr/>
                    <a:lstStyle/>
                    <a:p>
                      <a:pPr marL="72000" algn="l" fontAlgn="t"/>
                      <a:r>
                        <a:rPr lang="sv-SE" sz="1200" u="none" strike="noStrike" dirty="0" smtClean="0">
                          <a:effectLst/>
                        </a:rPr>
                        <a:t>Hämta vårdtagaruppgifter för dospatient</a:t>
                      </a:r>
                      <a:endParaRPr lang="sv-SE" sz="1200" b="0" i="0" u="none" strike="noStrike" dirty="0">
                        <a:solidFill>
                          <a:srgbClr val="000000"/>
                        </a:solidFill>
                        <a:effectLst/>
                        <a:latin typeface="Calibri"/>
                      </a:endParaRPr>
                    </a:p>
                  </a:txBody>
                  <a:tcPr marL="0" marR="0" marT="0" marB="0" anchor="ctr"/>
                </a:tc>
              </a:tr>
              <a:tr h="366684">
                <a:tc>
                  <a:txBody>
                    <a:bodyPr/>
                    <a:lstStyle/>
                    <a:p>
                      <a:pPr marL="72000" algn="l" fontAlgn="t"/>
                      <a:r>
                        <a:rPr lang="sv-SE" sz="1200" u="none" strike="noStrike" dirty="0" smtClean="0">
                          <a:effectLst/>
                        </a:rPr>
                        <a:t>Registrera dospatient (inklusive samtycke)</a:t>
                      </a:r>
                      <a:endParaRPr lang="sv-SE" sz="1200" b="0" i="0" u="none" strike="noStrike" dirty="0">
                        <a:solidFill>
                          <a:srgbClr val="000000"/>
                        </a:solidFill>
                        <a:effectLst/>
                        <a:latin typeface="Calibri"/>
                      </a:endParaRPr>
                    </a:p>
                  </a:txBody>
                  <a:tcPr marL="0" marR="0" marT="0" marB="0" anchor="ctr"/>
                </a:tc>
              </a:tr>
              <a:tr h="408993">
                <a:tc>
                  <a:txBody>
                    <a:bodyPr/>
                    <a:lstStyle/>
                    <a:p>
                      <a:pPr marL="72000" algn="l" fontAlgn="t"/>
                      <a:r>
                        <a:rPr lang="sv-SE" sz="1200" u="none" strike="noStrike" dirty="0">
                          <a:effectLst/>
                        </a:rPr>
                        <a:t>Meddelande till/från dosapotek</a:t>
                      </a:r>
                      <a:endParaRPr lang="sv-SE" sz="1200" b="0" i="0" u="none" strike="noStrike" dirty="0">
                        <a:solidFill>
                          <a:srgbClr val="000000"/>
                        </a:solidFill>
                        <a:effectLst/>
                        <a:latin typeface="Calibri"/>
                      </a:endParaRPr>
                    </a:p>
                  </a:txBody>
                  <a:tcPr marL="0" marR="0" marT="0" marB="0" anchor="ctr"/>
                </a:tc>
              </a:tr>
              <a:tr h="286622">
                <a:tc>
                  <a:txBody>
                    <a:bodyPr/>
                    <a:lstStyle/>
                    <a:p>
                      <a:pPr marL="72000" algn="l" fontAlgn="t"/>
                      <a:r>
                        <a:rPr lang="sv-SE" sz="1200" u="none" strike="noStrike" dirty="0">
                          <a:effectLst/>
                        </a:rPr>
                        <a:t>Beställning mot </a:t>
                      </a:r>
                      <a:r>
                        <a:rPr lang="sv-SE" sz="1200" u="none" strike="noStrike" dirty="0" smtClean="0">
                          <a:effectLst/>
                        </a:rPr>
                        <a:t>dosapotek</a:t>
                      </a:r>
                    </a:p>
                  </a:txBody>
                  <a:tcPr marL="0" marR="0" marT="0" marB="0" anchor="ctr"/>
                </a:tc>
              </a:tr>
              <a:tr h="253857">
                <a:tc>
                  <a:txBody>
                    <a:bodyPr/>
                    <a:lstStyle/>
                    <a:p>
                      <a:pPr marL="72000" marR="0" indent="0" algn="l" defTabSz="914400" rtl="0" eaLnBrk="1" fontAlgn="t" latinLnBrk="0" hangingPunct="1">
                        <a:lnSpc>
                          <a:spcPct val="100000"/>
                        </a:lnSpc>
                        <a:spcBef>
                          <a:spcPts val="0"/>
                        </a:spcBef>
                        <a:spcAft>
                          <a:spcPts val="0"/>
                        </a:spcAft>
                        <a:buClrTx/>
                        <a:buSzTx/>
                        <a:buFontTx/>
                        <a:buNone/>
                        <a:tabLst/>
                        <a:defRPr/>
                      </a:pPr>
                      <a:r>
                        <a:rPr lang="sv-SE" sz="1200" u="none" strike="noStrike" dirty="0" smtClean="0">
                          <a:effectLst/>
                        </a:rPr>
                        <a:t>Hämta &amp; ändra vårdtagaruppgifter för dospatient</a:t>
                      </a:r>
                      <a:endParaRPr lang="sv-SE" sz="1200" b="0" i="0" u="none" strike="noStrike" dirty="0" smtClean="0">
                        <a:solidFill>
                          <a:srgbClr val="000000"/>
                        </a:solidFill>
                        <a:effectLst/>
                        <a:latin typeface="Calibri"/>
                      </a:endParaRPr>
                    </a:p>
                  </a:txBody>
                  <a:tcPr marL="0" marR="0" marT="0" marB="0" anchor="ctr"/>
                </a:tc>
              </a:tr>
              <a:tr h="253857">
                <a:tc>
                  <a:txBody>
                    <a:bodyPr/>
                    <a:lstStyle/>
                    <a:p>
                      <a:pPr marL="72000" algn="l" fontAlgn="t"/>
                      <a:endParaRPr lang="sv-SE" sz="1200" u="none" strike="noStrike" dirty="0" smtClean="0">
                        <a:effectLst/>
                      </a:endParaRPr>
                    </a:p>
                  </a:txBody>
                  <a:tcPr marL="0" marR="0" marT="0" marB="0" anchor="ctr"/>
                </a:tc>
              </a:tr>
            </a:tbl>
          </a:graphicData>
        </a:graphic>
      </p:graphicFrame>
      <p:sp>
        <p:nvSpPr>
          <p:cNvPr id="17" name="textruta 16"/>
          <p:cNvSpPr txBox="1"/>
          <p:nvPr/>
        </p:nvSpPr>
        <p:spPr>
          <a:xfrm>
            <a:off x="5012011" y="1513873"/>
            <a:ext cx="2835503" cy="307777"/>
          </a:xfrm>
          <a:prstGeom prst="rect">
            <a:avLst/>
          </a:prstGeom>
          <a:noFill/>
        </p:spPr>
        <p:txBody>
          <a:bodyPr wrap="square" rtlCol="0">
            <a:spAutoFit/>
          </a:bodyPr>
          <a:lstStyle/>
          <a:p>
            <a:r>
              <a:rPr lang="sv-SE" sz="1400" i="1" dirty="0" smtClean="0">
                <a:solidFill>
                  <a:schemeClr val="tx2"/>
                </a:solidFill>
                <a:latin typeface="Arial"/>
                <a:cs typeface="Arial"/>
              </a:rPr>
              <a:t>Beslutstöd (SIL </a:t>
            </a:r>
            <a:r>
              <a:rPr lang="sv-SE" sz="1400" i="1" dirty="0" err="1" smtClean="0">
                <a:solidFill>
                  <a:schemeClr val="tx2"/>
                </a:solidFill>
                <a:latin typeface="Arial"/>
                <a:cs typeface="Arial"/>
              </a:rPr>
              <a:t>api</a:t>
            </a:r>
            <a:r>
              <a:rPr lang="sv-SE" sz="1400" i="1" dirty="0" smtClean="0">
                <a:solidFill>
                  <a:schemeClr val="tx2"/>
                </a:solidFill>
                <a:latin typeface="Arial"/>
                <a:cs typeface="Arial"/>
              </a:rPr>
              <a:t>)</a:t>
            </a:r>
            <a:endParaRPr lang="sv-SE" sz="1400" i="1" dirty="0">
              <a:solidFill>
                <a:schemeClr val="tx2"/>
              </a:solidFill>
              <a:latin typeface="Arial"/>
              <a:cs typeface="Arial"/>
            </a:endParaRPr>
          </a:p>
        </p:txBody>
      </p:sp>
      <p:sp>
        <p:nvSpPr>
          <p:cNvPr id="19" name="textruta 18"/>
          <p:cNvSpPr txBox="1"/>
          <p:nvPr/>
        </p:nvSpPr>
        <p:spPr>
          <a:xfrm>
            <a:off x="5059050" y="4725656"/>
            <a:ext cx="2788464" cy="307777"/>
          </a:xfrm>
          <a:prstGeom prst="rect">
            <a:avLst/>
          </a:prstGeom>
          <a:noFill/>
        </p:spPr>
        <p:txBody>
          <a:bodyPr wrap="square" rtlCol="0">
            <a:spAutoFit/>
          </a:bodyPr>
          <a:lstStyle/>
          <a:p>
            <a:r>
              <a:rPr lang="sv-SE" sz="1400" i="1" dirty="0">
                <a:solidFill>
                  <a:schemeClr val="tx2"/>
                </a:solidFill>
                <a:latin typeface="Arial"/>
                <a:cs typeface="Arial"/>
              </a:rPr>
              <a:t>U</a:t>
            </a:r>
            <a:r>
              <a:rPr lang="sv-SE" sz="1400" i="1" dirty="0" smtClean="0">
                <a:solidFill>
                  <a:schemeClr val="tx2"/>
                </a:solidFill>
                <a:latin typeface="Arial"/>
                <a:cs typeface="Arial"/>
              </a:rPr>
              <a:t>ppmärksamhetsinformation* </a:t>
            </a:r>
            <a:endParaRPr lang="sv-SE" sz="1400" i="1" dirty="0">
              <a:solidFill>
                <a:schemeClr val="tx2"/>
              </a:solidFill>
              <a:latin typeface="Arial"/>
              <a:cs typeface="Arial"/>
            </a:endParaRPr>
          </a:p>
        </p:txBody>
      </p:sp>
      <p:graphicFrame>
        <p:nvGraphicFramePr>
          <p:cNvPr id="20" name="Platshållare för innehåll 15"/>
          <p:cNvGraphicFramePr>
            <a:graphicFrameLocks noGrp="1"/>
          </p:cNvGraphicFramePr>
          <p:nvPr>
            <p:ph idx="1"/>
            <p:extLst>
              <p:ext uri="{D42A27DB-BD31-4B8C-83A1-F6EECF244321}">
                <p14:modId xmlns:p14="http://schemas.microsoft.com/office/powerpoint/2010/main" val="1044359776"/>
              </p:ext>
            </p:extLst>
          </p:nvPr>
        </p:nvGraphicFramePr>
        <p:xfrm>
          <a:off x="5059050" y="5072633"/>
          <a:ext cx="3007958" cy="365759"/>
        </p:xfrm>
        <a:graphic>
          <a:graphicData uri="http://schemas.openxmlformats.org/drawingml/2006/table">
            <a:tbl>
              <a:tblPr>
                <a:tableStyleId>{69C7853C-536D-4A76-A0AE-DD22124D55A5}</a:tableStyleId>
              </a:tblPr>
              <a:tblGrid>
                <a:gridCol w="3007958"/>
              </a:tblGrid>
              <a:tr h="274188">
                <a:tc>
                  <a:txBody>
                    <a:bodyPr/>
                    <a:lstStyle/>
                    <a:p>
                      <a:pPr marL="72000" algn="l" fontAlgn="t"/>
                      <a:r>
                        <a:rPr lang="sv-SE" sz="1200" u="none" strike="noStrike" dirty="0" smtClean="0">
                          <a:effectLst/>
                        </a:rPr>
                        <a:t>Överkänslighet, blodsmitta,</a:t>
                      </a:r>
                      <a:r>
                        <a:rPr lang="sv-SE" sz="1200" u="none" strike="noStrike" baseline="0" dirty="0" smtClean="0">
                          <a:effectLst/>
                        </a:rPr>
                        <a:t> vårdbegränsningar</a:t>
                      </a:r>
                      <a:endParaRPr lang="sv-SE" sz="1200" b="0" i="0" u="none" strike="noStrike" dirty="0">
                        <a:solidFill>
                          <a:srgbClr val="000000"/>
                        </a:solidFill>
                        <a:effectLst/>
                        <a:latin typeface="Calibri"/>
                      </a:endParaRPr>
                    </a:p>
                  </a:txBody>
                  <a:tcPr marL="0" marR="0" marT="0" marB="0" anchor="ctr"/>
                </a:tc>
              </a:tr>
            </a:tbl>
          </a:graphicData>
        </a:graphic>
      </p:graphicFrame>
      <p:sp>
        <p:nvSpPr>
          <p:cNvPr id="22" name="textruta 21"/>
          <p:cNvSpPr txBox="1"/>
          <p:nvPr/>
        </p:nvSpPr>
        <p:spPr>
          <a:xfrm>
            <a:off x="5059050" y="5583415"/>
            <a:ext cx="2631653" cy="246221"/>
          </a:xfrm>
          <a:prstGeom prst="rect">
            <a:avLst/>
          </a:prstGeom>
          <a:noFill/>
        </p:spPr>
        <p:txBody>
          <a:bodyPr wrap="square" rtlCol="0">
            <a:spAutoFit/>
          </a:bodyPr>
          <a:lstStyle/>
          <a:p>
            <a:r>
              <a:rPr lang="sv-SE" sz="1000" i="1" dirty="0" smtClean="0">
                <a:solidFill>
                  <a:schemeClr val="tx2"/>
                </a:solidFill>
                <a:latin typeface="Arial"/>
                <a:cs typeface="Arial"/>
              </a:rPr>
              <a:t>* </a:t>
            </a:r>
            <a:r>
              <a:rPr lang="sv-SE" sz="1000" i="1" dirty="0">
                <a:solidFill>
                  <a:schemeClr val="tx2"/>
                </a:solidFill>
                <a:latin typeface="PTSans-Regular"/>
              </a:rPr>
              <a:t>GetAlertInformation</a:t>
            </a:r>
            <a:endParaRPr lang="sv-SE" sz="1000" i="1" dirty="0">
              <a:solidFill>
                <a:schemeClr val="tx2"/>
              </a:solidFill>
              <a:latin typeface="Arial"/>
              <a:cs typeface="Arial"/>
            </a:endParaRPr>
          </a:p>
        </p:txBody>
      </p:sp>
    </p:spTree>
    <p:extLst>
      <p:ext uri="{BB962C8B-B14F-4D97-AF65-F5344CB8AC3E}">
        <p14:creationId xmlns:p14="http://schemas.microsoft.com/office/powerpoint/2010/main" val="24613309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ktangel med rundade hörn 22"/>
          <p:cNvSpPr/>
          <p:nvPr/>
        </p:nvSpPr>
        <p:spPr>
          <a:xfrm>
            <a:off x="3414955" y="2408289"/>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dirty="0">
              <a:solidFill>
                <a:srgbClr val="382819"/>
              </a:solidFill>
              <a:latin typeface="Arial" charset="0"/>
              <a:ea typeface="ＭＳ Ｐゴシック" charset="0"/>
              <a:cs typeface="ＭＳ Ｐゴシック" charset="0"/>
            </a:endParaRPr>
          </a:p>
        </p:txBody>
      </p:sp>
      <p:sp>
        <p:nvSpPr>
          <p:cNvPr id="125" name="Rektangel med rundade hörn 22"/>
          <p:cNvSpPr/>
          <p:nvPr/>
        </p:nvSpPr>
        <p:spPr>
          <a:xfrm>
            <a:off x="3357595" y="2463249"/>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dirty="0">
              <a:solidFill>
                <a:srgbClr val="382819"/>
              </a:solidFill>
              <a:latin typeface="Arial" charset="0"/>
              <a:ea typeface="ＭＳ Ｐゴシック" charset="0"/>
              <a:cs typeface="ＭＳ Ｐゴシック" charset="0"/>
            </a:endParaRPr>
          </a:p>
        </p:txBody>
      </p:sp>
      <p:grpSp>
        <p:nvGrpSpPr>
          <p:cNvPr id="24" name="Grupp 23"/>
          <p:cNvGrpSpPr/>
          <p:nvPr/>
        </p:nvGrpSpPr>
        <p:grpSpPr>
          <a:xfrm>
            <a:off x="3661441" y="1843707"/>
            <a:ext cx="691104" cy="365630"/>
            <a:chOff x="2330674" y="1012742"/>
            <a:chExt cx="691104" cy="365630"/>
          </a:xfrm>
        </p:grpSpPr>
        <p:pic>
          <p:nvPicPr>
            <p:cNvPr id="25" name="Picture 159" descr="Dator med kortläsare"/>
            <p:cNvPicPr>
              <a:picLocks noChangeAspect="1" noChangeArrowheads="1"/>
            </p:cNvPicPr>
            <p:nvPr/>
          </p:nvPicPr>
          <p:blipFill>
            <a:blip r:embed="rId3" cstate="email">
              <a:extLst>
                <a:ext uri="{28A0092B-C50C-407E-A947-70E740481C1C}">
                  <a14:useLocalDpi xmlns:a14="http://schemas.microsoft.com/office/drawing/2010/main"/>
                </a:ext>
              </a:extLst>
            </a:blip>
            <a:srcRect t="23662"/>
            <a:stretch>
              <a:fillRect/>
            </a:stretch>
          </p:blipFill>
          <p:spPr bwMode="auto">
            <a:xfrm>
              <a:off x="2330674" y="1076906"/>
              <a:ext cx="326821" cy="26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 descr="C:\Users\svrlwi\AppData\Local\Microsoft\Windows\Temporary Internet Files\Content.IE5\51G1LSV1\MC90043393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95" y="1012742"/>
              <a:ext cx="364283" cy="36563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25" name="Rak pil 6"/>
          <p:cNvCxnSpPr>
            <a:stCxn id="26" idx="2"/>
            <a:endCxn id="212" idx="0"/>
          </p:cNvCxnSpPr>
          <p:nvPr/>
        </p:nvCxnSpPr>
        <p:spPr bwMode="auto">
          <a:xfrm rot="5400000">
            <a:off x="3895042" y="2245355"/>
            <a:ext cx="311380" cy="239345"/>
          </a:xfrm>
          <a:prstGeom prst="curvedConnector3">
            <a:avLst>
              <a:gd name="adj1" fmla="val 50000"/>
            </a:avLst>
          </a:prstGeom>
          <a:noFill/>
          <a:ln w="12700" cap="flat" cmpd="sng" algn="ctr">
            <a:solidFill>
              <a:srgbClr val="A6A6A6"/>
            </a:solidFill>
            <a:prstDash val="solid"/>
            <a:round/>
            <a:headEnd type="none" w="med" len="med"/>
            <a:tailEnd type="stealth"/>
          </a:ln>
          <a:effectLst/>
        </p:spPr>
      </p:cxnSp>
      <p:sp>
        <p:nvSpPr>
          <p:cNvPr id="212" name="Rektangel med rundade hörn 22"/>
          <p:cNvSpPr/>
          <p:nvPr/>
        </p:nvSpPr>
        <p:spPr>
          <a:xfrm>
            <a:off x="3296469" y="2520717"/>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r>
              <a:rPr lang="sv-SE" sz="900" dirty="0">
                <a:solidFill>
                  <a:srgbClr val="382819"/>
                </a:solidFill>
                <a:latin typeface="Arial" charset="0"/>
                <a:ea typeface="ＭＳ Ｐゴシック" charset="0"/>
                <a:cs typeface="ＭＳ Ｐゴシック" charset="0"/>
              </a:rPr>
              <a:t>Journal /</a:t>
            </a:r>
            <a:br>
              <a:rPr lang="sv-SE" sz="900" dirty="0">
                <a:solidFill>
                  <a:srgbClr val="382819"/>
                </a:solidFill>
                <a:latin typeface="Arial" charset="0"/>
                <a:ea typeface="ＭＳ Ｐゴシック" charset="0"/>
                <a:cs typeface="ＭＳ Ｐゴシック" charset="0"/>
              </a:rPr>
            </a:br>
            <a:r>
              <a:rPr lang="sv-SE" sz="900" i="1" dirty="0">
                <a:solidFill>
                  <a:srgbClr val="382819"/>
                </a:solidFill>
                <a:latin typeface="Arial" charset="0"/>
                <a:ea typeface="ＭＳ Ｐゴシック" charset="0"/>
                <a:cs typeface="ＭＳ Ｐゴシック" charset="0"/>
              </a:rPr>
              <a:t>Läkemedel</a:t>
            </a:r>
            <a:br>
              <a:rPr lang="sv-SE" sz="900" i="1" dirty="0">
                <a:solidFill>
                  <a:srgbClr val="382819"/>
                </a:solidFill>
                <a:latin typeface="Arial" charset="0"/>
                <a:ea typeface="ＭＳ Ｐゴシック" charset="0"/>
                <a:cs typeface="ＭＳ Ｐゴシック" charset="0"/>
              </a:rPr>
            </a:br>
            <a:r>
              <a:rPr lang="sv-SE" sz="900" i="1" dirty="0">
                <a:solidFill>
                  <a:srgbClr val="382819"/>
                </a:solidFill>
                <a:latin typeface="Arial" charset="0"/>
                <a:ea typeface="ＭＳ Ｐゴシック" charset="0"/>
                <a:cs typeface="ＭＳ Ｐゴシック" charset="0"/>
              </a:rPr>
              <a:t>(Vård, Tandvård, Omsorg)</a:t>
            </a:r>
            <a:endParaRPr lang="sv-SE" sz="900" dirty="0">
              <a:solidFill>
                <a:srgbClr val="382819"/>
              </a:solidFill>
              <a:latin typeface="Arial" charset="0"/>
              <a:ea typeface="ＭＳ Ｐゴシック" charset="0"/>
              <a:cs typeface="ＭＳ Ｐゴシック" charset="0"/>
            </a:endParaRPr>
          </a:p>
        </p:txBody>
      </p:sp>
      <p:sp>
        <p:nvSpPr>
          <p:cNvPr id="193" name="Rektangel med rundade hörn 192"/>
          <p:cNvSpPr/>
          <p:nvPr/>
        </p:nvSpPr>
        <p:spPr>
          <a:xfrm rot="16200000">
            <a:off x="5463236" y="4122373"/>
            <a:ext cx="1412313" cy="1506173"/>
          </a:xfrm>
          <a:prstGeom prst="roundRect">
            <a:avLst>
              <a:gd name="adj" fmla="val 4658"/>
            </a:avLst>
          </a:prstGeom>
          <a:ln w="19050" cmpd="sng">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a:endParaRPr lang="sv-SE" sz="900" dirty="0">
              <a:solidFill>
                <a:srgbClr val="382819"/>
              </a:solidFill>
              <a:latin typeface="Arial"/>
              <a:ea typeface="ＭＳ Ｐゴシック" pitchFamily="-112" charset="-128"/>
              <a:cs typeface="ＭＳ Ｐゴシック" pitchFamily="-112" charset="-128"/>
            </a:endParaRPr>
          </a:p>
        </p:txBody>
      </p:sp>
      <p:sp>
        <p:nvSpPr>
          <p:cNvPr id="185" name="Rektangel med rundade hörn 184"/>
          <p:cNvSpPr/>
          <p:nvPr/>
        </p:nvSpPr>
        <p:spPr>
          <a:xfrm rot="16200000">
            <a:off x="2410751" y="3575209"/>
            <a:ext cx="1537918" cy="2107249"/>
          </a:xfrm>
          <a:prstGeom prst="roundRect">
            <a:avLst>
              <a:gd name="adj" fmla="val 4658"/>
            </a:avLst>
          </a:prstGeom>
          <a:solidFill>
            <a:srgbClr val="AADEE2"/>
          </a:solidFill>
          <a:ln>
            <a:solidFill>
              <a:srgbClr val="00A9A7"/>
            </a:solidFill>
            <a:tailEnd type="triangle" w="lg" len="lg"/>
          </a:ln>
        </p:spPr>
        <p:style>
          <a:lnRef idx="2">
            <a:schemeClr val="accent1"/>
          </a:lnRef>
          <a:fillRef idx="1">
            <a:schemeClr val="lt1"/>
          </a:fillRef>
          <a:effectRef idx="0">
            <a:schemeClr val="accent1"/>
          </a:effectRef>
          <a:fontRef idx="minor">
            <a:schemeClr val="dk1"/>
          </a:fontRef>
        </p:style>
        <p:txBody>
          <a:bodyPr lIns="36000" rIns="36000" anchor="t"/>
          <a:lstStyle/>
          <a:p>
            <a:pPr algn="ctr"/>
            <a:endParaRPr lang="sv-SE" sz="900" dirty="0">
              <a:solidFill>
                <a:srgbClr val="382819"/>
              </a:solidFill>
              <a:latin typeface="Arial"/>
              <a:ea typeface="ＭＳ Ｐゴシック" pitchFamily="-112" charset="-128"/>
              <a:cs typeface="ＭＳ Ｐゴシック" pitchFamily="-112" charset="-128"/>
            </a:endParaRPr>
          </a:p>
        </p:txBody>
      </p:sp>
      <p:sp>
        <p:nvSpPr>
          <p:cNvPr id="181" name="Cylinder 180"/>
          <p:cNvSpPr/>
          <p:nvPr/>
        </p:nvSpPr>
        <p:spPr>
          <a:xfrm>
            <a:off x="1860653" y="5033829"/>
            <a:ext cx="652853" cy="454096"/>
          </a:xfrm>
          <a:prstGeom prst="can">
            <a:avLst/>
          </a:prstGeom>
          <a:ln>
            <a:headEnd type="none"/>
            <a:tailEnd type="none" w="lg" len="lg"/>
          </a:ln>
        </p:spPr>
        <p:style>
          <a:lnRef idx="2">
            <a:schemeClr val="accent1">
              <a:shade val="50000"/>
            </a:schemeClr>
          </a:lnRef>
          <a:fillRef idx="1">
            <a:schemeClr val="accent1"/>
          </a:fillRef>
          <a:effectRef idx="0">
            <a:schemeClr val="accent1"/>
          </a:effectRef>
          <a:fontRef idx="minor">
            <a:schemeClr val="lt1"/>
          </a:fontRef>
        </p:style>
        <p:txBody>
          <a:bodyPr lIns="72000" rIns="72000" anchor="ctr"/>
          <a:lstStyle/>
          <a:p>
            <a:pPr algn="ctr"/>
            <a:r>
              <a:rPr lang="sv-SE" sz="900" dirty="0">
                <a:solidFill>
                  <a:srgbClr val="382819"/>
                </a:solidFill>
                <a:latin typeface="Arial"/>
                <a:ea typeface="ＭＳ Ｐゴシック" pitchFamily="-112" charset="-128"/>
                <a:cs typeface="ＭＳ Ｐゴシック" pitchFamily="-112" charset="-128"/>
              </a:rPr>
              <a:t>NOD</a:t>
            </a:r>
          </a:p>
        </p:txBody>
      </p:sp>
      <p:sp>
        <p:nvSpPr>
          <p:cNvPr id="2" name="Rubrik 1"/>
          <p:cNvSpPr>
            <a:spLocks noGrp="1"/>
          </p:cNvSpPr>
          <p:nvPr>
            <p:ph type="title"/>
          </p:nvPr>
        </p:nvSpPr>
        <p:spPr>
          <a:xfrm>
            <a:off x="1410939" y="212073"/>
            <a:ext cx="6164913" cy="770741"/>
          </a:xfrm>
        </p:spPr>
        <p:txBody>
          <a:bodyPr/>
          <a:lstStyle/>
          <a:p>
            <a:r>
              <a:rPr lang="sv-SE" sz="2000" i="1" dirty="0" smtClean="0"/>
              <a:t>Samlad läkemedelslista</a:t>
            </a:r>
            <a:endParaRPr lang="sv-SE" sz="1600" b="0" i="1"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latin typeface="Arial"/>
              </a:rPr>
              <a:pPr/>
              <a:t>7</a:t>
            </a:fld>
            <a:endParaRPr lang="sv-SE">
              <a:latin typeface="Arial"/>
            </a:endParaRPr>
          </a:p>
        </p:txBody>
      </p:sp>
      <p:grpSp>
        <p:nvGrpSpPr>
          <p:cNvPr id="20" name="Grupp 19"/>
          <p:cNvGrpSpPr/>
          <p:nvPr/>
        </p:nvGrpSpPr>
        <p:grpSpPr>
          <a:xfrm>
            <a:off x="1347128" y="1853036"/>
            <a:ext cx="854378" cy="698311"/>
            <a:chOff x="7118528" y="949686"/>
            <a:chExt cx="854378" cy="698311"/>
          </a:xfrm>
        </p:grpSpPr>
        <p:pic>
          <p:nvPicPr>
            <p:cNvPr id="21" name="Picture 5" descr="C:\Users\svrlwi\AppData\Local\Microsoft\Windows\Temporary Internet Files\Content.IE5\33SAVMNN\MC900433943[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26349" y="949686"/>
              <a:ext cx="446026" cy="4476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ruta 21"/>
            <p:cNvSpPr txBox="1"/>
            <p:nvPr/>
          </p:nvSpPr>
          <p:spPr>
            <a:xfrm>
              <a:off x="7118528" y="1401776"/>
              <a:ext cx="854378" cy="246221"/>
            </a:xfrm>
            <a:prstGeom prst="rect">
              <a:avLst/>
            </a:prstGeom>
            <a:noFill/>
          </p:spPr>
          <p:txBody>
            <a:bodyPr wrap="square" rtlCol="0">
              <a:spAutoFit/>
            </a:bodyPr>
            <a:lstStyle/>
            <a:p>
              <a:pPr defTabSz="457200" fontAlgn="auto">
                <a:spcBef>
                  <a:spcPts val="0"/>
                </a:spcBef>
                <a:spcAft>
                  <a:spcPts val="0"/>
                </a:spcAft>
              </a:pPr>
              <a:r>
                <a:rPr lang="sv-SE" sz="1000" i="1" dirty="0">
                  <a:solidFill>
                    <a:prstClr val="black"/>
                  </a:solidFill>
                  <a:latin typeface="Calibri"/>
                  <a:cs typeface="Arial" pitchFamily="34" charset="0"/>
                </a:rPr>
                <a:t>invånare</a:t>
              </a:r>
            </a:p>
          </p:txBody>
        </p:sp>
        <p:pic>
          <p:nvPicPr>
            <p:cNvPr id="23" name="Bildobjekt 22" descr="smart phone.jpeg"/>
            <p:cNvPicPr>
              <a:picLocks noChangeAspect="1"/>
            </p:cNvPicPr>
            <p:nvPr/>
          </p:nvPicPr>
          <p:blipFill rotWithShape="1">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backgroundRemoval t="521" b="99479" l="0" r="100000"/>
                      </a14:imgEffect>
                    </a14:imgLayer>
                  </a14:imgProps>
                </a:ext>
                <a:ext uri="{28A0092B-C50C-407E-A947-70E740481C1C}">
                  <a14:useLocalDpi xmlns:a14="http://schemas.microsoft.com/office/drawing/2010/main"/>
                </a:ext>
              </a:extLst>
            </a:blip>
            <a:srcRect/>
            <a:stretch/>
          </p:blipFill>
          <p:spPr>
            <a:xfrm>
              <a:off x="7649613" y="1007339"/>
              <a:ext cx="145775" cy="251924"/>
            </a:xfrm>
            <a:prstGeom prst="rect">
              <a:avLst/>
            </a:prstGeom>
          </p:spPr>
        </p:pic>
      </p:grpSp>
      <p:sp>
        <p:nvSpPr>
          <p:cNvPr id="71" name="Rektangel med rundade hörn 22"/>
          <p:cNvSpPr/>
          <p:nvPr/>
        </p:nvSpPr>
        <p:spPr>
          <a:xfrm>
            <a:off x="1802003" y="2518298"/>
            <a:ext cx="78791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r>
              <a:rPr lang="sv-SE" sz="900" dirty="0">
                <a:solidFill>
                  <a:srgbClr val="382819"/>
                </a:solidFill>
                <a:latin typeface="Arial" charset="0"/>
                <a:ea typeface="ＭＳ Ｐゴシック" charset="0"/>
                <a:cs typeface="ＭＳ Ｐゴシック" charset="0"/>
              </a:rPr>
              <a:t>Journalen</a:t>
            </a:r>
            <a:br>
              <a:rPr lang="sv-SE" sz="900" dirty="0">
                <a:solidFill>
                  <a:srgbClr val="382819"/>
                </a:solidFill>
                <a:latin typeface="Arial" charset="0"/>
                <a:ea typeface="ＭＳ Ｐゴシック" charset="0"/>
                <a:cs typeface="ＭＳ Ｐゴシック" charset="0"/>
              </a:rPr>
            </a:br>
            <a:r>
              <a:rPr lang="sv-SE" sz="900" dirty="0" smtClean="0">
                <a:solidFill>
                  <a:srgbClr val="382819"/>
                </a:solidFill>
                <a:latin typeface="Arial" charset="0"/>
                <a:ea typeface="ＭＳ Ｐゴシック" charset="0"/>
                <a:cs typeface="ＭＳ Ｐゴシック" charset="0"/>
              </a:rPr>
              <a:t>Vårdhändelser</a:t>
            </a:r>
            <a:endParaRPr lang="sv-SE" sz="900" i="1" dirty="0">
              <a:solidFill>
                <a:srgbClr val="382819"/>
              </a:solidFill>
              <a:latin typeface="Arial" charset="0"/>
              <a:ea typeface="ＭＳ Ｐゴシック" charset="0"/>
              <a:cs typeface="ＭＳ Ｐゴシック" charset="0"/>
            </a:endParaRPr>
          </a:p>
        </p:txBody>
      </p:sp>
      <p:sp>
        <p:nvSpPr>
          <p:cNvPr id="85" name="textruta 84"/>
          <p:cNvSpPr txBox="1"/>
          <p:nvPr/>
        </p:nvSpPr>
        <p:spPr>
          <a:xfrm>
            <a:off x="7495521" y="4414032"/>
            <a:ext cx="854378" cy="369332"/>
          </a:xfrm>
          <a:prstGeom prst="rect">
            <a:avLst/>
          </a:prstGeom>
          <a:noFill/>
        </p:spPr>
        <p:txBody>
          <a:bodyPr wrap="square" rtlCol="0">
            <a:spAutoFit/>
          </a:bodyPr>
          <a:lstStyle/>
          <a:p>
            <a:pPr defTabSz="457200" fontAlgn="auto">
              <a:spcBef>
                <a:spcPts val="0"/>
              </a:spcBef>
              <a:spcAft>
                <a:spcPts val="0"/>
              </a:spcAft>
            </a:pPr>
            <a:r>
              <a:rPr lang="sv-SE" sz="900" i="1" dirty="0">
                <a:solidFill>
                  <a:prstClr val="black"/>
                </a:solidFill>
                <a:latin typeface="Calibri"/>
                <a:cs typeface="Arial" pitchFamily="34" charset="0"/>
              </a:rPr>
              <a:t>farmaceut</a:t>
            </a:r>
          </a:p>
          <a:p>
            <a:pPr defTabSz="457200" fontAlgn="auto">
              <a:spcBef>
                <a:spcPts val="0"/>
              </a:spcBef>
              <a:spcAft>
                <a:spcPts val="0"/>
              </a:spcAft>
            </a:pPr>
            <a:r>
              <a:rPr lang="sv-SE" sz="900" i="1" dirty="0">
                <a:solidFill>
                  <a:prstClr val="black"/>
                </a:solidFill>
                <a:latin typeface="Calibri"/>
                <a:cs typeface="Arial" pitchFamily="34" charset="0"/>
              </a:rPr>
              <a:t>på apotek</a:t>
            </a:r>
          </a:p>
        </p:txBody>
      </p:sp>
      <p:pic>
        <p:nvPicPr>
          <p:cNvPr id="93" name="Picture 5" descr="C:\Users\svrlwi\AppData\Local\Microsoft\Windows\Temporary Internet Files\Content.IE5\33SAVMNN\MC900433943[1].png"/>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1072" y="4528748"/>
            <a:ext cx="446026" cy="447676"/>
          </a:xfrm>
          <a:prstGeom prst="rect">
            <a:avLst/>
          </a:prstGeom>
          <a:noFill/>
          <a:extLst>
            <a:ext uri="{909E8E84-426E-40dd-AFC4-6F175D3DCCD1}">
              <a14:hiddenFill xmlns:a14="http://schemas.microsoft.com/office/drawing/2010/main">
                <a:solidFill>
                  <a:srgbClr val="FFFFFF"/>
                </a:solidFill>
              </a14:hiddenFill>
            </a:ext>
          </a:extLst>
        </p:spPr>
      </p:pic>
      <p:sp>
        <p:nvSpPr>
          <p:cNvPr id="96" name="Dokument 95"/>
          <p:cNvSpPr/>
          <p:nvPr/>
        </p:nvSpPr>
        <p:spPr bwMode="auto">
          <a:xfrm>
            <a:off x="7336158" y="4976424"/>
            <a:ext cx="827364" cy="289351"/>
          </a:xfrm>
          <a:prstGeom prst="flowChartDocumen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a:r>
              <a:rPr lang="sv-SE" sz="900" dirty="0">
                <a:solidFill>
                  <a:srgbClr val="382819"/>
                </a:solidFill>
                <a:latin typeface="Arial Narrow"/>
                <a:cs typeface="Arial Narrow"/>
              </a:rPr>
              <a:t>Aktuella recept</a:t>
            </a:r>
          </a:p>
        </p:txBody>
      </p:sp>
      <p:grpSp>
        <p:nvGrpSpPr>
          <p:cNvPr id="283" name="Grupp 282"/>
          <p:cNvGrpSpPr/>
          <p:nvPr/>
        </p:nvGrpSpPr>
        <p:grpSpPr>
          <a:xfrm>
            <a:off x="5410434" y="3755254"/>
            <a:ext cx="571816" cy="401353"/>
            <a:chOff x="5727223" y="2708561"/>
            <a:chExt cx="571816" cy="401353"/>
          </a:xfrm>
        </p:grpSpPr>
        <p:sp>
          <p:nvSpPr>
            <p:cNvPr id="112" name="Rektangel med rundade hörn 111"/>
            <p:cNvSpPr/>
            <p:nvPr/>
          </p:nvSpPr>
          <p:spPr>
            <a:xfrm>
              <a:off x="5727223" y="2826103"/>
              <a:ext cx="571816" cy="283811"/>
            </a:xfrm>
            <a:prstGeom prst="roundRect">
              <a:avLst>
                <a:gd name="adj" fmla="val 9033"/>
              </a:avLst>
            </a:prstGeom>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pPr>
              <a:r>
                <a:rPr lang="sv-SE" sz="1050" kern="0" dirty="0">
                  <a:solidFill>
                    <a:srgbClr val="382819"/>
                  </a:solidFill>
                  <a:latin typeface="Calibri"/>
                  <a:cs typeface="Calibri"/>
                </a:rPr>
                <a:t>PIRR</a:t>
              </a:r>
            </a:p>
          </p:txBody>
        </p:sp>
        <p:grpSp>
          <p:nvGrpSpPr>
            <p:cNvPr id="226" name="Grupp 225"/>
            <p:cNvGrpSpPr/>
            <p:nvPr/>
          </p:nvGrpSpPr>
          <p:grpSpPr>
            <a:xfrm>
              <a:off x="5956324" y="2708561"/>
              <a:ext cx="66751" cy="117542"/>
              <a:chOff x="9018096" y="5768908"/>
              <a:chExt cx="66751" cy="117542"/>
            </a:xfrm>
          </p:grpSpPr>
          <p:cxnSp>
            <p:nvCxnSpPr>
              <p:cNvPr id="230" name="Rak pil 18"/>
              <p:cNvCxnSpPr>
                <a:cxnSpLocks noChangeShapeType="1"/>
                <a:endCxn id="231"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 name="Ellips 230"/>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sp>
        <p:nvSpPr>
          <p:cNvPr id="285" name="Rektangel med rundade hörn 22"/>
          <p:cNvSpPr/>
          <p:nvPr/>
        </p:nvSpPr>
        <p:spPr>
          <a:xfrm>
            <a:off x="5461800" y="2427836"/>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r>
              <a:rPr lang="sv-SE" sz="900" dirty="0">
                <a:solidFill>
                  <a:srgbClr val="382819"/>
                </a:solidFill>
                <a:latin typeface="Arial" charset="0"/>
                <a:ea typeface="ＭＳ Ｐゴシック" charset="0"/>
                <a:cs typeface="ＭＳ Ｐゴシック" charset="0"/>
              </a:rPr>
              <a:t>Fristående</a:t>
            </a:r>
            <a:br>
              <a:rPr lang="sv-SE" sz="900" dirty="0">
                <a:solidFill>
                  <a:srgbClr val="382819"/>
                </a:solidFill>
                <a:latin typeface="Arial" charset="0"/>
                <a:ea typeface="ＭＳ Ｐゴシック" charset="0"/>
                <a:cs typeface="ＭＳ Ｐゴシック" charset="0"/>
              </a:rPr>
            </a:br>
            <a:r>
              <a:rPr lang="sv-SE" sz="900" dirty="0">
                <a:solidFill>
                  <a:srgbClr val="382819"/>
                </a:solidFill>
                <a:latin typeface="Arial" charset="0"/>
                <a:ea typeface="ＭＳ Ｐゴシック" charset="0"/>
                <a:cs typeface="ＭＳ Ｐゴシック" charset="0"/>
              </a:rPr>
              <a:t>Verktyg</a:t>
            </a:r>
            <a:br>
              <a:rPr lang="sv-SE" sz="900" dirty="0">
                <a:solidFill>
                  <a:srgbClr val="382819"/>
                </a:solidFill>
                <a:latin typeface="Arial" charset="0"/>
                <a:ea typeface="ＭＳ Ｐゴシック" charset="0"/>
                <a:cs typeface="ＭＳ Ｐゴシック" charset="0"/>
              </a:rPr>
            </a:br>
            <a:r>
              <a:rPr lang="sv-SE" sz="900" dirty="0">
                <a:solidFill>
                  <a:srgbClr val="382819"/>
                </a:solidFill>
                <a:latin typeface="Arial" charset="0"/>
                <a:ea typeface="ＭＳ Ｐゴシック" charset="0"/>
                <a:cs typeface="ＭＳ Ｐゴシック" charset="0"/>
              </a:rPr>
              <a:t>”Produkt X”</a:t>
            </a:r>
            <a:endParaRPr lang="sv-SE" sz="900" i="1" dirty="0">
              <a:solidFill>
                <a:srgbClr val="382819"/>
              </a:solidFill>
              <a:latin typeface="Arial" charset="0"/>
              <a:ea typeface="ＭＳ Ｐゴシック" charset="0"/>
              <a:cs typeface="ＭＳ Ｐゴシック" charset="0"/>
            </a:endParaRPr>
          </a:p>
        </p:txBody>
      </p:sp>
      <p:sp>
        <p:nvSpPr>
          <p:cNvPr id="293" name="Rektangel med rundade hörn 22"/>
          <p:cNvSpPr/>
          <p:nvPr/>
        </p:nvSpPr>
        <p:spPr>
          <a:xfrm>
            <a:off x="5405512" y="2481105"/>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i="1" dirty="0">
              <a:solidFill>
                <a:srgbClr val="382819"/>
              </a:solidFill>
              <a:latin typeface="Arial" charset="0"/>
              <a:ea typeface="ＭＳ Ｐゴシック" charset="0"/>
              <a:cs typeface="ＭＳ Ｐゴシック" charset="0"/>
            </a:endParaRPr>
          </a:p>
        </p:txBody>
      </p:sp>
      <p:cxnSp>
        <p:nvCxnSpPr>
          <p:cNvPr id="319" name="Rak pil 6"/>
          <p:cNvCxnSpPr>
            <a:stCxn id="116" idx="2"/>
            <a:endCxn id="285" idx="0"/>
          </p:cNvCxnSpPr>
          <p:nvPr/>
        </p:nvCxnSpPr>
        <p:spPr bwMode="auto">
          <a:xfrm rot="16200000" flipH="1">
            <a:off x="5708906" y="2255586"/>
            <a:ext cx="218499" cy="126000"/>
          </a:xfrm>
          <a:prstGeom prst="curvedConnector3">
            <a:avLst>
              <a:gd name="adj1" fmla="val 50000"/>
            </a:avLst>
          </a:prstGeom>
          <a:noFill/>
          <a:ln w="12700" cap="flat" cmpd="sng" algn="ctr">
            <a:solidFill>
              <a:srgbClr val="A6A6A6"/>
            </a:solidFill>
            <a:prstDash val="solid"/>
            <a:round/>
            <a:headEnd type="none" w="med" len="med"/>
            <a:tailEnd type="stealth"/>
          </a:ln>
          <a:effectLst/>
        </p:spPr>
      </p:cxnSp>
      <p:cxnSp>
        <p:nvCxnSpPr>
          <p:cNvPr id="327" name="Rak pil 6"/>
          <p:cNvCxnSpPr>
            <a:stCxn id="21" idx="1"/>
            <a:endCxn id="71" idx="0"/>
          </p:cNvCxnSpPr>
          <p:nvPr/>
        </p:nvCxnSpPr>
        <p:spPr bwMode="auto">
          <a:xfrm>
            <a:off x="1800975" y="2076874"/>
            <a:ext cx="394983" cy="441424"/>
          </a:xfrm>
          <a:prstGeom prst="curvedConnector2">
            <a:avLst/>
          </a:prstGeom>
          <a:noFill/>
          <a:ln w="12700" cap="flat" cmpd="sng" algn="ctr">
            <a:solidFill>
              <a:srgbClr val="A6A6A6"/>
            </a:solidFill>
            <a:prstDash val="solid"/>
            <a:round/>
            <a:headEnd type="none" w="med" len="med"/>
            <a:tailEnd type="stealth"/>
          </a:ln>
          <a:effectLst/>
        </p:spPr>
      </p:cxnSp>
      <p:grpSp>
        <p:nvGrpSpPr>
          <p:cNvPr id="255" name="Grupp 254"/>
          <p:cNvGrpSpPr/>
          <p:nvPr/>
        </p:nvGrpSpPr>
        <p:grpSpPr>
          <a:xfrm>
            <a:off x="2513507" y="3724111"/>
            <a:ext cx="1294565" cy="131113"/>
            <a:chOff x="2449173" y="3243649"/>
            <a:chExt cx="1294565" cy="131113"/>
          </a:xfrm>
        </p:grpSpPr>
        <p:grpSp>
          <p:nvGrpSpPr>
            <p:cNvPr id="141" name="Grupp 140"/>
            <p:cNvGrpSpPr/>
            <p:nvPr/>
          </p:nvGrpSpPr>
          <p:grpSpPr>
            <a:xfrm>
              <a:off x="2449173" y="3257220"/>
              <a:ext cx="66751" cy="117542"/>
              <a:chOff x="9018096" y="5768908"/>
              <a:chExt cx="66751" cy="117542"/>
            </a:xfrm>
          </p:grpSpPr>
          <p:cxnSp>
            <p:nvCxnSpPr>
              <p:cNvPr id="154" name="Rak pil 18"/>
              <p:cNvCxnSpPr>
                <a:cxnSpLocks noChangeShapeType="1"/>
                <a:endCxn id="155"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Ellips 154"/>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42" name="Grupp 141"/>
            <p:cNvGrpSpPr/>
            <p:nvPr/>
          </p:nvGrpSpPr>
          <p:grpSpPr>
            <a:xfrm>
              <a:off x="2820928" y="3248679"/>
              <a:ext cx="66751" cy="117542"/>
              <a:chOff x="9018096" y="5768908"/>
              <a:chExt cx="66751" cy="117542"/>
            </a:xfrm>
          </p:grpSpPr>
          <p:cxnSp>
            <p:nvCxnSpPr>
              <p:cNvPr id="152" name="Rak pil 18"/>
              <p:cNvCxnSpPr>
                <a:cxnSpLocks noChangeShapeType="1"/>
                <a:endCxn id="153"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Ellips 152"/>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46" name="Grupp 145"/>
            <p:cNvGrpSpPr/>
            <p:nvPr/>
          </p:nvGrpSpPr>
          <p:grpSpPr>
            <a:xfrm>
              <a:off x="2984873" y="3250994"/>
              <a:ext cx="66751" cy="117542"/>
              <a:chOff x="9018096" y="5768908"/>
              <a:chExt cx="66751" cy="117542"/>
            </a:xfrm>
          </p:grpSpPr>
          <p:cxnSp>
            <p:nvCxnSpPr>
              <p:cNvPr id="150" name="Rak pil 18"/>
              <p:cNvCxnSpPr>
                <a:cxnSpLocks noChangeShapeType="1"/>
                <a:endCxn id="151"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 name="Ellips 150"/>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47" name="Grupp 146"/>
            <p:cNvGrpSpPr/>
            <p:nvPr/>
          </p:nvGrpSpPr>
          <p:grpSpPr>
            <a:xfrm>
              <a:off x="2625107" y="3253088"/>
              <a:ext cx="66751" cy="117542"/>
              <a:chOff x="9018096" y="5791998"/>
              <a:chExt cx="66751" cy="117542"/>
            </a:xfrm>
          </p:grpSpPr>
          <p:cxnSp>
            <p:nvCxnSpPr>
              <p:cNvPr id="148" name="Rak pil 18"/>
              <p:cNvCxnSpPr>
                <a:cxnSpLocks noChangeShapeType="1"/>
                <a:endCxn id="149"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Ellips 148"/>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57" name="Grupp 156"/>
            <p:cNvGrpSpPr/>
            <p:nvPr/>
          </p:nvGrpSpPr>
          <p:grpSpPr>
            <a:xfrm>
              <a:off x="3141287" y="3252190"/>
              <a:ext cx="66751" cy="117542"/>
              <a:chOff x="9018096" y="5768908"/>
              <a:chExt cx="66751" cy="117542"/>
            </a:xfrm>
          </p:grpSpPr>
          <p:cxnSp>
            <p:nvCxnSpPr>
              <p:cNvPr id="179" name="Rak pil 18"/>
              <p:cNvCxnSpPr>
                <a:cxnSpLocks noChangeShapeType="1"/>
                <a:endCxn id="180"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0" name="Ellips 179"/>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58" name="Grupp 157"/>
            <p:cNvGrpSpPr/>
            <p:nvPr/>
          </p:nvGrpSpPr>
          <p:grpSpPr>
            <a:xfrm>
              <a:off x="3513042" y="3243649"/>
              <a:ext cx="66751" cy="117542"/>
              <a:chOff x="9018096" y="5768908"/>
              <a:chExt cx="66751" cy="117542"/>
            </a:xfrm>
          </p:grpSpPr>
          <p:cxnSp>
            <p:nvCxnSpPr>
              <p:cNvPr id="165" name="Rak pil 18"/>
              <p:cNvCxnSpPr>
                <a:cxnSpLocks noChangeShapeType="1"/>
                <a:endCxn id="178"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 name="Ellips 177"/>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59" name="Grupp 158"/>
            <p:cNvGrpSpPr/>
            <p:nvPr/>
          </p:nvGrpSpPr>
          <p:grpSpPr>
            <a:xfrm>
              <a:off x="3676987" y="3245964"/>
              <a:ext cx="66751" cy="117542"/>
              <a:chOff x="9018096" y="5768908"/>
              <a:chExt cx="66751" cy="117542"/>
            </a:xfrm>
          </p:grpSpPr>
          <p:cxnSp>
            <p:nvCxnSpPr>
              <p:cNvPr id="163" name="Rak pil 18"/>
              <p:cNvCxnSpPr>
                <a:cxnSpLocks noChangeShapeType="1"/>
                <a:endCxn id="164"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Ellips 163"/>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60" name="Grupp 159"/>
            <p:cNvGrpSpPr/>
            <p:nvPr/>
          </p:nvGrpSpPr>
          <p:grpSpPr>
            <a:xfrm>
              <a:off x="3317221" y="3248058"/>
              <a:ext cx="66751" cy="117542"/>
              <a:chOff x="9018096" y="5791998"/>
              <a:chExt cx="66751" cy="117542"/>
            </a:xfrm>
          </p:grpSpPr>
          <p:cxnSp>
            <p:nvCxnSpPr>
              <p:cNvPr id="161" name="Rak pil 18"/>
              <p:cNvCxnSpPr>
                <a:cxnSpLocks noChangeShapeType="1"/>
                <a:endCxn id="162"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 name="Ellips 161"/>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sp>
        <p:nvSpPr>
          <p:cNvPr id="182" name="textruta 181"/>
          <p:cNvSpPr txBox="1"/>
          <p:nvPr/>
        </p:nvSpPr>
        <p:spPr>
          <a:xfrm>
            <a:off x="5373558" y="5564390"/>
            <a:ext cx="2213540" cy="830997"/>
          </a:xfrm>
          <a:prstGeom prst="rect">
            <a:avLst/>
          </a:prstGeom>
          <a:noFill/>
        </p:spPr>
        <p:txBody>
          <a:bodyPr wrap="square" rtlCol="0">
            <a:spAutoFit/>
          </a:bodyPr>
          <a:lstStyle/>
          <a:p>
            <a:pPr defTabSz="457200" fontAlgn="auto">
              <a:spcBef>
                <a:spcPts val="0"/>
              </a:spcBef>
              <a:spcAft>
                <a:spcPts val="0"/>
              </a:spcAft>
            </a:pPr>
            <a:r>
              <a:rPr lang="sv-SE" sz="1200" i="1" dirty="0">
                <a:solidFill>
                  <a:srgbClr val="0000FF"/>
                </a:solidFill>
                <a:latin typeface="Calibri"/>
                <a:cs typeface="Arial" pitchFamily="34" charset="0"/>
              </a:rPr>
              <a:t>E-hälsomyndighetens </a:t>
            </a:r>
            <a:r>
              <a:rPr lang="sv-SE" sz="1200" i="1" dirty="0" smtClean="0">
                <a:solidFill>
                  <a:srgbClr val="0000FF"/>
                </a:solidFill>
                <a:latin typeface="Calibri"/>
                <a:cs typeface="Arial" pitchFamily="34" charset="0"/>
              </a:rPr>
              <a:t>register</a:t>
            </a:r>
            <a:br>
              <a:rPr lang="sv-SE" sz="1200" i="1" dirty="0" smtClean="0">
                <a:solidFill>
                  <a:srgbClr val="0000FF"/>
                </a:solidFill>
                <a:latin typeface="Calibri"/>
                <a:cs typeface="Arial" pitchFamily="34" charset="0"/>
              </a:rPr>
            </a:br>
            <a:r>
              <a:rPr lang="sv-SE" sz="1200" i="1" dirty="0" smtClean="0">
                <a:solidFill>
                  <a:srgbClr val="0000FF"/>
                </a:solidFill>
                <a:latin typeface="Calibri"/>
                <a:cs typeface="Arial" pitchFamily="34" charset="0"/>
              </a:rPr>
              <a:t/>
            </a:r>
            <a:br>
              <a:rPr lang="sv-SE" sz="1200" i="1" dirty="0" smtClean="0">
                <a:solidFill>
                  <a:srgbClr val="0000FF"/>
                </a:solidFill>
                <a:latin typeface="Calibri"/>
                <a:cs typeface="Arial" pitchFamily="34" charset="0"/>
              </a:rPr>
            </a:br>
            <a:r>
              <a:rPr lang="sv-SE" sz="1200" i="1" dirty="0" smtClean="0">
                <a:solidFill>
                  <a:srgbClr val="0000FF"/>
                </a:solidFill>
                <a:latin typeface="Calibri"/>
                <a:cs typeface="Arial" pitchFamily="34" charset="0"/>
              </a:rPr>
              <a:t>Receptregisterlag</a:t>
            </a:r>
            <a:br>
              <a:rPr lang="sv-SE" sz="1200" i="1" dirty="0" smtClean="0">
                <a:solidFill>
                  <a:srgbClr val="0000FF"/>
                </a:solidFill>
                <a:latin typeface="Calibri"/>
                <a:cs typeface="Arial" pitchFamily="34" charset="0"/>
              </a:rPr>
            </a:br>
            <a:r>
              <a:rPr lang="sv-SE" sz="1200" i="1" dirty="0" smtClean="0">
                <a:solidFill>
                  <a:srgbClr val="0000FF"/>
                </a:solidFill>
                <a:latin typeface="Calibri"/>
                <a:cs typeface="Arial" pitchFamily="34" charset="0"/>
              </a:rPr>
              <a:t>Lag om Läkemedelsförteckning</a:t>
            </a:r>
            <a:endParaRPr lang="sv-SE" sz="1200" i="1" dirty="0">
              <a:solidFill>
                <a:srgbClr val="0000FF"/>
              </a:solidFill>
              <a:latin typeface="Calibri"/>
              <a:cs typeface="Arial" pitchFamily="34" charset="0"/>
            </a:endParaRPr>
          </a:p>
        </p:txBody>
      </p:sp>
      <p:sp>
        <p:nvSpPr>
          <p:cNvPr id="191" name="Cylinder 190"/>
          <p:cNvSpPr/>
          <p:nvPr/>
        </p:nvSpPr>
        <p:spPr>
          <a:xfrm>
            <a:off x="6450935" y="4350530"/>
            <a:ext cx="569656" cy="402056"/>
          </a:xfrm>
          <a:prstGeom prst="can">
            <a:avLst/>
          </a:prstGeom>
          <a:ln>
            <a:headEnd type="none"/>
            <a:tailEnd type="none" w="lg" len="lg"/>
          </a:ln>
        </p:spPr>
        <p:style>
          <a:lnRef idx="1">
            <a:schemeClr val="dk1"/>
          </a:lnRef>
          <a:fillRef idx="2">
            <a:schemeClr val="dk1"/>
          </a:fillRef>
          <a:effectRef idx="1">
            <a:schemeClr val="dk1"/>
          </a:effectRef>
          <a:fontRef idx="minor">
            <a:schemeClr val="dk1"/>
          </a:fontRef>
        </p:style>
        <p:txBody>
          <a:bodyPr lIns="72000" rIns="72000" anchor="ctr"/>
          <a:lstStyle/>
          <a:p>
            <a:pPr algn="ctr"/>
            <a:r>
              <a:rPr lang="sv-SE" sz="1000" dirty="0">
                <a:solidFill>
                  <a:srgbClr val="382819"/>
                </a:solidFill>
                <a:latin typeface="Arial"/>
                <a:ea typeface="ＭＳ Ｐゴシック" pitchFamily="-112" charset="-128"/>
                <a:cs typeface="ＭＳ Ｐゴシック" pitchFamily="-112" charset="-128"/>
              </a:rPr>
              <a:t>RR</a:t>
            </a:r>
          </a:p>
        </p:txBody>
      </p:sp>
      <p:sp>
        <p:nvSpPr>
          <p:cNvPr id="192" name="Cylinder 191"/>
          <p:cNvSpPr/>
          <p:nvPr/>
        </p:nvSpPr>
        <p:spPr>
          <a:xfrm>
            <a:off x="6441968" y="5033946"/>
            <a:ext cx="569656" cy="402056"/>
          </a:xfrm>
          <a:prstGeom prst="can">
            <a:avLst/>
          </a:prstGeom>
          <a:ln>
            <a:headEnd type="none"/>
            <a:tailEnd type="none" w="lg" len="lg"/>
          </a:ln>
        </p:spPr>
        <p:style>
          <a:lnRef idx="1">
            <a:schemeClr val="dk1"/>
          </a:lnRef>
          <a:fillRef idx="2">
            <a:schemeClr val="dk1"/>
          </a:fillRef>
          <a:effectRef idx="1">
            <a:schemeClr val="dk1"/>
          </a:effectRef>
          <a:fontRef idx="minor">
            <a:schemeClr val="dk1"/>
          </a:fontRef>
        </p:style>
        <p:txBody>
          <a:bodyPr lIns="72000" rIns="72000" anchor="ctr"/>
          <a:lstStyle/>
          <a:p>
            <a:pPr algn="ctr"/>
            <a:r>
              <a:rPr lang="sv-SE" sz="1000" dirty="0">
                <a:solidFill>
                  <a:srgbClr val="382819"/>
                </a:solidFill>
                <a:latin typeface="Arial"/>
                <a:ea typeface="ＭＳ Ｐゴシック" pitchFamily="-112" charset="-128"/>
                <a:cs typeface="ＭＳ Ｐゴシック" pitchFamily="-112" charset="-128"/>
              </a:rPr>
              <a:t>LF</a:t>
            </a:r>
          </a:p>
        </p:txBody>
      </p:sp>
      <p:graphicFrame>
        <p:nvGraphicFramePr>
          <p:cNvPr id="10" name="Diagram 9"/>
          <p:cNvGraphicFramePr/>
          <p:nvPr>
            <p:extLst>
              <p:ext uri="{D42A27DB-BD31-4B8C-83A1-F6EECF244321}">
                <p14:modId xmlns:p14="http://schemas.microsoft.com/office/powerpoint/2010/main" val="1435806805"/>
              </p:ext>
            </p:extLst>
          </p:nvPr>
        </p:nvGraphicFramePr>
        <p:xfrm>
          <a:off x="5489825" y="4251240"/>
          <a:ext cx="1155319" cy="12313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47" name="textruta 246"/>
          <p:cNvSpPr txBox="1"/>
          <p:nvPr/>
        </p:nvSpPr>
        <p:spPr>
          <a:xfrm>
            <a:off x="5939672" y="3766074"/>
            <a:ext cx="817927" cy="430887"/>
          </a:xfrm>
          <a:prstGeom prst="rect">
            <a:avLst/>
          </a:prstGeom>
          <a:noFill/>
        </p:spPr>
        <p:txBody>
          <a:bodyPr wrap="square" rtlCol="0">
            <a:spAutoFit/>
          </a:bodyPr>
          <a:lstStyle/>
          <a:p>
            <a:pPr defTabSz="457200" fontAlgn="auto">
              <a:spcBef>
                <a:spcPts val="0"/>
              </a:spcBef>
              <a:spcAft>
                <a:spcPts val="0"/>
              </a:spcAft>
            </a:pPr>
            <a:r>
              <a:rPr lang="sv-SE" sz="1100" i="1" dirty="0">
                <a:solidFill>
                  <a:prstClr val="black"/>
                </a:solidFill>
                <a:latin typeface="Calibri"/>
                <a:cs typeface="Arial" pitchFamily="34" charset="0"/>
              </a:rPr>
              <a:t>E-recept-</a:t>
            </a:r>
            <a:br>
              <a:rPr lang="sv-SE" sz="1100" i="1" dirty="0">
                <a:solidFill>
                  <a:prstClr val="black"/>
                </a:solidFill>
                <a:latin typeface="Calibri"/>
                <a:cs typeface="Arial" pitchFamily="34" charset="0"/>
              </a:rPr>
            </a:br>
            <a:r>
              <a:rPr lang="sv-SE" sz="1100" i="1" dirty="0">
                <a:solidFill>
                  <a:prstClr val="black"/>
                </a:solidFill>
                <a:latin typeface="Calibri"/>
                <a:cs typeface="Arial" pitchFamily="34" charset="0"/>
              </a:rPr>
              <a:t>ingång</a:t>
            </a:r>
          </a:p>
        </p:txBody>
      </p:sp>
      <p:sp>
        <p:nvSpPr>
          <p:cNvPr id="249" name="Dokument 248"/>
          <p:cNvSpPr/>
          <p:nvPr/>
        </p:nvSpPr>
        <p:spPr bwMode="auto">
          <a:xfrm>
            <a:off x="471719" y="1931944"/>
            <a:ext cx="875409" cy="461337"/>
          </a:xfrm>
          <a:prstGeom prst="flowChartDocumen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a:r>
              <a:rPr lang="sv-SE" sz="900" dirty="0" smtClean="0">
                <a:solidFill>
                  <a:srgbClr val="382819"/>
                </a:solidFill>
                <a:latin typeface="Arial Narrow"/>
                <a:cs typeface="Arial Narrow"/>
              </a:rPr>
              <a:t>Samlad Läkemedelslista</a:t>
            </a:r>
            <a:endParaRPr lang="sv-SE" sz="900" dirty="0">
              <a:solidFill>
                <a:srgbClr val="382819"/>
              </a:solidFill>
              <a:latin typeface="Arial Narrow"/>
              <a:cs typeface="Arial Narrow"/>
            </a:endParaRPr>
          </a:p>
        </p:txBody>
      </p:sp>
      <p:graphicFrame>
        <p:nvGraphicFramePr>
          <p:cNvPr id="38" name="Diagram 37"/>
          <p:cNvGraphicFramePr/>
          <p:nvPr>
            <p:extLst>
              <p:ext uri="{D42A27DB-BD31-4B8C-83A1-F6EECF244321}">
                <p14:modId xmlns:p14="http://schemas.microsoft.com/office/powerpoint/2010/main" val="2173469164"/>
              </p:ext>
            </p:extLst>
          </p:nvPr>
        </p:nvGraphicFramePr>
        <p:xfrm>
          <a:off x="2204982" y="3955561"/>
          <a:ext cx="1898142" cy="125808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32" name="textruta 331"/>
          <p:cNvSpPr txBox="1"/>
          <p:nvPr/>
        </p:nvSpPr>
        <p:spPr>
          <a:xfrm>
            <a:off x="1321452" y="3588503"/>
            <a:ext cx="1259536" cy="276999"/>
          </a:xfrm>
          <a:prstGeom prst="rect">
            <a:avLst/>
          </a:prstGeom>
          <a:noFill/>
        </p:spPr>
        <p:txBody>
          <a:bodyPr wrap="square" rtlCol="0">
            <a:spAutoFit/>
          </a:bodyPr>
          <a:lstStyle/>
          <a:p>
            <a:pPr defTabSz="457200" fontAlgn="auto">
              <a:spcBef>
                <a:spcPts val="0"/>
              </a:spcBef>
              <a:spcAft>
                <a:spcPts val="0"/>
              </a:spcAft>
            </a:pPr>
            <a:r>
              <a:rPr lang="sv-SE" sz="1200" i="1" dirty="0">
                <a:solidFill>
                  <a:prstClr val="black"/>
                </a:solidFill>
                <a:latin typeface="Calibri"/>
                <a:cs typeface="Arial" pitchFamily="34" charset="0"/>
              </a:rPr>
              <a:t>Tjänstekontrakt</a:t>
            </a:r>
          </a:p>
        </p:txBody>
      </p:sp>
      <p:grpSp>
        <p:nvGrpSpPr>
          <p:cNvPr id="114" name="Grupp 113"/>
          <p:cNvGrpSpPr/>
          <p:nvPr/>
        </p:nvGrpSpPr>
        <p:grpSpPr>
          <a:xfrm>
            <a:off x="5246192" y="1843707"/>
            <a:ext cx="691104" cy="365630"/>
            <a:chOff x="2330674" y="1012742"/>
            <a:chExt cx="691104" cy="365630"/>
          </a:xfrm>
        </p:grpSpPr>
        <p:pic>
          <p:nvPicPr>
            <p:cNvPr id="115" name="Picture 159" descr="Dator med kortläsare"/>
            <p:cNvPicPr>
              <a:picLocks noChangeAspect="1" noChangeArrowheads="1"/>
            </p:cNvPicPr>
            <p:nvPr/>
          </p:nvPicPr>
          <p:blipFill>
            <a:blip r:embed="rId3" cstate="email">
              <a:extLst>
                <a:ext uri="{28A0092B-C50C-407E-A947-70E740481C1C}">
                  <a14:useLocalDpi xmlns:a14="http://schemas.microsoft.com/office/drawing/2010/main"/>
                </a:ext>
              </a:extLst>
            </a:blip>
            <a:srcRect t="23662"/>
            <a:stretch>
              <a:fillRect/>
            </a:stretch>
          </p:blipFill>
          <p:spPr bwMode="auto">
            <a:xfrm>
              <a:off x="2330674" y="1076906"/>
              <a:ext cx="326821" cy="26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2" descr="C:\Users\svrlwi\AppData\Local\Microsoft\Windows\Temporary Internet Files\Content.IE5\51G1LSV1\MC90043393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95" y="1012742"/>
              <a:ext cx="364283" cy="36563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Vänster-höger 5"/>
          <p:cNvSpPr/>
          <p:nvPr/>
        </p:nvSpPr>
        <p:spPr bwMode="auto">
          <a:xfrm rot="17635053">
            <a:off x="3408623" y="3234465"/>
            <a:ext cx="571772" cy="304618"/>
          </a:xfrm>
          <a:prstGeom prst="lef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104" name="Vänster-höger 103"/>
          <p:cNvSpPr/>
          <p:nvPr/>
        </p:nvSpPr>
        <p:spPr bwMode="auto">
          <a:xfrm>
            <a:off x="4508108" y="4447968"/>
            <a:ext cx="571772" cy="304618"/>
          </a:xfrm>
          <a:prstGeom prst="lef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105" name="Vänster-höger 104"/>
          <p:cNvSpPr/>
          <p:nvPr/>
        </p:nvSpPr>
        <p:spPr bwMode="auto">
          <a:xfrm rot="14398185">
            <a:off x="2227621" y="3233820"/>
            <a:ext cx="571772" cy="304618"/>
          </a:xfrm>
          <a:prstGeom prst="lef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7" name="Ned 6"/>
          <p:cNvSpPr/>
          <p:nvPr/>
        </p:nvSpPr>
        <p:spPr bwMode="auto">
          <a:xfrm>
            <a:off x="5509921" y="3188393"/>
            <a:ext cx="325977" cy="474585"/>
          </a:xfrm>
          <a:prstGeom prst="down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107" name="Dokument 106"/>
          <p:cNvSpPr/>
          <p:nvPr/>
        </p:nvSpPr>
        <p:spPr bwMode="auto">
          <a:xfrm>
            <a:off x="2737727" y="1931944"/>
            <a:ext cx="875409" cy="461337"/>
          </a:xfrm>
          <a:prstGeom prst="flowChartDocumen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a:r>
              <a:rPr lang="sv-SE" sz="900" dirty="0" smtClean="0">
                <a:solidFill>
                  <a:srgbClr val="382819"/>
                </a:solidFill>
                <a:latin typeface="Arial Narrow"/>
                <a:cs typeface="Arial Narrow"/>
              </a:rPr>
              <a:t>Samlad Läkemedelslista</a:t>
            </a:r>
            <a:endParaRPr lang="sv-SE" sz="900" dirty="0">
              <a:solidFill>
                <a:srgbClr val="382819"/>
              </a:solidFill>
              <a:latin typeface="Arial Narrow"/>
              <a:cs typeface="Arial Narrow"/>
            </a:endParaRPr>
          </a:p>
        </p:txBody>
      </p:sp>
      <p:sp>
        <p:nvSpPr>
          <p:cNvPr id="102" name="textruta 101"/>
          <p:cNvSpPr txBox="1"/>
          <p:nvPr/>
        </p:nvSpPr>
        <p:spPr>
          <a:xfrm>
            <a:off x="6312246" y="2486004"/>
            <a:ext cx="1023912" cy="577081"/>
          </a:xfrm>
          <a:prstGeom prst="rect">
            <a:avLst/>
          </a:prstGeom>
          <a:noFill/>
        </p:spPr>
        <p:txBody>
          <a:bodyPr wrap="square" rtlCol="0">
            <a:spAutoFit/>
          </a:bodyPr>
          <a:lstStyle/>
          <a:p>
            <a:pPr defTabSz="457200" fontAlgn="auto">
              <a:spcBef>
                <a:spcPts val="0"/>
              </a:spcBef>
              <a:spcAft>
                <a:spcPts val="0"/>
              </a:spcAft>
            </a:pPr>
            <a:r>
              <a:rPr lang="sv-SE" sz="1050" i="1" dirty="0" smtClean="0">
                <a:solidFill>
                  <a:prstClr val="black"/>
                </a:solidFill>
                <a:latin typeface="Calibri"/>
                <a:cs typeface="Arial" pitchFamily="34" charset="0"/>
              </a:rPr>
              <a:t>System </a:t>
            </a:r>
            <a:r>
              <a:rPr lang="sv-SE" sz="1050" i="1" dirty="0">
                <a:solidFill>
                  <a:prstClr val="black"/>
                </a:solidFill>
                <a:latin typeface="Calibri"/>
                <a:cs typeface="Arial" pitchFamily="34" charset="0"/>
              </a:rPr>
              <a:t>ej </a:t>
            </a:r>
            <a:r>
              <a:rPr lang="sv-SE" sz="1050" i="1" dirty="0" smtClean="0">
                <a:solidFill>
                  <a:prstClr val="black"/>
                </a:solidFill>
                <a:latin typeface="Calibri"/>
                <a:cs typeface="Arial" pitchFamily="34" charset="0"/>
              </a:rPr>
              <a:t>ännu integrerade </a:t>
            </a:r>
            <a:r>
              <a:rPr lang="sv-SE" sz="1050" i="1" dirty="0">
                <a:solidFill>
                  <a:prstClr val="black"/>
                </a:solidFill>
                <a:latin typeface="Calibri"/>
                <a:cs typeface="Arial" pitchFamily="34" charset="0"/>
              </a:rPr>
              <a:t>med NOD</a:t>
            </a:r>
          </a:p>
        </p:txBody>
      </p:sp>
      <p:sp>
        <p:nvSpPr>
          <p:cNvPr id="109" name="Rektangel med rundade hörn 22"/>
          <p:cNvSpPr/>
          <p:nvPr/>
        </p:nvSpPr>
        <p:spPr>
          <a:xfrm>
            <a:off x="5349598" y="2535958"/>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i="1" dirty="0">
              <a:solidFill>
                <a:srgbClr val="382819"/>
              </a:solidFill>
              <a:latin typeface="Arial" charset="0"/>
              <a:ea typeface="ＭＳ Ｐゴシック" charset="0"/>
              <a:cs typeface="ＭＳ Ｐゴシック" charset="0"/>
            </a:endParaRPr>
          </a:p>
        </p:txBody>
      </p:sp>
      <p:sp>
        <p:nvSpPr>
          <p:cNvPr id="126" name="Ned 125"/>
          <p:cNvSpPr/>
          <p:nvPr/>
        </p:nvSpPr>
        <p:spPr bwMode="auto">
          <a:xfrm rot="5828019">
            <a:off x="4600816" y="4930326"/>
            <a:ext cx="325977" cy="474585"/>
          </a:xfrm>
          <a:prstGeom prst="down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76" name="textruta 75"/>
          <p:cNvSpPr txBox="1"/>
          <p:nvPr/>
        </p:nvSpPr>
        <p:spPr>
          <a:xfrm>
            <a:off x="2531592" y="5495216"/>
            <a:ext cx="1482909" cy="830997"/>
          </a:xfrm>
          <a:prstGeom prst="rect">
            <a:avLst/>
          </a:prstGeom>
          <a:noFill/>
        </p:spPr>
        <p:txBody>
          <a:bodyPr wrap="square" rtlCol="0">
            <a:spAutoFit/>
          </a:bodyPr>
          <a:lstStyle/>
          <a:p>
            <a:pPr defTabSz="457200" fontAlgn="auto">
              <a:spcBef>
                <a:spcPts val="0"/>
              </a:spcBef>
              <a:spcAft>
                <a:spcPts val="0"/>
              </a:spcAft>
            </a:pPr>
            <a:r>
              <a:rPr lang="sv-SE" sz="1200" i="1" dirty="0" smtClean="0">
                <a:solidFill>
                  <a:srgbClr val="0000FF"/>
                </a:solidFill>
                <a:latin typeface="Calibri"/>
                <a:cs typeface="Arial" pitchFamily="34" charset="0"/>
              </a:rPr>
              <a:t>Vårdgivarens journaldata</a:t>
            </a:r>
            <a:br>
              <a:rPr lang="sv-SE" sz="1200" i="1" dirty="0" smtClean="0">
                <a:solidFill>
                  <a:srgbClr val="0000FF"/>
                </a:solidFill>
                <a:latin typeface="Calibri"/>
                <a:cs typeface="Arial" pitchFamily="34" charset="0"/>
              </a:rPr>
            </a:br>
            <a:r>
              <a:rPr lang="sv-SE" sz="1200" i="1" dirty="0" smtClean="0">
                <a:solidFill>
                  <a:srgbClr val="0000FF"/>
                </a:solidFill>
                <a:latin typeface="Calibri"/>
                <a:cs typeface="Arial" pitchFamily="34" charset="0"/>
              </a:rPr>
              <a:t/>
            </a:r>
            <a:br>
              <a:rPr lang="sv-SE" sz="1200" i="1" dirty="0" smtClean="0">
                <a:solidFill>
                  <a:srgbClr val="0000FF"/>
                </a:solidFill>
                <a:latin typeface="Calibri"/>
                <a:cs typeface="Arial" pitchFamily="34" charset="0"/>
              </a:rPr>
            </a:br>
            <a:r>
              <a:rPr lang="sv-SE" sz="1200" i="1" dirty="0" smtClean="0">
                <a:solidFill>
                  <a:srgbClr val="0000FF"/>
                </a:solidFill>
                <a:latin typeface="Calibri"/>
                <a:cs typeface="Arial" pitchFamily="34" charset="0"/>
              </a:rPr>
              <a:t>Patientdatalagen</a:t>
            </a:r>
            <a:endParaRPr lang="sv-SE" sz="1200" i="1" dirty="0">
              <a:solidFill>
                <a:srgbClr val="0000FF"/>
              </a:solidFill>
              <a:latin typeface="Calibri"/>
              <a:cs typeface="Arial" pitchFamily="34" charset="0"/>
            </a:endParaRPr>
          </a:p>
        </p:txBody>
      </p:sp>
    </p:spTree>
    <p:extLst>
      <p:ext uri="{BB962C8B-B14F-4D97-AF65-F5344CB8AC3E}">
        <p14:creationId xmlns:p14="http://schemas.microsoft.com/office/powerpoint/2010/main" val="4985204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ktangel med rundade hörn 22"/>
          <p:cNvSpPr/>
          <p:nvPr/>
        </p:nvSpPr>
        <p:spPr>
          <a:xfrm>
            <a:off x="3414955" y="2408289"/>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dirty="0">
              <a:solidFill>
                <a:srgbClr val="382819"/>
              </a:solidFill>
              <a:latin typeface="Arial" charset="0"/>
              <a:ea typeface="ＭＳ Ｐゴシック" charset="0"/>
              <a:cs typeface="ＭＳ Ｐゴシック" charset="0"/>
            </a:endParaRPr>
          </a:p>
        </p:txBody>
      </p:sp>
      <p:sp>
        <p:nvSpPr>
          <p:cNvPr id="125" name="Rektangel med rundade hörn 22"/>
          <p:cNvSpPr/>
          <p:nvPr/>
        </p:nvSpPr>
        <p:spPr>
          <a:xfrm>
            <a:off x="3357595" y="2463249"/>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dirty="0">
              <a:solidFill>
                <a:srgbClr val="382819"/>
              </a:solidFill>
              <a:latin typeface="Arial" charset="0"/>
              <a:ea typeface="ＭＳ Ｐゴシック" charset="0"/>
              <a:cs typeface="ＭＳ Ｐゴシック" charset="0"/>
            </a:endParaRPr>
          </a:p>
        </p:txBody>
      </p:sp>
      <p:grpSp>
        <p:nvGrpSpPr>
          <p:cNvPr id="24" name="Grupp 23"/>
          <p:cNvGrpSpPr/>
          <p:nvPr/>
        </p:nvGrpSpPr>
        <p:grpSpPr>
          <a:xfrm>
            <a:off x="3661441" y="1843707"/>
            <a:ext cx="691104" cy="365630"/>
            <a:chOff x="2330674" y="1012742"/>
            <a:chExt cx="691104" cy="365630"/>
          </a:xfrm>
        </p:grpSpPr>
        <p:pic>
          <p:nvPicPr>
            <p:cNvPr id="25" name="Picture 159" descr="Dator med kortläsare"/>
            <p:cNvPicPr>
              <a:picLocks noChangeAspect="1" noChangeArrowheads="1"/>
            </p:cNvPicPr>
            <p:nvPr/>
          </p:nvPicPr>
          <p:blipFill>
            <a:blip r:embed="rId3" cstate="email">
              <a:extLst>
                <a:ext uri="{28A0092B-C50C-407E-A947-70E740481C1C}">
                  <a14:useLocalDpi xmlns:a14="http://schemas.microsoft.com/office/drawing/2010/main"/>
                </a:ext>
              </a:extLst>
            </a:blip>
            <a:srcRect t="23662"/>
            <a:stretch>
              <a:fillRect/>
            </a:stretch>
          </p:blipFill>
          <p:spPr bwMode="auto">
            <a:xfrm>
              <a:off x="2330674" y="1076906"/>
              <a:ext cx="326821" cy="26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 descr="C:\Users\svrlwi\AppData\Local\Microsoft\Windows\Temporary Internet Files\Content.IE5\51G1LSV1\MC90043393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95" y="1012742"/>
              <a:ext cx="364283" cy="36563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25" name="Rak pil 6"/>
          <p:cNvCxnSpPr>
            <a:stCxn id="26" idx="2"/>
            <a:endCxn id="212" idx="0"/>
          </p:cNvCxnSpPr>
          <p:nvPr/>
        </p:nvCxnSpPr>
        <p:spPr bwMode="auto">
          <a:xfrm rot="5400000">
            <a:off x="3895042" y="2245355"/>
            <a:ext cx="311380" cy="239345"/>
          </a:xfrm>
          <a:prstGeom prst="curvedConnector3">
            <a:avLst>
              <a:gd name="adj1" fmla="val 50000"/>
            </a:avLst>
          </a:prstGeom>
          <a:noFill/>
          <a:ln w="12700" cap="flat" cmpd="sng" algn="ctr">
            <a:solidFill>
              <a:srgbClr val="A6A6A6"/>
            </a:solidFill>
            <a:prstDash val="solid"/>
            <a:round/>
            <a:headEnd type="none" w="med" len="med"/>
            <a:tailEnd type="stealth"/>
          </a:ln>
          <a:effectLst/>
        </p:spPr>
      </p:cxnSp>
      <p:sp>
        <p:nvSpPr>
          <p:cNvPr id="212" name="Rektangel med rundade hörn 22"/>
          <p:cNvSpPr/>
          <p:nvPr/>
        </p:nvSpPr>
        <p:spPr>
          <a:xfrm>
            <a:off x="3296469" y="2520717"/>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r>
              <a:rPr lang="sv-SE" sz="900" dirty="0">
                <a:solidFill>
                  <a:srgbClr val="382819"/>
                </a:solidFill>
                <a:latin typeface="Arial" charset="0"/>
                <a:ea typeface="ＭＳ Ｐゴシック" charset="0"/>
                <a:cs typeface="ＭＳ Ｐゴシック" charset="0"/>
              </a:rPr>
              <a:t>Journal /</a:t>
            </a:r>
            <a:br>
              <a:rPr lang="sv-SE" sz="900" dirty="0">
                <a:solidFill>
                  <a:srgbClr val="382819"/>
                </a:solidFill>
                <a:latin typeface="Arial" charset="0"/>
                <a:ea typeface="ＭＳ Ｐゴシック" charset="0"/>
                <a:cs typeface="ＭＳ Ｐゴシック" charset="0"/>
              </a:rPr>
            </a:br>
            <a:r>
              <a:rPr lang="sv-SE" sz="900" i="1" dirty="0">
                <a:solidFill>
                  <a:srgbClr val="382819"/>
                </a:solidFill>
                <a:latin typeface="Arial" charset="0"/>
                <a:ea typeface="ＭＳ Ｐゴシック" charset="0"/>
                <a:cs typeface="ＭＳ Ｐゴシック" charset="0"/>
              </a:rPr>
              <a:t>Läkemedel</a:t>
            </a:r>
            <a:br>
              <a:rPr lang="sv-SE" sz="900" i="1" dirty="0">
                <a:solidFill>
                  <a:srgbClr val="382819"/>
                </a:solidFill>
                <a:latin typeface="Arial" charset="0"/>
                <a:ea typeface="ＭＳ Ｐゴシック" charset="0"/>
                <a:cs typeface="ＭＳ Ｐゴシック" charset="0"/>
              </a:rPr>
            </a:br>
            <a:r>
              <a:rPr lang="sv-SE" sz="900" i="1" dirty="0">
                <a:solidFill>
                  <a:srgbClr val="382819"/>
                </a:solidFill>
                <a:latin typeface="Arial" charset="0"/>
                <a:ea typeface="ＭＳ Ｐゴシック" charset="0"/>
                <a:cs typeface="ＭＳ Ｐゴシック" charset="0"/>
              </a:rPr>
              <a:t>(Vård, Tandvård, Omsorg)</a:t>
            </a:r>
            <a:endParaRPr lang="sv-SE" sz="900" dirty="0">
              <a:solidFill>
                <a:srgbClr val="382819"/>
              </a:solidFill>
              <a:latin typeface="Arial" charset="0"/>
              <a:ea typeface="ＭＳ Ｐゴシック" charset="0"/>
              <a:cs typeface="ＭＳ Ｐゴシック" charset="0"/>
            </a:endParaRPr>
          </a:p>
        </p:txBody>
      </p:sp>
      <p:sp>
        <p:nvSpPr>
          <p:cNvPr id="193" name="Rektangel med rundade hörn 192"/>
          <p:cNvSpPr/>
          <p:nvPr/>
        </p:nvSpPr>
        <p:spPr>
          <a:xfrm rot="16200000">
            <a:off x="5463236" y="4122373"/>
            <a:ext cx="1412313" cy="1506173"/>
          </a:xfrm>
          <a:prstGeom prst="roundRect">
            <a:avLst>
              <a:gd name="adj" fmla="val 4658"/>
            </a:avLst>
          </a:prstGeom>
          <a:ln w="19050" cmpd="sng">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a:endParaRPr lang="sv-SE" sz="900" dirty="0">
              <a:solidFill>
                <a:srgbClr val="382819"/>
              </a:solidFill>
              <a:latin typeface="Arial"/>
              <a:ea typeface="ＭＳ Ｐゴシック" pitchFamily="-112" charset="-128"/>
              <a:cs typeface="ＭＳ Ｐゴシック" pitchFamily="-112" charset="-128"/>
            </a:endParaRPr>
          </a:p>
        </p:txBody>
      </p:sp>
      <p:sp>
        <p:nvSpPr>
          <p:cNvPr id="185" name="Rektangel med rundade hörn 184"/>
          <p:cNvSpPr/>
          <p:nvPr/>
        </p:nvSpPr>
        <p:spPr>
          <a:xfrm rot="16200000">
            <a:off x="2410751" y="3575209"/>
            <a:ext cx="1537918" cy="2107249"/>
          </a:xfrm>
          <a:prstGeom prst="roundRect">
            <a:avLst>
              <a:gd name="adj" fmla="val 4658"/>
            </a:avLst>
          </a:prstGeom>
          <a:solidFill>
            <a:schemeClr val="accent1"/>
          </a:solidFill>
          <a:ln>
            <a:solidFill>
              <a:srgbClr val="00A9A7"/>
            </a:solidFill>
            <a:tailEnd type="triangle" w="lg" len="lg"/>
          </a:ln>
        </p:spPr>
        <p:style>
          <a:lnRef idx="2">
            <a:schemeClr val="accent1"/>
          </a:lnRef>
          <a:fillRef idx="1">
            <a:schemeClr val="lt1"/>
          </a:fillRef>
          <a:effectRef idx="0">
            <a:schemeClr val="accent1"/>
          </a:effectRef>
          <a:fontRef idx="minor">
            <a:schemeClr val="dk1"/>
          </a:fontRef>
        </p:style>
        <p:txBody>
          <a:bodyPr lIns="36000" rIns="36000" anchor="t"/>
          <a:lstStyle/>
          <a:p>
            <a:pPr algn="ctr"/>
            <a:endParaRPr lang="sv-SE" sz="900" dirty="0">
              <a:solidFill>
                <a:srgbClr val="382819"/>
              </a:solidFill>
              <a:latin typeface="Arial"/>
              <a:ea typeface="ＭＳ Ｐゴシック" pitchFamily="-112" charset="-128"/>
              <a:cs typeface="ＭＳ Ｐゴシック" pitchFamily="-112" charset="-128"/>
            </a:endParaRPr>
          </a:p>
        </p:txBody>
      </p:sp>
      <p:sp>
        <p:nvSpPr>
          <p:cNvPr id="181" name="Cylinder 180"/>
          <p:cNvSpPr/>
          <p:nvPr/>
        </p:nvSpPr>
        <p:spPr>
          <a:xfrm>
            <a:off x="1860653" y="5033829"/>
            <a:ext cx="652853" cy="454096"/>
          </a:xfrm>
          <a:prstGeom prst="can">
            <a:avLst/>
          </a:prstGeom>
          <a:ln>
            <a:headEnd type="none"/>
            <a:tailEnd type="none" w="lg" len="lg"/>
          </a:ln>
        </p:spPr>
        <p:style>
          <a:lnRef idx="2">
            <a:schemeClr val="accent1">
              <a:shade val="50000"/>
            </a:schemeClr>
          </a:lnRef>
          <a:fillRef idx="1">
            <a:schemeClr val="accent1"/>
          </a:fillRef>
          <a:effectRef idx="0">
            <a:schemeClr val="accent1"/>
          </a:effectRef>
          <a:fontRef idx="minor">
            <a:schemeClr val="lt1"/>
          </a:fontRef>
        </p:style>
        <p:txBody>
          <a:bodyPr lIns="72000" rIns="72000" anchor="ctr"/>
          <a:lstStyle/>
          <a:p>
            <a:pPr algn="ctr"/>
            <a:r>
              <a:rPr lang="sv-SE" sz="900" dirty="0">
                <a:solidFill>
                  <a:srgbClr val="382819"/>
                </a:solidFill>
                <a:latin typeface="Arial"/>
                <a:ea typeface="ＭＳ Ｐゴシック" pitchFamily="-112" charset="-128"/>
                <a:cs typeface="ＭＳ Ｐゴシック" pitchFamily="-112" charset="-128"/>
              </a:rPr>
              <a:t>NOD</a:t>
            </a:r>
          </a:p>
        </p:txBody>
      </p:sp>
      <p:sp>
        <p:nvSpPr>
          <p:cNvPr id="2" name="Rubrik 1"/>
          <p:cNvSpPr>
            <a:spLocks noGrp="1"/>
          </p:cNvSpPr>
          <p:nvPr>
            <p:ph type="title"/>
          </p:nvPr>
        </p:nvSpPr>
        <p:spPr>
          <a:xfrm>
            <a:off x="1410939" y="212073"/>
            <a:ext cx="6164913" cy="770741"/>
          </a:xfrm>
        </p:spPr>
        <p:txBody>
          <a:bodyPr/>
          <a:lstStyle/>
          <a:p>
            <a:r>
              <a:rPr lang="sv-SE" sz="2000" i="1" dirty="0" smtClean="0"/>
              <a:t>Samlad läkemedelslista</a:t>
            </a:r>
            <a:endParaRPr lang="sv-SE" sz="1600" b="0" i="1"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latin typeface="Arial"/>
              </a:rPr>
              <a:pPr/>
              <a:t>8</a:t>
            </a:fld>
            <a:endParaRPr lang="sv-SE">
              <a:latin typeface="Arial"/>
            </a:endParaRPr>
          </a:p>
        </p:txBody>
      </p:sp>
      <p:sp>
        <p:nvSpPr>
          <p:cNvPr id="85" name="textruta 84"/>
          <p:cNvSpPr txBox="1"/>
          <p:nvPr/>
        </p:nvSpPr>
        <p:spPr>
          <a:xfrm>
            <a:off x="7495521" y="4414032"/>
            <a:ext cx="854378" cy="369332"/>
          </a:xfrm>
          <a:prstGeom prst="rect">
            <a:avLst/>
          </a:prstGeom>
          <a:noFill/>
        </p:spPr>
        <p:txBody>
          <a:bodyPr wrap="square" rtlCol="0">
            <a:spAutoFit/>
          </a:bodyPr>
          <a:lstStyle/>
          <a:p>
            <a:pPr defTabSz="457200" fontAlgn="auto">
              <a:spcBef>
                <a:spcPts val="0"/>
              </a:spcBef>
              <a:spcAft>
                <a:spcPts val="0"/>
              </a:spcAft>
            </a:pPr>
            <a:r>
              <a:rPr lang="sv-SE" sz="900" i="1" dirty="0">
                <a:solidFill>
                  <a:prstClr val="black"/>
                </a:solidFill>
                <a:latin typeface="Calibri"/>
                <a:cs typeface="Arial" pitchFamily="34" charset="0"/>
              </a:rPr>
              <a:t>farmaceut</a:t>
            </a:r>
          </a:p>
          <a:p>
            <a:pPr defTabSz="457200" fontAlgn="auto">
              <a:spcBef>
                <a:spcPts val="0"/>
              </a:spcBef>
              <a:spcAft>
                <a:spcPts val="0"/>
              </a:spcAft>
            </a:pPr>
            <a:r>
              <a:rPr lang="sv-SE" sz="900" i="1" dirty="0">
                <a:solidFill>
                  <a:prstClr val="black"/>
                </a:solidFill>
                <a:latin typeface="Calibri"/>
                <a:cs typeface="Arial" pitchFamily="34" charset="0"/>
              </a:rPr>
              <a:t>på apotek</a:t>
            </a:r>
          </a:p>
        </p:txBody>
      </p:sp>
      <p:pic>
        <p:nvPicPr>
          <p:cNvPr id="93" name="Picture 5" descr="C:\Users\svrlwi\AppData\Local\Microsoft\Windows\Temporary Internet Files\Content.IE5\33SAVMNN\MC900433943[1].png"/>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1072" y="4528748"/>
            <a:ext cx="446026" cy="447676"/>
          </a:xfrm>
          <a:prstGeom prst="rect">
            <a:avLst/>
          </a:prstGeom>
          <a:noFill/>
          <a:extLst>
            <a:ext uri="{909E8E84-426E-40dd-AFC4-6F175D3DCCD1}">
              <a14:hiddenFill xmlns:a14="http://schemas.microsoft.com/office/drawing/2010/main">
                <a:solidFill>
                  <a:srgbClr val="FFFFFF"/>
                </a:solidFill>
              </a14:hiddenFill>
            </a:ext>
          </a:extLst>
        </p:spPr>
      </p:pic>
      <p:sp>
        <p:nvSpPr>
          <p:cNvPr id="96" name="Dokument 95"/>
          <p:cNvSpPr/>
          <p:nvPr/>
        </p:nvSpPr>
        <p:spPr bwMode="auto">
          <a:xfrm>
            <a:off x="7336158" y="4976424"/>
            <a:ext cx="827364" cy="289351"/>
          </a:xfrm>
          <a:prstGeom prst="flowChartDocumen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a:r>
              <a:rPr lang="sv-SE" sz="900" dirty="0">
                <a:solidFill>
                  <a:srgbClr val="382819"/>
                </a:solidFill>
                <a:latin typeface="Arial Narrow"/>
                <a:cs typeface="Arial Narrow"/>
              </a:rPr>
              <a:t>Aktuella recept</a:t>
            </a:r>
          </a:p>
        </p:txBody>
      </p:sp>
      <p:grpSp>
        <p:nvGrpSpPr>
          <p:cNvPr id="283" name="Grupp 282"/>
          <p:cNvGrpSpPr/>
          <p:nvPr/>
        </p:nvGrpSpPr>
        <p:grpSpPr>
          <a:xfrm>
            <a:off x="5410434" y="3755254"/>
            <a:ext cx="571816" cy="401353"/>
            <a:chOff x="5727223" y="2708561"/>
            <a:chExt cx="571816" cy="401353"/>
          </a:xfrm>
        </p:grpSpPr>
        <p:sp>
          <p:nvSpPr>
            <p:cNvPr id="112" name="Rektangel med rundade hörn 111"/>
            <p:cNvSpPr/>
            <p:nvPr/>
          </p:nvSpPr>
          <p:spPr>
            <a:xfrm>
              <a:off x="5727223" y="2826103"/>
              <a:ext cx="571816" cy="283811"/>
            </a:xfrm>
            <a:prstGeom prst="roundRect">
              <a:avLst>
                <a:gd name="adj" fmla="val 9033"/>
              </a:avLst>
            </a:prstGeom>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pPr>
              <a:r>
                <a:rPr lang="sv-SE" sz="1050" kern="0" dirty="0">
                  <a:solidFill>
                    <a:srgbClr val="382819"/>
                  </a:solidFill>
                  <a:latin typeface="Calibri"/>
                  <a:cs typeface="Calibri"/>
                </a:rPr>
                <a:t>PIRR</a:t>
              </a:r>
            </a:p>
          </p:txBody>
        </p:sp>
        <p:grpSp>
          <p:nvGrpSpPr>
            <p:cNvPr id="226" name="Grupp 225"/>
            <p:cNvGrpSpPr/>
            <p:nvPr/>
          </p:nvGrpSpPr>
          <p:grpSpPr>
            <a:xfrm>
              <a:off x="5956324" y="2708561"/>
              <a:ext cx="66751" cy="117542"/>
              <a:chOff x="9018096" y="5768908"/>
              <a:chExt cx="66751" cy="117542"/>
            </a:xfrm>
          </p:grpSpPr>
          <p:cxnSp>
            <p:nvCxnSpPr>
              <p:cNvPr id="230" name="Rak pil 18"/>
              <p:cNvCxnSpPr>
                <a:cxnSpLocks noChangeShapeType="1"/>
                <a:endCxn id="231"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 name="Ellips 230"/>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sp>
        <p:nvSpPr>
          <p:cNvPr id="285" name="Rektangel med rundade hörn 22"/>
          <p:cNvSpPr/>
          <p:nvPr/>
        </p:nvSpPr>
        <p:spPr>
          <a:xfrm>
            <a:off x="5461800" y="2427836"/>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r>
              <a:rPr lang="sv-SE" sz="900" dirty="0">
                <a:solidFill>
                  <a:srgbClr val="382819"/>
                </a:solidFill>
                <a:latin typeface="Arial" charset="0"/>
                <a:ea typeface="ＭＳ Ｐゴシック" charset="0"/>
                <a:cs typeface="ＭＳ Ｐゴシック" charset="0"/>
              </a:rPr>
              <a:t>Fristående</a:t>
            </a:r>
            <a:br>
              <a:rPr lang="sv-SE" sz="900" dirty="0">
                <a:solidFill>
                  <a:srgbClr val="382819"/>
                </a:solidFill>
                <a:latin typeface="Arial" charset="0"/>
                <a:ea typeface="ＭＳ Ｐゴシック" charset="0"/>
                <a:cs typeface="ＭＳ Ｐゴシック" charset="0"/>
              </a:rPr>
            </a:br>
            <a:r>
              <a:rPr lang="sv-SE" sz="900" dirty="0">
                <a:solidFill>
                  <a:srgbClr val="382819"/>
                </a:solidFill>
                <a:latin typeface="Arial" charset="0"/>
                <a:ea typeface="ＭＳ Ｐゴシック" charset="0"/>
                <a:cs typeface="ＭＳ Ｐゴシック" charset="0"/>
              </a:rPr>
              <a:t>Verktyg</a:t>
            </a:r>
            <a:br>
              <a:rPr lang="sv-SE" sz="900" dirty="0">
                <a:solidFill>
                  <a:srgbClr val="382819"/>
                </a:solidFill>
                <a:latin typeface="Arial" charset="0"/>
                <a:ea typeface="ＭＳ Ｐゴシック" charset="0"/>
                <a:cs typeface="ＭＳ Ｐゴシック" charset="0"/>
              </a:rPr>
            </a:br>
            <a:r>
              <a:rPr lang="sv-SE" sz="900" dirty="0">
                <a:solidFill>
                  <a:srgbClr val="382819"/>
                </a:solidFill>
                <a:latin typeface="Arial" charset="0"/>
                <a:ea typeface="ＭＳ Ｐゴシック" charset="0"/>
                <a:cs typeface="ＭＳ Ｐゴシック" charset="0"/>
              </a:rPr>
              <a:t>”Produkt X”</a:t>
            </a:r>
            <a:endParaRPr lang="sv-SE" sz="900" i="1" dirty="0">
              <a:solidFill>
                <a:srgbClr val="382819"/>
              </a:solidFill>
              <a:latin typeface="Arial" charset="0"/>
              <a:ea typeface="ＭＳ Ｐゴシック" charset="0"/>
              <a:cs typeface="ＭＳ Ｐゴシック" charset="0"/>
            </a:endParaRPr>
          </a:p>
        </p:txBody>
      </p:sp>
      <p:sp>
        <p:nvSpPr>
          <p:cNvPr id="293" name="Rektangel med rundade hörn 22"/>
          <p:cNvSpPr/>
          <p:nvPr/>
        </p:nvSpPr>
        <p:spPr>
          <a:xfrm>
            <a:off x="5405512" y="2481105"/>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i="1" dirty="0">
              <a:solidFill>
                <a:srgbClr val="382819"/>
              </a:solidFill>
              <a:latin typeface="Arial" charset="0"/>
              <a:ea typeface="ＭＳ Ｐゴシック" charset="0"/>
              <a:cs typeface="ＭＳ Ｐゴシック" charset="0"/>
            </a:endParaRPr>
          </a:p>
        </p:txBody>
      </p:sp>
      <p:cxnSp>
        <p:nvCxnSpPr>
          <p:cNvPr id="319" name="Rak pil 6"/>
          <p:cNvCxnSpPr>
            <a:stCxn id="116" idx="2"/>
            <a:endCxn id="285" idx="0"/>
          </p:cNvCxnSpPr>
          <p:nvPr/>
        </p:nvCxnSpPr>
        <p:spPr bwMode="auto">
          <a:xfrm rot="16200000" flipH="1">
            <a:off x="5708906" y="2255586"/>
            <a:ext cx="218499" cy="126000"/>
          </a:xfrm>
          <a:prstGeom prst="curvedConnector3">
            <a:avLst>
              <a:gd name="adj1" fmla="val 50000"/>
            </a:avLst>
          </a:prstGeom>
          <a:noFill/>
          <a:ln w="12700" cap="flat" cmpd="sng" algn="ctr">
            <a:solidFill>
              <a:srgbClr val="A6A6A6"/>
            </a:solidFill>
            <a:prstDash val="solid"/>
            <a:round/>
            <a:headEnd type="none" w="med" len="med"/>
            <a:tailEnd type="stealth"/>
          </a:ln>
          <a:effectLst/>
        </p:spPr>
      </p:cxnSp>
      <p:grpSp>
        <p:nvGrpSpPr>
          <p:cNvPr id="255" name="Grupp 254"/>
          <p:cNvGrpSpPr/>
          <p:nvPr/>
        </p:nvGrpSpPr>
        <p:grpSpPr>
          <a:xfrm>
            <a:off x="2513507" y="3724111"/>
            <a:ext cx="1294565" cy="131113"/>
            <a:chOff x="2449173" y="3243649"/>
            <a:chExt cx="1294565" cy="131113"/>
          </a:xfrm>
        </p:grpSpPr>
        <p:grpSp>
          <p:nvGrpSpPr>
            <p:cNvPr id="141" name="Grupp 140"/>
            <p:cNvGrpSpPr/>
            <p:nvPr/>
          </p:nvGrpSpPr>
          <p:grpSpPr>
            <a:xfrm>
              <a:off x="2449173" y="3257220"/>
              <a:ext cx="66751" cy="117542"/>
              <a:chOff x="9018096" y="5768908"/>
              <a:chExt cx="66751" cy="117542"/>
            </a:xfrm>
          </p:grpSpPr>
          <p:cxnSp>
            <p:nvCxnSpPr>
              <p:cNvPr id="154" name="Rak pil 18"/>
              <p:cNvCxnSpPr>
                <a:cxnSpLocks noChangeShapeType="1"/>
                <a:endCxn id="155"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Ellips 154"/>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42" name="Grupp 141"/>
            <p:cNvGrpSpPr/>
            <p:nvPr/>
          </p:nvGrpSpPr>
          <p:grpSpPr>
            <a:xfrm>
              <a:off x="2820928" y="3248679"/>
              <a:ext cx="66751" cy="117542"/>
              <a:chOff x="9018096" y="5768908"/>
              <a:chExt cx="66751" cy="117542"/>
            </a:xfrm>
          </p:grpSpPr>
          <p:cxnSp>
            <p:nvCxnSpPr>
              <p:cNvPr id="152" name="Rak pil 18"/>
              <p:cNvCxnSpPr>
                <a:cxnSpLocks noChangeShapeType="1"/>
                <a:endCxn id="153"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Ellips 152"/>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46" name="Grupp 145"/>
            <p:cNvGrpSpPr/>
            <p:nvPr/>
          </p:nvGrpSpPr>
          <p:grpSpPr>
            <a:xfrm>
              <a:off x="2984873" y="3250994"/>
              <a:ext cx="66751" cy="117542"/>
              <a:chOff x="9018096" y="5768908"/>
              <a:chExt cx="66751" cy="117542"/>
            </a:xfrm>
          </p:grpSpPr>
          <p:cxnSp>
            <p:nvCxnSpPr>
              <p:cNvPr id="150" name="Rak pil 18"/>
              <p:cNvCxnSpPr>
                <a:cxnSpLocks noChangeShapeType="1"/>
                <a:endCxn id="151"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 name="Ellips 150"/>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47" name="Grupp 146"/>
            <p:cNvGrpSpPr/>
            <p:nvPr/>
          </p:nvGrpSpPr>
          <p:grpSpPr>
            <a:xfrm>
              <a:off x="2625107" y="3253088"/>
              <a:ext cx="66751" cy="117542"/>
              <a:chOff x="9018096" y="5791998"/>
              <a:chExt cx="66751" cy="117542"/>
            </a:xfrm>
          </p:grpSpPr>
          <p:cxnSp>
            <p:nvCxnSpPr>
              <p:cNvPr id="148" name="Rak pil 18"/>
              <p:cNvCxnSpPr>
                <a:cxnSpLocks noChangeShapeType="1"/>
                <a:endCxn id="149"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Ellips 148"/>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57" name="Grupp 156"/>
            <p:cNvGrpSpPr/>
            <p:nvPr/>
          </p:nvGrpSpPr>
          <p:grpSpPr>
            <a:xfrm>
              <a:off x="3141287" y="3252190"/>
              <a:ext cx="66751" cy="117542"/>
              <a:chOff x="9018096" y="5768908"/>
              <a:chExt cx="66751" cy="117542"/>
            </a:xfrm>
          </p:grpSpPr>
          <p:cxnSp>
            <p:nvCxnSpPr>
              <p:cNvPr id="179" name="Rak pil 18"/>
              <p:cNvCxnSpPr>
                <a:cxnSpLocks noChangeShapeType="1"/>
                <a:endCxn id="180"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0" name="Ellips 179"/>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58" name="Grupp 157"/>
            <p:cNvGrpSpPr/>
            <p:nvPr/>
          </p:nvGrpSpPr>
          <p:grpSpPr>
            <a:xfrm>
              <a:off x="3513042" y="3243649"/>
              <a:ext cx="66751" cy="117542"/>
              <a:chOff x="9018096" y="5768908"/>
              <a:chExt cx="66751" cy="117542"/>
            </a:xfrm>
          </p:grpSpPr>
          <p:cxnSp>
            <p:nvCxnSpPr>
              <p:cNvPr id="165" name="Rak pil 18"/>
              <p:cNvCxnSpPr>
                <a:cxnSpLocks noChangeShapeType="1"/>
                <a:endCxn id="178"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 name="Ellips 177"/>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59" name="Grupp 158"/>
            <p:cNvGrpSpPr/>
            <p:nvPr/>
          </p:nvGrpSpPr>
          <p:grpSpPr>
            <a:xfrm>
              <a:off x="3676987" y="3245964"/>
              <a:ext cx="66751" cy="117542"/>
              <a:chOff x="9018096" y="5768908"/>
              <a:chExt cx="66751" cy="117542"/>
            </a:xfrm>
          </p:grpSpPr>
          <p:cxnSp>
            <p:nvCxnSpPr>
              <p:cNvPr id="163" name="Rak pil 18"/>
              <p:cNvCxnSpPr>
                <a:cxnSpLocks noChangeShapeType="1"/>
                <a:endCxn id="164"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Ellips 163"/>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60" name="Grupp 159"/>
            <p:cNvGrpSpPr/>
            <p:nvPr/>
          </p:nvGrpSpPr>
          <p:grpSpPr>
            <a:xfrm>
              <a:off x="3317221" y="3248058"/>
              <a:ext cx="66751" cy="117542"/>
              <a:chOff x="9018096" y="5791998"/>
              <a:chExt cx="66751" cy="117542"/>
            </a:xfrm>
          </p:grpSpPr>
          <p:cxnSp>
            <p:nvCxnSpPr>
              <p:cNvPr id="161" name="Rak pil 18"/>
              <p:cNvCxnSpPr>
                <a:cxnSpLocks noChangeShapeType="1"/>
                <a:endCxn id="162" idx="6"/>
              </p:cNvCxnSpPr>
              <p:nvPr/>
            </p:nvCxnSpPr>
            <p:spPr bwMode="auto">
              <a:xfrm flipV="1">
                <a:off x="9051471" y="585286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 name="Ellips 161"/>
              <p:cNvSpPr/>
              <p:nvPr/>
            </p:nvSpPr>
            <p:spPr bwMode="auto">
              <a:xfrm rot="5400000">
                <a:off x="9021039" y="578905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sp>
        <p:nvSpPr>
          <p:cNvPr id="191" name="Cylinder 190"/>
          <p:cNvSpPr/>
          <p:nvPr/>
        </p:nvSpPr>
        <p:spPr>
          <a:xfrm>
            <a:off x="6450935" y="4350530"/>
            <a:ext cx="569656" cy="402056"/>
          </a:xfrm>
          <a:prstGeom prst="can">
            <a:avLst/>
          </a:prstGeom>
          <a:ln>
            <a:headEnd type="none"/>
            <a:tailEnd type="none" w="lg" len="lg"/>
          </a:ln>
        </p:spPr>
        <p:style>
          <a:lnRef idx="1">
            <a:schemeClr val="dk1"/>
          </a:lnRef>
          <a:fillRef idx="2">
            <a:schemeClr val="dk1"/>
          </a:fillRef>
          <a:effectRef idx="1">
            <a:schemeClr val="dk1"/>
          </a:effectRef>
          <a:fontRef idx="minor">
            <a:schemeClr val="dk1"/>
          </a:fontRef>
        </p:style>
        <p:txBody>
          <a:bodyPr lIns="72000" rIns="72000" anchor="ctr"/>
          <a:lstStyle/>
          <a:p>
            <a:pPr algn="ctr"/>
            <a:r>
              <a:rPr lang="sv-SE" sz="1000" dirty="0">
                <a:solidFill>
                  <a:srgbClr val="382819"/>
                </a:solidFill>
                <a:latin typeface="Arial"/>
                <a:ea typeface="ＭＳ Ｐゴシック" pitchFamily="-112" charset="-128"/>
                <a:cs typeface="ＭＳ Ｐゴシック" pitchFamily="-112" charset="-128"/>
              </a:rPr>
              <a:t>RR</a:t>
            </a:r>
          </a:p>
        </p:txBody>
      </p:sp>
      <p:sp>
        <p:nvSpPr>
          <p:cNvPr id="192" name="Cylinder 191"/>
          <p:cNvSpPr/>
          <p:nvPr/>
        </p:nvSpPr>
        <p:spPr>
          <a:xfrm>
            <a:off x="6441968" y="5033946"/>
            <a:ext cx="569656" cy="402056"/>
          </a:xfrm>
          <a:prstGeom prst="can">
            <a:avLst/>
          </a:prstGeom>
          <a:ln>
            <a:headEnd type="none"/>
            <a:tailEnd type="none" w="lg" len="lg"/>
          </a:ln>
        </p:spPr>
        <p:style>
          <a:lnRef idx="1">
            <a:schemeClr val="dk1"/>
          </a:lnRef>
          <a:fillRef idx="2">
            <a:schemeClr val="dk1"/>
          </a:fillRef>
          <a:effectRef idx="1">
            <a:schemeClr val="dk1"/>
          </a:effectRef>
          <a:fontRef idx="minor">
            <a:schemeClr val="dk1"/>
          </a:fontRef>
        </p:style>
        <p:txBody>
          <a:bodyPr lIns="72000" rIns="72000" anchor="ctr"/>
          <a:lstStyle/>
          <a:p>
            <a:pPr algn="ctr"/>
            <a:r>
              <a:rPr lang="sv-SE" sz="1000" dirty="0">
                <a:solidFill>
                  <a:srgbClr val="382819"/>
                </a:solidFill>
                <a:latin typeface="Arial"/>
                <a:ea typeface="ＭＳ Ｐゴシック" pitchFamily="-112" charset="-128"/>
                <a:cs typeface="ＭＳ Ｐゴシック" pitchFamily="-112" charset="-128"/>
              </a:rPr>
              <a:t>LF</a:t>
            </a:r>
          </a:p>
        </p:txBody>
      </p:sp>
      <p:graphicFrame>
        <p:nvGraphicFramePr>
          <p:cNvPr id="10" name="Diagram 9"/>
          <p:cNvGraphicFramePr/>
          <p:nvPr>
            <p:extLst>
              <p:ext uri="{D42A27DB-BD31-4B8C-83A1-F6EECF244321}">
                <p14:modId xmlns:p14="http://schemas.microsoft.com/office/powerpoint/2010/main" val="1315057268"/>
              </p:ext>
            </p:extLst>
          </p:nvPr>
        </p:nvGraphicFramePr>
        <p:xfrm>
          <a:off x="5489825" y="4251240"/>
          <a:ext cx="1155319" cy="123134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47" name="textruta 246"/>
          <p:cNvSpPr txBox="1"/>
          <p:nvPr/>
        </p:nvSpPr>
        <p:spPr>
          <a:xfrm>
            <a:off x="5939672" y="3766074"/>
            <a:ext cx="817927" cy="430887"/>
          </a:xfrm>
          <a:prstGeom prst="rect">
            <a:avLst/>
          </a:prstGeom>
          <a:noFill/>
        </p:spPr>
        <p:txBody>
          <a:bodyPr wrap="square" rtlCol="0">
            <a:spAutoFit/>
          </a:bodyPr>
          <a:lstStyle/>
          <a:p>
            <a:pPr defTabSz="457200" fontAlgn="auto">
              <a:spcBef>
                <a:spcPts val="0"/>
              </a:spcBef>
              <a:spcAft>
                <a:spcPts val="0"/>
              </a:spcAft>
            </a:pPr>
            <a:r>
              <a:rPr lang="sv-SE" sz="1100" i="1" dirty="0">
                <a:solidFill>
                  <a:prstClr val="black"/>
                </a:solidFill>
                <a:latin typeface="Calibri"/>
                <a:cs typeface="Arial" pitchFamily="34" charset="0"/>
              </a:rPr>
              <a:t>E-recept-</a:t>
            </a:r>
            <a:br>
              <a:rPr lang="sv-SE" sz="1100" i="1" dirty="0">
                <a:solidFill>
                  <a:prstClr val="black"/>
                </a:solidFill>
                <a:latin typeface="Calibri"/>
                <a:cs typeface="Arial" pitchFamily="34" charset="0"/>
              </a:rPr>
            </a:br>
            <a:r>
              <a:rPr lang="sv-SE" sz="1100" i="1" dirty="0">
                <a:solidFill>
                  <a:prstClr val="black"/>
                </a:solidFill>
                <a:latin typeface="Calibri"/>
                <a:cs typeface="Arial" pitchFamily="34" charset="0"/>
              </a:rPr>
              <a:t>ingång</a:t>
            </a:r>
          </a:p>
        </p:txBody>
      </p:sp>
      <p:graphicFrame>
        <p:nvGraphicFramePr>
          <p:cNvPr id="38" name="Diagram 37"/>
          <p:cNvGraphicFramePr/>
          <p:nvPr>
            <p:extLst>
              <p:ext uri="{D42A27DB-BD31-4B8C-83A1-F6EECF244321}">
                <p14:modId xmlns:p14="http://schemas.microsoft.com/office/powerpoint/2010/main" val="1203613461"/>
              </p:ext>
            </p:extLst>
          </p:nvPr>
        </p:nvGraphicFramePr>
        <p:xfrm>
          <a:off x="2204982" y="3955561"/>
          <a:ext cx="1898142" cy="125808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32" name="textruta 331"/>
          <p:cNvSpPr txBox="1"/>
          <p:nvPr/>
        </p:nvSpPr>
        <p:spPr>
          <a:xfrm>
            <a:off x="1321452" y="3588503"/>
            <a:ext cx="1259536" cy="276999"/>
          </a:xfrm>
          <a:prstGeom prst="rect">
            <a:avLst/>
          </a:prstGeom>
          <a:noFill/>
        </p:spPr>
        <p:txBody>
          <a:bodyPr wrap="square" rtlCol="0">
            <a:spAutoFit/>
          </a:bodyPr>
          <a:lstStyle/>
          <a:p>
            <a:pPr defTabSz="457200" fontAlgn="auto">
              <a:spcBef>
                <a:spcPts val="0"/>
              </a:spcBef>
              <a:spcAft>
                <a:spcPts val="0"/>
              </a:spcAft>
            </a:pPr>
            <a:r>
              <a:rPr lang="sv-SE" sz="1200" i="1" dirty="0">
                <a:solidFill>
                  <a:prstClr val="black"/>
                </a:solidFill>
                <a:latin typeface="Calibri"/>
                <a:cs typeface="Arial" pitchFamily="34" charset="0"/>
              </a:rPr>
              <a:t>Tjänstekontrakt</a:t>
            </a:r>
          </a:p>
        </p:txBody>
      </p:sp>
      <p:grpSp>
        <p:nvGrpSpPr>
          <p:cNvPr id="114" name="Grupp 113"/>
          <p:cNvGrpSpPr/>
          <p:nvPr/>
        </p:nvGrpSpPr>
        <p:grpSpPr>
          <a:xfrm>
            <a:off x="5246192" y="1843707"/>
            <a:ext cx="691104" cy="365630"/>
            <a:chOff x="2330674" y="1012742"/>
            <a:chExt cx="691104" cy="365630"/>
          </a:xfrm>
        </p:grpSpPr>
        <p:pic>
          <p:nvPicPr>
            <p:cNvPr id="115" name="Picture 159" descr="Dator med kortläsare"/>
            <p:cNvPicPr>
              <a:picLocks noChangeAspect="1" noChangeArrowheads="1"/>
            </p:cNvPicPr>
            <p:nvPr/>
          </p:nvPicPr>
          <p:blipFill>
            <a:blip r:embed="rId3" cstate="email">
              <a:extLst>
                <a:ext uri="{28A0092B-C50C-407E-A947-70E740481C1C}">
                  <a14:useLocalDpi xmlns:a14="http://schemas.microsoft.com/office/drawing/2010/main"/>
                </a:ext>
              </a:extLst>
            </a:blip>
            <a:srcRect t="23662"/>
            <a:stretch>
              <a:fillRect/>
            </a:stretch>
          </p:blipFill>
          <p:spPr bwMode="auto">
            <a:xfrm>
              <a:off x="2330674" y="1076906"/>
              <a:ext cx="326821" cy="26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2" descr="C:\Users\svrlwi\AppData\Local\Microsoft\Windows\Temporary Internet Files\Content.IE5\51G1LSV1\MC90043393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95" y="1012742"/>
              <a:ext cx="364283" cy="365630"/>
            </a:xfrm>
            <a:prstGeom prst="rect">
              <a:avLst/>
            </a:prstGeom>
            <a:noFill/>
            <a:extLst>
              <a:ext uri="{909E8E84-426E-40dd-AFC4-6F175D3DCCD1}">
                <a14:hiddenFill xmlns:a14="http://schemas.microsoft.com/office/drawing/2010/main">
                  <a:solidFill>
                    <a:srgbClr val="FFFFFF"/>
                  </a:solidFill>
                </a14:hiddenFill>
              </a:ext>
            </a:extLst>
          </p:spPr>
        </p:pic>
      </p:grpSp>
      <p:sp>
        <p:nvSpPr>
          <p:cNvPr id="102" name="textruta 101"/>
          <p:cNvSpPr txBox="1"/>
          <p:nvPr/>
        </p:nvSpPr>
        <p:spPr>
          <a:xfrm>
            <a:off x="6312246" y="2486004"/>
            <a:ext cx="1023912" cy="577081"/>
          </a:xfrm>
          <a:prstGeom prst="rect">
            <a:avLst/>
          </a:prstGeom>
          <a:noFill/>
        </p:spPr>
        <p:txBody>
          <a:bodyPr wrap="square" rtlCol="0">
            <a:spAutoFit/>
          </a:bodyPr>
          <a:lstStyle/>
          <a:p>
            <a:pPr defTabSz="457200" fontAlgn="auto">
              <a:spcBef>
                <a:spcPts val="0"/>
              </a:spcBef>
              <a:spcAft>
                <a:spcPts val="0"/>
              </a:spcAft>
            </a:pPr>
            <a:r>
              <a:rPr lang="sv-SE" sz="1050" i="1" dirty="0" smtClean="0">
                <a:solidFill>
                  <a:prstClr val="black"/>
                </a:solidFill>
                <a:latin typeface="Calibri"/>
                <a:cs typeface="Arial" pitchFamily="34" charset="0"/>
              </a:rPr>
              <a:t>System </a:t>
            </a:r>
            <a:r>
              <a:rPr lang="sv-SE" sz="1050" i="1" dirty="0">
                <a:solidFill>
                  <a:prstClr val="black"/>
                </a:solidFill>
                <a:latin typeface="Calibri"/>
                <a:cs typeface="Arial" pitchFamily="34" charset="0"/>
              </a:rPr>
              <a:t>ej </a:t>
            </a:r>
            <a:r>
              <a:rPr lang="sv-SE" sz="1050" i="1" dirty="0" smtClean="0">
                <a:solidFill>
                  <a:prstClr val="black"/>
                </a:solidFill>
                <a:latin typeface="Calibri"/>
                <a:cs typeface="Arial" pitchFamily="34" charset="0"/>
              </a:rPr>
              <a:t>ännu integrerade </a:t>
            </a:r>
            <a:r>
              <a:rPr lang="sv-SE" sz="1050" i="1" dirty="0">
                <a:solidFill>
                  <a:prstClr val="black"/>
                </a:solidFill>
                <a:latin typeface="Calibri"/>
                <a:cs typeface="Arial" pitchFamily="34" charset="0"/>
              </a:rPr>
              <a:t>med NOD</a:t>
            </a:r>
          </a:p>
        </p:txBody>
      </p:sp>
      <p:sp>
        <p:nvSpPr>
          <p:cNvPr id="109" name="Rektangel med rundade hörn 22"/>
          <p:cNvSpPr/>
          <p:nvPr/>
        </p:nvSpPr>
        <p:spPr>
          <a:xfrm>
            <a:off x="5349598" y="2535958"/>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i="1" dirty="0">
              <a:solidFill>
                <a:srgbClr val="382819"/>
              </a:solidFill>
              <a:latin typeface="Arial" charset="0"/>
              <a:ea typeface="ＭＳ Ｐゴシック" charset="0"/>
              <a:cs typeface="ＭＳ Ｐゴシック" charset="0"/>
            </a:endParaRPr>
          </a:p>
        </p:txBody>
      </p:sp>
      <p:grpSp>
        <p:nvGrpSpPr>
          <p:cNvPr id="28" name="Grupp 27"/>
          <p:cNvGrpSpPr/>
          <p:nvPr/>
        </p:nvGrpSpPr>
        <p:grpSpPr>
          <a:xfrm>
            <a:off x="5509921" y="3188393"/>
            <a:ext cx="1631151" cy="474585"/>
            <a:chOff x="5509921" y="3188393"/>
            <a:chExt cx="1631151" cy="474585"/>
          </a:xfrm>
        </p:grpSpPr>
        <p:sp>
          <p:nvSpPr>
            <p:cNvPr id="75" name="textruta 74"/>
            <p:cNvSpPr txBox="1"/>
            <p:nvPr/>
          </p:nvSpPr>
          <p:spPr>
            <a:xfrm>
              <a:off x="5881156" y="3188394"/>
              <a:ext cx="1259916" cy="415498"/>
            </a:xfrm>
            <a:prstGeom prst="rect">
              <a:avLst/>
            </a:prstGeom>
            <a:noFill/>
          </p:spPr>
          <p:txBody>
            <a:bodyPr wrap="square" rtlCol="0">
              <a:spAutoFit/>
            </a:bodyPr>
            <a:lstStyle/>
            <a:p>
              <a:pPr defTabSz="457200" fontAlgn="auto">
                <a:spcBef>
                  <a:spcPts val="0"/>
                </a:spcBef>
                <a:spcAft>
                  <a:spcPts val="0"/>
                </a:spcAft>
              </a:pPr>
              <a:r>
                <a:rPr lang="sv-SE" sz="1050" dirty="0" smtClean="0">
                  <a:solidFill>
                    <a:srgbClr val="0000FF"/>
                  </a:solidFill>
                  <a:latin typeface="Arial"/>
                  <a:cs typeface="+mn-cs"/>
                </a:rPr>
                <a:t>”Övrig” receptförskrivning</a:t>
              </a:r>
              <a:endParaRPr lang="sv-SE" sz="1050" dirty="0">
                <a:solidFill>
                  <a:srgbClr val="0000FF"/>
                </a:solidFill>
                <a:latin typeface="Arial"/>
                <a:cs typeface="+mn-cs"/>
              </a:endParaRPr>
            </a:p>
          </p:txBody>
        </p:sp>
        <p:sp>
          <p:nvSpPr>
            <p:cNvPr id="79" name="Ned 78"/>
            <p:cNvSpPr/>
            <p:nvPr/>
          </p:nvSpPr>
          <p:spPr bwMode="auto">
            <a:xfrm>
              <a:off x="5509921" y="3188393"/>
              <a:ext cx="325977" cy="474585"/>
            </a:xfrm>
            <a:prstGeom prst="downArrow">
              <a:avLst/>
            </a:prstGeom>
            <a:noFill/>
            <a:ln w="9525" cap="flat" cmpd="sng" algn="ctr">
              <a:solidFill>
                <a:srgbClr val="0000FF"/>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grpSp>
      <p:sp>
        <p:nvSpPr>
          <p:cNvPr id="86" name="Rundad rektangulär 85"/>
          <p:cNvSpPr/>
          <p:nvPr/>
        </p:nvSpPr>
        <p:spPr bwMode="auto">
          <a:xfrm>
            <a:off x="3192488" y="5397793"/>
            <a:ext cx="1477142" cy="819658"/>
          </a:xfrm>
          <a:prstGeom prst="wedgeRoundRectCallout">
            <a:avLst>
              <a:gd name="adj1" fmla="val 51323"/>
              <a:gd name="adj2" fmla="val -102817"/>
              <a:gd name="adj3" fmla="val 16667"/>
            </a:avLst>
          </a:prstGeom>
          <a:ln>
            <a:solidFill>
              <a:schemeClr val="accent2"/>
            </a:solidFill>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457200" fontAlgn="auto">
              <a:spcBef>
                <a:spcPts val="0"/>
              </a:spcBef>
              <a:spcAft>
                <a:spcPts val="0"/>
              </a:spcAft>
            </a:pPr>
            <a:r>
              <a:rPr lang="sv-SE" sz="1050" dirty="0" smtClean="0">
                <a:solidFill>
                  <a:srgbClr val="0000FF"/>
                </a:solidFill>
                <a:latin typeface="Arial"/>
              </a:rPr>
              <a:t>Sekundärt flöde</a:t>
            </a:r>
            <a:br>
              <a:rPr lang="sv-SE" sz="1050" dirty="0" smtClean="0">
                <a:solidFill>
                  <a:srgbClr val="0000FF"/>
                </a:solidFill>
                <a:latin typeface="Arial"/>
              </a:rPr>
            </a:br>
            <a:r>
              <a:rPr lang="sv-SE" sz="1050" dirty="0" smtClean="0">
                <a:solidFill>
                  <a:srgbClr val="0000FF"/>
                </a:solidFill>
                <a:latin typeface="Arial"/>
              </a:rPr>
              <a:t>Dospatient </a:t>
            </a:r>
            <a:r>
              <a:rPr lang="sv-SE" sz="1050" dirty="0">
                <a:solidFill>
                  <a:srgbClr val="0000FF"/>
                </a:solidFill>
                <a:latin typeface="Arial"/>
              </a:rPr>
              <a:t>= OK</a:t>
            </a:r>
            <a:r>
              <a:rPr lang="sv-SE" sz="1050" dirty="0">
                <a:solidFill>
                  <a:srgbClr val="382819"/>
                </a:solidFill>
                <a:latin typeface="Arial"/>
              </a:rPr>
              <a:t/>
            </a:r>
            <a:br>
              <a:rPr lang="sv-SE" sz="1050" dirty="0">
                <a:solidFill>
                  <a:srgbClr val="382819"/>
                </a:solidFill>
                <a:latin typeface="Arial"/>
              </a:rPr>
            </a:br>
            <a:r>
              <a:rPr lang="sv-SE" sz="1050" dirty="0">
                <a:solidFill>
                  <a:srgbClr val="FF0000"/>
                </a:solidFill>
                <a:latin typeface="Arial"/>
              </a:rPr>
              <a:t>Övriga patienter</a:t>
            </a:r>
            <a:br>
              <a:rPr lang="sv-SE" sz="1050" dirty="0">
                <a:solidFill>
                  <a:srgbClr val="FF0000"/>
                </a:solidFill>
                <a:latin typeface="Arial"/>
              </a:rPr>
            </a:br>
            <a:r>
              <a:rPr lang="sv-SE" sz="1050" dirty="0">
                <a:solidFill>
                  <a:srgbClr val="FF0000"/>
                </a:solidFill>
                <a:latin typeface="Arial"/>
              </a:rPr>
              <a:t>kräver </a:t>
            </a:r>
            <a:r>
              <a:rPr lang="sv-SE" sz="1050" dirty="0" smtClean="0">
                <a:solidFill>
                  <a:srgbClr val="FF0000"/>
                </a:solidFill>
                <a:latin typeface="Arial"/>
              </a:rPr>
              <a:t>lagjustering</a:t>
            </a:r>
            <a:endParaRPr lang="sv-SE" sz="1050" dirty="0">
              <a:solidFill>
                <a:srgbClr val="FF0000"/>
              </a:solidFill>
              <a:latin typeface="Arial"/>
            </a:endParaRPr>
          </a:p>
        </p:txBody>
      </p:sp>
      <p:grpSp>
        <p:nvGrpSpPr>
          <p:cNvPr id="27" name="Grupp 26"/>
          <p:cNvGrpSpPr/>
          <p:nvPr/>
        </p:nvGrpSpPr>
        <p:grpSpPr>
          <a:xfrm>
            <a:off x="4267703" y="4310658"/>
            <a:ext cx="1122487" cy="887827"/>
            <a:chOff x="4267703" y="4310658"/>
            <a:chExt cx="1122487" cy="887827"/>
          </a:xfrm>
        </p:grpSpPr>
        <p:cxnSp>
          <p:nvCxnSpPr>
            <p:cNvPr id="80" name="Rak pil 59"/>
            <p:cNvCxnSpPr/>
            <p:nvPr/>
          </p:nvCxnSpPr>
          <p:spPr>
            <a:xfrm flipH="1" flipV="1">
              <a:off x="4624709" y="4531024"/>
              <a:ext cx="373521" cy="36654"/>
            </a:xfrm>
            <a:prstGeom prst="straightConnector1">
              <a:avLst/>
            </a:prstGeom>
            <a:ln w="38100" cmpd="dbl">
              <a:solidFill>
                <a:srgbClr val="0000F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cxnSp>
          <p:nvCxnSpPr>
            <p:cNvPr id="81" name="Rak pil 59"/>
            <p:cNvCxnSpPr/>
            <p:nvPr/>
          </p:nvCxnSpPr>
          <p:spPr>
            <a:xfrm>
              <a:off x="4624022" y="4727991"/>
              <a:ext cx="372306" cy="37671"/>
            </a:xfrm>
            <a:prstGeom prst="straightConnector1">
              <a:avLst/>
            </a:prstGeom>
            <a:ln w="38100" cmpd="dbl">
              <a:solidFill>
                <a:srgbClr val="0000FF"/>
              </a:solidFill>
              <a:prstDash val="sysDash"/>
              <a:headEnd type="arrow" w="sm" len="sm"/>
              <a:tailEnd type="none" w="sm" len="sm"/>
            </a:ln>
          </p:spPr>
          <p:style>
            <a:lnRef idx="1">
              <a:schemeClr val="accent5"/>
            </a:lnRef>
            <a:fillRef idx="0">
              <a:schemeClr val="accent5"/>
            </a:fillRef>
            <a:effectRef idx="0">
              <a:schemeClr val="accent5"/>
            </a:effectRef>
            <a:fontRef idx="minor">
              <a:schemeClr val="tx1"/>
            </a:fontRef>
          </p:style>
        </p:cxnSp>
        <p:sp>
          <p:nvSpPr>
            <p:cNvPr id="83" name="textruta 82"/>
            <p:cNvSpPr txBox="1"/>
            <p:nvPr/>
          </p:nvSpPr>
          <p:spPr>
            <a:xfrm>
              <a:off x="4267703" y="4310658"/>
              <a:ext cx="1122487" cy="246221"/>
            </a:xfrm>
            <a:prstGeom prst="rect">
              <a:avLst/>
            </a:prstGeom>
            <a:noFill/>
          </p:spPr>
          <p:txBody>
            <a:bodyPr wrap="square" rtlCol="0">
              <a:spAutoFit/>
            </a:bodyPr>
            <a:lstStyle/>
            <a:p>
              <a:pPr defTabSz="457200" fontAlgn="auto">
                <a:spcBef>
                  <a:spcPts val="0"/>
                </a:spcBef>
                <a:spcAft>
                  <a:spcPts val="0"/>
                </a:spcAft>
              </a:pPr>
              <a:r>
                <a:rPr lang="sv-SE" sz="1000" i="1" dirty="0">
                  <a:solidFill>
                    <a:srgbClr val="0000FF"/>
                  </a:solidFill>
                  <a:latin typeface="Calibri"/>
                  <a:cs typeface="Arial" pitchFamily="34" charset="0"/>
                </a:rPr>
                <a:t>Skicka / Makulera</a:t>
              </a:r>
            </a:p>
          </p:txBody>
        </p:sp>
        <p:sp>
          <p:nvSpPr>
            <p:cNvPr id="87" name="textruta 86"/>
            <p:cNvSpPr txBox="1"/>
            <p:nvPr/>
          </p:nvSpPr>
          <p:spPr>
            <a:xfrm>
              <a:off x="4271266" y="4555689"/>
              <a:ext cx="682512" cy="246221"/>
            </a:xfrm>
            <a:prstGeom prst="rect">
              <a:avLst/>
            </a:prstGeom>
            <a:noFill/>
            <a:ln>
              <a:noFill/>
            </a:ln>
          </p:spPr>
          <p:txBody>
            <a:bodyPr wrap="square" rtlCol="0">
              <a:spAutoFit/>
            </a:bodyPr>
            <a:lstStyle/>
            <a:p>
              <a:pPr defTabSz="457200" fontAlgn="auto">
                <a:spcBef>
                  <a:spcPts val="0"/>
                </a:spcBef>
                <a:spcAft>
                  <a:spcPts val="0"/>
                </a:spcAft>
              </a:pPr>
              <a:r>
                <a:rPr lang="sv-SE" sz="1000" i="1" dirty="0" smtClean="0">
                  <a:solidFill>
                    <a:srgbClr val="0000FF"/>
                  </a:solidFill>
                  <a:latin typeface="Calibri"/>
                  <a:cs typeface="Arial" pitchFamily="34" charset="0"/>
                </a:rPr>
                <a:t>Läsa</a:t>
              </a:r>
              <a:endParaRPr lang="sv-SE" sz="1000" i="1" dirty="0">
                <a:solidFill>
                  <a:srgbClr val="0000FF"/>
                </a:solidFill>
                <a:latin typeface="Calibri"/>
                <a:cs typeface="Arial" pitchFamily="34" charset="0"/>
              </a:endParaRPr>
            </a:p>
          </p:txBody>
        </p:sp>
        <p:sp>
          <p:nvSpPr>
            <p:cNvPr id="88" name="textruta 87"/>
            <p:cNvSpPr txBox="1"/>
            <p:nvPr/>
          </p:nvSpPr>
          <p:spPr>
            <a:xfrm>
              <a:off x="4755322" y="4952264"/>
              <a:ext cx="504662" cy="246221"/>
            </a:xfrm>
            <a:prstGeom prst="rect">
              <a:avLst/>
            </a:prstGeom>
            <a:noFill/>
            <a:ln>
              <a:noFill/>
            </a:ln>
          </p:spPr>
          <p:txBody>
            <a:bodyPr wrap="square" rtlCol="0">
              <a:spAutoFit/>
            </a:bodyPr>
            <a:lstStyle/>
            <a:p>
              <a:pPr defTabSz="457200" fontAlgn="auto">
                <a:spcBef>
                  <a:spcPts val="0"/>
                </a:spcBef>
                <a:spcAft>
                  <a:spcPts val="0"/>
                </a:spcAft>
              </a:pPr>
              <a:r>
                <a:rPr lang="sv-SE" sz="1000" dirty="0" smtClean="0">
                  <a:solidFill>
                    <a:srgbClr val="0000FF"/>
                  </a:solidFill>
                  <a:latin typeface="Calibri"/>
                  <a:cs typeface="Calibri"/>
                </a:rPr>
                <a:t>Läsa</a:t>
              </a:r>
              <a:endParaRPr lang="sv-SE" sz="1000" dirty="0">
                <a:solidFill>
                  <a:srgbClr val="0000FF"/>
                </a:solidFill>
                <a:latin typeface="Calibri"/>
                <a:cs typeface="Calibri"/>
              </a:endParaRPr>
            </a:p>
          </p:txBody>
        </p:sp>
        <p:cxnSp>
          <p:nvCxnSpPr>
            <p:cNvPr id="89" name="Rak pil 59"/>
            <p:cNvCxnSpPr/>
            <p:nvPr/>
          </p:nvCxnSpPr>
          <p:spPr>
            <a:xfrm>
              <a:off x="4624022" y="5130800"/>
              <a:ext cx="445484" cy="52896"/>
            </a:xfrm>
            <a:prstGeom prst="straightConnector1">
              <a:avLst/>
            </a:prstGeom>
            <a:ln w="38100" cmpd="dbl">
              <a:solidFill>
                <a:srgbClr val="0000F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grpSp>
      <p:sp>
        <p:nvSpPr>
          <p:cNvPr id="100" name="Ned 99"/>
          <p:cNvSpPr/>
          <p:nvPr/>
        </p:nvSpPr>
        <p:spPr bwMode="auto">
          <a:xfrm>
            <a:off x="5882102" y="4879012"/>
            <a:ext cx="306206" cy="251788"/>
          </a:xfrm>
          <a:prstGeom prst="downArrow">
            <a:avLst/>
          </a:prstGeom>
          <a:solidFill>
            <a:schemeClr val="bg1"/>
          </a:solidFill>
          <a:ln w="9525" cap="flat" cmpd="sng" algn="ctr">
            <a:solidFill>
              <a:srgbClr val="0000FF"/>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101" name="Rundad rektangulär 100"/>
          <p:cNvSpPr/>
          <p:nvPr/>
        </p:nvSpPr>
        <p:spPr bwMode="auto">
          <a:xfrm>
            <a:off x="4293602" y="3813890"/>
            <a:ext cx="966382" cy="283341"/>
          </a:xfrm>
          <a:prstGeom prst="wedgeRoundRectCallout">
            <a:avLst>
              <a:gd name="adj1" fmla="val -16567"/>
              <a:gd name="adj2" fmla="val 134720"/>
              <a:gd name="adj3" fmla="val 16667"/>
            </a:avLst>
          </a:prstGeom>
          <a:ln>
            <a:solidFill>
              <a:schemeClr val="accent2"/>
            </a:solidFill>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457200" fontAlgn="auto">
              <a:spcBef>
                <a:spcPts val="0"/>
              </a:spcBef>
              <a:spcAft>
                <a:spcPts val="0"/>
              </a:spcAft>
            </a:pPr>
            <a:r>
              <a:rPr lang="sv-SE" sz="1050" dirty="0" smtClean="0">
                <a:solidFill>
                  <a:srgbClr val="0000FF"/>
                </a:solidFill>
                <a:latin typeface="Arial"/>
              </a:rPr>
              <a:t>Primärt flöde</a:t>
            </a:r>
            <a:endParaRPr lang="sv-SE" sz="1050" dirty="0">
              <a:solidFill>
                <a:srgbClr val="0000FF"/>
              </a:solidFill>
              <a:latin typeface="Arial"/>
            </a:endParaRPr>
          </a:p>
        </p:txBody>
      </p:sp>
      <p:grpSp>
        <p:nvGrpSpPr>
          <p:cNvPr id="19" name="Grupp 18"/>
          <p:cNvGrpSpPr/>
          <p:nvPr/>
        </p:nvGrpSpPr>
        <p:grpSpPr>
          <a:xfrm>
            <a:off x="3542200" y="3100888"/>
            <a:ext cx="1630932" cy="645659"/>
            <a:chOff x="3542200" y="3100888"/>
            <a:chExt cx="1630932" cy="645659"/>
          </a:xfrm>
        </p:grpSpPr>
        <p:sp>
          <p:nvSpPr>
            <p:cNvPr id="6" name="Vänster-höger 5"/>
            <p:cNvSpPr/>
            <p:nvPr/>
          </p:nvSpPr>
          <p:spPr bwMode="auto">
            <a:xfrm rot="17635053">
              <a:off x="3408623" y="3234465"/>
              <a:ext cx="571772" cy="304618"/>
            </a:xfrm>
            <a:prstGeom prst="leftRightArrow">
              <a:avLst/>
            </a:prstGeom>
            <a:noFill/>
            <a:ln w="9525"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103" name="textruta 102"/>
            <p:cNvSpPr txBox="1"/>
            <p:nvPr/>
          </p:nvSpPr>
          <p:spPr>
            <a:xfrm>
              <a:off x="3809589" y="3169466"/>
              <a:ext cx="1363543" cy="577081"/>
            </a:xfrm>
            <a:prstGeom prst="rect">
              <a:avLst/>
            </a:prstGeom>
            <a:noFill/>
          </p:spPr>
          <p:txBody>
            <a:bodyPr wrap="square" rtlCol="0">
              <a:spAutoFit/>
            </a:bodyPr>
            <a:lstStyle/>
            <a:p>
              <a:pPr defTabSz="457200" fontAlgn="auto">
                <a:spcBef>
                  <a:spcPts val="0"/>
                </a:spcBef>
                <a:spcAft>
                  <a:spcPts val="0"/>
                </a:spcAft>
              </a:pPr>
              <a:r>
                <a:rPr lang="sv-SE" sz="1050" dirty="0" smtClean="0">
                  <a:solidFill>
                    <a:srgbClr val="0000FF"/>
                  </a:solidFill>
                  <a:latin typeface="Arial"/>
                  <a:cs typeface="+mn-cs"/>
                </a:rPr>
                <a:t>Receptförskrivning</a:t>
              </a:r>
            </a:p>
            <a:p>
              <a:pPr defTabSz="457200" fontAlgn="auto">
                <a:spcBef>
                  <a:spcPts val="0"/>
                </a:spcBef>
                <a:spcAft>
                  <a:spcPts val="0"/>
                </a:spcAft>
              </a:pPr>
              <a:r>
                <a:rPr lang="sv-SE" sz="1050" dirty="0" smtClean="0">
                  <a:solidFill>
                    <a:srgbClr val="0000FF"/>
                  </a:solidFill>
                  <a:latin typeface="Arial"/>
                  <a:cs typeface="+mn-cs"/>
                </a:rPr>
                <a:t>Integrerat journalsystem</a:t>
              </a:r>
              <a:endParaRPr lang="sv-SE" sz="1050" dirty="0">
                <a:solidFill>
                  <a:srgbClr val="0000FF"/>
                </a:solidFill>
                <a:latin typeface="Arial"/>
                <a:cs typeface="+mn-cs"/>
              </a:endParaRPr>
            </a:p>
          </p:txBody>
        </p:sp>
      </p:grpSp>
      <p:sp>
        <p:nvSpPr>
          <p:cNvPr id="106" name="textruta 105"/>
          <p:cNvSpPr txBox="1"/>
          <p:nvPr/>
        </p:nvSpPr>
        <p:spPr>
          <a:xfrm>
            <a:off x="4786781" y="174900"/>
            <a:ext cx="3944668" cy="144655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defTabSz="457200" fontAlgn="auto">
              <a:spcBef>
                <a:spcPts val="0"/>
              </a:spcBef>
              <a:spcAft>
                <a:spcPts val="0"/>
              </a:spcAft>
            </a:pPr>
            <a:r>
              <a:rPr lang="sv-SE" sz="1100" dirty="0">
                <a:solidFill>
                  <a:srgbClr val="0000FF"/>
                </a:solidFill>
                <a:latin typeface="Arial"/>
              </a:rPr>
              <a:t>För </a:t>
            </a:r>
            <a:r>
              <a:rPr lang="sv-SE" sz="1100" b="1" dirty="0">
                <a:solidFill>
                  <a:srgbClr val="0000FF"/>
                </a:solidFill>
                <a:latin typeface="Arial"/>
              </a:rPr>
              <a:t>dospatienter</a:t>
            </a:r>
          </a:p>
          <a:p>
            <a:pPr marL="171450" indent="-171450">
              <a:buFont typeface="Arial"/>
              <a:buChar char="•"/>
            </a:pPr>
            <a:r>
              <a:rPr lang="sv-SE" sz="1100" dirty="0">
                <a:solidFill>
                  <a:srgbClr val="0000FF"/>
                </a:solidFill>
                <a:latin typeface="Arial"/>
              </a:rPr>
              <a:t>Full </a:t>
            </a:r>
            <a:r>
              <a:rPr lang="sv-SE" sz="1100" dirty="0" smtClean="0">
                <a:solidFill>
                  <a:srgbClr val="0000FF"/>
                </a:solidFill>
                <a:latin typeface="Arial"/>
              </a:rPr>
              <a:t>historik, samlad läkemedelslista </a:t>
            </a:r>
            <a:r>
              <a:rPr lang="sv-SE" sz="1100" dirty="0">
                <a:solidFill>
                  <a:srgbClr val="0000FF"/>
                </a:solidFill>
                <a:latin typeface="Arial"/>
              </a:rPr>
              <a:t>från </a:t>
            </a:r>
            <a:r>
              <a:rPr lang="sv-SE" sz="1100" dirty="0" smtClean="0">
                <a:solidFill>
                  <a:srgbClr val="0000FF"/>
                </a:solidFill>
                <a:latin typeface="Arial"/>
              </a:rPr>
              <a:t>första anslutna system</a:t>
            </a:r>
          </a:p>
          <a:p>
            <a:pPr marL="171450" indent="-171450">
              <a:buFont typeface="Arial"/>
              <a:buChar char="•"/>
            </a:pPr>
            <a:r>
              <a:rPr lang="sv-SE" sz="1100" dirty="0">
                <a:solidFill>
                  <a:srgbClr val="0000FF"/>
                </a:solidFill>
              </a:rPr>
              <a:t>Alla </a:t>
            </a:r>
            <a:r>
              <a:rPr lang="sv-SE" sz="1100" dirty="0" smtClean="0">
                <a:solidFill>
                  <a:srgbClr val="0000FF"/>
                </a:solidFill>
              </a:rPr>
              <a:t>uthämtade läkemedel och generikautbyten </a:t>
            </a:r>
            <a:br>
              <a:rPr lang="sv-SE" sz="1100" dirty="0" smtClean="0">
                <a:solidFill>
                  <a:srgbClr val="0000FF"/>
                </a:solidFill>
              </a:rPr>
            </a:br>
            <a:endParaRPr lang="sv-SE" sz="1100" dirty="0" smtClean="0">
              <a:solidFill>
                <a:srgbClr val="0000FF"/>
              </a:solidFill>
            </a:endParaRPr>
          </a:p>
          <a:p>
            <a:r>
              <a:rPr lang="sv-SE" sz="1100" dirty="0" smtClean="0">
                <a:solidFill>
                  <a:srgbClr val="0000FF"/>
                </a:solidFill>
                <a:latin typeface="Arial"/>
              </a:rPr>
              <a:t>För </a:t>
            </a:r>
            <a:r>
              <a:rPr lang="sv-SE" sz="1100" b="1" dirty="0">
                <a:solidFill>
                  <a:srgbClr val="0000FF"/>
                </a:solidFill>
                <a:latin typeface="Arial"/>
              </a:rPr>
              <a:t>övriga patienter </a:t>
            </a:r>
          </a:p>
          <a:p>
            <a:pPr marL="171450" indent="-171450">
              <a:buFont typeface="Arial"/>
              <a:buChar char="•"/>
            </a:pPr>
            <a:r>
              <a:rPr lang="sv-SE" sz="1100" dirty="0" smtClean="0">
                <a:solidFill>
                  <a:srgbClr val="0000FF"/>
                </a:solidFill>
                <a:latin typeface="Arial"/>
              </a:rPr>
              <a:t>Historiken byggs upp i NOD från första anslutna system</a:t>
            </a:r>
            <a:endParaRPr lang="sv-SE" sz="1100" dirty="0">
              <a:solidFill>
                <a:srgbClr val="0000FF"/>
              </a:solidFill>
              <a:latin typeface="Arial"/>
            </a:endParaRPr>
          </a:p>
          <a:p>
            <a:pPr marL="171450" indent="-171450">
              <a:buFont typeface="Arial"/>
              <a:buChar char="•"/>
            </a:pPr>
            <a:r>
              <a:rPr lang="sv-SE" sz="1100" dirty="0" smtClean="0">
                <a:solidFill>
                  <a:srgbClr val="0000FF"/>
                </a:solidFill>
              </a:rPr>
              <a:t>Alla </a:t>
            </a:r>
            <a:r>
              <a:rPr lang="sv-SE" sz="1100" dirty="0">
                <a:solidFill>
                  <a:srgbClr val="0000FF"/>
                </a:solidFill>
              </a:rPr>
              <a:t>uthämtade läkemedel </a:t>
            </a:r>
            <a:r>
              <a:rPr lang="sv-SE" sz="1100" dirty="0" smtClean="0">
                <a:solidFill>
                  <a:srgbClr val="0000FF"/>
                </a:solidFill>
              </a:rPr>
              <a:t>och generikautbyten</a:t>
            </a:r>
            <a:endParaRPr lang="sv-SE" sz="1100" dirty="0">
              <a:solidFill>
                <a:srgbClr val="0000FF"/>
              </a:solidFill>
              <a:latin typeface="Arial"/>
            </a:endParaRPr>
          </a:p>
        </p:txBody>
      </p:sp>
      <p:sp>
        <p:nvSpPr>
          <p:cNvPr id="108" name="Rubrik 1"/>
          <p:cNvSpPr txBox="1">
            <a:spLocks/>
          </p:cNvSpPr>
          <p:nvPr/>
        </p:nvSpPr>
        <p:spPr bwMode="auto">
          <a:xfrm>
            <a:off x="1428650" y="885105"/>
            <a:ext cx="2923895" cy="43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67" tIns="47883" rIns="95767" bIns="47883" numCol="1" anchor="b" anchorCtr="0" compatLnSpc="1">
            <a:prstTxWarp prst="textNoShape">
              <a:avLst/>
            </a:prstTxWarp>
          </a:bodyPr>
          <a:lstStyle>
            <a:lvl1pPr algn="l" defTabSz="957263" rtl="0" fontAlgn="base">
              <a:spcBef>
                <a:spcPct val="0"/>
              </a:spcBef>
              <a:spcAft>
                <a:spcPct val="0"/>
              </a:spcAft>
              <a:defRPr sz="2900" b="1">
                <a:solidFill>
                  <a:srgbClr val="00A9A7"/>
                </a:solidFill>
                <a:latin typeface="+mj-lt"/>
                <a:ea typeface="+mj-ea"/>
                <a:cs typeface="+mj-cs"/>
              </a:defRPr>
            </a:lvl1pPr>
            <a:lvl2pPr algn="l" defTabSz="957263" rtl="0" fontAlgn="base">
              <a:spcBef>
                <a:spcPct val="0"/>
              </a:spcBef>
              <a:spcAft>
                <a:spcPct val="0"/>
              </a:spcAft>
              <a:defRPr sz="2900" b="1">
                <a:solidFill>
                  <a:srgbClr val="00A9A7"/>
                </a:solidFill>
                <a:latin typeface="Arial" charset="0"/>
              </a:defRPr>
            </a:lvl2pPr>
            <a:lvl3pPr algn="l" defTabSz="957263" rtl="0" fontAlgn="base">
              <a:spcBef>
                <a:spcPct val="0"/>
              </a:spcBef>
              <a:spcAft>
                <a:spcPct val="0"/>
              </a:spcAft>
              <a:defRPr sz="2900" b="1">
                <a:solidFill>
                  <a:srgbClr val="00A9A7"/>
                </a:solidFill>
                <a:latin typeface="Arial" charset="0"/>
              </a:defRPr>
            </a:lvl3pPr>
            <a:lvl4pPr algn="l" defTabSz="957263" rtl="0" fontAlgn="base">
              <a:spcBef>
                <a:spcPct val="0"/>
              </a:spcBef>
              <a:spcAft>
                <a:spcPct val="0"/>
              </a:spcAft>
              <a:defRPr sz="2900" b="1">
                <a:solidFill>
                  <a:srgbClr val="00A9A7"/>
                </a:solidFill>
                <a:latin typeface="Arial" charset="0"/>
              </a:defRPr>
            </a:lvl4pPr>
            <a:lvl5pPr algn="l" defTabSz="957263" rtl="0" fontAlgn="base">
              <a:spcBef>
                <a:spcPct val="0"/>
              </a:spcBef>
              <a:spcAft>
                <a:spcPct val="0"/>
              </a:spcAft>
              <a:defRPr sz="2900" b="1">
                <a:solidFill>
                  <a:srgbClr val="00A9A7"/>
                </a:solidFill>
                <a:latin typeface="Arial" charset="0"/>
              </a:defRPr>
            </a:lvl5pPr>
            <a:lvl6pPr marL="457200" algn="l" defTabSz="957263" rtl="0" fontAlgn="base">
              <a:spcBef>
                <a:spcPct val="0"/>
              </a:spcBef>
              <a:spcAft>
                <a:spcPct val="0"/>
              </a:spcAft>
              <a:defRPr sz="2900" b="1">
                <a:solidFill>
                  <a:srgbClr val="00A9A7"/>
                </a:solidFill>
                <a:latin typeface="Arial" charset="0"/>
              </a:defRPr>
            </a:lvl6pPr>
            <a:lvl7pPr marL="914400" algn="l" defTabSz="957263" rtl="0" fontAlgn="base">
              <a:spcBef>
                <a:spcPct val="0"/>
              </a:spcBef>
              <a:spcAft>
                <a:spcPct val="0"/>
              </a:spcAft>
              <a:defRPr sz="2900" b="1">
                <a:solidFill>
                  <a:srgbClr val="00A9A7"/>
                </a:solidFill>
                <a:latin typeface="Arial" charset="0"/>
              </a:defRPr>
            </a:lvl7pPr>
            <a:lvl8pPr marL="1371600" algn="l" defTabSz="957263" rtl="0" fontAlgn="base">
              <a:spcBef>
                <a:spcPct val="0"/>
              </a:spcBef>
              <a:spcAft>
                <a:spcPct val="0"/>
              </a:spcAft>
              <a:defRPr sz="2900" b="1">
                <a:solidFill>
                  <a:srgbClr val="00A9A7"/>
                </a:solidFill>
                <a:latin typeface="Arial" charset="0"/>
              </a:defRPr>
            </a:lvl8pPr>
            <a:lvl9pPr marL="1828800" algn="l" defTabSz="957263" rtl="0" fontAlgn="base">
              <a:spcBef>
                <a:spcPct val="0"/>
              </a:spcBef>
              <a:spcAft>
                <a:spcPct val="0"/>
              </a:spcAft>
              <a:defRPr sz="2900" b="1">
                <a:solidFill>
                  <a:srgbClr val="00A9A7"/>
                </a:solidFill>
                <a:latin typeface="Arial" charset="0"/>
              </a:defRPr>
            </a:lvl9pPr>
          </a:lstStyle>
          <a:p>
            <a:r>
              <a:rPr lang="sv-SE" sz="1600" i="1" dirty="0" smtClean="0">
                <a:latin typeface="Arial"/>
              </a:rPr>
              <a:t>- Förskrivningsflödet</a:t>
            </a:r>
            <a:endParaRPr lang="sv-SE" sz="1200" b="0" i="1" dirty="0">
              <a:latin typeface="Arial"/>
            </a:endParaRPr>
          </a:p>
        </p:txBody>
      </p:sp>
      <p:grpSp>
        <p:nvGrpSpPr>
          <p:cNvPr id="18" name="Grupp 17"/>
          <p:cNvGrpSpPr/>
          <p:nvPr/>
        </p:nvGrpSpPr>
        <p:grpSpPr>
          <a:xfrm>
            <a:off x="5203365" y="3142435"/>
            <a:ext cx="3300079" cy="944082"/>
            <a:chOff x="5203365" y="3142435"/>
            <a:chExt cx="3300079" cy="944082"/>
          </a:xfrm>
        </p:grpSpPr>
        <p:sp>
          <p:nvSpPr>
            <p:cNvPr id="113" name="Rundad rektangulär 112"/>
            <p:cNvSpPr/>
            <p:nvPr/>
          </p:nvSpPr>
          <p:spPr bwMode="auto">
            <a:xfrm>
              <a:off x="7097221" y="3445631"/>
              <a:ext cx="1406223" cy="640886"/>
            </a:xfrm>
            <a:prstGeom prst="wedgeRoundRectCallout">
              <a:avLst>
                <a:gd name="adj1" fmla="val -82722"/>
                <a:gd name="adj2" fmla="val -31556"/>
                <a:gd name="adj3" fmla="val 16667"/>
              </a:avLst>
            </a:prstGeom>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457200" fontAlgn="auto">
                <a:spcBef>
                  <a:spcPts val="0"/>
                </a:spcBef>
                <a:spcAft>
                  <a:spcPts val="0"/>
                </a:spcAft>
              </a:pPr>
              <a:r>
                <a:rPr lang="sv-SE" sz="1050" b="1" i="1" dirty="0" smtClean="0">
                  <a:solidFill>
                    <a:srgbClr val="0000FF"/>
                  </a:solidFill>
                  <a:latin typeface="Arial"/>
                </a:rPr>
                <a:t>Kan man styra över flödet till NOD istället?</a:t>
              </a:r>
              <a:endParaRPr lang="sv-SE" sz="1050" b="1" i="1" dirty="0">
                <a:solidFill>
                  <a:srgbClr val="0000FF"/>
                </a:solidFill>
                <a:latin typeface="Arial"/>
              </a:endParaRPr>
            </a:p>
          </p:txBody>
        </p:sp>
        <p:sp>
          <p:nvSpPr>
            <p:cNvPr id="117" name="Ellips 116"/>
            <p:cNvSpPr/>
            <p:nvPr/>
          </p:nvSpPr>
          <p:spPr bwMode="auto">
            <a:xfrm>
              <a:off x="5203365" y="3142435"/>
              <a:ext cx="1483113" cy="581676"/>
            </a:xfrm>
            <a:prstGeom prst="ellipse">
              <a:avLst/>
            </a:prstGeom>
            <a:noFill/>
            <a:ln w="9525"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dirty="0">
                <a:solidFill>
                  <a:srgbClr val="382819"/>
                </a:solidFill>
                <a:cs typeface="+mn-cs"/>
              </a:endParaRPr>
            </a:p>
          </p:txBody>
        </p:sp>
      </p:grpSp>
      <p:sp>
        <p:nvSpPr>
          <p:cNvPr id="90" name="Rundad rektangulär 89"/>
          <p:cNvSpPr/>
          <p:nvPr/>
        </p:nvSpPr>
        <p:spPr bwMode="auto">
          <a:xfrm>
            <a:off x="4774136" y="5756434"/>
            <a:ext cx="1403248" cy="640886"/>
          </a:xfrm>
          <a:prstGeom prst="wedgeRoundRectCallout">
            <a:avLst>
              <a:gd name="adj1" fmla="val -40113"/>
              <a:gd name="adj2" fmla="val -123141"/>
              <a:gd name="adj3" fmla="val 16667"/>
            </a:avLst>
          </a:prstGeom>
          <a:ln>
            <a:solidFill>
              <a:schemeClr val="accent2"/>
            </a:solidFill>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957263" fontAlgn="auto">
              <a:spcBef>
                <a:spcPts val="0"/>
              </a:spcBef>
              <a:spcAft>
                <a:spcPts val="0"/>
              </a:spcAft>
            </a:pPr>
            <a:r>
              <a:rPr lang="sv-SE" sz="1050" i="1" dirty="0" smtClean="0">
                <a:solidFill>
                  <a:srgbClr val="0000FF"/>
                </a:solidFill>
                <a:latin typeface="Arial"/>
                <a:cs typeface="Arial"/>
              </a:rPr>
              <a:t>Alla expedierade läkemedel, kopplat till förskrivningen</a:t>
            </a:r>
            <a:endParaRPr lang="sv-SE" sz="1050" b="1" i="1" dirty="0">
              <a:solidFill>
                <a:srgbClr val="0000FF"/>
              </a:solidFill>
              <a:latin typeface="Arial"/>
              <a:cs typeface="Arial"/>
            </a:endParaRPr>
          </a:p>
        </p:txBody>
      </p:sp>
    </p:spTree>
    <p:extLst>
      <p:ext uri="{BB962C8B-B14F-4D97-AF65-F5344CB8AC3E}">
        <p14:creationId xmlns:p14="http://schemas.microsoft.com/office/powerpoint/2010/main" val="25915453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100" grpId="0" animBg="1"/>
      <p:bldP spid="101" grpId="0" animBg="1"/>
      <p:bldP spid="106"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ktangel med rundade hörn 22"/>
          <p:cNvSpPr/>
          <p:nvPr/>
        </p:nvSpPr>
        <p:spPr>
          <a:xfrm>
            <a:off x="3414955" y="2408289"/>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dirty="0">
              <a:solidFill>
                <a:srgbClr val="382819"/>
              </a:solidFill>
              <a:latin typeface="Arial" charset="0"/>
              <a:ea typeface="ＭＳ Ｐゴシック" charset="0"/>
              <a:cs typeface="ＭＳ Ｐゴシック" charset="0"/>
            </a:endParaRPr>
          </a:p>
        </p:txBody>
      </p:sp>
      <p:sp>
        <p:nvSpPr>
          <p:cNvPr id="125" name="Rektangel med rundade hörn 22"/>
          <p:cNvSpPr/>
          <p:nvPr/>
        </p:nvSpPr>
        <p:spPr>
          <a:xfrm>
            <a:off x="3357595" y="2463249"/>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dirty="0">
              <a:solidFill>
                <a:srgbClr val="382819"/>
              </a:solidFill>
              <a:latin typeface="Arial" charset="0"/>
              <a:ea typeface="ＭＳ Ｐゴシック" charset="0"/>
              <a:cs typeface="ＭＳ Ｐゴシック" charset="0"/>
            </a:endParaRPr>
          </a:p>
        </p:txBody>
      </p:sp>
      <p:grpSp>
        <p:nvGrpSpPr>
          <p:cNvPr id="24" name="Grupp 23"/>
          <p:cNvGrpSpPr/>
          <p:nvPr/>
        </p:nvGrpSpPr>
        <p:grpSpPr>
          <a:xfrm>
            <a:off x="3661441" y="1843707"/>
            <a:ext cx="691104" cy="365630"/>
            <a:chOff x="2330674" y="1012742"/>
            <a:chExt cx="691104" cy="365630"/>
          </a:xfrm>
        </p:grpSpPr>
        <p:pic>
          <p:nvPicPr>
            <p:cNvPr id="25" name="Picture 159" descr="Dator med kortläsare"/>
            <p:cNvPicPr>
              <a:picLocks noChangeAspect="1" noChangeArrowheads="1"/>
            </p:cNvPicPr>
            <p:nvPr/>
          </p:nvPicPr>
          <p:blipFill>
            <a:blip r:embed="rId3" cstate="email">
              <a:extLst>
                <a:ext uri="{28A0092B-C50C-407E-A947-70E740481C1C}">
                  <a14:useLocalDpi xmlns:a14="http://schemas.microsoft.com/office/drawing/2010/main"/>
                </a:ext>
              </a:extLst>
            </a:blip>
            <a:srcRect t="23662"/>
            <a:stretch>
              <a:fillRect/>
            </a:stretch>
          </p:blipFill>
          <p:spPr bwMode="auto">
            <a:xfrm>
              <a:off x="2330674" y="1076906"/>
              <a:ext cx="326821" cy="26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 descr="C:\Users\svrlwi\AppData\Local\Microsoft\Windows\Temporary Internet Files\Content.IE5\51G1LSV1\MC90043393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95" y="1012742"/>
              <a:ext cx="364283" cy="36563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25" name="Rak pil 6"/>
          <p:cNvCxnSpPr>
            <a:stCxn id="26" idx="2"/>
            <a:endCxn id="212" idx="0"/>
          </p:cNvCxnSpPr>
          <p:nvPr/>
        </p:nvCxnSpPr>
        <p:spPr bwMode="auto">
          <a:xfrm rot="5400000">
            <a:off x="3895042" y="2245355"/>
            <a:ext cx="311380" cy="239345"/>
          </a:xfrm>
          <a:prstGeom prst="curvedConnector3">
            <a:avLst>
              <a:gd name="adj1" fmla="val 50000"/>
            </a:avLst>
          </a:prstGeom>
          <a:noFill/>
          <a:ln w="12700" cap="flat" cmpd="sng" algn="ctr">
            <a:solidFill>
              <a:srgbClr val="A6A6A6"/>
            </a:solidFill>
            <a:prstDash val="solid"/>
            <a:round/>
            <a:headEnd type="none" w="med" len="med"/>
            <a:tailEnd type="stealth"/>
          </a:ln>
          <a:effectLst/>
        </p:spPr>
      </p:cxnSp>
      <p:sp>
        <p:nvSpPr>
          <p:cNvPr id="212" name="Rektangel med rundade hörn 22"/>
          <p:cNvSpPr/>
          <p:nvPr/>
        </p:nvSpPr>
        <p:spPr>
          <a:xfrm>
            <a:off x="3296469" y="2520717"/>
            <a:ext cx="1269180" cy="546002"/>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r>
              <a:rPr lang="sv-SE" sz="900" dirty="0">
                <a:solidFill>
                  <a:srgbClr val="382819"/>
                </a:solidFill>
                <a:latin typeface="Arial" charset="0"/>
                <a:ea typeface="ＭＳ Ｐゴシック" charset="0"/>
                <a:cs typeface="ＭＳ Ｐゴシック" charset="0"/>
              </a:rPr>
              <a:t>Journal /</a:t>
            </a:r>
            <a:br>
              <a:rPr lang="sv-SE" sz="900" dirty="0">
                <a:solidFill>
                  <a:srgbClr val="382819"/>
                </a:solidFill>
                <a:latin typeface="Arial" charset="0"/>
                <a:ea typeface="ＭＳ Ｐゴシック" charset="0"/>
                <a:cs typeface="ＭＳ Ｐゴシック" charset="0"/>
              </a:rPr>
            </a:br>
            <a:r>
              <a:rPr lang="sv-SE" sz="900" i="1" dirty="0">
                <a:solidFill>
                  <a:srgbClr val="382819"/>
                </a:solidFill>
                <a:latin typeface="Arial" charset="0"/>
                <a:ea typeface="ＭＳ Ｐゴシック" charset="0"/>
                <a:cs typeface="ＭＳ Ｐゴシック" charset="0"/>
              </a:rPr>
              <a:t>Läkemedel</a:t>
            </a:r>
            <a:br>
              <a:rPr lang="sv-SE" sz="900" i="1" dirty="0">
                <a:solidFill>
                  <a:srgbClr val="382819"/>
                </a:solidFill>
                <a:latin typeface="Arial" charset="0"/>
                <a:ea typeface="ＭＳ Ｐゴシック" charset="0"/>
                <a:cs typeface="ＭＳ Ｐゴシック" charset="0"/>
              </a:rPr>
            </a:br>
            <a:r>
              <a:rPr lang="sv-SE" sz="900" i="1" dirty="0">
                <a:solidFill>
                  <a:srgbClr val="382819"/>
                </a:solidFill>
                <a:latin typeface="Arial" charset="0"/>
                <a:ea typeface="ＭＳ Ｐゴシック" charset="0"/>
                <a:cs typeface="ＭＳ Ｐゴシック" charset="0"/>
              </a:rPr>
              <a:t>(Vård, Tandvård, Omsorg)</a:t>
            </a:r>
            <a:endParaRPr lang="sv-SE" sz="900" dirty="0">
              <a:solidFill>
                <a:srgbClr val="382819"/>
              </a:solidFill>
              <a:latin typeface="Arial" charset="0"/>
              <a:ea typeface="ＭＳ Ｐゴシック" charset="0"/>
              <a:cs typeface="ＭＳ Ｐゴシック" charset="0"/>
            </a:endParaRPr>
          </a:p>
        </p:txBody>
      </p:sp>
      <p:sp>
        <p:nvSpPr>
          <p:cNvPr id="123" name="textruta 122"/>
          <p:cNvSpPr txBox="1"/>
          <p:nvPr/>
        </p:nvSpPr>
        <p:spPr>
          <a:xfrm>
            <a:off x="2637602" y="3195818"/>
            <a:ext cx="934940" cy="400110"/>
          </a:xfrm>
          <a:prstGeom prst="rect">
            <a:avLst/>
          </a:prstGeom>
          <a:noFill/>
        </p:spPr>
        <p:txBody>
          <a:bodyPr wrap="square" rtlCol="0">
            <a:spAutoFit/>
          </a:bodyPr>
          <a:lstStyle/>
          <a:p>
            <a:pPr defTabSz="457200" fontAlgn="auto">
              <a:spcBef>
                <a:spcPts val="0"/>
              </a:spcBef>
              <a:spcAft>
                <a:spcPts val="0"/>
              </a:spcAft>
            </a:pPr>
            <a:r>
              <a:rPr lang="sv-SE" sz="1000" i="1" dirty="0" smtClean="0">
                <a:solidFill>
                  <a:srgbClr val="0000FF"/>
                </a:solidFill>
                <a:latin typeface="Calibri"/>
                <a:cs typeface="Arial" pitchFamily="34" charset="0"/>
              </a:rPr>
              <a:t>Registrera / </a:t>
            </a:r>
            <a:r>
              <a:rPr lang="sv-SE" sz="1000" i="1" dirty="0">
                <a:solidFill>
                  <a:srgbClr val="0000FF"/>
                </a:solidFill>
                <a:latin typeface="Calibri"/>
                <a:cs typeface="Arial" pitchFamily="34" charset="0"/>
              </a:rPr>
              <a:t>Makulera</a:t>
            </a:r>
          </a:p>
        </p:txBody>
      </p:sp>
      <p:sp>
        <p:nvSpPr>
          <p:cNvPr id="60" name="Ned 59"/>
          <p:cNvSpPr/>
          <p:nvPr/>
        </p:nvSpPr>
        <p:spPr bwMode="auto">
          <a:xfrm rot="979391">
            <a:off x="3632664" y="3094123"/>
            <a:ext cx="325977" cy="474585"/>
          </a:xfrm>
          <a:prstGeom prst="downArrow">
            <a:avLst/>
          </a:prstGeom>
          <a:noFill/>
          <a:ln w="9525"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193" name="Rektangel med rundade hörn 192"/>
          <p:cNvSpPr/>
          <p:nvPr/>
        </p:nvSpPr>
        <p:spPr>
          <a:xfrm rot="16200000">
            <a:off x="5463236" y="4122373"/>
            <a:ext cx="1412313" cy="1506173"/>
          </a:xfrm>
          <a:prstGeom prst="roundRect">
            <a:avLst>
              <a:gd name="adj" fmla="val 4658"/>
            </a:avLst>
          </a:prstGeom>
          <a:ln w="19050" cmpd="sng">
            <a:tailEnd type="triangle" w="lg" len="lg"/>
          </a:ln>
        </p:spPr>
        <p:style>
          <a:lnRef idx="2">
            <a:schemeClr val="dk1"/>
          </a:lnRef>
          <a:fillRef idx="1">
            <a:schemeClr val="lt1"/>
          </a:fillRef>
          <a:effectRef idx="0">
            <a:schemeClr val="dk1"/>
          </a:effectRef>
          <a:fontRef idx="minor">
            <a:schemeClr val="dk1"/>
          </a:fontRef>
        </p:style>
        <p:txBody>
          <a:bodyPr lIns="36000" rIns="36000" anchor="t"/>
          <a:lstStyle/>
          <a:p>
            <a:pPr algn="ctr"/>
            <a:endParaRPr lang="sv-SE" sz="900" dirty="0">
              <a:solidFill>
                <a:srgbClr val="382819"/>
              </a:solidFill>
              <a:latin typeface="Arial"/>
              <a:ea typeface="ＭＳ Ｐゴシック" pitchFamily="-112" charset="-128"/>
              <a:cs typeface="ＭＳ Ｐゴシック" pitchFamily="-112" charset="-128"/>
            </a:endParaRPr>
          </a:p>
        </p:txBody>
      </p:sp>
      <p:sp>
        <p:nvSpPr>
          <p:cNvPr id="185" name="Rektangel med rundade hörn 184"/>
          <p:cNvSpPr/>
          <p:nvPr/>
        </p:nvSpPr>
        <p:spPr>
          <a:xfrm rot="16200000">
            <a:off x="2410751" y="3575209"/>
            <a:ext cx="1537918" cy="2107249"/>
          </a:xfrm>
          <a:prstGeom prst="roundRect">
            <a:avLst>
              <a:gd name="adj" fmla="val 4658"/>
            </a:avLst>
          </a:prstGeom>
          <a:solidFill>
            <a:schemeClr val="accent1"/>
          </a:solidFill>
          <a:ln>
            <a:solidFill>
              <a:srgbClr val="00A9A7"/>
            </a:solidFill>
            <a:tailEnd type="triangle" w="lg" len="lg"/>
          </a:ln>
        </p:spPr>
        <p:style>
          <a:lnRef idx="2">
            <a:schemeClr val="accent1"/>
          </a:lnRef>
          <a:fillRef idx="1">
            <a:schemeClr val="lt1"/>
          </a:fillRef>
          <a:effectRef idx="0">
            <a:schemeClr val="accent1"/>
          </a:effectRef>
          <a:fontRef idx="minor">
            <a:schemeClr val="dk1"/>
          </a:fontRef>
        </p:style>
        <p:txBody>
          <a:bodyPr lIns="36000" rIns="36000" anchor="t"/>
          <a:lstStyle/>
          <a:p>
            <a:pPr algn="ctr"/>
            <a:endParaRPr lang="sv-SE" sz="900" dirty="0">
              <a:solidFill>
                <a:srgbClr val="382819"/>
              </a:solidFill>
              <a:latin typeface="Arial"/>
              <a:ea typeface="ＭＳ Ｐゴシック" pitchFamily="-112" charset="-128"/>
              <a:cs typeface="ＭＳ Ｐゴシック" pitchFamily="-112" charset="-128"/>
            </a:endParaRPr>
          </a:p>
        </p:txBody>
      </p:sp>
      <p:sp>
        <p:nvSpPr>
          <p:cNvPr id="181" name="Cylinder 180"/>
          <p:cNvSpPr/>
          <p:nvPr/>
        </p:nvSpPr>
        <p:spPr>
          <a:xfrm>
            <a:off x="1860653" y="5033829"/>
            <a:ext cx="652853" cy="454096"/>
          </a:xfrm>
          <a:prstGeom prst="can">
            <a:avLst/>
          </a:prstGeom>
          <a:ln>
            <a:headEnd type="none"/>
            <a:tailEnd type="none" w="lg" len="lg"/>
          </a:ln>
        </p:spPr>
        <p:style>
          <a:lnRef idx="2">
            <a:schemeClr val="accent1">
              <a:shade val="50000"/>
            </a:schemeClr>
          </a:lnRef>
          <a:fillRef idx="1">
            <a:schemeClr val="accent1"/>
          </a:fillRef>
          <a:effectRef idx="0">
            <a:schemeClr val="accent1"/>
          </a:effectRef>
          <a:fontRef idx="minor">
            <a:schemeClr val="lt1"/>
          </a:fontRef>
        </p:style>
        <p:txBody>
          <a:bodyPr lIns="72000" rIns="72000" anchor="ctr"/>
          <a:lstStyle/>
          <a:p>
            <a:pPr algn="ctr"/>
            <a:r>
              <a:rPr lang="sv-SE" sz="900" dirty="0">
                <a:solidFill>
                  <a:srgbClr val="382819"/>
                </a:solidFill>
                <a:latin typeface="Arial"/>
                <a:ea typeface="ＭＳ Ｐゴシック" pitchFamily="-112" charset="-128"/>
                <a:cs typeface="ＭＳ Ｐゴシック" pitchFamily="-112" charset="-128"/>
              </a:rPr>
              <a:t>NOD</a:t>
            </a:r>
          </a:p>
        </p:txBody>
      </p:sp>
      <p:sp>
        <p:nvSpPr>
          <p:cNvPr id="2" name="Rubrik 1"/>
          <p:cNvSpPr>
            <a:spLocks noGrp="1"/>
          </p:cNvSpPr>
          <p:nvPr>
            <p:ph type="title"/>
          </p:nvPr>
        </p:nvSpPr>
        <p:spPr>
          <a:xfrm>
            <a:off x="1410939" y="201913"/>
            <a:ext cx="6752583" cy="1088407"/>
          </a:xfrm>
        </p:spPr>
        <p:txBody>
          <a:bodyPr/>
          <a:lstStyle/>
          <a:p>
            <a:r>
              <a:rPr lang="sv-SE" sz="2000" i="1" dirty="0" smtClean="0"/>
              <a:t>En alternati</a:t>
            </a:r>
            <a:r>
              <a:rPr lang="sv-SE" sz="2000" i="1" dirty="0"/>
              <a:t>v</a:t>
            </a:r>
            <a:r>
              <a:rPr lang="sv-SE" sz="2000" i="1" dirty="0" smtClean="0"/>
              <a:t> implementeringsväg</a:t>
            </a:r>
            <a:r>
              <a:rPr lang="sv-SE" sz="2000" i="1" dirty="0"/>
              <a:t/>
            </a:r>
            <a:br>
              <a:rPr lang="sv-SE" sz="2000" i="1" dirty="0"/>
            </a:br>
            <a:r>
              <a:rPr lang="sv-SE" sz="1600" i="1" dirty="0"/>
              <a:t>Förberedande steg</a:t>
            </a:r>
            <a:r>
              <a:rPr lang="sv-SE" sz="1600" b="0" i="1" dirty="0"/>
              <a:t>: Implementera </a:t>
            </a:r>
            <a:r>
              <a:rPr lang="sv-SE" sz="1600" b="0" i="1" dirty="0" smtClean="0"/>
              <a:t>tjänstekontrakten </a:t>
            </a:r>
            <a:r>
              <a:rPr lang="sv-SE" sz="1600" b="0" i="1" dirty="0"/>
              <a:t>för att skicka och makulera förskrivningar </a:t>
            </a:r>
            <a:r>
              <a:rPr lang="sv-SE" sz="1600" b="0" i="1" dirty="0" smtClean="0"/>
              <a:t>via NOD</a:t>
            </a:r>
            <a:endParaRPr lang="sv-SE" sz="1200" b="0" i="1" dirty="0"/>
          </a:p>
        </p:txBody>
      </p:sp>
      <p:sp>
        <p:nvSpPr>
          <p:cNvPr id="3" name="Platshållare för bildnummer 2"/>
          <p:cNvSpPr>
            <a:spLocks noGrp="1"/>
          </p:cNvSpPr>
          <p:nvPr>
            <p:ph type="sldNum" sz="quarter" idx="10"/>
          </p:nvPr>
        </p:nvSpPr>
        <p:spPr/>
        <p:txBody>
          <a:bodyPr/>
          <a:lstStyle/>
          <a:p>
            <a:fld id="{6EE46765-18A6-4212-A407-C65E2DCE0A05}" type="slidenum">
              <a:rPr lang="sv-SE" smtClean="0">
                <a:latin typeface="Arial"/>
              </a:rPr>
              <a:pPr/>
              <a:t>9</a:t>
            </a:fld>
            <a:endParaRPr lang="sv-SE">
              <a:latin typeface="Arial"/>
            </a:endParaRPr>
          </a:p>
        </p:txBody>
      </p:sp>
      <p:sp>
        <p:nvSpPr>
          <p:cNvPr id="85" name="textruta 84"/>
          <p:cNvSpPr txBox="1"/>
          <p:nvPr/>
        </p:nvSpPr>
        <p:spPr>
          <a:xfrm>
            <a:off x="7495521" y="4414032"/>
            <a:ext cx="854378" cy="369332"/>
          </a:xfrm>
          <a:prstGeom prst="rect">
            <a:avLst/>
          </a:prstGeom>
          <a:noFill/>
        </p:spPr>
        <p:txBody>
          <a:bodyPr wrap="square" rtlCol="0">
            <a:spAutoFit/>
          </a:bodyPr>
          <a:lstStyle/>
          <a:p>
            <a:pPr defTabSz="457200" fontAlgn="auto">
              <a:spcBef>
                <a:spcPts val="0"/>
              </a:spcBef>
              <a:spcAft>
                <a:spcPts val="0"/>
              </a:spcAft>
            </a:pPr>
            <a:r>
              <a:rPr lang="sv-SE" sz="900" i="1" dirty="0">
                <a:solidFill>
                  <a:prstClr val="black"/>
                </a:solidFill>
                <a:latin typeface="Calibri"/>
                <a:cs typeface="Arial" pitchFamily="34" charset="0"/>
              </a:rPr>
              <a:t>farmaceut</a:t>
            </a:r>
          </a:p>
          <a:p>
            <a:pPr defTabSz="457200" fontAlgn="auto">
              <a:spcBef>
                <a:spcPts val="0"/>
              </a:spcBef>
              <a:spcAft>
                <a:spcPts val="0"/>
              </a:spcAft>
            </a:pPr>
            <a:r>
              <a:rPr lang="sv-SE" sz="900" i="1" dirty="0">
                <a:solidFill>
                  <a:prstClr val="black"/>
                </a:solidFill>
                <a:latin typeface="Calibri"/>
                <a:cs typeface="Arial" pitchFamily="34" charset="0"/>
              </a:rPr>
              <a:t>på apotek</a:t>
            </a:r>
          </a:p>
        </p:txBody>
      </p:sp>
      <p:pic>
        <p:nvPicPr>
          <p:cNvPr id="93" name="Picture 5" descr="C:\Users\svrlwi\AppData\Local\Microsoft\Windows\Temporary Internet Files\Content.IE5\33SAVMNN\MC900433943[1].png"/>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1072" y="4528748"/>
            <a:ext cx="446026" cy="447676"/>
          </a:xfrm>
          <a:prstGeom prst="rect">
            <a:avLst/>
          </a:prstGeom>
          <a:noFill/>
          <a:extLst>
            <a:ext uri="{909E8E84-426E-40dd-AFC4-6F175D3DCCD1}">
              <a14:hiddenFill xmlns:a14="http://schemas.microsoft.com/office/drawing/2010/main">
                <a:solidFill>
                  <a:srgbClr val="FFFFFF"/>
                </a:solidFill>
              </a14:hiddenFill>
            </a:ext>
          </a:extLst>
        </p:spPr>
      </p:pic>
      <p:sp>
        <p:nvSpPr>
          <p:cNvPr id="96" name="Dokument 95"/>
          <p:cNvSpPr/>
          <p:nvPr/>
        </p:nvSpPr>
        <p:spPr bwMode="auto">
          <a:xfrm>
            <a:off x="7336158" y="4976424"/>
            <a:ext cx="827364" cy="289351"/>
          </a:xfrm>
          <a:prstGeom prst="flowChartDocument">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0000" tIns="46800" rIns="90000" bIns="46800" numCol="1" rtlCol="0" anchor="t" anchorCtr="0" compatLnSpc="1">
            <a:prstTxWarp prst="textNoShape">
              <a:avLst/>
            </a:prstTxWarp>
            <a:spAutoFit/>
          </a:bodyPr>
          <a:lstStyle/>
          <a:p>
            <a:pPr defTabSz="957263"/>
            <a:r>
              <a:rPr lang="sv-SE" sz="900" dirty="0">
                <a:solidFill>
                  <a:srgbClr val="382819"/>
                </a:solidFill>
                <a:latin typeface="Arial Narrow"/>
                <a:cs typeface="Arial Narrow"/>
              </a:rPr>
              <a:t>Aktuella recept</a:t>
            </a:r>
          </a:p>
        </p:txBody>
      </p:sp>
      <p:grpSp>
        <p:nvGrpSpPr>
          <p:cNvPr id="283" name="Grupp 282"/>
          <p:cNvGrpSpPr/>
          <p:nvPr/>
        </p:nvGrpSpPr>
        <p:grpSpPr>
          <a:xfrm>
            <a:off x="5410434" y="3755254"/>
            <a:ext cx="571816" cy="401353"/>
            <a:chOff x="5727223" y="2708561"/>
            <a:chExt cx="571816" cy="401353"/>
          </a:xfrm>
        </p:grpSpPr>
        <p:sp>
          <p:nvSpPr>
            <p:cNvPr id="112" name="Rektangel med rundade hörn 111"/>
            <p:cNvSpPr/>
            <p:nvPr/>
          </p:nvSpPr>
          <p:spPr>
            <a:xfrm>
              <a:off x="5727223" y="2826103"/>
              <a:ext cx="571816" cy="283811"/>
            </a:xfrm>
            <a:prstGeom prst="roundRect">
              <a:avLst>
                <a:gd name="adj" fmla="val 9033"/>
              </a:avLst>
            </a:prstGeom>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pPr>
              <a:r>
                <a:rPr lang="sv-SE" sz="1050" kern="0" dirty="0">
                  <a:solidFill>
                    <a:srgbClr val="382819"/>
                  </a:solidFill>
                  <a:latin typeface="Calibri"/>
                  <a:cs typeface="Calibri"/>
                </a:rPr>
                <a:t>PIRR</a:t>
              </a:r>
            </a:p>
          </p:txBody>
        </p:sp>
        <p:grpSp>
          <p:nvGrpSpPr>
            <p:cNvPr id="226" name="Grupp 225"/>
            <p:cNvGrpSpPr/>
            <p:nvPr/>
          </p:nvGrpSpPr>
          <p:grpSpPr>
            <a:xfrm>
              <a:off x="5956324" y="2708561"/>
              <a:ext cx="66751" cy="117542"/>
              <a:chOff x="9018096" y="5768908"/>
              <a:chExt cx="66751" cy="117542"/>
            </a:xfrm>
          </p:grpSpPr>
          <p:cxnSp>
            <p:nvCxnSpPr>
              <p:cNvPr id="230" name="Rak pil 18"/>
              <p:cNvCxnSpPr>
                <a:cxnSpLocks noChangeShapeType="1"/>
                <a:endCxn id="231"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 name="Ellips 230"/>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sp>
        <p:nvSpPr>
          <p:cNvPr id="285" name="Rektangel med rundade hörn 22"/>
          <p:cNvSpPr/>
          <p:nvPr/>
        </p:nvSpPr>
        <p:spPr>
          <a:xfrm>
            <a:off x="5461800" y="2427836"/>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r>
              <a:rPr lang="sv-SE" sz="900" dirty="0">
                <a:solidFill>
                  <a:srgbClr val="382819"/>
                </a:solidFill>
                <a:latin typeface="Arial" charset="0"/>
                <a:ea typeface="ＭＳ Ｐゴシック" charset="0"/>
                <a:cs typeface="ＭＳ Ｐゴシック" charset="0"/>
              </a:rPr>
              <a:t>Fristående</a:t>
            </a:r>
            <a:br>
              <a:rPr lang="sv-SE" sz="900" dirty="0">
                <a:solidFill>
                  <a:srgbClr val="382819"/>
                </a:solidFill>
                <a:latin typeface="Arial" charset="0"/>
                <a:ea typeface="ＭＳ Ｐゴシック" charset="0"/>
                <a:cs typeface="ＭＳ Ｐゴシック" charset="0"/>
              </a:rPr>
            </a:br>
            <a:r>
              <a:rPr lang="sv-SE" sz="900" dirty="0">
                <a:solidFill>
                  <a:srgbClr val="382819"/>
                </a:solidFill>
                <a:latin typeface="Arial" charset="0"/>
                <a:ea typeface="ＭＳ Ｐゴシック" charset="0"/>
                <a:cs typeface="ＭＳ Ｐゴシック" charset="0"/>
              </a:rPr>
              <a:t>Verktyg</a:t>
            </a:r>
            <a:br>
              <a:rPr lang="sv-SE" sz="900" dirty="0">
                <a:solidFill>
                  <a:srgbClr val="382819"/>
                </a:solidFill>
                <a:latin typeface="Arial" charset="0"/>
                <a:ea typeface="ＭＳ Ｐゴシック" charset="0"/>
                <a:cs typeface="ＭＳ Ｐゴシック" charset="0"/>
              </a:rPr>
            </a:br>
            <a:r>
              <a:rPr lang="sv-SE" sz="900" dirty="0">
                <a:solidFill>
                  <a:srgbClr val="382819"/>
                </a:solidFill>
                <a:latin typeface="Arial" charset="0"/>
                <a:ea typeface="ＭＳ Ｐゴシック" charset="0"/>
                <a:cs typeface="ＭＳ Ｐゴシック" charset="0"/>
              </a:rPr>
              <a:t>”Produkt X”</a:t>
            </a:r>
            <a:endParaRPr lang="sv-SE" sz="900" i="1" dirty="0">
              <a:solidFill>
                <a:srgbClr val="382819"/>
              </a:solidFill>
              <a:latin typeface="Arial" charset="0"/>
              <a:ea typeface="ＭＳ Ｐゴシック" charset="0"/>
              <a:cs typeface="ＭＳ Ｐゴシック" charset="0"/>
            </a:endParaRPr>
          </a:p>
        </p:txBody>
      </p:sp>
      <p:sp>
        <p:nvSpPr>
          <p:cNvPr id="293" name="Rektangel med rundade hörn 22"/>
          <p:cNvSpPr/>
          <p:nvPr/>
        </p:nvSpPr>
        <p:spPr>
          <a:xfrm>
            <a:off x="5405512" y="2481105"/>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i="1" dirty="0">
              <a:solidFill>
                <a:srgbClr val="382819"/>
              </a:solidFill>
              <a:latin typeface="Arial" charset="0"/>
              <a:ea typeface="ＭＳ Ｐゴシック" charset="0"/>
              <a:cs typeface="ＭＳ Ｐゴシック" charset="0"/>
            </a:endParaRPr>
          </a:p>
        </p:txBody>
      </p:sp>
      <p:cxnSp>
        <p:nvCxnSpPr>
          <p:cNvPr id="319" name="Rak pil 6"/>
          <p:cNvCxnSpPr>
            <a:stCxn id="116" idx="2"/>
            <a:endCxn id="285" idx="0"/>
          </p:cNvCxnSpPr>
          <p:nvPr/>
        </p:nvCxnSpPr>
        <p:spPr bwMode="auto">
          <a:xfrm rot="16200000" flipH="1">
            <a:off x="5708906" y="2255586"/>
            <a:ext cx="218499" cy="126000"/>
          </a:xfrm>
          <a:prstGeom prst="curvedConnector3">
            <a:avLst>
              <a:gd name="adj1" fmla="val 50000"/>
            </a:avLst>
          </a:prstGeom>
          <a:noFill/>
          <a:ln w="12700" cap="flat" cmpd="sng" algn="ctr">
            <a:solidFill>
              <a:srgbClr val="A6A6A6"/>
            </a:solidFill>
            <a:prstDash val="solid"/>
            <a:round/>
            <a:headEnd type="none" w="med" len="med"/>
            <a:tailEnd type="stealth"/>
          </a:ln>
          <a:effectLst/>
        </p:spPr>
      </p:cxnSp>
      <p:grpSp>
        <p:nvGrpSpPr>
          <p:cNvPr id="158" name="Grupp 157"/>
          <p:cNvGrpSpPr/>
          <p:nvPr/>
        </p:nvGrpSpPr>
        <p:grpSpPr>
          <a:xfrm>
            <a:off x="3577376" y="3724111"/>
            <a:ext cx="66751" cy="117542"/>
            <a:chOff x="9018096" y="5768908"/>
            <a:chExt cx="66751" cy="117542"/>
          </a:xfrm>
        </p:grpSpPr>
        <p:cxnSp>
          <p:nvCxnSpPr>
            <p:cNvPr id="165" name="Rak pil 18"/>
            <p:cNvCxnSpPr>
              <a:cxnSpLocks noChangeShapeType="1"/>
              <a:endCxn id="178"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 name="Ellips 177"/>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grpSp>
        <p:nvGrpSpPr>
          <p:cNvPr id="159" name="Grupp 158"/>
          <p:cNvGrpSpPr/>
          <p:nvPr/>
        </p:nvGrpSpPr>
        <p:grpSpPr>
          <a:xfrm>
            <a:off x="3741321" y="3726426"/>
            <a:ext cx="66751" cy="117542"/>
            <a:chOff x="9018096" y="5768908"/>
            <a:chExt cx="66751" cy="117542"/>
          </a:xfrm>
        </p:grpSpPr>
        <p:cxnSp>
          <p:nvCxnSpPr>
            <p:cNvPr id="163" name="Rak pil 18"/>
            <p:cNvCxnSpPr>
              <a:cxnSpLocks noChangeShapeType="1"/>
              <a:endCxn id="164" idx="6"/>
            </p:cNvCxnSpPr>
            <p:nvPr/>
          </p:nvCxnSpPr>
          <p:spPr bwMode="auto">
            <a:xfrm flipV="1">
              <a:off x="9051471" y="5829773"/>
              <a:ext cx="0" cy="56677"/>
            </a:xfrm>
            <a:prstGeom prst="straightConnector1">
              <a:avLst/>
            </a:prstGeom>
            <a:noFill/>
            <a:ln w="12700">
              <a:solidFill>
                <a:schemeClr val="tx1"/>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Ellips 163"/>
            <p:cNvSpPr/>
            <p:nvPr/>
          </p:nvSpPr>
          <p:spPr bwMode="auto">
            <a:xfrm rot="5400000">
              <a:off x="9021039" y="5765965"/>
              <a:ext cx="60865" cy="66751"/>
            </a:xfrm>
            <a:prstGeom prst="ellips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defRPr/>
              </a:pPr>
              <a:endParaRPr lang="sv-SE" kern="0">
                <a:solidFill>
                  <a:srgbClr val="382819"/>
                </a:solidFill>
                <a:cs typeface="+mn-cs"/>
              </a:endParaRPr>
            </a:p>
          </p:txBody>
        </p:sp>
      </p:grpSp>
      <p:sp>
        <p:nvSpPr>
          <p:cNvPr id="191" name="Cylinder 190"/>
          <p:cNvSpPr/>
          <p:nvPr/>
        </p:nvSpPr>
        <p:spPr>
          <a:xfrm>
            <a:off x="6450935" y="4350530"/>
            <a:ext cx="569656" cy="402056"/>
          </a:xfrm>
          <a:prstGeom prst="can">
            <a:avLst/>
          </a:prstGeom>
          <a:ln>
            <a:headEnd type="none"/>
            <a:tailEnd type="none" w="lg" len="lg"/>
          </a:ln>
        </p:spPr>
        <p:style>
          <a:lnRef idx="1">
            <a:schemeClr val="dk1"/>
          </a:lnRef>
          <a:fillRef idx="2">
            <a:schemeClr val="dk1"/>
          </a:fillRef>
          <a:effectRef idx="1">
            <a:schemeClr val="dk1"/>
          </a:effectRef>
          <a:fontRef idx="minor">
            <a:schemeClr val="dk1"/>
          </a:fontRef>
        </p:style>
        <p:txBody>
          <a:bodyPr lIns="72000" rIns="72000" anchor="ctr"/>
          <a:lstStyle/>
          <a:p>
            <a:pPr algn="ctr"/>
            <a:r>
              <a:rPr lang="sv-SE" sz="1000" dirty="0">
                <a:solidFill>
                  <a:srgbClr val="382819"/>
                </a:solidFill>
                <a:latin typeface="Arial"/>
                <a:ea typeface="ＭＳ Ｐゴシック" pitchFamily="-112" charset="-128"/>
                <a:cs typeface="ＭＳ Ｐゴシック" pitchFamily="-112" charset="-128"/>
              </a:rPr>
              <a:t>RR</a:t>
            </a:r>
          </a:p>
        </p:txBody>
      </p:sp>
      <p:sp>
        <p:nvSpPr>
          <p:cNvPr id="192" name="Cylinder 191"/>
          <p:cNvSpPr/>
          <p:nvPr/>
        </p:nvSpPr>
        <p:spPr>
          <a:xfrm>
            <a:off x="6441968" y="5033946"/>
            <a:ext cx="569656" cy="402056"/>
          </a:xfrm>
          <a:prstGeom prst="can">
            <a:avLst/>
          </a:prstGeom>
          <a:ln>
            <a:headEnd type="none"/>
            <a:tailEnd type="none" w="lg" len="lg"/>
          </a:ln>
        </p:spPr>
        <p:style>
          <a:lnRef idx="1">
            <a:schemeClr val="dk1"/>
          </a:lnRef>
          <a:fillRef idx="2">
            <a:schemeClr val="dk1"/>
          </a:fillRef>
          <a:effectRef idx="1">
            <a:schemeClr val="dk1"/>
          </a:effectRef>
          <a:fontRef idx="minor">
            <a:schemeClr val="dk1"/>
          </a:fontRef>
        </p:style>
        <p:txBody>
          <a:bodyPr lIns="72000" rIns="72000" anchor="ctr"/>
          <a:lstStyle/>
          <a:p>
            <a:pPr algn="ctr"/>
            <a:r>
              <a:rPr lang="sv-SE" sz="1000" dirty="0">
                <a:solidFill>
                  <a:srgbClr val="382819"/>
                </a:solidFill>
                <a:latin typeface="Arial"/>
                <a:ea typeface="ＭＳ Ｐゴシック" pitchFamily="-112" charset="-128"/>
                <a:cs typeface="ＭＳ Ｐゴシック" pitchFamily="-112" charset="-128"/>
              </a:rPr>
              <a:t>LF</a:t>
            </a:r>
          </a:p>
        </p:txBody>
      </p:sp>
      <p:graphicFrame>
        <p:nvGraphicFramePr>
          <p:cNvPr id="10" name="Diagram 9"/>
          <p:cNvGraphicFramePr/>
          <p:nvPr>
            <p:extLst>
              <p:ext uri="{D42A27DB-BD31-4B8C-83A1-F6EECF244321}">
                <p14:modId xmlns:p14="http://schemas.microsoft.com/office/powerpoint/2010/main" val="2924399240"/>
              </p:ext>
            </p:extLst>
          </p:nvPr>
        </p:nvGraphicFramePr>
        <p:xfrm>
          <a:off x="5489825" y="4251240"/>
          <a:ext cx="1155319" cy="123134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47" name="textruta 246"/>
          <p:cNvSpPr txBox="1"/>
          <p:nvPr/>
        </p:nvSpPr>
        <p:spPr>
          <a:xfrm>
            <a:off x="5939672" y="3766074"/>
            <a:ext cx="817927" cy="430887"/>
          </a:xfrm>
          <a:prstGeom prst="rect">
            <a:avLst/>
          </a:prstGeom>
          <a:noFill/>
        </p:spPr>
        <p:txBody>
          <a:bodyPr wrap="square" rtlCol="0">
            <a:spAutoFit/>
          </a:bodyPr>
          <a:lstStyle/>
          <a:p>
            <a:pPr defTabSz="457200" fontAlgn="auto">
              <a:spcBef>
                <a:spcPts val="0"/>
              </a:spcBef>
              <a:spcAft>
                <a:spcPts val="0"/>
              </a:spcAft>
            </a:pPr>
            <a:r>
              <a:rPr lang="sv-SE" sz="1100" i="1" dirty="0">
                <a:solidFill>
                  <a:prstClr val="black"/>
                </a:solidFill>
                <a:latin typeface="Calibri"/>
                <a:cs typeface="Arial" pitchFamily="34" charset="0"/>
              </a:rPr>
              <a:t>E-recept-</a:t>
            </a:r>
            <a:br>
              <a:rPr lang="sv-SE" sz="1100" i="1" dirty="0">
                <a:solidFill>
                  <a:prstClr val="black"/>
                </a:solidFill>
                <a:latin typeface="Calibri"/>
                <a:cs typeface="Arial" pitchFamily="34" charset="0"/>
              </a:rPr>
            </a:br>
            <a:r>
              <a:rPr lang="sv-SE" sz="1100" i="1" dirty="0">
                <a:solidFill>
                  <a:prstClr val="black"/>
                </a:solidFill>
                <a:latin typeface="Calibri"/>
                <a:cs typeface="Arial" pitchFamily="34" charset="0"/>
              </a:rPr>
              <a:t>ingång</a:t>
            </a:r>
          </a:p>
        </p:txBody>
      </p:sp>
      <p:graphicFrame>
        <p:nvGraphicFramePr>
          <p:cNvPr id="38" name="Diagram 37"/>
          <p:cNvGraphicFramePr/>
          <p:nvPr>
            <p:extLst>
              <p:ext uri="{D42A27DB-BD31-4B8C-83A1-F6EECF244321}">
                <p14:modId xmlns:p14="http://schemas.microsoft.com/office/powerpoint/2010/main" val="2417193843"/>
              </p:ext>
            </p:extLst>
          </p:nvPr>
        </p:nvGraphicFramePr>
        <p:xfrm>
          <a:off x="2204982" y="3955561"/>
          <a:ext cx="1898142" cy="125808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32" name="textruta 331"/>
          <p:cNvSpPr txBox="1"/>
          <p:nvPr/>
        </p:nvSpPr>
        <p:spPr>
          <a:xfrm>
            <a:off x="1321452" y="3588503"/>
            <a:ext cx="1259536" cy="276999"/>
          </a:xfrm>
          <a:prstGeom prst="rect">
            <a:avLst/>
          </a:prstGeom>
          <a:noFill/>
        </p:spPr>
        <p:txBody>
          <a:bodyPr wrap="square" rtlCol="0">
            <a:spAutoFit/>
          </a:bodyPr>
          <a:lstStyle/>
          <a:p>
            <a:pPr defTabSz="457200" fontAlgn="auto">
              <a:spcBef>
                <a:spcPts val="0"/>
              </a:spcBef>
              <a:spcAft>
                <a:spcPts val="0"/>
              </a:spcAft>
            </a:pPr>
            <a:r>
              <a:rPr lang="sv-SE" sz="1200" i="1" dirty="0">
                <a:solidFill>
                  <a:prstClr val="black"/>
                </a:solidFill>
                <a:latin typeface="Calibri"/>
                <a:cs typeface="Arial" pitchFamily="34" charset="0"/>
              </a:rPr>
              <a:t>Tjänstekontrakt</a:t>
            </a:r>
          </a:p>
        </p:txBody>
      </p:sp>
      <p:grpSp>
        <p:nvGrpSpPr>
          <p:cNvPr id="114" name="Grupp 113"/>
          <p:cNvGrpSpPr/>
          <p:nvPr/>
        </p:nvGrpSpPr>
        <p:grpSpPr>
          <a:xfrm>
            <a:off x="5246192" y="1843707"/>
            <a:ext cx="691104" cy="365630"/>
            <a:chOff x="2330674" y="1012742"/>
            <a:chExt cx="691104" cy="365630"/>
          </a:xfrm>
        </p:grpSpPr>
        <p:pic>
          <p:nvPicPr>
            <p:cNvPr id="115" name="Picture 159" descr="Dator med kortläsare"/>
            <p:cNvPicPr>
              <a:picLocks noChangeAspect="1" noChangeArrowheads="1"/>
            </p:cNvPicPr>
            <p:nvPr/>
          </p:nvPicPr>
          <p:blipFill>
            <a:blip r:embed="rId3" cstate="email">
              <a:extLst>
                <a:ext uri="{28A0092B-C50C-407E-A947-70E740481C1C}">
                  <a14:useLocalDpi xmlns:a14="http://schemas.microsoft.com/office/drawing/2010/main"/>
                </a:ext>
              </a:extLst>
            </a:blip>
            <a:srcRect t="23662"/>
            <a:stretch>
              <a:fillRect/>
            </a:stretch>
          </p:blipFill>
          <p:spPr bwMode="auto">
            <a:xfrm>
              <a:off x="2330674" y="1076906"/>
              <a:ext cx="326821" cy="26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2" descr="C:\Users\svrlwi\AppData\Local\Microsoft\Windows\Temporary Internet Files\Content.IE5\51G1LSV1\MC90043393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95" y="1012742"/>
              <a:ext cx="364283" cy="365630"/>
            </a:xfrm>
            <a:prstGeom prst="rect">
              <a:avLst/>
            </a:prstGeom>
            <a:noFill/>
            <a:extLst>
              <a:ext uri="{909E8E84-426E-40dd-AFC4-6F175D3DCCD1}">
                <a14:hiddenFill xmlns:a14="http://schemas.microsoft.com/office/drawing/2010/main">
                  <a:solidFill>
                    <a:srgbClr val="FFFFFF"/>
                  </a:solidFill>
                </a14:hiddenFill>
              </a:ext>
            </a:extLst>
          </p:spPr>
        </p:pic>
      </p:grpSp>
      <p:sp>
        <p:nvSpPr>
          <p:cNvPr id="109" name="Rektangel med rundade hörn 22"/>
          <p:cNvSpPr/>
          <p:nvPr/>
        </p:nvSpPr>
        <p:spPr>
          <a:xfrm>
            <a:off x="5349598" y="2535958"/>
            <a:ext cx="838710" cy="534637"/>
          </a:xfrm>
          <a:prstGeom prst="round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sv-SE" sz="900" i="1" dirty="0">
              <a:solidFill>
                <a:srgbClr val="382819"/>
              </a:solidFill>
              <a:latin typeface="Arial" charset="0"/>
              <a:ea typeface="ＭＳ Ｐゴシック" charset="0"/>
              <a:cs typeface="ＭＳ Ｐゴシック" charset="0"/>
            </a:endParaRPr>
          </a:p>
        </p:txBody>
      </p:sp>
      <p:cxnSp>
        <p:nvCxnSpPr>
          <p:cNvPr id="80" name="Rak pil 59"/>
          <p:cNvCxnSpPr/>
          <p:nvPr/>
        </p:nvCxnSpPr>
        <p:spPr>
          <a:xfrm flipH="1" flipV="1">
            <a:off x="4624709" y="4531024"/>
            <a:ext cx="373521" cy="36654"/>
          </a:xfrm>
          <a:prstGeom prst="straightConnector1">
            <a:avLst/>
          </a:prstGeom>
          <a:ln w="38100" cmpd="dbl">
            <a:solidFill>
              <a:srgbClr val="0000FF"/>
            </a:solidFill>
            <a:headEnd type="arrow" w="sm" len="sm"/>
            <a:tailEnd type="none" w="sm" len="sm"/>
          </a:ln>
        </p:spPr>
        <p:style>
          <a:lnRef idx="1">
            <a:schemeClr val="accent5"/>
          </a:lnRef>
          <a:fillRef idx="0">
            <a:schemeClr val="accent5"/>
          </a:fillRef>
          <a:effectRef idx="0">
            <a:schemeClr val="accent5"/>
          </a:effectRef>
          <a:fontRef idx="minor">
            <a:schemeClr val="tx1"/>
          </a:fontRef>
        </p:style>
      </p:cxnSp>
      <p:sp>
        <p:nvSpPr>
          <p:cNvPr id="83" name="textruta 82"/>
          <p:cNvSpPr txBox="1"/>
          <p:nvPr/>
        </p:nvSpPr>
        <p:spPr>
          <a:xfrm>
            <a:off x="4267703" y="4310658"/>
            <a:ext cx="1122487" cy="246221"/>
          </a:xfrm>
          <a:prstGeom prst="rect">
            <a:avLst/>
          </a:prstGeom>
          <a:noFill/>
        </p:spPr>
        <p:txBody>
          <a:bodyPr wrap="square" rtlCol="0">
            <a:spAutoFit/>
          </a:bodyPr>
          <a:lstStyle/>
          <a:p>
            <a:pPr defTabSz="457200" fontAlgn="auto">
              <a:spcBef>
                <a:spcPts val="0"/>
              </a:spcBef>
              <a:spcAft>
                <a:spcPts val="0"/>
              </a:spcAft>
            </a:pPr>
            <a:r>
              <a:rPr lang="sv-SE" sz="1000" i="1" dirty="0">
                <a:solidFill>
                  <a:srgbClr val="0000FF"/>
                </a:solidFill>
                <a:latin typeface="Calibri"/>
                <a:cs typeface="Arial" pitchFamily="34" charset="0"/>
              </a:rPr>
              <a:t>Skicka / Makulera</a:t>
            </a:r>
          </a:p>
        </p:txBody>
      </p:sp>
      <p:sp>
        <p:nvSpPr>
          <p:cNvPr id="90" name="textruta 89"/>
          <p:cNvSpPr txBox="1"/>
          <p:nvPr/>
        </p:nvSpPr>
        <p:spPr>
          <a:xfrm>
            <a:off x="6271606" y="2540487"/>
            <a:ext cx="1348394" cy="577081"/>
          </a:xfrm>
          <a:prstGeom prst="rect">
            <a:avLst/>
          </a:prstGeom>
          <a:noFill/>
        </p:spPr>
        <p:txBody>
          <a:bodyPr wrap="square" rtlCol="0">
            <a:spAutoFit/>
          </a:bodyPr>
          <a:lstStyle/>
          <a:p>
            <a:pPr defTabSz="457200" fontAlgn="auto">
              <a:spcBef>
                <a:spcPts val="0"/>
              </a:spcBef>
              <a:spcAft>
                <a:spcPts val="0"/>
              </a:spcAft>
            </a:pPr>
            <a:r>
              <a:rPr lang="sv-SE" sz="1050" i="1" dirty="0" smtClean="0">
                <a:solidFill>
                  <a:prstClr val="black"/>
                </a:solidFill>
                <a:latin typeface="Calibri"/>
                <a:cs typeface="Arial" pitchFamily="34" charset="0"/>
              </a:rPr>
              <a:t>T ex fristående förskrivningsverktyg, mindre journalsystem</a:t>
            </a:r>
            <a:endParaRPr lang="sv-SE" sz="1050" i="1" dirty="0">
              <a:solidFill>
                <a:prstClr val="black"/>
              </a:solidFill>
              <a:latin typeface="Calibri"/>
              <a:cs typeface="Arial" pitchFamily="34" charset="0"/>
            </a:endParaRPr>
          </a:p>
        </p:txBody>
      </p:sp>
      <p:sp>
        <p:nvSpPr>
          <p:cNvPr id="99" name="Ned 98"/>
          <p:cNvSpPr/>
          <p:nvPr/>
        </p:nvSpPr>
        <p:spPr bwMode="auto">
          <a:xfrm>
            <a:off x="5509921" y="3188393"/>
            <a:ext cx="325977" cy="474585"/>
          </a:xfrm>
          <a:prstGeom prst="downArrow">
            <a:avLst/>
          </a:prstGeom>
          <a:noFill/>
          <a:ln w="952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grpSp>
        <p:nvGrpSpPr>
          <p:cNvPr id="19" name="Grupp 18"/>
          <p:cNvGrpSpPr/>
          <p:nvPr/>
        </p:nvGrpSpPr>
        <p:grpSpPr>
          <a:xfrm>
            <a:off x="5530959" y="3197629"/>
            <a:ext cx="304939" cy="367607"/>
            <a:chOff x="7031219" y="3326025"/>
            <a:chExt cx="304939" cy="367607"/>
          </a:xfrm>
        </p:grpSpPr>
        <p:cxnSp>
          <p:nvCxnSpPr>
            <p:cNvPr id="14" name="Rak 13"/>
            <p:cNvCxnSpPr/>
            <p:nvPr/>
          </p:nvCxnSpPr>
          <p:spPr bwMode="auto">
            <a:xfrm>
              <a:off x="7031219" y="3372196"/>
              <a:ext cx="304939" cy="301116"/>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Rak 109"/>
            <p:cNvCxnSpPr/>
            <p:nvPr/>
          </p:nvCxnSpPr>
          <p:spPr bwMode="auto">
            <a:xfrm flipV="1">
              <a:off x="7064719" y="3326025"/>
              <a:ext cx="261279" cy="367607"/>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1" name="textruta 110"/>
          <p:cNvSpPr txBox="1"/>
          <p:nvPr/>
        </p:nvSpPr>
        <p:spPr>
          <a:xfrm>
            <a:off x="412504" y="1490027"/>
            <a:ext cx="2182623" cy="16158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171450" indent="-171450" defTabSz="457200" fontAlgn="auto">
              <a:spcBef>
                <a:spcPts val="0"/>
              </a:spcBef>
              <a:spcAft>
                <a:spcPts val="0"/>
              </a:spcAft>
              <a:buFont typeface="Arial"/>
              <a:buChar char="•"/>
            </a:pPr>
            <a:r>
              <a:rPr lang="sv-SE" sz="1100" dirty="0">
                <a:solidFill>
                  <a:srgbClr val="0000FF"/>
                </a:solidFill>
                <a:latin typeface="Arial"/>
              </a:rPr>
              <a:t>T</a:t>
            </a:r>
            <a:r>
              <a:rPr lang="sv-SE" sz="1100" dirty="0" smtClean="0">
                <a:solidFill>
                  <a:srgbClr val="0000FF"/>
                </a:solidFill>
                <a:latin typeface="Arial"/>
              </a:rPr>
              <a:t>jänstekontrakt </a:t>
            </a:r>
            <a:r>
              <a:rPr lang="sv-SE" sz="1100" dirty="0">
                <a:solidFill>
                  <a:srgbClr val="0000FF"/>
                </a:solidFill>
                <a:latin typeface="Arial"/>
              </a:rPr>
              <a:t>för att </a:t>
            </a:r>
            <a:r>
              <a:rPr lang="sv-SE" sz="1100" b="1" dirty="0" smtClean="0">
                <a:solidFill>
                  <a:srgbClr val="0000FF"/>
                </a:solidFill>
                <a:latin typeface="Arial"/>
              </a:rPr>
              <a:t>registrera &amp; makulera förskrivning</a:t>
            </a:r>
            <a:r>
              <a:rPr lang="sv-SE" sz="1100" b="1" dirty="0">
                <a:solidFill>
                  <a:srgbClr val="0000FF"/>
                </a:solidFill>
                <a:latin typeface="Arial"/>
              </a:rPr>
              <a:t> </a:t>
            </a:r>
            <a:r>
              <a:rPr lang="sv-SE" sz="1100" dirty="0" smtClean="0">
                <a:solidFill>
                  <a:srgbClr val="0000FF"/>
                </a:solidFill>
                <a:latin typeface="Arial"/>
              </a:rPr>
              <a:t>- </a:t>
            </a:r>
            <a:r>
              <a:rPr lang="sv-SE" sz="1100" dirty="0">
                <a:solidFill>
                  <a:srgbClr val="0000FF"/>
                </a:solidFill>
                <a:latin typeface="Arial"/>
              </a:rPr>
              <a:t>b</a:t>
            </a:r>
            <a:r>
              <a:rPr lang="sv-SE" sz="1100" dirty="0" smtClean="0">
                <a:solidFill>
                  <a:srgbClr val="0000FF"/>
                </a:solidFill>
                <a:latin typeface="Arial"/>
              </a:rPr>
              <a:t>ygger </a:t>
            </a:r>
            <a:r>
              <a:rPr lang="sv-SE" sz="1100" dirty="0">
                <a:solidFill>
                  <a:srgbClr val="0000FF"/>
                </a:solidFill>
                <a:latin typeface="Arial"/>
              </a:rPr>
              <a:t>upp historiken i NOD på det </a:t>
            </a:r>
            <a:r>
              <a:rPr lang="sv-SE" sz="1100" dirty="0" smtClean="0">
                <a:solidFill>
                  <a:srgbClr val="0000FF"/>
                </a:solidFill>
                <a:latin typeface="Arial"/>
              </a:rPr>
              <a:t>som förskrivs</a:t>
            </a:r>
          </a:p>
          <a:p>
            <a:pPr marL="171450" indent="-171450" defTabSz="457200" fontAlgn="auto">
              <a:spcBef>
                <a:spcPts val="0"/>
              </a:spcBef>
              <a:spcAft>
                <a:spcPts val="0"/>
              </a:spcAft>
              <a:buFont typeface="Arial"/>
              <a:buChar char="•"/>
            </a:pPr>
            <a:r>
              <a:rPr lang="sv-SE" sz="1100" dirty="0" smtClean="0">
                <a:solidFill>
                  <a:srgbClr val="0000FF"/>
                </a:solidFill>
                <a:latin typeface="Arial"/>
              </a:rPr>
              <a:t>Förskrivaren kan i detta steg ges möjlighet att makulera receptet direkt i vårdsystemet = högre patientsäkerhet</a:t>
            </a:r>
            <a:endParaRPr lang="sv-SE" sz="1100" dirty="0">
              <a:solidFill>
                <a:srgbClr val="0000FF"/>
              </a:solidFill>
              <a:latin typeface="Arial"/>
            </a:endParaRPr>
          </a:p>
        </p:txBody>
      </p:sp>
      <p:sp>
        <p:nvSpPr>
          <p:cNvPr id="120" name="Rektangel 119"/>
          <p:cNvSpPr/>
          <p:nvPr/>
        </p:nvSpPr>
        <p:spPr bwMode="auto">
          <a:xfrm>
            <a:off x="2151074" y="3872796"/>
            <a:ext cx="2033163" cy="497698"/>
          </a:xfrm>
          <a:prstGeom prst="rect">
            <a:avLst/>
          </a:prstGeom>
          <a:solidFill>
            <a:schemeClr val="accent1"/>
          </a:solidFill>
          <a:ln w="9525" cap="flat" cmpd="sng" algn="ctr">
            <a:no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defTabSz="957263"/>
            <a:endParaRPr lang="sv-SE">
              <a:solidFill>
                <a:srgbClr val="382819"/>
              </a:solidFill>
              <a:cs typeface="+mn-cs"/>
            </a:endParaRPr>
          </a:p>
        </p:txBody>
      </p:sp>
      <p:sp>
        <p:nvSpPr>
          <p:cNvPr id="121" name="Rektangel 120"/>
          <p:cNvSpPr/>
          <p:nvPr/>
        </p:nvSpPr>
        <p:spPr bwMode="auto">
          <a:xfrm>
            <a:off x="2519261" y="4795044"/>
            <a:ext cx="1685296" cy="448117"/>
          </a:xfrm>
          <a:prstGeom prst="rect">
            <a:avLst/>
          </a:prstGeom>
          <a:solidFill>
            <a:schemeClr val="accent1"/>
          </a:solidFill>
          <a:ln w="9525" cap="flat" cmpd="sng" algn="ctr">
            <a:no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noAutofit/>
          </a:bodyPr>
          <a:lstStyle/>
          <a:p>
            <a:pPr defTabSz="957263"/>
            <a:endParaRPr lang="sv-SE">
              <a:solidFill>
                <a:srgbClr val="382819"/>
              </a:solidFill>
              <a:cs typeface="+mn-cs"/>
            </a:endParaRPr>
          </a:p>
        </p:txBody>
      </p:sp>
      <p:sp>
        <p:nvSpPr>
          <p:cNvPr id="122" name="textruta 121"/>
          <p:cNvSpPr txBox="1"/>
          <p:nvPr/>
        </p:nvSpPr>
        <p:spPr>
          <a:xfrm>
            <a:off x="6441969" y="1483291"/>
            <a:ext cx="2540106"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171450" indent="-171450" defTabSz="457200" fontAlgn="auto">
              <a:spcBef>
                <a:spcPts val="0"/>
              </a:spcBef>
              <a:spcAft>
                <a:spcPts val="0"/>
              </a:spcAft>
              <a:buFont typeface="Arial"/>
              <a:buChar char="•"/>
            </a:pPr>
            <a:r>
              <a:rPr lang="sv-SE" sz="1100" dirty="0">
                <a:solidFill>
                  <a:srgbClr val="0000FF"/>
                </a:solidFill>
                <a:latin typeface="Arial"/>
              </a:rPr>
              <a:t>Samordna anslutning i region/landsting</a:t>
            </a:r>
          </a:p>
          <a:p>
            <a:pPr marL="171450" indent="-171450" defTabSz="457200" fontAlgn="auto">
              <a:spcBef>
                <a:spcPts val="0"/>
              </a:spcBef>
              <a:spcAft>
                <a:spcPts val="0"/>
              </a:spcAft>
              <a:buFont typeface="Arial"/>
              <a:buChar char="•"/>
            </a:pPr>
            <a:r>
              <a:rPr lang="sv-SE" sz="1100" dirty="0" smtClean="0">
                <a:solidFill>
                  <a:srgbClr val="0000FF"/>
                </a:solidFill>
                <a:latin typeface="Arial"/>
              </a:rPr>
              <a:t>Ett första steg mot </a:t>
            </a:r>
            <a:r>
              <a:rPr lang="sv-SE" sz="1100" dirty="0">
                <a:solidFill>
                  <a:srgbClr val="0000FF"/>
                </a:solidFill>
                <a:latin typeface="Arial"/>
              </a:rPr>
              <a:t>full anslutning</a:t>
            </a:r>
          </a:p>
          <a:p>
            <a:pPr marL="171450" indent="-171450" defTabSz="457200" fontAlgn="auto">
              <a:spcBef>
                <a:spcPts val="0"/>
              </a:spcBef>
              <a:spcAft>
                <a:spcPts val="0"/>
              </a:spcAft>
              <a:buFont typeface="Arial"/>
              <a:buChar char="•"/>
            </a:pPr>
            <a:r>
              <a:rPr lang="sv-SE" sz="1100" dirty="0">
                <a:solidFill>
                  <a:srgbClr val="0000FF"/>
                </a:solidFill>
                <a:latin typeface="Arial"/>
              </a:rPr>
              <a:t>PUB-avtal för NOD vid integration</a:t>
            </a:r>
          </a:p>
        </p:txBody>
      </p:sp>
      <p:sp>
        <p:nvSpPr>
          <p:cNvPr id="124" name="Rundad rektangulär 123"/>
          <p:cNvSpPr/>
          <p:nvPr/>
        </p:nvSpPr>
        <p:spPr bwMode="auto">
          <a:xfrm>
            <a:off x="2567273" y="5033829"/>
            <a:ext cx="1940835" cy="640886"/>
          </a:xfrm>
          <a:prstGeom prst="wedgeRoundRectCallout">
            <a:avLst>
              <a:gd name="adj1" fmla="val -31612"/>
              <a:gd name="adj2" fmla="val -76712"/>
              <a:gd name="adj3" fmla="val 16667"/>
            </a:avLst>
          </a:prstGeom>
          <a:ln>
            <a:solidFill>
              <a:schemeClr val="accent2"/>
            </a:solidFill>
          </a:ln>
          <a:extLst/>
        </p:spPr>
        <p:style>
          <a:lnRef idx="2">
            <a:schemeClr val="accent2"/>
          </a:lnRef>
          <a:fillRef idx="1">
            <a:schemeClr val="lt1"/>
          </a:fillRef>
          <a:effectRef idx="0">
            <a:schemeClr val="accent2"/>
          </a:effectRef>
          <a:fontRef idx="minor">
            <a:schemeClr val="dk1"/>
          </a:fontRef>
        </p:style>
        <p:txBody>
          <a:bodyPr vert="horz" wrap="square" lIns="90000" tIns="46800" rIns="90000" bIns="46800" numCol="1" rtlCol="0" anchor="t" anchorCtr="0" compatLnSpc="1">
            <a:prstTxWarp prst="textNoShape">
              <a:avLst/>
            </a:prstTxWarp>
            <a:spAutoFit/>
          </a:bodyPr>
          <a:lstStyle/>
          <a:p>
            <a:pPr defTabSz="957263" fontAlgn="auto">
              <a:spcBef>
                <a:spcPts val="0"/>
              </a:spcBef>
              <a:spcAft>
                <a:spcPts val="0"/>
              </a:spcAft>
            </a:pPr>
            <a:r>
              <a:rPr lang="sv-SE" sz="1050" dirty="0" smtClean="0">
                <a:solidFill>
                  <a:srgbClr val="0000FF"/>
                </a:solidFill>
                <a:latin typeface="Arial"/>
                <a:cs typeface="Arial"/>
              </a:rPr>
              <a:t>Lagras i </a:t>
            </a:r>
            <a:r>
              <a:rPr lang="sv-SE" sz="1050" dirty="0">
                <a:solidFill>
                  <a:srgbClr val="0000FF"/>
                </a:solidFill>
                <a:latin typeface="Arial"/>
                <a:cs typeface="Arial"/>
              </a:rPr>
              <a:t>NOD. Vårdgivaren är personuppgiftsansvarig.</a:t>
            </a:r>
            <a:br>
              <a:rPr lang="sv-SE" sz="1050" dirty="0">
                <a:solidFill>
                  <a:srgbClr val="0000FF"/>
                </a:solidFill>
                <a:latin typeface="Arial"/>
                <a:cs typeface="Arial"/>
              </a:rPr>
            </a:br>
            <a:r>
              <a:rPr lang="sv-SE" sz="1050" b="1" dirty="0">
                <a:solidFill>
                  <a:srgbClr val="0000FF"/>
                </a:solidFill>
                <a:latin typeface="Arial"/>
                <a:cs typeface="Arial"/>
              </a:rPr>
              <a:t>Patientdatalagen</a:t>
            </a:r>
            <a:r>
              <a:rPr lang="sv-SE" sz="1050" dirty="0">
                <a:solidFill>
                  <a:srgbClr val="0000FF"/>
                </a:solidFill>
                <a:latin typeface="Arial"/>
                <a:cs typeface="Arial"/>
              </a:rPr>
              <a:t> </a:t>
            </a:r>
            <a:r>
              <a:rPr lang="sv-SE" sz="1050" dirty="0" smtClean="0">
                <a:solidFill>
                  <a:srgbClr val="0000FF"/>
                </a:solidFill>
                <a:latin typeface="Arial"/>
                <a:cs typeface="Arial"/>
              </a:rPr>
              <a:t>gäller.</a:t>
            </a:r>
            <a:endParaRPr lang="sv-SE" sz="1050" dirty="0">
              <a:solidFill>
                <a:srgbClr val="0000FF"/>
              </a:solidFill>
              <a:latin typeface="Arial"/>
              <a:cs typeface="Arial"/>
            </a:endParaRPr>
          </a:p>
        </p:txBody>
      </p:sp>
      <p:sp>
        <p:nvSpPr>
          <p:cNvPr id="118" name="Ellips 117"/>
          <p:cNvSpPr/>
          <p:nvPr/>
        </p:nvSpPr>
        <p:spPr bwMode="auto">
          <a:xfrm>
            <a:off x="3296469" y="3579552"/>
            <a:ext cx="806655" cy="356964"/>
          </a:xfrm>
          <a:prstGeom prst="ellipse">
            <a:avLst/>
          </a:prstGeom>
          <a:noFill/>
          <a:ln w="9525"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noAutofit/>
          </a:bodyPr>
          <a:lstStyle/>
          <a:p>
            <a:pPr defTabSz="957263"/>
            <a:endParaRPr lang="sv-SE" dirty="0">
              <a:solidFill>
                <a:srgbClr val="382819"/>
              </a:solidFill>
              <a:cs typeface="+mn-cs"/>
            </a:endParaRPr>
          </a:p>
        </p:txBody>
      </p:sp>
      <p:sp>
        <p:nvSpPr>
          <p:cNvPr id="58" name="Ned 57"/>
          <p:cNvSpPr/>
          <p:nvPr/>
        </p:nvSpPr>
        <p:spPr bwMode="auto">
          <a:xfrm rot="3608824">
            <a:off x="4632057" y="3142736"/>
            <a:ext cx="325977" cy="474585"/>
          </a:xfrm>
          <a:prstGeom prst="downArrow">
            <a:avLst/>
          </a:prstGeom>
          <a:noFill/>
          <a:ln w="9525"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defTabSz="957263"/>
            <a:endParaRPr lang="sv-SE" smtClean="0">
              <a:solidFill>
                <a:srgbClr val="382819"/>
              </a:solidFill>
              <a:cs typeface="+mn-cs"/>
            </a:endParaRPr>
          </a:p>
        </p:txBody>
      </p:sp>
      <p:sp>
        <p:nvSpPr>
          <p:cNvPr id="59" name="textruta 58"/>
          <p:cNvSpPr txBox="1"/>
          <p:nvPr/>
        </p:nvSpPr>
        <p:spPr>
          <a:xfrm>
            <a:off x="4339313" y="3550306"/>
            <a:ext cx="1122487" cy="400110"/>
          </a:xfrm>
          <a:prstGeom prst="rect">
            <a:avLst/>
          </a:prstGeom>
          <a:noFill/>
        </p:spPr>
        <p:txBody>
          <a:bodyPr wrap="square" rtlCol="0">
            <a:spAutoFit/>
          </a:bodyPr>
          <a:lstStyle/>
          <a:p>
            <a:r>
              <a:rPr lang="sv-SE" sz="1000" i="1" dirty="0">
                <a:solidFill>
                  <a:srgbClr val="0000FF"/>
                </a:solidFill>
                <a:latin typeface="Calibri"/>
                <a:cs typeface="Arial" pitchFamily="34" charset="0"/>
              </a:rPr>
              <a:t>Registrera / Makulera</a:t>
            </a:r>
          </a:p>
        </p:txBody>
      </p:sp>
    </p:spTree>
    <p:extLst>
      <p:ext uri="{BB962C8B-B14F-4D97-AF65-F5344CB8AC3E}">
        <p14:creationId xmlns:p14="http://schemas.microsoft.com/office/powerpoint/2010/main" val="6715449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22" grpId="0" animBg="1"/>
      <p:bldP spid="124" grpId="0" animBg="1"/>
    </p:bldLst>
  </p:timing>
</p:sld>
</file>

<file path=ppt/theme/theme1.xml><?xml version="1.0" encoding="utf-8"?>
<a:theme xmlns:a="http://schemas.openxmlformats.org/drawingml/2006/main" name="Inera-PPTmall-2010">
  <a:themeElements>
    <a:clrScheme name="Inera-PPTmall-2010 1">
      <a:dk1>
        <a:srgbClr val="382819"/>
      </a:dk1>
      <a:lt1>
        <a:srgbClr val="FFFFFF"/>
      </a:lt1>
      <a:dk2>
        <a:srgbClr val="00A9A7"/>
      </a:dk2>
      <a:lt2>
        <a:srgbClr val="6F5D4C"/>
      </a:lt2>
      <a:accent1>
        <a:srgbClr val="AADEE2"/>
      </a:accent1>
      <a:accent2>
        <a:srgbClr val="F18221"/>
      </a:accent2>
      <a:accent3>
        <a:srgbClr val="FFFFFF"/>
      </a:accent3>
      <a:accent4>
        <a:srgbClr val="2E2114"/>
      </a:accent4>
      <a:accent5>
        <a:srgbClr val="D2ECEE"/>
      </a:accent5>
      <a:accent6>
        <a:srgbClr val="DA751D"/>
      </a:accent6>
      <a:hlink>
        <a:srgbClr val="CE5028"/>
      </a:hlink>
      <a:folHlink>
        <a:srgbClr val="52443A"/>
      </a:folHlink>
    </a:clrScheme>
    <a:fontScheme name="Inera-PPTmall-20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t" anchorCtr="0" compatLnSpc="1">
        <a:prstTxWarp prst="textNoShape">
          <a:avLst/>
        </a:prstTxWarp>
        <a:spAutoFit/>
      </a:bodyPr>
      <a:lstStyle>
        <a:defPPr marL="0" marR="0" indent="0" algn="l" defTabSz="957263" rtl="0" eaLnBrk="1" fontAlgn="base" latinLnBrk="0" hangingPunct="1">
          <a:lnSpc>
            <a:spcPct val="100000"/>
          </a:lnSpc>
          <a:spcBef>
            <a:spcPct val="0"/>
          </a:spcBef>
          <a:spcAft>
            <a:spcPct val="0"/>
          </a:spcAft>
          <a:buClrTx/>
          <a:buSzTx/>
          <a:buFontTx/>
          <a:buNone/>
          <a:tabLst/>
          <a:defRPr kumimoji="0" sz="1900" b="0" i="0" u="none" strike="noStrike" cap="none" normalizeH="0" baseline="0" smtClean="0">
            <a:ln>
              <a:noFill/>
            </a:ln>
            <a:solidFill>
              <a:schemeClr val="tx1"/>
            </a:solidFill>
            <a:effectLst/>
            <a:latin typeface="Arial"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Inera-PPTmall-2010 1">
        <a:dk1>
          <a:srgbClr val="382819"/>
        </a:dk1>
        <a:lt1>
          <a:srgbClr val="FFFFFF"/>
        </a:lt1>
        <a:dk2>
          <a:srgbClr val="00A9A7"/>
        </a:dk2>
        <a:lt2>
          <a:srgbClr val="6F5D4C"/>
        </a:lt2>
        <a:accent1>
          <a:srgbClr val="AADEE2"/>
        </a:accent1>
        <a:accent2>
          <a:srgbClr val="F18221"/>
        </a:accent2>
        <a:accent3>
          <a:srgbClr val="FFFFFF"/>
        </a:accent3>
        <a:accent4>
          <a:srgbClr val="2E2114"/>
        </a:accent4>
        <a:accent5>
          <a:srgbClr val="D2ECEE"/>
        </a:accent5>
        <a:accent6>
          <a:srgbClr val="DA751D"/>
        </a:accent6>
        <a:hlink>
          <a:srgbClr val="CE5028"/>
        </a:hlink>
        <a:folHlink>
          <a:srgbClr val="52443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small">
  <a:themeElements>
    <a:clrScheme name="Inera-färgschema-2012">
      <a:dk1>
        <a:srgbClr val="382819"/>
      </a:dk1>
      <a:lt1>
        <a:srgbClr val="FFFFFF"/>
      </a:lt1>
      <a:dk2>
        <a:srgbClr val="6F5D4C"/>
      </a:dk2>
      <a:lt2>
        <a:srgbClr val="FFFFFF"/>
      </a:lt2>
      <a:accent1>
        <a:srgbClr val="00A9A7"/>
      </a:accent1>
      <a:accent2>
        <a:srgbClr val="F18221"/>
      </a:accent2>
      <a:accent3>
        <a:srgbClr val="6F5D4C"/>
      </a:accent3>
      <a:accent4>
        <a:srgbClr val="B8DFE3"/>
      </a:accent4>
      <a:accent5>
        <a:srgbClr val="F2A700"/>
      </a:accent5>
      <a:accent6>
        <a:srgbClr val="FFFFFF"/>
      </a:accent6>
      <a:hlink>
        <a:srgbClr val="F18221"/>
      </a:hlink>
      <a:folHlink>
        <a:srgbClr val="382819"/>
      </a:folHlink>
    </a:clrScheme>
    <a:fontScheme name="Inera-PPTmall-20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cap="flat" cmpd="sng" algn="ctr">
          <a:solidFill>
            <a:srgbClr val="00A9A7"/>
          </a:solidFill>
          <a:prstDash val="solid"/>
          <a:round/>
          <a:headEnd type="none" w="med" len="med"/>
          <a:tailEnd type="none" w="med" len="med"/>
        </a:ln>
        <a:effectLst/>
      </a:spPr>
      <a:bodyPr vert="horz" wrap="square" lIns="90000" tIns="46800" rIns="90000" bIns="46800" numCol="1" rtlCol="0" anchor="t" anchorCtr="0" compatLnSpc="1">
        <a:prstTxWarp prst="textNoShape">
          <a:avLst/>
        </a:prstTxWarp>
        <a:noAutofit/>
      </a:bodyPr>
      <a:lstStyle>
        <a:defPPr marL="0" marR="0" indent="0" algn="l" defTabSz="957263" rtl="0" eaLnBrk="1" fontAlgn="base" latinLnBrk="0" hangingPunct="1">
          <a:lnSpc>
            <a:spcPct val="100000"/>
          </a:lnSpc>
          <a:spcBef>
            <a:spcPct val="0"/>
          </a:spcBef>
          <a:spcAft>
            <a:spcPct val="0"/>
          </a:spcAft>
          <a:buClrTx/>
          <a:buSzTx/>
          <a:buFontTx/>
          <a:buNone/>
          <a:tabLst/>
          <a:defRPr kumimoji="0"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57263" rtl="0" eaLnBrk="1" fontAlgn="base" latinLnBrk="0" hangingPunct="1">
          <a:lnSpc>
            <a:spcPct val="100000"/>
          </a:lnSpc>
          <a:spcBef>
            <a:spcPct val="0"/>
          </a:spcBef>
          <a:spcAft>
            <a:spcPct val="0"/>
          </a:spcAft>
          <a:buClrTx/>
          <a:buSzTx/>
          <a:buFontTx/>
          <a:buNone/>
          <a:tabLst/>
          <a:defRPr kumimoji="0" lang="sv-SE" sz="1900" b="0" i="0" u="none" strike="noStrike" cap="none" normalizeH="0" baseline="0" smtClean="0">
            <a:ln>
              <a:noFill/>
            </a:ln>
            <a:solidFill>
              <a:schemeClr val="tx1"/>
            </a:solidFill>
            <a:effectLst/>
            <a:latin typeface="Arial" charset="0"/>
          </a:defRPr>
        </a:defPPr>
      </a:lstStyle>
    </a:lnDef>
    <a:txDef>
      <a:spPr>
        <a:solidFill>
          <a:schemeClr val="bg1"/>
        </a:solidFill>
        <a:ln w="19050">
          <a:solidFill>
            <a:srgbClr val="00A9A7"/>
          </a:solidFill>
        </a:ln>
      </a:spPr>
      <a:bodyPr wrap="square" rtlCol="0">
        <a:spAutoFit/>
      </a:bodyPr>
      <a:lstStyle>
        <a:defPPr>
          <a:defRPr sz="1500" dirty="0" err="1" smtClean="0">
            <a:solidFill>
              <a:srgbClr val="000000"/>
            </a:solidFill>
          </a:defRPr>
        </a:defPPr>
      </a:lstStyle>
    </a:txDef>
  </a:objectDefaults>
  <a:extraClrSchemeLst>
    <a:extraClrScheme>
      <a:clrScheme name="Inera-PPTmall-2010 1">
        <a:dk1>
          <a:srgbClr val="382819"/>
        </a:dk1>
        <a:lt1>
          <a:srgbClr val="FFFFFF"/>
        </a:lt1>
        <a:dk2>
          <a:srgbClr val="00A9A7"/>
        </a:dk2>
        <a:lt2>
          <a:srgbClr val="6F5D4C"/>
        </a:lt2>
        <a:accent1>
          <a:srgbClr val="AADEE2"/>
        </a:accent1>
        <a:accent2>
          <a:srgbClr val="F18221"/>
        </a:accent2>
        <a:accent3>
          <a:srgbClr val="FFFFFF"/>
        </a:accent3>
        <a:accent4>
          <a:srgbClr val="2E2114"/>
        </a:accent4>
        <a:accent5>
          <a:srgbClr val="D2ECEE"/>
        </a:accent5>
        <a:accent6>
          <a:srgbClr val="DA751D"/>
        </a:accent6>
        <a:hlink>
          <a:srgbClr val="CE5028"/>
        </a:hlink>
        <a:folHlink>
          <a:srgbClr val="52443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Inera-PPTmall-2010">
  <a:themeElements>
    <a:clrScheme name="Inera-PPTmall-2010 1">
      <a:dk1>
        <a:srgbClr val="382819"/>
      </a:dk1>
      <a:lt1>
        <a:srgbClr val="FFFFFF"/>
      </a:lt1>
      <a:dk2>
        <a:srgbClr val="00A9A7"/>
      </a:dk2>
      <a:lt2>
        <a:srgbClr val="6F5D4C"/>
      </a:lt2>
      <a:accent1>
        <a:srgbClr val="AADEE2"/>
      </a:accent1>
      <a:accent2>
        <a:srgbClr val="F18221"/>
      </a:accent2>
      <a:accent3>
        <a:srgbClr val="FFFFFF"/>
      </a:accent3>
      <a:accent4>
        <a:srgbClr val="2E2114"/>
      </a:accent4>
      <a:accent5>
        <a:srgbClr val="D2ECEE"/>
      </a:accent5>
      <a:accent6>
        <a:srgbClr val="DA751D"/>
      </a:accent6>
      <a:hlink>
        <a:srgbClr val="CE5028"/>
      </a:hlink>
      <a:folHlink>
        <a:srgbClr val="52443A"/>
      </a:folHlink>
    </a:clrScheme>
    <a:fontScheme name="Inera-PPTmall-20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rgbClr val="00A9A7"/>
          </a:solidFill>
          <a:prstDash val="solid"/>
          <a:round/>
          <a:headEnd type="none" w="med" len="med"/>
          <a:tailEnd type="none" w="med" len="med"/>
        </a:ln>
        <a:effectLst/>
        <a:extLst/>
      </a:spPr>
      <a:bodyPr vert="horz" wrap="square" lIns="90000" tIns="46800" rIns="90000" bIns="46800" numCol="1" rtlCol="0" anchor="t" anchorCtr="0" compatLnSpc="1">
        <a:prstTxWarp prst="textNoShape">
          <a:avLst/>
        </a:prstTxWarp>
        <a:spAutoFit/>
      </a:bodyPr>
      <a:lstStyle>
        <a:defPPr marL="0" marR="0" indent="0" algn="l" defTabSz="957263" rtl="0" eaLnBrk="1" fontAlgn="base" latinLnBrk="0" hangingPunct="1">
          <a:lnSpc>
            <a:spcPct val="100000"/>
          </a:lnSpc>
          <a:spcBef>
            <a:spcPct val="0"/>
          </a:spcBef>
          <a:spcAft>
            <a:spcPct val="0"/>
          </a:spcAft>
          <a:buClrTx/>
          <a:buSzTx/>
          <a:buFontTx/>
          <a:buNone/>
          <a:tabLst/>
          <a:defRPr kumimoji="0"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57263" rtl="0" eaLnBrk="1" fontAlgn="base" latinLnBrk="0" hangingPunct="1">
          <a:lnSpc>
            <a:spcPct val="100000"/>
          </a:lnSpc>
          <a:spcBef>
            <a:spcPct val="0"/>
          </a:spcBef>
          <a:spcAft>
            <a:spcPct val="0"/>
          </a:spcAft>
          <a:buClrTx/>
          <a:buSzTx/>
          <a:buFontTx/>
          <a:buNone/>
          <a:tabLst/>
          <a:defRPr kumimoji="0" lang="sv-SE" sz="1900" b="0" i="0" u="none" strike="noStrike" cap="none" normalizeH="0" baseline="0" smtClean="0">
            <a:ln>
              <a:noFill/>
            </a:ln>
            <a:solidFill>
              <a:schemeClr val="tx1"/>
            </a:solidFill>
            <a:effectLst/>
            <a:latin typeface="Arial" charset="0"/>
          </a:defRPr>
        </a:defPPr>
      </a:lstStyle>
    </a:lnDef>
  </a:objectDefaults>
  <a:extraClrSchemeLst>
    <a:extraClrScheme>
      <a:clrScheme name="Inera-PPTmall-2010 1">
        <a:dk1>
          <a:srgbClr val="382819"/>
        </a:dk1>
        <a:lt1>
          <a:srgbClr val="FFFFFF"/>
        </a:lt1>
        <a:dk2>
          <a:srgbClr val="00A9A7"/>
        </a:dk2>
        <a:lt2>
          <a:srgbClr val="6F5D4C"/>
        </a:lt2>
        <a:accent1>
          <a:srgbClr val="AADEE2"/>
        </a:accent1>
        <a:accent2>
          <a:srgbClr val="F18221"/>
        </a:accent2>
        <a:accent3>
          <a:srgbClr val="FFFFFF"/>
        </a:accent3>
        <a:accent4>
          <a:srgbClr val="2E2114"/>
        </a:accent4>
        <a:accent5>
          <a:srgbClr val="D2ECEE"/>
        </a:accent5>
        <a:accent6>
          <a:srgbClr val="DA751D"/>
        </a:accent6>
        <a:hlink>
          <a:srgbClr val="CE5028"/>
        </a:hlink>
        <a:folHlink>
          <a:srgbClr val="52443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Inera-PPTmall-2010">
  <a:themeElements>
    <a:clrScheme name="Inera-PPTmall-2010 1">
      <a:dk1>
        <a:srgbClr val="382819"/>
      </a:dk1>
      <a:lt1>
        <a:srgbClr val="FFFFFF"/>
      </a:lt1>
      <a:dk2>
        <a:srgbClr val="00A9A7"/>
      </a:dk2>
      <a:lt2>
        <a:srgbClr val="6F5D4C"/>
      </a:lt2>
      <a:accent1>
        <a:srgbClr val="AADEE2"/>
      </a:accent1>
      <a:accent2>
        <a:srgbClr val="F18221"/>
      </a:accent2>
      <a:accent3>
        <a:srgbClr val="FFFFFF"/>
      </a:accent3>
      <a:accent4>
        <a:srgbClr val="2E2114"/>
      </a:accent4>
      <a:accent5>
        <a:srgbClr val="D2ECEE"/>
      </a:accent5>
      <a:accent6>
        <a:srgbClr val="DA751D"/>
      </a:accent6>
      <a:hlink>
        <a:srgbClr val="CE5028"/>
      </a:hlink>
      <a:folHlink>
        <a:srgbClr val="52443A"/>
      </a:folHlink>
    </a:clrScheme>
    <a:fontScheme name="Inera-PPTmall-20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t" anchorCtr="0" compatLnSpc="1">
        <a:prstTxWarp prst="textNoShape">
          <a:avLst/>
        </a:prstTxWarp>
        <a:spAutoFit/>
      </a:bodyPr>
      <a:lstStyle>
        <a:defPPr marL="0" marR="0" indent="0" algn="l" defTabSz="957263" rtl="0" eaLnBrk="1" fontAlgn="base" latinLnBrk="0" hangingPunct="1">
          <a:lnSpc>
            <a:spcPct val="100000"/>
          </a:lnSpc>
          <a:spcBef>
            <a:spcPct val="0"/>
          </a:spcBef>
          <a:spcAft>
            <a:spcPct val="0"/>
          </a:spcAft>
          <a:buClrTx/>
          <a:buSzTx/>
          <a:buFontTx/>
          <a:buNone/>
          <a:tabLst/>
          <a:defRPr kumimoji="0" sz="1900" b="0" i="0" u="none" strike="noStrike" cap="none" normalizeH="0" baseline="0" smtClean="0">
            <a:ln>
              <a:noFill/>
            </a:ln>
            <a:solidFill>
              <a:schemeClr val="tx1"/>
            </a:solidFill>
            <a:effectLst/>
            <a:latin typeface="Arial"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Inera-PPTmall-2010 1">
        <a:dk1>
          <a:srgbClr val="382819"/>
        </a:dk1>
        <a:lt1>
          <a:srgbClr val="FFFFFF"/>
        </a:lt1>
        <a:dk2>
          <a:srgbClr val="00A9A7"/>
        </a:dk2>
        <a:lt2>
          <a:srgbClr val="6F5D4C"/>
        </a:lt2>
        <a:accent1>
          <a:srgbClr val="AADEE2"/>
        </a:accent1>
        <a:accent2>
          <a:srgbClr val="F18221"/>
        </a:accent2>
        <a:accent3>
          <a:srgbClr val="FFFFFF"/>
        </a:accent3>
        <a:accent4>
          <a:srgbClr val="2E2114"/>
        </a:accent4>
        <a:accent5>
          <a:srgbClr val="D2ECEE"/>
        </a:accent5>
        <a:accent6>
          <a:srgbClr val="DA751D"/>
        </a:accent6>
        <a:hlink>
          <a:srgbClr val="CE5028"/>
        </a:hlink>
        <a:folHlink>
          <a:srgbClr val="52443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43798</TotalTime>
  <Words>3258</Words>
  <Application>Microsoft Macintosh PowerPoint</Application>
  <PresentationFormat>Bildspel på skärmen (4:3)</PresentationFormat>
  <Paragraphs>1073</Paragraphs>
  <Slides>44</Slides>
  <Notes>28</Notes>
  <HiddenSlides>0</HiddenSlides>
  <MMClips>0</MMClips>
  <ScaleCrop>false</ScaleCrop>
  <HeadingPairs>
    <vt:vector size="4" baseType="variant">
      <vt:variant>
        <vt:lpstr>Tema</vt:lpstr>
      </vt:variant>
      <vt:variant>
        <vt:i4>4</vt:i4>
      </vt:variant>
      <vt:variant>
        <vt:lpstr>Bildrubriker</vt:lpstr>
      </vt:variant>
      <vt:variant>
        <vt:i4>44</vt:i4>
      </vt:variant>
    </vt:vector>
  </HeadingPairs>
  <TitlesOfParts>
    <vt:vector size="48" baseType="lpstr">
      <vt:lpstr>Inera-PPTmall-2010</vt:lpstr>
      <vt:lpstr>Presentationsmall</vt:lpstr>
      <vt:lpstr>1_Inera-PPTmall-2010</vt:lpstr>
      <vt:lpstr>2_Inera-PPTmall-2010</vt:lpstr>
      <vt:lpstr>PowerPoint-presentation</vt:lpstr>
      <vt:lpstr>Samlad läkemedelslista / NOD  – reviderad modell och tjänstekontrakt 2.0 – funktionalitet och innehåll</vt:lpstr>
      <vt:lpstr>Innehåll</vt:lpstr>
      <vt:lpstr>Översikt – Samlad läkemedelslista</vt:lpstr>
      <vt:lpstr>Funktionalitet – Samlad läkemedelslista - tjänstedomän vård- och omsorg kärnprocess: hantera aktiviteter:ordination</vt:lpstr>
      <vt:lpstr>Funktionalitet – Kompletterande - relaterade tjänstedomäner</vt:lpstr>
      <vt:lpstr>Samlad läkemedelslista</vt:lpstr>
      <vt:lpstr>Samlad läkemedelslista</vt:lpstr>
      <vt:lpstr>En alternativ implementeringsväg Förberedande steg: Implementera tjänstekontrakten för att skicka och makulera förskrivningar via NOD</vt:lpstr>
      <vt:lpstr>Anslutning för ”läs” respektive ”läs &amp; skriv” </vt:lpstr>
      <vt:lpstr>Arbetet med att revidera tjänstekontrakten</vt:lpstr>
      <vt:lpstr>Exempel på utmaningar i arbetet</vt:lpstr>
      <vt:lpstr>Nyheter i v2.0 – i korthet</vt:lpstr>
      <vt:lpstr>Nyheter i v2.0 – i korthet</vt:lpstr>
      <vt:lpstr>Nyheter i v2.0 – i korthet</vt:lpstr>
      <vt:lpstr>Tjänstekontrakt v2.0 - översikt</vt:lpstr>
      <vt:lpstr>Tjänstekontrakt v2.0 - översikt</vt:lpstr>
      <vt:lpstr>Tjänstekontrakt v2.0 - översikt</vt:lpstr>
      <vt:lpstr>Modell v1.0 (gamla modellen)</vt:lpstr>
      <vt:lpstr>Modell v1.0 (gamla modellen)</vt:lpstr>
      <vt:lpstr>Ordination, förskrivning och recept v1.0</vt:lpstr>
      <vt:lpstr>Reviderad modell  – men med några gamla grundprinciper</vt:lpstr>
      <vt:lpstr>Reviderad modell – nyheter (1)</vt:lpstr>
      <vt:lpstr>Reviderad modell – nyheter (2)</vt:lpstr>
      <vt:lpstr>Patientens samlade läkemedelslista</vt:lpstr>
      <vt:lpstr>Läkemedelsordination ”utlagd” på tidsaxeln</vt:lpstr>
      <vt:lpstr>Ändring av läkemedelsbehandling Justering av behandlingstid och dosering</vt:lpstr>
      <vt:lpstr>Ändring av läkemedelsbehandling Exempel: Fördröjt byte av läkemedel, övergång till dosdispenserat </vt:lpstr>
      <vt:lpstr> </vt:lpstr>
      <vt:lpstr>Ändring av läkemedelsbehandling Återinsättning och momentan utsättning</vt:lpstr>
      <vt:lpstr>Exempel: En genomgång av Kalles läkemedelslista…</vt:lpstr>
      <vt:lpstr>Stödtjänster  för att signalera status för patientens läkemedelslista i NOD</vt:lpstr>
      <vt:lpstr>Stödtjänster  för att signalera status för patientens läkemedelslista i NOD</vt:lpstr>
      <vt:lpstr>Samlad läkemedelslista / NOD   Informationsmodellen Översikt &amp; nyheter 2.0  </vt:lpstr>
      <vt:lpstr>PowerPoint-presentation</vt:lpstr>
      <vt:lpstr>Läkemedelsbehandling och Läkemedelsordination</vt:lpstr>
      <vt:lpstr>Några nyheter i 2.0</vt:lpstr>
      <vt:lpstr>Läkemedelsbehandling och Expedieringsärende</vt:lpstr>
      <vt:lpstr>Samlad läkemedelslista / NOD   Regelverk &amp; säkerhetskrav   Behörighetsstyrning - roller Inloggning &amp; Kommunikationssäkerhet Spärr &amp; Samtycke  </vt:lpstr>
      <vt:lpstr>Ansvarsroller &amp; behörighet vs den samlade läkemedelslistan</vt:lpstr>
      <vt:lpstr>Regelverk för Spärr &amp; Samtycke</vt:lpstr>
      <vt:lpstr>Regelverk för Spärr &amp; Samtycke</vt:lpstr>
      <vt:lpstr>Teknisk säkerhetslösning</vt:lpstr>
      <vt:lpstr>Teknisk säkerhetslösning</vt:lpstr>
    </vt:vector>
  </TitlesOfParts>
  <Company>Alcesys 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Ordination, förskrivning och recept</dc:title>
  <dc:creator>Per Mützell</dc:creator>
  <cp:lastModifiedBy>Per Mützell</cp:lastModifiedBy>
  <cp:revision>375</cp:revision>
  <dcterms:created xsi:type="dcterms:W3CDTF">2014-11-18T07:00:36Z</dcterms:created>
  <dcterms:modified xsi:type="dcterms:W3CDTF">2015-04-01T00:48:02Z</dcterms:modified>
</cp:coreProperties>
</file>