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8" r:id="rId5"/>
    <p:sldId id="288" r:id="rId6"/>
    <p:sldId id="281" r:id="rId7"/>
    <p:sldId id="283" r:id="rId8"/>
    <p:sldId id="284" r:id="rId9"/>
    <p:sldId id="285" r:id="rId10"/>
    <p:sldId id="286" r:id="rId11"/>
    <p:sldId id="280" r:id="rId12"/>
    <p:sldId id="289" r:id="rId13"/>
    <p:sldId id="294" r:id="rId14"/>
    <p:sldId id="290" r:id="rId15"/>
    <p:sldId id="295" r:id="rId16"/>
    <p:sldId id="291" r:id="rId17"/>
    <p:sldId id="297" r:id="rId18"/>
    <p:sldId id="292" r:id="rId19"/>
    <p:sldId id="298" r:id="rId20"/>
    <p:sldId id="293" r:id="rId21"/>
    <p:sldId id="299"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88" autoAdjust="0"/>
  </p:normalViewPr>
  <p:slideViewPr>
    <p:cSldViewPr snapToGrid="0">
      <p:cViewPr varScale="1">
        <p:scale>
          <a:sx n="79" d="100"/>
          <a:sy n="79" d="100"/>
        </p:scale>
        <p:origin x="1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ECECEC"/>
                </a:solidFill>
                <a:effectLst/>
                <a:latin typeface="Söhne"/>
              </a:rPr>
              <a:t>The CA directory contains all the documents associated with the CA, which are :</a:t>
            </a:r>
          </a:p>
          <a:p>
            <a:pPr algn="l">
              <a:buFont typeface="Arial" panose="020B0604020202020204" pitchFamily="34" charset="0"/>
              <a:buNone/>
            </a:pPr>
            <a:r>
              <a:rPr lang="en-US" b="1" i="0" dirty="0" err="1">
                <a:solidFill>
                  <a:srgbClr val="ECECEC"/>
                </a:solidFill>
                <a:effectLst/>
                <a:latin typeface="Söhne"/>
              </a:rPr>
              <a:t>CAHospital.key</a:t>
            </a:r>
            <a:r>
              <a:rPr lang="en-US" b="0" i="0" dirty="0">
                <a:solidFill>
                  <a:srgbClr val="ECECEC"/>
                </a:solidFill>
                <a:effectLst/>
                <a:latin typeface="Söhne"/>
              </a:rPr>
              <a:t>: Private key of the CA to sign certificates, establishing a chain of trust.</a:t>
            </a:r>
          </a:p>
          <a:p>
            <a:pPr algn="l">
              <a:buFont typeface="Arial" panose="020B0604020202020204" pitchFamily="34" charset="0"/>
              <a:buNone/>
            </a:pPr>
            <a:r>
              <a:rPr lang="en-US" b="1" i="0" dirty="0" err="1">
                <a:solidFill>
                  <a:srgbClr val="ECECEC"/>
                </a:solidFill>
                <a:effectLst/>
                <a:latin typeface="Söhne"/>
              </a:rPr>
              <a:t>CAHospital.pem</a:t>
            </a:r>
            <a:r>
              <a:rPr lang="en-US" b="0" i="0" dirty="0">
                <a:solidFill>
                  <a:srgbClr val="ECECEC"/>
                </a:solidFill>
                <a:effectLst/>
                <a:latin typeface="Söhne"/>
              </a:rPr>
              <a:t>: Public certificate of the CA and is trusted by both the server and clients, allowing them to verify the authenticity of certificates signed by the CA.</a:t>
            </a:r>
          </a:p>
          <a:p>
            <a:pPr algn="l">
              <a:buFont typeface="Arial" panose="020B0604020202020204" pitchFamily="34" charset="0"/>
              <a:buNone/>
            </a:pPr>
            <a:r>
              <a:rPr lang="en-US" b="1" i="0" dirty="0" err="1">
                <a:solidFill>
                  <a:srgbClr val="ECECEC"/>
                </a:solidFill>
                <a:effectLst/>
                <a:latin typeface="Söhne"/>
              </a:rPr>
              <a:t>CAHospital.srl</a:t>
            </a:r>
            <a:r>
              <a:rPr lang="en-US" b="0" i="0" dirty="0">
                <a:solidFill>
                  <a:srgbClr val="ECECEC"/>
                </a:solidFill>
                <a:effectLst/>
                <a:latin typeface="Söhne"/>
              </a:rPr>
              <a:t>: Serial file used by the CA to keep track of the certificates it has issued via the certificate’s unique serial number</a:t>
            </a:r>
          </a:p>
          <a:p>
            <a:pPr algn="l">
              <a:buFont typeface="Arial" panose="020B0604020202020204" pitchFamily="34" charset="0"/>
              <a:buNone/>
            </a:pPr>
            <a:endParaRPr lang="en-US" b="0" i="0" dirty="0">
              <a:solidFill>
                <a:srgbClr val="ECECEC"/>
              </a:solidFill>
              <a:effectLst/>
              <a:latin typeface="Söhne"/>
            </a:endParaRPr>
          </a:p>
          <a:p>
            <a:pPr algn="l">
              <a:buFont typeface="Arial" panose="020B0604020202020204" pitchFamily="34" charset="0"/>
              <a:buNone/>
            </a:pPr>
            <a:r>
              <a:rPr lang="en-US" b="1" i="0" dirty="0">
                <a:solidFill>
                  <a:srgbClr val="ECECEC"/>
                </a:solidFill>
                <a:effectLst/>
                <a:latin typeface="Söhne"/>
              </a:rPr>
              <a:t>Keystores</a:t>
            </a:r>
          </a:p>
          <a:p>
            <a:pPr algn="l">
              <a:buFont typeface="Arial" panose="020B0604020202020204" pitchFamily="34" charset="0"/>
              <a:buNone/>
            </a:pPr>
            <a:r>
              <a:rPr lang="en-US" b="0" i="0" dirty="0">
                <a:solidFill>
                  <a:srgbClr val="ECECEC"/>
                </a:solidFill>
                <a:effectLst/>
                <a:latin typeface="Söhne"/>
              </a:rPr>
              <a:t>The keystores contain the private keys and certificates for the users based on their roles within the hospital, which are the doctors, nurses, and patients. Each keystore is protected by a password ensuring that cryptographic materials are securely managed and used for establishing TLS connections.</a:t>
            </a:r>
          </a:p>
          <a:p>
            <a:pPr algn="l">
              <a:buFont typeface="Arial" panose="020B0604020202020204" pitchFamily="34" charset="0"/>
              <a:buNone/>
            </a:pPr>
            <a:endParaRPr lang="en-US" b="0" i="0" dirty="0">
              <a:solidFill>
                <a:srgbClr val="ECECEC"/>
              </a:solidFill>
              <a:effectLst/>
              <a:latin typeface="Söhne"/>
            </a:endParaRPr>
          </a:p>
          <a:p>
            <a:pPr algn="l">
              <a:buFont typeface="Arial" panose="020B0604020202020204" pitchFamily="34" charset="0"/>
              <a:buNone/>
            </a:pPr>
            <a:r>
              <a:rPr lang="en-US" b="1" i="0" dirty="0" err="1">
                <a:solidFill>
                  <a:srgbClr val="ECECEC"/>
                </a:solidFill>
                <a:effectLst/>
                <a:latin typeface="Söhne"/>
              </a:rPr>
              <a:t>Truststores</a:t>
            </a:r>
            <a:r>
              <a:rPr lang="en-US" b="1" i="0" dirty="0">
                <a:solidFill>
                  <a:srgbClr val="ECECEC"/>
                </a:solidFill>
                <a:effectLst/>
                <a:latin typeface="Söhne"/>
              </a:rPr>
              <a:t> (</a:t>
            </a:r>
            <a:r>
              <a:rPr lang="en-US" b="1" i="0" dirty="0" err="1">
                <a:solidFill>
                  <a:srgbClr val="ECECEC"/>
                </a:solidFill>
                <a:effectLst/>
                <a:latin typeface="Söhne"/>
              </a:rPr>
              <a:t>clienttruststore</a:t>
            </a:r>
            <a:r>
              <a:rPr lang="en-US" b="1" i="0" dirty="0">
                <a:solidFill>
                  <a:srgbClr val="ECECEC"/>
                </a:solidFill>
                <a:effectLst/>
                <a:latin typeface="Söhne"/>
              </a:rPr>
              <a:t>, </a:t>
            </a:r>
            <a:r>
              <a:rPr lang="en-US" b="1" i="0" dirty="0" err="1">
                <a:solidFill>
                  <a:srgbClr val="ECECEC"/>
                </a:solidFill>
                <a:effectLst/>
                <a:latin typeface="Söhne"/>
              </a:rPr>
              <a:t>servertruststore</a:t>
            </a:r>
            <a:r>
              <a:rPr lang="en-US" b="1" i="0" dirty="0">
                <a:solidFill>
                  <a:srgbClr val="ECECEC"/>
                </a:solidFill>
                <a:effectLst/>
                <a:latin typeface="Söhne"/>
              </a:rPr>
              <a:t>)</a:t>
            </a:r>
            <a:endParaRPr lang="en-US" b="0" i="0" dirty="0">
              <a:solidFill>
                <a:srgbClr val="ECECEC"/>
              </a:solidFill>
              <a:effectLst/>
              <a:latin typeface="Söhne"/>
            </a:endParaRPr>
          </a:p>
          <a:p>
            <a:pPr algn="l">
              <a:buFont typeface="Arial" panose="020B0604020202020204" pitchFamily="34" charset="0"/>
              <a:buNone/>
            </a:pPr>
            <a:r>
              <a:rPr lang="en-US" b="0" i="0" dirty="0">
                <a:solidFill>
                  <a:srgbClr val="ECECEC"/>
                </a:solidFill>
                <a:effectLst/>
                <a:latin typeface="Söhne"/>
              </a:rPr>
              <a:t>These are store trusted certificates, including the CA's certificate and potentially other trusted entities. They are used to verify the identity of the other party while communicating in the TLS handshake.</a:t>
            </a:r>
          </a:p>
          <a:p>
            <a:pPr algn="l">
              <a:buFont typeface="Arial" panose="020B0604020202020204" pitchFamily="34" charset="0"/>
              <a:buNone/>
            </a:pPr>
            <a:endParaRPr lang="en-US" b="1" i="0" dirty="0">
              <a:solidFill>
                <a:srgbClr val="ECECEC"/>
              </a:solidFill>
              <a:effectLst/>
              <a:latin typeface="Söhne"/>
            </a:endParaRPr>
          </a:p>
          <a:p>
            <a:pPr algn="l">
              <a:buFont typeface="Arial" panose="020B0604020202020204" pitchFamily="34" charset="0"/>
              <a:buNone/>
            </a:pPr>
            <a:r>
              <a:rPr lang="en-US" b="1" i="0" dirty="0">
                <a:solidFill>
                  <a:srgbClr val="ECECEC"/>
                </a:solidFill>
                <a:effectLst/>
                <a:latin typeface="Söhne"/>
              </a:rPr>
              <a:t>Server.java</a:t>
            </a:r>
            <a:r>
              <a:rPr lang="en-US" b="0" i="0" dirty="0">
                <a:solidFill>
                  <a:srgbClr val="ECECEC"/>
                </a:solidFill>
                <a:effectLst/>
                <a:latin typeface="Söhne"/>
              </a:rPr>
              <a:t>: Sets up the server-side of the TLS connection. It will use the </a:t>
            </a:r>
            <a:r>
              <a:rPr lang="en-US" b="0" i="0" dirty="0" err="1">
                <a:solidFill>
                  <a:srgbClr val="ECECEC"/>
                </a:solidFill>
                <a:effectLst/>
                <a:latin typeface="Söhne"/>
              </a:rPr>
              <a:t>serverkeystore</a:t>
            </a:r>
            <a:r>
              <a:rPr lang="en-US" b="0" i="0" dirty="0">
                <a:solidFill>
                  <a:srgbClr val="ECECEC"/>
                </a:solidFill>
                <a:effectLst/>
                <a:latin typeface="Söhne"/>
              </a:rPr>
              <a:t> to present its certificate and private key during the TLS handshake and uses </a:t>
            </a:r>
            <a:r>
              <a:rPr lang="en-US" b="0" i="0" dirty="0" err="1">
                <a:solidFill>
                  <a:srgbClr val="ECECEC"/>
                </a:solidFill>
                <a:effectLst/>
                <a:latin typeface="Söhne"/>
              </a:rPr>
              <a:t>servertruststore</a:t>
            </a:r>
            <a:r>
              <a:rPr lang="en-US" b="0" i="0" dirty="0">
                <a:solidFill>
                  <a:srgbClr val="ECECEC"/>
                </a:solidFill>
                <a:effectLst/>
                <a:latin typeface="Söhne"/>
              </a:rPr>
              <a:t> to verify client certificates when client authentication is required.</a:t>
            </a:r>
          </a:p>
          <a:p>
            <a:pPr algn="l">
              <a:buFont typeface="Arial" panose="020B0604020202020204" pitchFamily="34" charset="0"/>
              <a:buNone/>
            </a:pPr>
            <a:r>
              <a:rPr lang="en-US" b="1" i="0" dirty="0">
                <a:solidFill>
                  <a:srgbClr val="ECECEC"/>
                </a:solidFill>
                <a:effectLst/>
                <a:latin typeface="Söhne"/>
              </a:rPr>
              <a:t>Client.java</a:t>
            </a:r>
            <a:r>
              <a:rPr lang="en-US" b="0" i="0" dirty="0">
                <a:solidFill>
                  <a:srgbClr val="ECECEC"/>
                </a:solidFill>
                <a:effectLst/>
                <a:latin typeface="Söhne"/>
              </a:rPr>
              <a:t>: The client-side code to establish a secure TLS connection with the server. Each client type (doctor, nurse, patient) uses its respective keystore to authenticate itself to the server and the </a:t>
            </a:r>
            <a:r>
              <a:rPr lang="en-US" b="0" i="0" dirty="0" err="1">
                <a:solidFill>
                  <a:srgbClr val="ECECEC"/>
                </a:solidFill>
                <a:effectLst/>
                <a:latin typeface="Söhne"/>
              </a:rPr>
              <a:t>clienttruststore</a:t>
            </a:r>
            <a:r>
              <a:rPr lang="en-US" b="0" i="0" dirty="0">
                <a:solidFill>
                  <a:srgbClr val="ECECEC"/>
                </a:solidFill>
                <a:effectLst/>
                <a:latin typeface="Söhne"/>
              </a:rPr>
              <a:t> to verify the server's certificate.</a:t>
            </a:r>
          </a:p>
          <a:p>
            <a:pPr algn="l">
              <a:buFont typeface="Arial" panose="020B0604020202020204" pitchFamily="34" charset="0"/>
              <a:buNone/>
            </a:pPr>
            <a:endParaRPr lang="en-US" b="1" i="0" dirty="0">
              <a:solidFill>
                <a:srgbClr val="ECECEC"/>
              </a:solidFill>
              <a:effectLst/>
              <a:latin typeface="Söhne"/>
            </a:endParaRPr>
          </a:p>
          <a:p>
            <a:pPr algn="l">
              <a:buFont typeface="Arial" panose="020B0604020202020204" pitchFamily="34" charset="0"/>
              <a:buNone/>
            </a:pPr>
            <a:r>
              <a:rPr lang="en-US" b="1" i="0" dirty="0">
                <a:solidFill>
                  <a:srgbClr val="ECECEC"/>
                </a:solidFill>
                <a:effectLst/>
                <a:latin typeface="Söhne"/>
              </a:rPr>
              <a:t>Logging in</a:t>
            </a:r>
          </a:p>
          <a:p>
            <a:pPr algn="l">
              <a:buFont typeface="Arial" panose="020B0604020202020204" pitchFamily="34" charset="0"/>
              <a:buNone/>
            </a:pPr>
            <a:r>
              <a:rPr lang="en-US" b="0" i="0" dirty="0">
                <a:solidFill>
                  <a:srgbClr val="ECECEC"/>
                </a:solidFill>
                <a:effectLst/>
                <a:latin typeface="Söhne"/>
              </a:rPr>
              <a:t>To login, users (doctors, nurses, patients) will use a username and password. The username is the name of their respective keystore file, and the password is the password protecting that keystore file. By using the password used to access the keystore, this ensures that the user is authorized to use the associated private key and certificate.</a:t>
            </a:r>
          </a:p>
          <a:p>
            <a:pPr algn="l">
              <a:buFont typeface="Arial" panose="020B0604020202020204" pitchFamily="34" charset="0"/>
              <a:buNone/>
            </a:pPr>
            <a:endParaRPr lang="en-US" b="0" i="0" dirty="0">
              <a:solidFill>
                <a:srgbClr val="ECECEC"/>
              </a:solidFill>
              <a:effectLst/>
              <a:latin typeface="Söhne"/>
            </a:endParaRPr>
          </a:p>
          <a:p>
            <a:pPr algn="l">
              <a:buFont typeface="Arial" panose="020B0604020202020204" pitchFamily="34" charset="0"/>
              <a:buNone/>
            </a:pPr>
            <a:r>
              <a:rPr lang="en-US" b="0" i="0" dirty="0">
                <a:solidFill>
                  <a:srgbClr val="ECECEC"/>
                </a:solidFill>
                <a:effectLst/>
                <a:latin typeface="Söhne"/>
              </a:rPr>
              <a:t>The passwords for the keystores I have created are - doc1pw, doc2pw, nurse1pw, nurse2pw, patient1pw, patient2pw.</a:t>
            </a:r>
          </a:p>
          <a:p>
            <a:pPr algn="l">
              <a:buFont typeface="Arial" panose="020B0604020202020204" pitchFamily="34" charset="0"/>
              <a:buNone/>
            </a:pPr>
            <a:endParaRPr lang="en-US" b="0" i="0" dirty="0">
              <a:solidFill>
                <a:srgbClr val="ECECEC"/>
              </a:solidFill>
              <a:effectLst/>
              <a:latin typeface="Söhne"/>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8070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latin typeface="Söhne"/>
              </a:rPr>
              <a:t>TLS Handshake</a:t>
            </a:r>
            <a:r>
              <a:rPr lang="en-US" b="0" i="0" dirty="0">
                <a:solidFill>
                  <a:srgbClr val="ECECEC"/>
                </a:solidFill>
                <a:effectLst/>
                <a:latin typeface="Söhne"/>
              </a:rPr>
              <a:t>: When a client attempts to connect to the server, a TLS handshake is initiated. During this process, the server presents its certificate (from </a:t>
            </a:r>
            <a:r>
              <a:rPr lang="en-US" b="0" i="0" dirty="0" err="1">
                <a:solidFill>
                  <a:srgbClr val="ECECEC"/>
                </a:solidFill>
                <a:effectLst/>
                <a:latin typeface="Söhne"/>
              </a:rPr>
              <a:t>serverkeystore</a:t>
            </a:r>
            <a:r>
              <a:rPr lang="en-US" b="0" i="0" dirty="0">
                <a:solidFill>
                  <a:srgbClr val="ECECEC"/>
                </a:solidFill>
                <a:effectLst/>
                <a:latin typeface="Söhne"/>
              </a:rPr>
              <a:t>) to the client, which verifies it using its </a:t>
            </a:r>
            <a:r>
              <a:rPr lang="en-US" b="0" i="0" dirty="0" err="1">
                <a:solidFill>
                  <a:srgbClr val="ECECEC"/>
                </a:solidFill>
                <a:effectLst/>
                <a:latin typeface="Söhne"/>
              </a:rPr>
              <a:t>clienttruststore</a:t>
            </a:r>
            <a:r>
              <a:rPr lang="en-US" b="0" i="0" dirty="0">
                <a:solidFill>
                  <a:srgbClr val="ECECEC"/>
                </a:solidFill>
                <a:effectLst/>
                <a:latin typeface="Söhne"/>
              </a:rPr>
              <a:t>. If client authentication is enabled, the client also presents its certificate from its keystore, which the server verifies using its </a:t>
            </a:r>
            <a:r>
              <a:rPr lang="en-US" b="0" i="0" dirty="0" err="1">
                <a:solidFill>
                  <a:srgbClr val="ECECEC"/>
                </a:solidFill>
                <a:effectLst/>
                <a:latin typeface="Söhne"/>
              </a:rPr>
              <a:t>servertruststore</a:t>
            </a:r>
            <a:r>
              <a:rPr lang="en-US" b="0" i="0" dirty="0">
                <a:solidFill>
                  <a:srgbClr val="ECECEC"/>
                </a:solidFill>
                <a:effectLst/>
                <a:latin typeface="Söhne"/>
              </a:rPr>
              <a:t>.</a:t>
            </a:r>
          </a:p>
          <a:p>
            <a:pPr algn="l">
              <a:buFont typeface="+mj-lt"/>
              <a:buAutoNum type="arabicPeriod"/>
            </a:pPr>
            <a:r>
              <a:rPr lang="en-US" b="1" i="0" dirty="0">
                <a:solidFill>
                  <a:srgbClr val="ECECEC"/>
                </a:solidFill>
                <a:effectLst/>
                <a:latin typeface="Söhne"/>
              </a:rPr>
              <a:t>Certificate Verification</a:t>
            </a:r>
            <a:r>
              <a:rPr lang="en-US" b="0" i="0" dirty="0">
                <a:solidFill>
                  <a:srgbClr val="ECECEC"/>
                </a:solidFill>
                <a:effectLst/>
                <a:latin typeface="Söhne"/>
              </a:rPr>
              <a:t>: All presented certificates are verified against the trust anchors in the </a:t>
            </a:r>
            <a:r>
              <a:rPr lang="en-US" b="0" i="0" dirty="0" err="1">
                <a:solidFill>
                  <a:srgbClr val="ECECEC"/>
                </a:solidFill>
                <a:effectLst/>
                <a:latin typeface="Söhne"/>
              </a:rPr>
              <a:t>truststores</a:t>
            </a:r>
            <a:r>
              <a:rPr lang="en-US" b="0" i="0" dirty="0">
                <a:solidFill>
                  <a:srgbClr val="ECECEC"/>
                </a:solidFill>
                <a:effectLst/>
                <a:latin typeface="Söhne"/>
              </a:rPr>
              <a:t>, ensuring they are signed by a trusted CA (</a:t>
            </a:r>
            <a:r>
              <a:rPr lang="en-US" b="0" i="0" dirty="0" err="1">
                <a:solidFill>
                  <a:srgbClr val="ECECEC"/>
                </a:solidFill>
                <a:effectLst/>
                <a:latin typeface="Söhne"/>
              </a:rPr>
              <a:t>CAHospital</a:t>
            </a:r>
            <a:r>
              <a:rPr lang="en-US" b="0" i="0" dirty="0">
                <a:solidFill>
                  <a:srgbClr val="ECECEC"/>
                </a:solidFill>
                <a:effectLst/>
                <a:latin typeface="Söhne"/>
              </a:rPr>
              <a:t>).</a:t>
            </a:r>
          </a:p>
          <a:p>
            <a:endParaRPr lang="en-SG"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14437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276489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3E702-986B-9991-D3BF-9878BF4269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3A0E3-BD3E-2C28-2278-322C168003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63329-EF16-092A-7213-B41997E7A069}"/>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477ABB3F-F8A6-5579-4700-A880A362EC64}"/>
              </a:ext>
            </a:extLst>
          </p:cNvPr>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281785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E6A28-CD00-5820-260E-30439BD2D7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8221DF-F2AC-C97A-1DA2-9706E87EAF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6F51C-55FA-ADAA-BDED-51BFD9C7A95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02E0F5AA-CE98-4F70-044E-749DF32A66B7}"/>
              </a:ext>
            </a:extLst>
          </p:cNvPr>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59738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37159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27A5-23FF-122E-F164-22F7C2B524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493F4-072D-9D68-FCDA-96F9BBC547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D7FDA8-8C47-52C1-0A61-DA07C7BAE25F}"/>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039750F-0FDE-D67A-F485-E200060FDCE3}"/>
              </a:ext>
            </a:extLst>
          </p:cNvPr>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24511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Adam Tan</a:t>
            </a:r>
            <a:br>
              <a:rPr lang="en-US" sz="4000" dirty="0"/>
            </a:br>
            <a:r>
              <a:rPr lang="en-US" sz="4000" dirty="0"/>
              <a:t>Project 2</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DC580-5AD3-1DB5-2030-C15B1C92E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267A1-60E7-941F-8E3E-8843FC08687D}"/>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66B73BCA-7790-F075-546C-499E5EAF0247}"/>
              </a:ext>
            </a:extLst>
          </p:cNvPr>
          <p:cNvSpPr>
            <a:spLocks noGrp="1"/>
          </p:cNvSpPr>
          <p:nvPr>
            <p:ph idx="1"/>
          </p:nvPr>
        </p:nvSpPr>
        <p:spPr>
          <a:xfrm>
            <a:off x="914400" y="2076450"/>
            <a:ext cx="10353675" cy="582083"/>
          </a:xfrm>
        </p:spPr>
        <p:txBody>
          <a:bodyPr anchor="t">
            <a:normAutofit/>
          </a:bodyPr>
          <a:lstStyle/>
          <a:p>
            <a:r>
              <a:rPr lang="en-US" sz="2000" dirty="0"/>
              <a:t> A patient is allowed to read his/her own list of records</a:t>
            </a:r>
          </a:p>
          <a:p>
            <a:pPr marL="36900" indent="0">
              <a:buNone/>
            </a:pPr>
            <a:endParaRPr lang="en-US" sz="2000" dirty="0"/>
          </a:p>
        </p:txBody>
      </p:sp>
      <p:pic>
        <p:nvPicPr>
          <p:cNvPr id="6" name="Picture 5">
            <a:extLst>
              <a:ext uri="{FF2B5EF4-FFF2-40B4-BE49-F238E27FC236}">
                <a16:creationId xmlns:a16="http://schemas.microsoft.com/office/drawing/2014/main" id="{DF9E738F-88E8-460D-3DDA-C40E11F42FC7}"/>
              </a:ext>
            </a:extLst>
          </p:cNvPr>
          <p:cNvPicPr>
            <a:picLocks noChangeAspect="1"/>
          </p:cNvPicPr>
          <p:nvPr/>
        </p:nvPicPr>
        <p:blipFill>
          <a:blip r:embed="rId2"/>
          <a:stretch>
            <a:fillRect/>
          </a:stretch>
        </p:blipFill>
        <p:spPr>
          <a:xfrm>
            <a:off x="923925" y="2658533"/>
            <a:ext cx="6256562" cy="2370025"/>
          </a:xfrm>
          <a:prstGeom prst="rect">
            <a:avLst/>
          </a:prstGeom>
        </p:spPr>
      </p:pic>
      <p:pic>
        <p:nvPicPr>
          <p:cNvPr id="8" name="Picture 7">
            <a:extLst>
              <a:ext uri="{FF2B5EF4-FFF2-40B4-BE49-F238E27FC236}">
                <a16:creationId xmlns:a16="http://schemas.microsoft.com/office/drawing/2014/main" id="{32E2392F-842C-16A1-D307-8034F69359F0}"/>
              </a:ext>
            </a:extLst>
          </p:cNvPr>
          <p:cNvPicPr>
            <a:picLocks noChangeAspect="1"/>
          </p:cNvPicPr>
          <p:nvPr/>
        </p:nvPicPr>
        <p:blipFill>
          <a:blip r:embed="rId3"/>
          <a:stretch>
            <a:fillRect/>
          </a:stretch>
        </p:blipFill>
        <p:spPr>
          <a:xfrm>
            <a:off x="923925" y="5314738"/>
            <a:ext cx="4534293" cy="1150720"/>
          </a:xfrm>
          <a:prstGeom prst="rect">
            <a:avLst/>
          </a:prstGeom>
        </p:spPr>
      </p:pic>
      <p:sp>
        <p:nvSpPr>
          <p:cNvPr id="11" name="TextBox 10">
            <a:extLst>
              <a:ext uri="{FF2B5EF4-FFF2-40B4-BE49-F238E27FC236}">
                <a16:creationId xmlns:a16="http://schemas.microsoft.com/office/drawing/2014/main" id="{B76AFE17-65C6-2BBD-2DF4-337C9814B000}"/>
              </a:ext>
            </a:extLst>
          </p:cNvPr>
          <p:cNvSpPr txBox="1"/>
          <p:nvPr/>
        </p:nvSpPr>
        <p:spPr>
          <a:xfrm>
            <a:off x="7607030" y="3737803"/>
            <a:ext cx="4299625" cy="923330"/>
          </a:xfrm>
          <a:prstGeom prst="rect">
            <a:avLst/>
          </a:prstGeom>
          <a:noFill/>
        </p:spPr>
        <p:txBody>
          <a:bodyPr wrap="square" rtlCol="0">
            <a:spAutoFit/>
          </a:bodyPr>
          <a:lstStyle/>
          <a:p>
            <a:r>
              <a:rPr lang="en-SG" dirty="0"/>
              <a:t>An instance of type Patient selects option to read his own record, which then calls the function to read from the journal(database)</a:t>
            </a:r>
          </a:p>
        </p:txBody>
      </p:sp>
    </p:spTree>
    <p:extLst>
      <p:ext uri="{BB962C8B-B14F-4D97-AF65-F5344CB8AC3E}">
        <p14:creationId xmlns:p14="http://schemas.microsoft.com/office/powerpoint/2010/main" val="97180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F4BEA-F94D-37A3-0CAE-CEB64167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31FF0-1146-FAEB-627A-7D4F3910BA93}"/>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42ABFD86-F120-E989-A731-8AD3C0D3C0B2}"/>
              </a:ext>
            </a:extLst>
          </p:cNvPr>
          <p:cNvSpPr>
            <a:spLocks noGrp="1"/>
          </p:cNvSpPr>
          <p:nvPr>
            <p:ph idx="1"/>
          </p:nvPr>
        </p:nvSpPr>
        <p:spPr>
          <a:xfrm>
            <a:off x="914400" y="2076450"/>
            <a:ext cx="10353675" cy="3714750"/>
          </a:xfrm>
        </p:spPr>
        <p:txBody>
          <a:bodyPr anchor="t">
            <a:normAutofit/>
          </a:bodyPr>
          <a:lstStyle/>
          <a:p>
            <a:r>
              <a:rPr lang="en-US" sz="2000" dirty="0"/>
              <a:t>A nurse may read and write to all records associated with him/her, and also read all records associated with the same division.</a:t>
            </a:r>
          </a:p>
        </p:txBody>
      </p:sp>
      <p:pic>
        <p:nvPicPr>
          <p:cNvPr id="5" name="Picture 4">
            <a:extLst>
              <a:ext uri="{FF2B5EF4-FFF2-40B4-BE49-F238E27FC236}">
                <a16:creationId xmlns:a16="http://schemas.microsoft.com/office/drawing/2014/main" id="{225236F4-0468-396F-56A5-D95688259ABF}"/>
              </a:ext>
            </a:extLst>
          </p:cNvPr>
          <p:cNvPicPr>
            <a:picLocks noChangeAspect="1"/>
          </p:cNvPicPr>
          <p:nvPr/>
        </p:nvPicPr>
        <p:blipFill>
          <a:blip r:embed="rId3"/>
          <a:stretch>
            <a:fillRect/>
          </a:stretch>
        </p:blipFill>
        <p:spPr>
          <a:xfrm>
            <a:off x="923925" y="3146831"/>
            <a:ext cx="4694327" cy="2644369"/>
          </a:xfrm>
          <a:prstGeom prst="rect">
            <a:avLst/>
          </a:prstGeom>
        </p:spPr>
      </p:pic>
      <p:sp>
        <p:nvSpPr>
          <p:cNvPr id="6" name="TextBox 5">
            <a:extLst>
              <a:ext uri="{FF2B5EF4-FFF2-40B4-BE49-F238E27FC236}">
                <a16:creationId xmlns:a16="http://schemas.microsoft.com/office/drawing/2014/main" id="{49810C9B-444E-7BD0-6D85-8D7CBB402449}"/>
              </a:ext>
            </a:extLst>
          </p:cNvPr>
          <p:cNvSpPr txBox="1"/>
          <p:nvPr/>
        </p:nvSpPr>
        <p:spPr>
          <a:xfrm>
            <a:off x="913795" y="6000750"/>
            <a:ext cx="4414670" cy="646331"/>
          </a:xfrm>
          <a:prstGeom prst="rect">
            <a:avLst/>
          </a:prstGeom>
          <a:noFill/>
        </p:spPr>
        <p:txBody>
          <a:bodyPr wrap="none" rtlCol="0">
            <a:spAutoFit/>
          </a:bodyPr>
          <a:lstStyle/>
          <a:p>
            <a:r>
              <a:rPr lang="en-SG" dirty="0"/>
              <a:t>Nurse 1(with id 1) in listing records</a:t>
            </a:r>
          </a:p>
          <a:p>
            <a:r>
              <a:rPr lang="en-SG" dirty="0"/>
              <a:t>in her division, and reading patient 5’s record</a:t>
            </a:r>
          </a:p>
        </p:txBody>
      </p:sp>
      <p:pic>
        <p:nvPicPr>
          <p:cNvPr id="8" name="Picture 7">
            <a:extLst>
              <a:ext uri="{FF2B5EF4-FFF2-40B4-BE49-F238E27FC236}">
                <a16:creationId xmlns:a16="http://schemas.microsoft.com/office/drawing/2014/main" id="{1F6AC1F5-5775-682E-81EB-9BC0E06FD299}"/>
              </a:ext>
            </a:extLst>
          </p:cNvPr>
          <p:cNvPicPr>
            <a:picLocks noChangeAspect="1"/>
          </p:cNvPicPr>
          <p:nvPr/>
        </p:nvPicPr>
        <p:blipFill>
          <a:blip r:embed="rId4"/>
          <a:stretch>
            <a:fillRect/>
          </a:stretch>
        </p:blipFill>
        <p:spPr>
          <a:xfrm>
            <a:off x="6573750" y="2662918"/>
            <a:ext cx="4557155" cy="1806097"/>
          </a:xfrm>
          <a:prstGeom prst="rect">
            <a:avLst/>
          </a:prstGeom>
        </p:spPr>
      </p:pic>
      <p:pic>
        <p:nvPicPr>
          <p:cNvPr id="10" name="Picture 9">
            <a:extLst>
              <a:ext uri="{FF2B5EF4-FFF2-40B4-BE49-F238E27FC236}">
                <a16:creationId xmlns:a16="http://schemas.microsoft.com/office/drawing/2014/main" id="{DFDD9F99-019C-A8F4-B12C-5A0A6BA7C7D6}"/>
              </a:ext>
            </a:extLst>
          </p:cNvPr>
          <p:cNvPicPr>
            <a:picLocks noChangeAspect="1"/>
          </p:cNvPicPr>
          <p:nvPr/>
        </p:nvPicPr>
        <p:blipFill>
          <a:blip r:embed="rId5"/>
          <a:stretch>
            <a:fillRect/>
          </a:stretch>
        </p:blipFill>
        <p:spPr>
          <a:xfrm>
            <a:off x="6352582" y="4434399"/>
            <a:ext cx="5189670" cy="1242168"/>
          </a:xfrm>
          <a:prstGeom prst="rect">
            <a:avLst/>
          </a:prstGeom>
        </p:spPr>
      </p:pic>
      <p:sp>
        <p:nvSpPr>
          <p:cNvPr id="13" name="TextBox 12">
            <a:extLst>
              <a:ext uri="{FF2B5EF4-FFF2-40B4-BE49-F238E27FC236}">
                <a16:creationId xmlns:a16="http://schemas.microsoft.com/office/drawing/2014/main" id="{3D61E58D-6E36-BD7A-9BF2-570265D212E8}"/>
              </a:ext>
            </a:extLst>
          </p:cNvPr>
          <p:cNvSpPr txBox="1"/>
          <p:nvPr/>
        </p:nvSpPr>
        <p:spPr>
          <a:xfrm>
            <a:off x="6447492" y="6000749"/>
            <a:ext cx="3789564" cy="646331"/>
          </a:xfrm>
          <a:prstGeom prst="rect">
            <a:avLst/>
          </a:prstGeom>
          <a:noFill/>
        </p:spPr>
        <p:txBody>
          <a:bodyPr wrap="none" rtlCol="0">
            <a:spAutoFit/>
          </a:bodyPr>
          <a:lstStyle/>
          <a:p>
            <a:r>
              <a:rPr lang="en-SG" dirty="0"/>
              <a:t>Nurse 1(with id 1) in writing patient 5’s</a:t>
            </a:r>
          </a:p>
          <a:p>
            <a:r>
              <a:rPr lang="en-SG" dirty="0"/>
              <a:t>record.</a:t>
            </a:r>
          </a:p>
        </p:txBody>
      </p:sp>
    </p:spTree>
    <p:extLst>
      <p:ext uri="{BB962C8B-B14F-4D97-AF65-F5344CB8AC3E}">
        <p14:creationId xmlns:p14="http://schemas.microsoft.com/office/powerpoint/2010/main" val="233938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03BCF-5107-F95C-1661-3C04D80A3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8BB7D-17CB-2AB2-3C87-2378608D76E3}"/>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C704B666-7971-C2AD-28FE-6CCA7ED5EAA1}"/>
              </a:ext>
            </a:extLst>
          </p:cNvPr>
          <p:cNvSpPr>
            <a:spLocks noGrp="1"/>
          </p:cNvSpPr>
          <p:nvPr>
            <p:ph idx="1"/>
          </p:nvPr>
        </p:nvSpPr>
        <p:spPr>
          <a:xfrm>
            <a:off x="914400" y="2076450"/>
            <a:ext cx="10353675" cy="3714750"/>
          </a:xfrm>
        </p:spPr>
        <p:txBody>
          <a:bodyPr anchor="t">
            <a:normAutofit/>
          </a:bodyPr>
          <a:lstStyle/>
          <a:p>
            <a:r>
              <a:rPr lang="en-US" sz="2000" dirty="0"/>
              <a:t>A nurse may read and write to all records associated with him/her, and also read all records associated with the same division.</a:t>
            </a:r>
          </a:p>
        </p:txBody>
      </p:sp>
      <p:pic>
        <p:nvPicPr>
          <p:cNvPr id="7" name="Picture 6">
            <a:extLst>
              <a:ext uri="{FF2B5EF4-FFF2-40B4-BE49-F238E27FC236}">
                <a16:creationId xmlns:a16="http://schemas.microsoft.com/office/drawing/2014/main" id="{00653BDD-DFFD-044E-1299-678E620BF947}"/>
              </a:ext>
            </a:extLst>
          </p:cNvPr>
          <p:cNvPicPr>
            <a:picLocks noChangeAspect="1"/>
          </p:cNvPicPr>
          <p:nvPr/>
        </p:nvPicPr>
        <p:blipFill>
          <a:blip r:embed="rId3"/>
          <a:stretch>
            <a:fillRect/>
          </a:stretch>
        </p:blipFill>
        <p:spPr>
          <a:xfrm>
            <a:off x="699706" y="2868371"/>
            <a:ext cx="6309907" cy="2712955"/>
          </a:xfrm>
          <a:prstGeom prst="rect">
            <a:avLst/>
          </a:prstGeom>
        </p:spPr>
      </p:pic>
      <p:pic>
        <p:nvPicPr>
          <p:cNvPr id="9" name="Picture 8">
            <a:extLst>
              <a:ext uri="{FF2B5EF4-FFF2-40B4-BE49-F238E27FC236}">
                <a16:creationId xmlns:a16="http://schemas.microsoft.com/office/drawing/2014/main" id="{263D5823-BD53-EE36-6952-75DD95437EC3}"/>
              </a:ext>
            </a:extLst>
          </p:cNvPr>
          <p:cNvPicPr>
            <a:picLocks noChangeAspect="1"/>
          </p:cNvPicPr>
          <p:nvPr/>
        </p:nvPicPr>
        <p:blipFill>
          <a:blip r:embed="rId4"/>
          <a:stretch>
            <a:fillRect/>
          </a:stretch>
        </p:blipFill>
        <p:spPr>
          <a:xfrm>
            <a:off x="699706" y="5673040"/>
            <a:ext cx="4534293" cy="1150720"/>
          </a:xfrm>
          <a:prstGeom prst="rect">
            <a:avLst/>
          </a:prstGeom>
        </p:spPr>
      </p:pic>
      <p:sp>
        <p:nvSpPr>
          <p:cNvPr id="11" name="TextBox 10">
            <a:extLst>
              <a:ext uri="{FF2B5EF4-FFF2-40B4-BE49-F238E27FC236}">
                <a16:creationId xmlns:a16="http://schemas.microsoft.com/office/drawing/2014/main" id="{DDD30241-8E8A-EE6E-06C2-68A1B41236CD}"/>
              </a:ext>
            </a:extLst>
          </p:cNvPr>
          <p:cNvSpPr txBox="1"/>
          <p:nvPr/>
        </p:nvSpPr>
        <p:spPr>
          <a:xfrm>
            <a:off x="7607030" y="3737803"/>
            <a:ext cx="4299625" cy="923330"/>
          </a:xfrm>
          <a:prstGeom prst="rect">
            <a:avLst/>
          </a:prstGeom>
          <a:noFill/>
        </p:spPr>
        <p:txBody>
          <a:bodyPr wrap="square" rtlCol="0">
            <a:spAutoFit/>
          </a:bodyPr>
          <a:lstStyle/>
          <a:p>
            <a:r>
              <a:rPr lang="en-SG" dirty="0"/>
              <a:t>An instance of type Nurse selects option to read his own record, which then calls the function to read from the journal(database)</a:t>
            </a:r>
          </a:p>
        </p:txBody>
      </p:sp>
    </p:spTree>
    <p:extLst>
      <p:ext uri="{BB962C8B-B14F-4D97-AF65-F5344CB8AC3E}">
        <p14:creationId xmlns:p14="http://schemas.microsoft.com/office/powerpoint/2010/main" val="359078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497BC-5793-3893-838E-DF1E23755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F2EF29-4652-0D41-150D-87705C392B5C}"/>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D14E8EF2-E0C9-9AF0-AD14-F2B3D6F9A548}"/>
              </a:ext>
            </a:extLst>
          </p:cNvPr>
          <p:cNvSpPr>
            <a:spLocks noGrp="1"/>
          </p:cNvSpPr>
          <p:nvPr>
            <p:ph idx="1"/>
          </p:nvPr>
        </p:nvSpPr>
        <p:spPr>
          <a:xfrm>
            <a:off x="914400" y="2076450"/>
            <a:ext cx="10353675" cy="866447"/>
          </a:xfrm>
        </p:spPr>
        <p:txBody>
          <a:bodyPr anchor="t">
            <a:normAutofit/>
          </a:bodyPr>
          <a:lstStyle/>
          <a:p>
            <a:r>
              <a:rPr lang="en-US" sz="2000" dirty="0"/>
              <a:t>A doctor may read and write to all records associated with him/her, and also read all records associated with the same division</a:t>
            </a:r>
          </a:p>
          <a:p>
            <a:pPr marL="36900" indent="0">
              <a:buNone/>
            </a:pPr>
            <a:endParaRPr lang="en-US" sz="2400" dirty="0"/>
          </a:p>
        </p:txBody>
      </p:sp>
      <p:pic>
        <p:nvPicPr>
          <p:cNvPr id="5" name="Picture 4">
            <a:extLst>
              <a:ext uri="{FF2B5EF4-FFF2-40B4-BE49-F238E27FC236}">
                <a16:creationId xmlns:a16="http://schemas.microsoft.com/office/drawing/2014/main" id="{9DE74169-C0B0-44F4-8BA2-C9245FEC1EA1}"/>
              </a:ext>
            </a:extLst>
          </p:cNvPr>
          <p:cNvPicPr>
            <a:picLocks noChangeAspect="1"/>
          </p:cNvPicPr>
          <p:nvPr/>
        </p:nvPicPr>
        <p:blipFill>
          <a:blip r:embed="rId2"/>
          <a:stretch>
            <a:fillRect/>
          </a:stretch>
        </p:blipFill>
        <p:spPr>
          <a:xfrm>
            <a:off x="1168507" y="2814281"/>
            <a:ext cx="5608806" cy="2911092"/>
          </a:xfrm>
          <a:prstGeom prst="rect">
            <a:avLst/>
          </a:prstGeom>
        </p:spPr>
      </p:pic>
      <p:sp>
        <p:nvSpPr>
          <p:cNvPr id="6" name="TextBox 5">
            <a:extLst>
              <a:ext uri="{FF2B5EF4-FFF2-40B4-BE49-F238E27FC236}">
                <a16:creationId xmlns:a16="http://schemas.microsoft.com/office/drawing/2014/main" id="{7F0883E3-7DE3-7742-EB2D-9DEA9A35A16F}"/>
              </a:ext>
            </a:extLst>
          </p:cNvPr>
          <p:cNvSpPr txBox="1"/>
          <p:nvPr/>
        </p:nvSpPr>
        <p:spPr>
          <a:xfrm>
            <a:off x="1092471" y="5925234"/>
            <a:ext cx="4316374" cy="369332"/>
          </a:xfrm>
          <a:prstGeom prst="rect">
            <a:avLst/>
          </a:prstGeom>
          <a:noFill/>
        </p:spPr>
        <p:txBody>
          <a:bodyPr wrap="none" rtlCol="0">
            <a:spAutoFit/>
          </a:bodyPr>
          <a:lstStyle/>
          <a:p>
            <a:r>
              <a:rPr lang="en-SG" dirty="0"/>
              <a:t>Doctor 1(with id 3) reading patient 5’s record</a:t>
            </a:r>
          </a:p>
        </p:txBody>
      </p:sp>
      <p:pic>
        <p:nvPicPr>
          <p:cNvPr id="8" name="Picture 7">
            <a:extLst>
              <a:ext uri="{FF2B5EF4-FFF2-40B4-BE49-F238E27FC236}">
                <a16:creationId xmlns:a16="http://schemas.microsoft.com/office/drawing/2014/main" id="{BD4E3133-84B3-BE0F-469B-5A6180B67C4F}"/>
              </a:ext>
            </a:extLst>
          </p:cNvPr>
          <p:cNvPicPr>
            <a:picLocks noChangeAspect="1"/>
          </p:cNvPicPr>
          <p:nvPr/>
        </p:nvPicPr>
        <p:blipFill>
          <a:blip r:embed="rId3"/>
          <a:stretch>
            <a:fillRect/>
          </a:stretch>
        </p:blipFill>
        <p:spPr>
          <a:xfrm>
            <a:off x="7579821" y="2814281"/>
            <a:ext cx="2476715" cy="807790"/>
          </a:xfrm>
          <a:prstGeom prst="rect">
            <a:avLst/>
          </a:prstGeom>
        </p:spPr>
      </p:pic>
      <p:pic>
        <p:nvPicPr>
          <p:cNvPr id="10" name="Picture 9">
            <a:extLst>
              <a:ext uri="{FF2B5EF4-FFF2-40B4-BE49-F238E27FC236}">
                <a16:creationId xmlns:a16="http://schemas.microsoft.com/office/drawing/2014/main" id="{5C23619F-08F7-1116-C7B5-4DCF9032D1CE}"/>
              </a:ext>
            </a:extLst>
          </p:cNvPr>
          <p:cNvPicPr>
            <a:picLocks noChangeAspect="1"/>
          </p:cNvPicPr>
          <p:nvPr/>
        </p:nvPicPr>
        <p:blipFill>
          <a:blip r:embed="rId4"/>
          <a:stretch>
            <a:fillRect/>
          </a:stretch>
        </p:blipFill>
        <p:spPr>
          <a:xfrm>
            <a:off x="7031420" y="3622071"/>
            <a:ext cx="4991533" cy="1341236"/>
          </a:xfrm>
          <a:prstGeom prst="rect">
            <a:avLst/>
          </a:prstGeom>
        </p:spPr>
      </p:pic>
      <p:sp>
        <p:nvSpPr>
          <p:cNvPr id="11" name="TextBox 10">
            <a:extLst>
              <a:ext uri="{FF2B5EF4-FFF2-40B4-BE49-F238E27FC236}">
                <a16:creationId xmlns:a16="http://schemas.microsoft.com/office/drawing/2014/main" id="{02253037-DF1D-BA69-A736-C5055B75E3DA}"/>
              </a:ext>
            </a:extLst>
          </p:cNvPr>
          <p:cNvSpPr txBox="1"/>
          <p:nvPr/>
        </p:nvSpPr>
        <p:spPr>
          <a:xfrm>
            <a:off x="7269901" y="5278903"/>
            <a:ext cx="4523033" cy="369332"/>
          </a:xfrm>
          <a:prstGeom prst="rect">
            <a:avLst/>
          </a:prstGeom>
          <a:noFill/>
        </p:spPr>
        <p:txBody>
          <a:bodyPr wrap="none" rtlCol="0">
            <a:spAutoFit/>
          </a:bodyPr>
          <a:lstStyle/>
          <a:p>
            <a:r>
              <a:rPr lang="en-SG" dirty="0"/>
              <a:t>Doctor 1(with id 3) writing to patient 5’s record</a:t>
            </a:r>
          </a:p>
        </p:txBody>
      </p:sp>
    </p:spTree>
    <p:extLst>
      <p:ext uri="{BB962C8B-B14F-4D97-AF65-F5344CB8AC3E}">
        <p14:creationId xmlns:p14="http://schemas.microsoft.com/office/powerpoint/2010/main" val="248550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75A8F-960A-ECFC-CE33-C1487177B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A895B-525B-D1ED-F310-8BA5BCFC167F}"/>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C963F41C-59CE-1EB2-BDAA-EA6B5998288B}"/>
              </a:ext>
            </a:extLst>
          </p:cNvPr>
          <p:cNvSpPr>
            <a:spLocks noGrp="1"/>
          </p:cNvSpPr>
          <p:nvPr>
            <p:ph idx="1"/>
          </p:nvPr>
        </p:nvSpPr>
        <p:spPr>
          <a:xfrm>
            <a:off x="914400" y="2076450"/>
            <a:ext cx="10353675" cy="3714750"/>
          </a:xfrm>
        </p:spPr>
        <p:txBody>
          <a:bodyPr anchor="t">
            <a:normAutofit/>
          </a:bodyPr>
          <a:lstStyle/>
          <a:p>
            <a:r>
              <a:rPr lang="en-US" sz="2000" dirty="0"/>
              <a:t>A doctor may read and write to all records associated with him/her, and also read all records associated with the same division</a:t>
            </a:r>
          </a:p>
          <a:p>
            <a:pPr marL="36900" indent="0">
              <a:buNone/>
            </a:pPr>
            <a:endParaRPr lang="en-US" sz="2400" dirty="0"/>
          </a:p>
        </p:txBody>
      </p:sp>
      <p:pic>
        <p:nvPicPr>
          <p:cNvPr id="7" name="Picture 6">
            <a:extLst>
              <a:ext uri="{FF2B5EF4-FFF2-40B4-BE49-F238E27FC236}">
                <a16:creationId xmlns:a16="http://schemas.microsoft.com/office/drawing/2014/main" id="{D306A39A-C4D1-0792-6053-B1C97CE258CC}"/>
              </a:ext>
            </a:extLst>
          </p:cNvPr>
          <p:cNvPicPr>
            <a:picLocks noChangeAspect="1"/>
          </p:cNvPicPr>
          <p:nvPr/>
        </p:nvPicPr>
        <p:blipFill>
          <a:blip r:embed="rId3"/>
          <a:stretch>
            <a:fillRect/>
          </a:stretch>
        </p:blipFill>
        <p:spPr>
          <a:xfrm>
            <a:off x="699706" y="2868371"/>
            <a:ext cx="6309907" cy="2712955"/>
          </a:xfrm>
          <a:prstGeom prst="rect">
            <a:avLst/>
          </a:prstGeom>
        </p:spPr>
      </p:pic>
      <p:pic>
        <p:nvPicPr>
          <p:cNvPr id="9" name="Picture 8">
            <a:extLst>
              <a:ext uri="{FF2B5EF4-FFF2-40B4-BE49-F238E27FC236}">
                <a16:creationId xmlns:a16="http://schemas.microsoft.com/office/drawing/2014/main" id="{2C1883FF-C45D-C665-E535-9E54A82948EC}"/>
              </a:ext>
            </a:extLst>
          </p:cNvPr>
          <p:cNvPicPr>
            <a:picLocks noChangeAspect="1"/>
          </p:cNvPicPr>
          <p:nvPr/>
        </p:nvPicPr>
        <p:blipFill>
          <a:blip r:embed="rId4"/>
          <a:stretch>
            <a:fillRect/>
          </a:stretch>
        </p:blipFill>
        <p:spPr>
          <a:xfrm>
            <a:off x="699706" y="5673040"/>
            <a:ext cx="4534293" cy="1150720"/>
          </a:xfrm>
          <a:prstGeom prst="rect">
            <a:avLst/>
          </a:prstGeom>
        </p:spPr>
      </p:pic>
      <p:sp>
        <p:nvSpPr>
          <p:cNvPr id="11" name="TextBox 10">
            <a:extLst>
              <a:ext uri="{FF2B5EF4-FFF2-40B4-BE49-F238E27FC236}">
                <a16:creationId xmlns:a16="http://schemas.microsoft.com/office/drawing/2014/main" id="{AD6BBFB3-0F26-0B56-9A32-EEDBABAB7607}"/>
              </a:ext>
            </a:extLst>
          </p:cNvPr>
          <p:cNvSpPr txBox="1"/>
          <p:nvPr/>
        </p:nvSpPr>
        <p:spPr>
          <a:xfrm>
            <a:off x="7607030" y="3737803"/>
            <a:ext cx="4299625" cy="923330"/>
          </a:xfrm>
          <a:prstGeom prst="rect">
            <a:avLst/>
          </a:prstGeom>
          <a:noFill/>
        </p:spPr>
        <p:txBody>
          <a:bodyPr wrap="square" rtlCol="0">
            <a:spAutoFit/>
          </a:bodyPr>
          <a:lstStyle/>
          <a:p>
            <a:r>
              <a:rPr lang="en-SG" dirty="0"/>
              <a:t>An instance of type Doctor selects option to read patient’s record, which then calls the function to read from the journal(database)</a:t>
            </a:r>
          </a:p>
        </p:txBody>
      </p:sp>
    </p:spTree>
    <p:extLst>
      <p:ext uri="{BB962C8B-B14F-4D97-AF65-F5344CB8AC3E}">
        <p14:creationId xmlns:p14="http://schemas.microsoft.com/office/powerpoint/2010/main" val="121406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BAE36-705A-D5B0-7C63-1641E63F9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0AA2F8-8449-F279-AEE7-77A9DD9A76C4}"/>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A6F16DDA-492D-E63B-FDCD-5CB8148200DD}"/>
              </a:ext>
            </a:extLst>
          </p:cNvPr>
          <p:cNvSpPr>
            <a:spLocks noGrp="1"/>
          </p:cNvSpPr>
          <p:nvPr>
            <p:ph idx="1"/>
          </p:nvPr>
        </p:nvSpPr>
        <p:spPr>
          <a:xfrm>
            <a:off x="914400" y="2076450"/>
            <a:ext cx="10353675" cy="908488"/>
          </a:xfrm>
        </p:spPr>
        <p:txBody>
          <a:bodyPr anchor="t">
            <a:normAutofit/>
          </a:bodyPr>
          <a:lstStyle/>
          <a:p>
            <a:r>
              <a:rPr lang="en-US" sz="2000" dirty="0"/>
              <a:t>Doctor can create new records for a patient provided that the doctor is treating the patient. When creating the record, the doctor also associates a nurse with the record. (only if record doesn’t exist)</a:t>
            </a:r>
          </a:p>
        </p:txBody>
      </p:sp>
      <p:pic>
        <p:nvPicPr>
          <p:cNvPr id="7" name="Picture 6">
            <a:extLst>
              <a:ext uri="{FF2B5EF4-FFF2-40B4-BE49-F238E27FC236}">
                <a16:creationId xmlns:a16="http://schemas.microsoft.com/office/drawing/2014/main" id="{EF66EE3B-9F9E-73C5-E03F-B0ABFE41B9F5}"/>
              </a:ext>
            </a:extLst>
          </p:cNvPr>
          <p:cNvPicPr>
            <a:picLocks noChangeAspect="1"/>
          </p:cNvPicPr>
          <p:nvPr/>
        </p:nvPicPr>
        <p:blipFill>
          <a:blip r:embed="rId3"/>
          <a:stretch>
            <a:fillRect/>
          </a:stretch>
        </p:blipFill>
        <p:spPr>
          <a:xfrm>
            <a:off x="820873" y="4802447"/>
            <a:ext cx="5006774" cy="1882303"/>
          </a:xfrm>
          <a:prstGeom prst="rect">
            <a:avLst/>
          </a:prstGeom>
        </p:spPr>
      </p:pic>
      <p:pic>
        <p:nvPicPr>
          <p:cNvPr id="9" name="Picture 8">
            <a:extLst>
              <a:ext uri="{FF2B5EF4-FFF2-40B4-BE49-F238E27FC236}">
                <a16:creationId xmlns:a16="http://schemas.microsoft.com/office/drawing/2014/main" id="{A53E2FCA-7C07-2083-EB92-0CFBA3313380}"/>
              </a:ext>
            </a:extLst>
          </p:cNvPr>
          <p:cNvPicPr>
            <a:picLocks noChangeAspect="1"/>
          </p:cNvPicPr>
          <p:nvPr/>
        </p:nvPicPr>
        <p:blipFill>
          <a:blip r:embed="rId4"/>
          <a:stretch>
            <a:fillRect/>
          </a:stretch>
        </p:blipFill>
        <p:spPr>
          <a:xfrm>
            <a:off x="820873" y="3194488"/>
            <a:ext cx="5715495" cy="1607959"/>
          </a:xfrm>
          <a:prstGeom prst="rect">
            <a:avLst/>
          </a:prstGeom>
        </p:spPr>
      </p:pic>
      <p:sp>
        <p:nvSpPr>
          <p:cNvPr id="10" name="TextBox 9">
            <a:extLst>
              <a:ext uri="{FF2B5EF4-FFF2-40B4-BE49-F238E27FC236}">
                <a16:creationId xmlns:a16="http://schemas.microsoft.com/office/drawing/2014/main" id="{416340AE-D060-3BED-4DAD-7D7D164AA019}"/>
              </a:ext>
            </a:extLst>
          </p:cNvPr>
          <p:cNvSpPr txBox="1"/>
          <p:nvPr/>
        </p:nvSpPr>
        <p:spPr>
          <a:xfrm>
            <a:off x="6814734" y="3998467"/>
            <a:ext cx="4673631" cy="646331"/>
          </a:xfrm>
          <a:prstGeom prst="rect">
            <a:avLst/>
          </a:prstGeom>
          <a:noFill/>
        </p:spPr>
        <p:txBody>
          <a:bodyPr wrap="square" rtlCol="0">
            <a:spAutoFit/>
          </a:bodyPr>
          <a:lstStyle/>
          <a:p>
            <a:r>
              <a:rPr lang="en-SG" dirty="0"/>
              <a:t>Doctor 2(id 4) creates record for patient 2(id 6) and associates a nurse(id 2) with the record. </a:t>
            </a:r>
          </a:p>
        </p:txBody>
      </p:sp>
      <p:sp>
        <p:nvSpPr>
          <p:cNvPr id="11" name="TextBox 10">
            <a:extLst>
              <a:ext uri="{FF2B5EF4-FFF2-40B4-BE49-F238E27FC236}">
                <a16:creationId xmlns:a16="http://schemas.microsoft.com/office/drawing/2014/main" id="{76E08CAB-48E4-89C6-B52D-1EE6649DDD8C}"/>
              </a:ext>
            </a:extLst>
          </p:cNvPr>
          <p:cNvSpPr txBox="1"/>
          <p:nvPr/>
        </p:nvSpPr>
        <p:spPr>
          <a:xfrm>
            <a:off x="6061492" y="6055031"/>
            <a:ext cx="4673631" cy="369332"/>
          </a:xfrm>
          <a:prstGeom prst="rect">
            <a:avLst/>
          </a:prstGeom>
          <a:noFill/>
        </p:spPr>
        <p:txBody>
          <a:bodyPr wrap="square" rtlCol="0">
            <a:spAutoFit/>
          </a:bodyPr>
          <a:lstStyle/>
          <a:p>
            <a:r>
              <a:rPr lang="en-SG" dirty="0"/>
              <a:t>Record creation reflected in journal(database)</a:t>
            </a:r>
          </a:p>
        </p:txBody>
      </p:sp>
    </p:spTree>
    <p:extLst>
      <p:ext uri="{BB962C8B-B14F-4D97-AF65-F5344CB8AC3E}">
        <p14:creationId xmlns:p14="http://schemas.microsoft.com/office/powerpoint/2010/main" val="238314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84C5B-E4DB-C590-F99A-410CBD46E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A1A65-070D-48CE-9AF1-9CAE106CCEAB}"/>
              </a:ext>
            </a:extLst>
          </p:cNvPr>
          <p:cNvSpPr>
            <a:spLocks noGrp="1"/>
          </p:cNvSpPr>
          <p:nvPr>
            <p:ph type="title"/>
          </p:nvPr>
        </p:nvSpPr>
        <p:spPr>
          <a:xfrm>
            <a:off x="924530" y="0"/>
            <a:ext cx="10353762" cy="1257300"/>
          </a:xfrm>
        </p:spPr>
        <p:txBody>
          <a:bodyPr/>
          <a:lstStyle/>
          <a:p>
            <a:r>
              <a:rPr lang="en-SG" dirty="0"/>
              <a:t>Functional requirements</a:t>
            </a:r>
          </a:p>
        </p:txBody>
      </p:sp>
      <p:sp>
        <p:nvSpPr>
          <p:cNvPr id="4" name="Content Placeholder 2">
            <a:extLst>
              <a:ext uri="{FF2B5EF4-FFF2-40B4-BE49-F238E27FC236}">
                <a16:creationId xmlns:a16="http://schemas.microsoft.com/office/drawing/2014/main" id="{EF90A618-D86B-DE65-5487-3FF38E756C3C}"/>
              </a:ext>
            </a:extLst>
          </p:cNvPr>
          <p:cNvSpPr>
            <a:spLocks noGrp="1"/>
          </p:cNvSpPr>
          <p:nvPr>
            <p:ph idx="1"/>
          </p:nvPr>
        </p:nvSpPr>
        <p:spPr>
          <a:xfrm>
            <a:off x="913708" y="886967"/>
            <a:ext cx="10353675" cy="908488"/>
          </a:xfrm>
        </p:spPr>
        <p:txBody>
          <a:bodyPr anchor="t">
            <a:normAutofit/>
          </a:bodyPr>
          <a:lstStyle/>
          <a:p>
            <a:r>
              <a:rPr lang="en-US" sz="2000" dirty="0"/>
              <a:t>Doctor can create new records for a patient provided that the doctor is treating the patient. When creating the record, the doctor also associates a nurse with the record. (only if record doesn’t exist)</a:t>
            </a:r>
          </a:p>
        </p:txBody>
      </p:sp>
      <p:pic>
        <p:nvPicPr>
          <p:cNvPr id="8" name="Picture 7">
            <a:extLst>
              <a:ext uri="{FF2B5EF4-FFF2-40B4-BE49-F238E27FC236}">
                <a16:creationId xmlns:a16="http://schemas.microsoft.com/office/drawing/2014/main" id="{9C4BE776-7493-F7EF-3930-9D7611CF5623}"/>
              </a:ext>
            </a:extLst>
          </p:cNvPr>
          <p:cNvPicPr>
            <a:picLocks noChangeAspect="1"/>
          </p:cNvPicPr>
          <p:nvPr/>
        </p:nvPicPr>
        <p:blipFill>
          <a:blip r:embed="rId3"/>
          <a:stretch>
            <a:fillRect/>
          </a:stretch>
        </p:blipFill>
        <p:spPr>
          <a:xfrm>
            <a:off x="248478" y="1795455"/>
            <a:ext cx="8702794" cy="3482642"/>
          </a:xfrm>
          <a:prstGeom prst="rect">
            <a:avLst/>
          </a:prstGeom>
        </p:spPr>
      </p:pic>
      <p:pic>
        <p:nvPicPr>
          <p:cNvPr id="12" name="Picture 11">
            <a:extLst>
              <a:ext uri="{FF2B5EF4-FFF2-40B4-BE49-F238E27FC236}">
                <a16:creationId xmlns:a16="http://schemas.microsoft.com/office/drawing/2014/main" id="{D3505990-DFB3-379D-5AA7-D29F28A1C882}"/>
              </a:ext>
            </a:extLst>
          </p:cNvPr>
          <p:cNvPicPr>
            <a:picLocks noChangeAspect="1"/>
          </p:cNvPicPr>
          <p:nvPr/>
        </p:nvPicPr>
        <p:blipFill>
          <a:blip r:embed="rId4"/>
          <a:stretch>
            <a:fillRect/>
          </a:stretch>
        </p:blipFill>
        <p:spPr>
          <a:xfrm>
            <a:off x="5634285" y="4102667"/>
            <a:ext cx="6485182" cy="2629128"/>
          </a:xfrm>
          <a:prstGeom prst="rect">
            <a:avLst/>
          </a:prstGeom>
        </p:spPr>
      </p:pic>
      <p:sp>
        <p:nvSpPr>
          <p:cNvPr id="13" name="TextBox 12">
            <a:extLst>
              <a:ext uri="{FF2B5EF4-FFF2-40B4-BE49-F238E27FC236}">
                <a16:creationId xmlns:a16="http://schemas.microsoft.com/office/drawing/2014/main" id="{FD230E36-3126-CAE4-9BB0-3870FAEBA63C}"/>
              </a:ext>
            </a:extLst>
          </p:cNvPr>
          <p:cNvSpPr txBox="1"/>
          <p:nvPr/>
        </p:nvSpPr>
        <p:spPr>
          <a:xfrm>
            <a:off x="8951272" y="1933398"/>
            <a:ext cx="3315124" cy="2031325"/>
          </a:xfrm>
          <a:prstGeom prst="rect">
            <a:avLst/>
          </a:prstGeom>
          <a:noFill/>
        </p:spPr>
        <p:txBody>
          <a:bodyPr wrap="square" rtlCol="0">
            <a:spAutoFit/>
          </a:bodyPr>
          <a:lstStyle/>
          <a:p>
            <a:r>
              <a:rPr lang="en-SG" dirty="0"/>
              <a:t>Adds a new journal with </a:t>
            </a:r>
            <a:r>
              <a:rPr lang="en-SG" dirty="0" err="1"/>
              <a:t>patientID</a:t>
            </a:r>
            <a:r>
              <a:rPr lang="en-SG" dirty="0"/>
              <a:t>, doctor, and </a:t>
            </a:r>
            <a:r>
              <a:rPr lang="en-SG" dirty="0" err="1"/>
              <a:t>nurseID</a:t>
            </a:r>
            <a:r>
              <a:rPr lang="en-SG" dirty="0"/>
              <a:t>,</a:t>
            </a:r>
          </a:p>
          <a:p>
            <a:r>
              <a:rPr lang="en-SG" dirty="0"/>
              <a:t>Validates their types, and then checks if a record already exists or not for that patient. If it does, then also check if it the same patient doctor paid.</a:t>
            </a:r>
          </a:p>
        </p:txBody>
      </p:sp>
      <p:sp>
        <p:nvSpPr>
          <p:cNvPr id="14" name="TextBox 13">
            <a:extLst>
              <a:ext uri="{FF2B5EF4-FFF2-40B4-BE49-F238E27FC236}">
                <a16:creationId xmlns:a16="http://schemas.microsoft.com/office/drawing/2014/main" id="{DD15387F-861D-1970-FDAD-7CF86C5E8D8D}"/>
              </a:ext>
            </a:extLst>
          </p:cNvPr>
          <p:cNvSpPr txBox="1"/>
          <p:nvPr/>
        </p:nvSpPr>
        <p:spPr>
          <a:xfrm>
            <a:off x="2229673" y="5971033"/>
            <a:ext cx="3490191" cy="646331"/>
          </a:xfrm>
          <a:prstGeom prst="rect">
            <a:avLst/>
          </a:prstGeom>
          <a:noFill/>
        </p:spPr>
        <p:txBody>
          <a:bodyPr wrap="square" rtlCol="0">
            <a:spAutoFit/>
          </a:bodyPr>
          <a:lstStyle/>
          <a:p>
            <a:r>
              <a:rPr lang="en-SG" dirty="0"/>
              <a:t>Calling the adjournal function to create a new patient record</a:t>
            </a:r>
          </a:p>
        </p:txBody>
      </p:sp>
    </p:spTree>
    <p:extLst>
      <p:ext uri="{BB962C8B-B14F-4D97-AF65-F5344CB8AC3E}">
        <p14:creationId xmlns:p14="http://schemas.microsoft.com/office/powerpoint/2010/main" val="384877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86AAF-98C1-EE7D-D916-EE25799BD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CD359-5A2C-212A-08A5-73011039B224}"/>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7DD60B15-E76B-37D3-F936-69A90715776E}"/>
              </a:ext>
            </a:extLst>
          </p:cNvPr>
          <p:cNvSpPr>
            <a:spLocks noGrp="1"/>
          </p:cNvSpPr>
          <p:nvPr>
            <p:ph idx="1"/>
          </p:nvPr>
        </p:nvSpPr>
        <p:spPr>
          <a:xfrm>
            <a:off x="914400" y="2076450"/>
            <a:ext cx="10353675" cy="394376"/>
          </a:xfrm>
        </p:spPr>
        <p:txBody>
          <a:bodyPr anchor="t">
            <a:normAutofit fontScale="92500"/>
          </a:bodyPr>
          <a:lstStyle/>
          <a:p>
            <a:r>
              <a:rPr lang="en-US" sz="2000" dirty="0"/>
              <a:t>A government agency is allowed to read and delete all types of records. </a:t>
            </a:r>
            <a:endParaRPr lang="en-US" sz="2400" dirty="0"/>
          </a:p>
        </p:txBody>
      </p:sp>
      <p:pic>
        <p:nvPicPr>
          <p:cNvPr id="5" name="Picture 4">
            <a:extLst>
              <a:ext uri="{FF2B5EF4-FFF2-40B4-BE49-F238E27FC236}">
                <a16:creationId xmlns:a16="http://schemas.microsoft.com/office/drawing/2014/main" id="{C30C09DF-475C-7EC9-B713-9DB5B3B2BDA7}"/>
              </a:ext>
            </a:extLst>
          </p:cNvPr>
          <p:cNvPicPr>
            <a:picLocks noChangeAspect="1"/>
          </p:cNvPicPr>
          <p:nvPr/>
        </p:nvPicPr>
        <p:blipFill>
          <a:blip r:embed="rId2"/>
          <a:stretch>
            <a:fillRect/>
          </a:stretch>
        </p:blipFill>
        <p:spPr>
          <a:xfrm>
            <a:off x="917779" y="2470826"/>
            <a:ext cx="4892464" cy="2004234"/>
          </a:xfrm>
          <a:prstGeom prst="rect">
            <a:avLst/>
          </a:prstGeom>
        </p:spPr>
      </p:pic>
      <p:pic>
        <p:nvPicPr>
          <p:cNvPr id="7" name="Picture 6">
            <a:extLst>
              <a:ext uri="{FF2B5EF4-FFF2-40B4-BE49-F238E27FC236}">
                <a16:creationId xmlns:a16="http://schemas.microsoft.com/office/drawing/2014/main" id="{D94AA58B-EA72-9329-85F0-FD576B577BF8}"/>
              </a:ext>
            </a:extLst>
          </p:cNvPr>
          <p:cNvPicPr>
            <a:picLocks noChangeAspect="1"/>
          </p:cNvPicPr>
          <p:nvPr/>
        </p:nvPicPr>
        <p:blipFill>
          <a:blip r:embed="rId3"/>
          <a:stretch>
            <a:fillRect/>
          </a:stretch>
        </p:blipFill>
        <p:spPr>
          <a:xfrm>
            <a:off x="913795" y="4618390"/>
            <a:ext cx="4671465" cy="1120237"/>
          </a:xfrm>
          <a:prstGeom prst="rect">
            <a:avLst/>
          </a:prstGeom>
        </p:spPr>
      </p:pic>
      <p:sp>
        <p:nvSpPr>
          <p:cNvPr id="8" name="TextBox 7">
            <a:extLst>
              <a:ext uri="{FF2B5EF4-FFF2-40B4-BE49-F238E27FC236}">
                <a16:creationId xmlns:a16="http://schemas.microsoft.com/office/drawing/2014/main" id="{4B3F50DC-4321-8099-BDA7-EFB380B6795A}"/>
              </a:ext>
            </a:extLst>
          </p:cNvPr>
          <p:cNvSpPr txBox="1"/>
          <p:nvPr/>
        </p:nvSpPr>
        <p:spPr>
          <a:xfrm>
            <a:off x="913795" y="5735350"/>
            <a:ext cx="5061310" cy="646331"/>
          </a:xfrm>
          <a:prstGeom prst="rect">
            <a:avLst/>
          </a:prstGeom>
          <a:noFill/>
        </p:spPr>
        <p:txBody>
          <a:bodyPr wrap="square" rtlCol="0">
            <a:spAutoFit/>
          </a:bodyPr>
          <a:lstStyle/>
          <a:p>
            <a:r>
              <a:rPr lang="en-SG" dirty="0"/>
              <a:t>Government reading both patients’ records (patient’s 2(id 6) record is empty) .</a:t>
            </a:r>
          </a:p>
        </p:txBody>
      </p:sp>
      <p:pic>
        <p:nvPicPr>
          <p:cNvPr id="10" name="Picture 9">
            <a:extLst>
              <a:ext uri="{FF2B5EF4-FFF2-40B4-BE49-F238E27FC236}">
                <a16:creationId xmlns:a16="http://schemas.microsoft.com/office/drawing/2014/main" id="{024019D2-3B80-ADFB-9EEC-A1689C225A3D}"/>
              </a:ext>
            </a:extLst>
          </p:cNvPr>
          <p:cNvPicPr>
            <a:picLocks noChangeAspect="1"/>
          </p:cNvPicPr>
          <p:nvPr/>
        </p:nvPicPr>
        <p:blipFill>
          <a:blip r:embed="rId4"/>
          <a:stretch>
            <a:fillRect/>
          </a:stretch>
        </p:blipFill>
        <p:spPr>
          <a:xfrm>
            <a:off x="6385743" y="2470826"/>
            <a:ext cx="4580017" cy="2293819"/>
          </a:xfrm>
          <a:prstGeom prst="rect">
            <a:avLst/>
          </a:prstGeom>
        </p:spPr>
      </p:pic>
      <p:sp>
        <p:nvSpPr>
          <p:cNvPr id="11" name="TextBox 10">
            <a:extLst>
              <a:ext uri="{FF2B5EF4-FFF2-40B4-BE49-F238E27FC236}">
                <a16:creationId xmlns:a16="http://schemas.microsoft.com/office/drawing/2014/main" id="{85F3B72B-97E2-B527-5313-BE06F950C9D4}"/>
              </a:ext>
            </a:extLst>
          </p:cNvPr>
          <p:cNvSpPr txBox="1"/>
          <p:nvPr/>
        </p:nvSpPr>
        <p:spPr>
          <a:xfrm>
            <a:off x="6326521" y="4986320"/>
            <a:ext cx="4698459" cy="646331"/>
          </a:xfrm>
          <a:prstGeom prst="rect">
            <a:avLst/>
          </a:prstGeom>
          <a:noFill/>
        </p:spPr>
        <p:txBody>
          <a:bodyPr wrap="square" rtlCol="0">
            <a:spAutoFit/>
          </a:bodyPr>
          <a:lstStyle/>
          <a:p>
            <a:r>
              <a:rPr lang="en-SG" dirty="0"/>
              <a:t>Government deleting patient 2’s record and then trying to read his record after deletion.</a:t>
            </a:r>
          </a:p>
        </p:txBody>
      </p:sp>
    </p:spTree>
    <p:extLst>
      <p:ext uri="{BB962C8B-B14F-4D97-AF65-F5344CB8AC3E}">
        <p14:creationId xmlns:p14="http://schemas.microsoft.com/office/powerpoint/2010/main" val="2030818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EE506-5FCC-D2EE-3F6D-7999B90D1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FDA35-B638-C980-C137-6D66AC663A3A}"/>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A8DD7BE4-CDE7-1EB3-284F-8875F95469C2}"/>
              </a:ext>
            </a:extLst>
          </p:cNvPr>
          <p:cNvSpPr>
            <a:spLocks noGrp="1"/>
          </p:cNvSpPr>
          <p:nvPr>
            <p:ph idx="1"/>
          </p:nvPr>
        </p:nvSpPr>
        <p:spPr>
          <a:xfrm>
            <a:off x="914400" y="2076450"/>
            <a:ext cx="10353675" cy="394376"/>
          </a:xfrm>
        </p:spPr>
        <p:txBody>
          <a:bodyPr anchor="t">
            <a:normAutofit fontScale="92500"/>
          </a:bodyPr>
          <a:lstStyle/>
          <a:p>
            <a:r>
              <a:rPr lang="en-US" sz="2000" dirty="0"/>
              <a:t>A government agency is allowed to read and delete all types of records. </a:t>
            </a:r>
            <a:endParaRPr lang="en-US" sz="2400" dirty="0"/>
          </a:p>
        </p:txBody>
      </p:sp>
      <p:pic>
        <p:nvPicPr>
          <p:cNvPr id="6" name="Picture 5">
            <a:extLst>
              <a:ext uri="{FF2B5EF4-FFF2-40B4-BE49-F238E27FC236}">
                <a16:creationId xmlns:a16="http://schemas.microsoft.com/office/drawing/2014/main" id="{E4DBF2D6-0C8B-E5E6-627A-0487E682F989}"/>
              </a:ext>
            </a:extLst>
          </p:cNvPr>
          <p:cNvPicPr>
            <a:picLocks noChangeAspect="1"/>
          </p:cNvPicPr>
          <p:nvPr/>
        </p:nvPicPr>
        <p:blipFill>
          <a:blip r:embed="rId2"/>
          <a:stretch>
            <a:fillRect/>
          </a:stretch>
        </p:blipFill>
        <p:spPr>
          <a:xfrm>
            <a:off x="913795" y="2470826"/>
            <a:ext cx="6408975" cy="2598645"/>
          </a:xfrm>
          <a:prstGeom prst="rect">
            <a:avLst/>
          </a:prstGeom>
        </p:spPr>
      </p:pic>
      <p:pic>
        <p:nvPicPr>
          <p:cNvPr id="12" name="Picture 11">
            <a:extLst>
              <a:ext uri="{FF2B5EF4-FFF2-40B4-BE49-F238E27FC236}">
                <a16:creationId xmlns:a16="http://schemas.microsoft.com/office/drawing/2014/main" id="{E1B85994-FA12-6B16-9B75-D66B11DC2408}"/>
              </a:ext>
            </a:extLst>
          </p:cNvPr>
          <p:cNvPicPr>
            <a:picLocks noChangeAspect="1"/>
          </p:cNvPicPr>
          <p:nvPr/>
        </p:nvPicPr>
        <p:blipFill>
          <a:blip r:embed="rId3"/>
          <a:stretch>
            <a:fillRect/>
          </a:stretch>
        </p:blipFill>
        <p:spPr>
          <a:xfrm>
            <a:off x="913795" y="5181780"/>
            <a:ext cx="6561389" cy="1455546"/>
          </a:xfrm>
          <a:prstGeom prst="rect">
            <a:avLst/>
          </a:prstGeom>
        </p:spPr>
      </p:pic>
      <p:pic>
        <p:nvPicPr>
          <p:cNvPr id="14" name="Picture 13">
            <a:extLst>
              <a:ext uri="{FF2B5EF4-FFF2-40B4-BE49-F238E27FC236}">
                <a16:creationId xmlns:a16="http://schemas.microsoft.com/office/drawing/2014/main" id="{724D5332-F1C1-0568-AD43-ACEC81765E67}"/>
              </a:ext>
            </a:extLst>
          </p:cNvPr>
          <p:cNvPicPr>
            <a:picLocks noChangeAspect="1"/>
          </p:cNvPicPr>
          <p:nvPr/>
        </p:nvPicPr>
        <p:blipFill>
          <a:blip r:embed="rId4"/>
          <a:stretch>
            <a:fillRect/>
          </a:stretch>
        </p:blipFill>
        <p:spPr>
          <a:xfrm>
            <a:off x="7553219" y="5532272"/>
            <a:ext cx="4420217" cy="1105054"/>
          </a:xfrm>
          <a:prstGeom prst="rect">
            <a:avLst/>
          </a:prstGeom>
        </p:spPr>
      </p:pic>
      <p:sp>
        <p:nvSpPr>
          <p:cNvPr id="15" name="TextBox 14">
            <a:extLst>
              <a:ext uri="{FF2B5EF4-FFF2-40B4-BE49-F238E27FC236}">
                <a16:creationId xmlns:a16="http://schemas.microsoft.com/office/drawing/2014/main" id="{0C7C6760-3380-2809-4189-630B2288D853}"/>
              </a:ext>
            </a:extLst>
          </p:cNvPr>
          <p:cNvSpPr txBox="1"/>
          <p:nvPr/>
        </p:nvSpPr>
        <p:spPr>
          <a:xfrm>
            <a:off x="7553219" y="2612224"/>
            <a:ext cx="3945888" cy="646331"/>
          </a:xfrm>
          <a:prstGeom prst="rect">
            <a:avLst/>
          </a:prstGeom>
          <a:noFill/>
        </p:spPr>
        <p:txBody>
          <a:bodyPr wrap="none" rtlCol="0">
            <a:spAutoFit/>
          </a:bodyPr>
          <a:lstStyle/>
          <a:p>
            <a:r>
              <a:rPr lang="en-SG" dirty="0"/>
              <a:t>Lists all records in the database regardless</a:t>
            </a:r>
          </a:p>
          <a:p>
            <a:r>
              <a:rPr lang="en-SG" dirty="0"/>
              <a:t>of division</a:t>
            </a:r>
          </a:p>
        </p:txBody>
      </p:sp>
      <p:sp>
        <p:nvSpPr>
          <p:cNvPr id="16" name="TextBox 15">
            <a:extLst>
              <a:ext uri="{FF2B5EF4-FFF2-40B4-BE49-F238E27FC236}">
                <a16:creationId xmlns:a16="http://schemas.microsoft.com/office/drawing/2014/main" id="{7A11FBBB-9E64-84BD-3A69-F4E50F7FCE46}"/>
              </a:ext>
            </a:extLst>
          </p:cNvPr>
          <p:cNvSpPr txBox="1"/>
          <p:nvPr/>
        </p:nvSpPr>
        <p:spPr>
          <a:xfrm>
            <a:off x="7850221" y="4834647"/>
            <a:ext cx="3984552" cy="646331"/>
          </a:xfrm>
          <a:prstGeom prst="rect">
            <a:avLst/>
          </a:prstGeom>
          <a:noFill/>
        </p:spPr>
        <p:txBody>
          <a:bodyPr wrap="none" rtlCol="0">
            <a:spAutoFit/>
          </a:bodyPr>
          <a:lstStyle/>
          <a:p>
            <a:r>
              <a:rPr lang="en-SG" dirty="0"/>
              <a:t>Deletes a patient’s record by removing the</a:t>
            </a:r>
          </a:p>
          <a:p>
            <a:r>
              <a:rPr lang="en-SG" dirty="0"/>
              <a:t>key from the </a:t>
            </a:r>
            <a:r>
              <a:rPr lang="en-SG" dirty="0" err="1"/>
              <a:t>hashmap</a:t>
            </a:r>
            <a:endParaRPr lang="en-SG" dirty="0"/>
          </a:p>
        </p:txBody>
      </p:sp>
    </p:spTree>
    <p:extLst>
      <p:ext uri="{BB962C8B-B14F-4D97-AF65-F5344CB8AC3E}">
        <p14:creationId xmlns:p14="http://schemas.microsoft.com/office/powerpoint/2010/main" val="41961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8BA9-8E88-EFA9-6853-A376E4510FFF}"/>
              </a:ext>
            </a:extLst>
          </p:cNvPr>
          <p:cNvSpPr>
            <a:spLocks noGrp="1"/>
          </p:cNvSpPr>
          <p:nvPr>
            <p:ph type="title"/>
          </p:nvPr>
        </p:nvSpPr>
        <p:spPr>
          <a:xfrm>
            <a:off x="919119" y="2895600"/>
            <a:ext cx="10353762" cy="1257300"/>
          </a:xfrm>
        </p:spPr>
        <p:txBody>
          <a:bodyPr/>
          <a:lstStyle/>
          <a:p>
            <a:r>
              <a:rPr lang="en-SG" dirty="0"/>
              <a:t>Thank you!</a:t>
            </a:r>
          </a:p>
        </p:txBody>
      </p:sp>
    </p:spTree>
    <p:extLst>
      <p:ext uri="{BB962C8B-B14F-4D97-AF65-F5344CB8AC3E}">
        <p14:creationId xmlns:p14="http://schemas.microsoft.com/office/powerpoint/2010/main" val="144769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306B-1BA2-A5B1-4553-E914ABF4F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10ED6-110A-8785-FB3C-0181CBC0FFFD}"/>
              </a:ext>
            </a:extLst>
          </p:cNvPr>
          <p:cNvSpPr>
            <a:spLocks noGrp="1"/>
          </p:cNvSpPr>
          <p:nvPr>
            <p:ph type="title"/>
          </p:nvPr>
        </p:nvSpPr>
        <p:spPr>
          <a:xfrm>
            <a:off x="919119" y="0"/>
            <a:ext cx="10353762" cy="1257300"/>
          </a:xfrm>
        </p:spPr>
        <p:txBody>
          <a:bodyPr/>
          <a:lstStyle/>
          <a:p>
            <a:r>
              <a:rPr lang="en-SG"/>
              <a:t>Architectural Overview</a:t>
            </a:r>
            <a:endParaRPr lang="en-SG" dirty="0"/>
          </a:p>
        </p:txBody>
      </p:sp>
      <p:pic>
        <p:nvPicPr>
          <p:cNvPr id="4" name="Picture 3" descr="A diagram of a software company&#10;&#10;Description automatically generated">
            <a:extLst>
              <a:ext uri="{FF2B5EF4-FFF2-40B4-BE49-F238E27FC236}">
                <a16:creationId xmlns:a16="http://schemas.microsoft.com/office/drawing/2014/main" id="{E09B843B-9F6A-28B3-F5B7-4622BE2E607A}"/>
              </a:ext>
            </a:extLst>
          </p:cNvPr>
          <p:cNvPicPr>
            <a:picLocks noChangeAspect="1"/>
          </p:cNvPicPr>
          <p:nvPr/>
        </p:nvPicPr>
        <p:blipFill>
          <a:blip r:embed="rId3"/>
          <a:stretch>
            <a:fillRect/>
          </a:stretch>
        </p:blipFill>
        <p:spPr>
          <a:xfrm>
            <a:off x="1781401" y="1105313"/>
            <a:ext cx="8043536" cy="5499768"/>
          </a:xfrm>
          <a:prstGeom prst="rect">
            <a:avLst/>
          </a:prstGeom>
        </p:spPr>
      </p:pic>
    </p:spTree>
    <p:extLst>
      <p:ext uri="{BB962C8B-B14F-4D97-AF65-F5344CB8AC3E}">
        <p14:creationId xmlns:p14="http://schemas.microsoft.com/office/powerpoint/2010/main" val="199877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AAA5-01A0-5174-B1A2-68CB30266B9A}"/>
              </a:ext>
            </a:extLst>
          </p:cNvPr>
          <p:cNvSpPr>
            <a:spLocks noGrp="1"/>
          </p:cNvSpPr>
          <p:nvPr>
            <p:ph type="title"/>
          </p:nvPr>
        </p:nvSpPr>
        <p:spPr>
          <a:xfrm>
            <a:off x="919119" y="0"/>
            <a:ext cx="10353762" cy="1257300"/>
          </a:xfrm>
        </p:spPr>
        <p:txBody>
          <a:bodyPr/>
          <a:lstStyle/>
          <a:p>
            <a:r>
              <a:rPr lang="en-SG" dirty="0"/>
              <a:t>TLS connection</a:t>
            </a:r>
          </a:p>
        </p:txBody>
      </p:sp>
      <p:pic>
        <p:nvPicPr>
          <p:cNvPr id="16" name="Picture 15">
            <a:extLst>
              <a:ext uri="{FF2B5EF4-FFF2-40B4-BE49-F238E27FC236}">
                <a16:creationId xmlns:a16="http://schemas.microsoft.com/office/drawing/2014/main" id="{1862ED06-69F6-F077-F4A3-FE4CFDF7D400}"/>
              </a:ext>
            </a:extLst>
          </p:cNvPr>
          <p:cNvPicPr>
            <a:picLocks noChangeAspect="1"/>
          </p:cNvPicPr>
          <p:nvPr/>
        </p:nvPicPr>
        <p:blipFill>
          <a:blip r:embed="rId3"/>
          <a:stretch>
            <a:fillRect/>
          </a:stretch>
        </p:blipFill>
        <p:spPr>
          <a:xfrm>
            <a:off x="5639091" y="1875778"/>
            <a:ext cx="6210838" cy="4694327"/>
          </a:xfrm>
          <a:prstGeom prst="rect">
            <a:avLst/>
          </a:prstGeom>
        </p:spPr>
      </p:pic>
      <p:pic>
        <p:nvPicPr>
          <p:cNvPr id="18" name="Picture 17">
            <a:extLst>
              <a:ext uri="{FF2B5EF4-FFF2-40B4-BE49-F238E27FC236}">
                <a16:creationId xmlns:a16="http://schemas.microsoft.com/office/drawing/2014/main" id="{0BF13860-B7D5-B8C7-4CF2-86020C60F541}"/>
              </a:ext>
            </a:extLst>
          </p:cNvPr>
          <p:cNvPicPr>
            <a:picLocks noChangeAspect="1"/>
          </p:cNvPicPr>
          <p:nvPr/>
        </p:nvPicPr>
        <p:blipFill>
          <a:blip r:embed="rId4"/>
          <a:stretch>
            <a:fillRect/>
          </a:stretch>
        </p:blipFill>
        <p:spPr>
          <a:xfrm>
            <a:off x="448603" y="1875778"/>
            <a:ext cx="4930567" cy="2141406"/>
          </a:xfrm>
          <a:prstGeom prst="rect">
            <a:avLst/>
          </a:prstGeom>
        </p:spPr>
      </p:pic>
    </p:spTree>
    <p:extLst>
      <p:ext uri="{BB962C8B-B14F-4D97-AF65-F5344CB8AC3E}">
        <p14:creationId xmlns:p14="http://schemas.microsoft.com/office/powerpoint/2010/main" val="286854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05BBD-B91D-C819-C694-FD1E72FF6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96BCE-28C9-F37C-F574-7F9A6ADDB4E1}"/>
              </a:ext>
            </a:extLst>
          </p:cNvPr>
          <p:cNvSpPr>
            <a:spLocks noGrp="1"/>
          </p:cNvSpPr>
          <p:nvPr>
            <p:ph type="title"/>
          </p:nvPr>
        </p:nvSpPr>
        <p:spPr>
          <a:xfrm>
            <a:off x="919119" y="0"/>
            <a:ext cx="10353762" cy="1257300"/>
          </a:xfrm>
        </p:spPr>
        <p:txBody>
          <a:bodyPr/>
          <a:lstStyle/>
          <a:p>
            <a:r>
              <a:rPr lang="en-SG" dirty="0"/>
              <a:t>TLS connection(server side)</a:t>
            </a:r>
          </a:p>
        </p:txBody>
      </p:sp>
      <p:pic>
        <p:nvPicPr>
          <p:cNvPr id="4" name="Picture 3">
            <a:extLst>
              <a:ext uri="{FF2B5EF4-FFF2-40B4-BE49-F238E27FC236}">
                <a16:creationId xmlns:a16="http://schemas.microsoft.com/office/drawing/2014/main" id="{C0698F0B-8433-13A5-250C-1ADC310E0F14}"/>
              </a:ext>
            </a:extLst>
          </p:cNvPr>
          <p:cNvPicPr>
            <a:picLocks noChangeAspect="1"/>
          </p:cNvPicPr>
          <p:nvPr/>
        </p:nvPicPr>
        <p:blipFill>
          <a:blip r:embed="rId2"/>
          <a:stretch>
            <a:fillRect/>
          </a:stretch>
        </p:blipFill>
        <p:spPr>
          <a:xfrm>
            <a:off x="283054" y="2217786"/>
            <a:ext cx="6797629" cy="3132091"/>
          </a:xfrm>
          <a:prstGeom prst="rect">
            <a:avLst/>
          </a:prstGeom>
        </p:spPr>
      </p:pic>
      <p:sp>
        <p:nvSpPr>
          <p:cNvPr id="5" name="TextBox 4">
            <a:extLst>
              <a:ext uri="{FF2B5EF4-FFF2-40B4-BE49-F238E27FC236}">
                <a16:creationId xmlns:a16="http://schemas.microsoft.com/office/drawing/2014/main" id="{C86E77C1-478D-C485-6CFD-D125BE14E123}"/>
              </a:ext>
            </a:extLst>
          </p:cNvPr>
          <p:cNvSpPr txBox="1"/>
          <p:nvPr/>
        </p:nvSpPr>
        <p:spPr>
          <a:xfrm>
            <a:off x="835672" y="1656795"/>
            <a:ext cx="5692392" cy="461665"/>
          </a:xfrm>
          <a:prstGeom prst="rect">
            <a:avLst/>
          </a:prstGeom>
          <a:noFill/>
        </p:spPr>
        <p:txBody>
          <a:bodyPr wrap="none" rtlCol="0">
            <a:spAutoFit/>
          </a:bodyPr>
          <a:lstStyle/>
          <a:p>
            <a:r>
              <a:rPr lang="en-SG" sz="2400" dirty="0"/>
              <a:t>SSL socket creation and client authentication</a:t>
            </a:r>
          </a:p>
        </p:txBody>
      </p:sp>
      <p:sp>
        <p:nvSpPr>
          <p:cNvPr id="6" name="TextBox 5">
            <a:extLst>
              <a:ext uri="{FF2B5EF4-FFF2-40B4-BE49-F238E27FC236}">
                <a16:creationId xmlns:a16="http://schemas.microsoft.com/office/drawing/2014/main" id="{2DD19210-287C-9CF8-5C0B-93EAA7F398A5}"/>
              </a:ext>
            </a:extLst>
          </p:cNvPr>
          <p:cNvSpPr txBox="1"/>
          <p:nvPr/>
        </p:nvSpPr>
        <p:spPr>
          <a:xfrm>
            <a:off x="7428399" y="2828835"/>
            <a:ext cx="4480547" cy="923330"/>
          </a:xfrm>
          <a:prstGeom prst="rect">
            <a:avLst/>
          </a:prstGeom>
          <a:noFill/>
        </p:spPr>
        <p:txBody>
          <a:bodyPr wrap="square" rtlCol="0">
            <a:spAutoFit/>
          </a:bodyPr>
          <a:lstStyle/>
          <a:p>
            <a:r>
              <a:rPr lang="en-US" dirty="0" err="1"/>
              <a:t>SSLServerSocket</a:t>
            </a:r>
            <a:r>
              <a:rPr lang="en-US" dirty="0"/>
              <a:t> is created from the factory and client authentication is enforced by calling </a:t>
            </a:r>
            <a:r>
              <a:rPr lang="en-US" dirty="0" err="1"/>
              <a:t>setNeedClientAuth</a:t>
            </a:r>
            <a:r>
              <a:rPr lang="en-US" dirty="0"/>
              <a:t>(true).</a:t>
            </a:r>
            <a:endParaRPr lang="en-SG" dirty="0"/>
          </a:p>
        </p:txBody>
      </p:sp>
    </p:spTree>
    <p:extLst>
      <p:ext uri="{BB962C8B-B14F-4D97-AF65-F5344CB8AC3E}">
        <p14:creationId xmlns:p14="http://schemas.microsoft.com/office/powerpoint/2010/main" val="302479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57DEC-D9E6-C9A3-0188-2BFF49AE7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E37EB-5B77-A666-91B3-D3CF06BEF0A0}"/>
              </a:ext>
            </a:extLst>
          </p:cNvPr>
          <p:cNvSpPr>
            <a:spLocks noGrp="1"/>
          </p:cNvSpPr>
          <p:nvPr>
            <p:ph type="title"/>
          </p:nvPr>
        </p:nvSpPr>
        <p:spPr>
          <a:xfrm>
            <a:off x="919119" y="0"/>
            <a:ext cx="10353762" cy="1257300"/>
          </a:xfrm>
        </p:spPr>
        <p:txBody>
          <a:bodyPr/>
          <a:lstStyle/>
          <a:p>
            <a:r>
              <a:rPr lang="en-SG" dirty="0"/>
              <a:t>TLS connection(server side)</a:t>
            </a:r>
          </a:p>
        </p:txBody>
      </p:sp>
      <p:sp>
        <p:nvSpPr>
          <p:cNvPr id="4" name="TextBox 3">
            <a:extLst>
              <a:ext uri="{FF2B5EF4-FFF2-40B4-BE49-F238E27FC236}">
                <a16:creationId xmlns:a16="http://schemas.microsoft.com/office/drawing/2014/main" id="{562C894C-7F3E-B199-38AF-6740D38B6EE9}"/>
              </a:ext>
            </a:extLst>
          </p:cNvPr>
          <p:cNvSpPr txBox="1"/>
          <p:nvPr/>
        </p:nvSpPr>
        <p:spPr>
          <a:xfrm>
            <a:off x="1639203" y="1417422"/>
            <a:ext cx="4687822" cy="461665"/>
          </a:xfrm>
          <a:prstGeom prst="rect">
            <a:avLst/>
          </a:prstGeom>
          <a:noFill/>
        </p:spPr>
        <p:txBody>
          <a:bodyPr wrap="none" rtlCol="0">
            <a:spAutoFit/>
          </a:bodyPr>
          <a:lstStyle/>
          <a:p>
            <a:r>
              <a:rPr lang="en-SG" sz="2400" dirty="0"/>
              <a:t>SSL Session and Certificate Retrieval</a:t>
            </a:r>
          </a:p>
        </p:txBody>
      </p:sp>
      <p:sp>
        <p:nvSpPr>
          <p:cNvPr id="5" name="TextBox 4">
            <a:extLst>
              <a:ext uri="{FF2B5EF4-FFF2-40B4-BE49-F238E27FC236}">
                <a16:creationId xmlns:a16="http://schemas.microsoft.com/office/drawing/2014/main" id="{1DA6FBC1-603A-645F-1D49-494C0B73E58C}"/>
              </a:ext>
            </a:extLst>
          </p:cNvPr>
          <p:cNvSpPr txBox="1"/>
          <p:nvPr/>
        </p:nvSpPr>
        <p:spPr>
          <a:xfrm>
            <a:off x="7967153" y="2967335"/>
            <a:ext cx="3815822" cy="923330"/>
          </a:xfrm>
          <a:prstGeom prst="rect">
            <a:avLst/>
          </a:prstGeom>
          <a:noFill/>
        </p:spPr>
        <p:txBody>
          <a:bodyPr wrap="square" rtlCol="0">
            <a:spAutoFit/>
          </a:bodyPr>
          <a:lstStyle/>
          <a:p>
            <a:r>
              <a:rPr lang="en-US" dirty="0"/>
              <a:t>The server accepts the client connection (</a:t>
            </a:r>
            <a:r>
              <a:rPr lang="en-US" dirty="0" err="1"/>
              <a:t>SSLSocket</a:t>
            </a:r>
            <a:r>
              <a:rPr lang="en-US" dirty="0"/>
              <a:t>), starts a new session, and retrieves the client's certificate.</a:t>
            </a:r>
            <a:endParaRPr lang="en-SG" dirty="0"/>
          </a:p>
        </p:txBody>
      </p:sp>
      <p:pic>
        <p:nvPicPr>
          <p:cNvPr id="7" name="Picture 6">
            <a:extLst>
              <a:ext uri="{FF2B5EF4-FFF2-40B4-BE49-F238E27FC236}">
                <a16:creationId xmlns:a16="http://schemas.microsoft.com/office/drawing/2014/main" id="{1621E1B6-27CD-09E1-CFB1-4853EC5CBC6F}"/>
              </a:ext>
            </a:extLst>
          </p:cNvPr>
          <p:cNvPicPr>
            <a:picLocks noChangeAspect="1"/>
          </p:cNvPicPr>
          <p:nvPr/>
        </p:nvPicPr>
        <p:blipFill>
          <a:blip r:embed="rId2"/>
          <a:stretch>
            <a:fillRect/>
          </a:stretch>
        </p:blipFill>
        <p:spPr>
          <a:xfrm>
            <a:off x="409025" y="2039209"/>
            <a:ext cx="7148179" cy="3436918"/>
          </a:xfrm>
          <a:prstGeom prst="rect">
            <a:avLst/>
          </a:prstGeom>
        </p:spPr>
      </p:pic>
    </p:spTree>
    <p:extLst>
      <p:ext uri="{BB962C8B-B14F-4D97-AF65-F5344CB8AC3E}">
        <p14:creationId xmlns:p14="http://schemas.microsoft.com/office/powerpoint/2010/main" val="401042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FBDAF-0E18-752D-3CCC-7D8768153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ECF80-866B-B9EB-B74F-B8ACE211C05E}"/>
              </a:ext>
            </a:extLst>
          </p:cNvPr>
          <p:cNvSpPr>
            <a:spLocks noGrp="1"/>
          </p:cNvSpPr>
          <p:nvPr>
            <p:ph type="title"/>
          </p:nvPr>
        </p:nvSpPr>
        <p:spPr>
          <a:xfrm>
            <a:off x="919119" y="0"/>
            <a:ext cx="10353762" cy="1257300"/>
          </a:xfrm>
        </p:spPr>
        <p:txBody>
          <a:bodyPr/>
          <a:lstStyle/>
          <a:p>
            <a:r>
              <a:rPr lang="en-SG" dirty="0"/>
              <a:t>TLS connection(client side)</a:t>
            </a:r>
          </a:p>
        </p:txBody>
      </p:sp>
      <p:sp>
        <p:nvSpPr>
          <p:cNvPr id="4" name="TextBox 3">
            <a:extLst>
              <a:ext uri="{FF2B5EF4-FFF2-40B4-BE49-F238E27FC236}">
                <a16:creationId xmlns:a16="http://schemas.microsoft.com/office/drawing/2014/main" id="{18706306-7778-248D-7DD4-AD7AAA8F41AB}"/>
              </a:ext>
            </a:extLst>
          </p:cNvPr>
          <p:cNvSpPr txBox="1"/>
          <p:nvPr/>
        </p:nvSpPr>
        <p:spPr>
          <a:xfrm>
            <a:off x="98314" y="2241779"/>
            <a:ext cx="7418569" cy="430887"/>
          </a:xfrm>
          <a:prstGeom prst="rect">
            <a:avLst/>
          </a:prstGeom>
          <a:noFill/>
        </p:spPr>
        <p:txBody>
          <a:bodyPr wrap="none" rtlCol="0">
            <a:spAutoFit/>
          </a:bodyPr>
          <a:lstStyle/>
          <a:p>
            <a:r>
              <a:rPr lang="en-US" sz="2200" dirty="0"/>
              <a:t>SSL Context and Socket Factory Configuration in main function</a:t>
            </a:r>
            <a:endParaRPr lang="en-SG" sz="2200" dirty="0"/>
          </a:p>
        </p:txBody>
      </p:sp>
      <p:sp>
        <p:nvSpPr>
          <p:cNvPr id="5" name="TextBox 4">
            <a:extLst>
              <a:ext uri="{FF2B5EF4-FFF2-40B4-BE49-F238E27FC236}">
                <a16:creationId xmlns:a16="http://schemas.microsoft.com/office/drawing/2014/main" id="{0655AD12-F08F-C9A9-215E-A895BBBDB1D5}"/>
              </a:ext>
            </a:extLst>
          </p:cNvPr>
          <p:cNvSpPr txBox="1"/>
          <p:nvPr/>
        </p:nvSpPr>
        <p:spPr>
          <a:xfrm>
            <a:off x="7541024" y="3080659"/>
            <a:ext cx="3815822" cy="923330"/>
          </a:xfrm>
          <a:prstGeom prst="rect">
            <a:avLst/>
          </a:prstGeom>
          <a:noFill/>
        </p:spPr>
        <p:txBody>
          <a:bodyPr wrap="square" rtlCol="0">
            <a:spAutoFit/>
          </a:bodyPr>
          <a:lstStyle/>
          <a:p>
            <a:r>
              <a:rPr lang="en-US" dirty="0"/>
              <a:t>The setup of the </a:t>
            </a:r>
            <a:r>
              <a:rPr lang="en-US" dirty="0" err="1"/>
              <a:t>SSLContext</a:t>
            </a:r>
            <a:r>
              <a:rPr lang="en-US" dirty="0"/>
              <a:t> and </a:t>
            </a:r>
            <a:r>
              <a:rPr lang="en-US" dirty="0" err="1"/>
              <a:t>SSLSocketFactory</a:t>
            </a:r>
            <a:r>
              <a:rPr lang="en-US" dirty="0"/>
              <a:t>, including loading key and trust stores.</a:t>
            </a:r>
            <a:endParaRPr lang="en-SG" dirty="0"/>
          </a:p>
        </p:txBody>
      </p:sp>
      <p:pic>
        <p:nvPicPr>
          <p:cNvPr id="6" name="Picture 5">
            <a:extLst>
              <a:ext uri="{FF2B5EF4-FFF2-40B4-BE49-F238E27FC236}">
                <a16:creationId xmlns:a16="http://schemas.microsoft.com/office/drawing/2014/main" id="{43A6E4E2-6734-1961-8301-961AD861FBF1}"/>
              </a:ext>
            </a:extLst>
          </p:cNvPr>
          <p:cNvPicPr>
            <a:picLocks noChangeAspect="1"/>
          </p:cNvPicPr>
          <p:nvPr/>
        </p:nvPicPr>
        <p:blipFill>
          <a:blip r:embed="rId2"/>
          <a:stretch>
            <a:fillRect/>
          </a:stretch>
        </p:blipFill>
        <p:spPr>
          <a:xfrm>
            <a:off x="1003196" y="2757396"/>
            <a:ext cx="5608806" cy="1569856"/>
          </a:xfrm>
          <a:prstGeom prst="rect">
            <a:avLst/>
          </a:prstGeom>
        </p:spPr>
      </p:pic>
    </p:spTree>
    <p:extLst>
      <p:ext uri="{BB962C8B-B14F-4D97-AF65-F5344CB8AC3E}">
        <p14:creationId xmlns:p14="http://schemas.microsoft.com/office/powerpoint/2010/main" val="176069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278A4-066D-E803-EAFD-FA029224C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FC3F4-9782-2E40-DE0E-0B5C71614BFD}"/>
              </a:ext>
            </a:extLst>
          </p:cNvPr>
          <p:cNvSpPr>
            <a:spLocks noGrp="1"/>
          </p:cNvSpPr>
          <p:nvPr>
            <p:ph type="title"/>
          </p:nvPr>
        </p:nvSpPr>
        <p:spPr>
          <a:xfrm>
            <a:off x="919119" y="0"/>
            <a:ext cx="10353762" cy="1257300"/>
          </a:xfrm>
        </p:spPr>
        <p:txBody>
          <a:bodyPr/>
          <a:lstStyle/>
          <a:p>
            <a:r>
              <a:rPr lang="en-SG" dirty="0"/>
              <a:t>TLS connection(client side)</a:t>
            </a:r>
          </a:p>
        </p:txBody>
      </p:sp>
      <p:sp>
        <p:nvSpPr>
          <p:cNvPr id="4" name="TextBox 3">
            <a:extLst>
              <a:ext uri="{FF2B5EF4-FFF2-40B4-BE49-F238E27FC236}">
                <a16:creationId xmlns:a16="http://schemas.microsoft.com/office/drawing/2014/main" id="{FD4FE06E-D0FC-E778-ED48-C862FE38BC0A}"/>
              </a:ext>
            </a:extLst>
          </p:cNvPr>
          <p:cNvSpPr txBox="1"/>
          <p:nvPr/>
        </p:nvSpPr>
        <p:spPr>
          <a:xfrm>
            <a:off x="4171338" y="1429249"/>
            <a:ext cx="3849324" cy="461665"/>
          </a:xfrm>
          <a:prstGeom prst="rect">
            <a:avLst/>
          </a:prstGeom>
          <a:noFill/>
        </p:spPr>
        <p:txBody>
          <a:bodyPr wrap="none" rtlCol="0">
            <a:spAutoFit/>
          </a:bodyPr>
          <a:lstStyle/>
          <a:p>
            <a:r>
              <a:rPr lang="en-US" sz="2400" dirty="0"/>
              <a:t>Server Certificate verification</a:t>
            </a:r>
            <a:endParaRPr lang="en-SG" sz="2400" dirty="0"/>
          </a:p>
        </p:txBody>
      </p:sp>
      <p:sp>
        <p:nvSpPr>
          <p:cNvPr id="5" name="TextBox 4">
            <a:extLst>
              <a:ext uri="{FF2B5EF4-FFF2-40B4-BE49-F238E27FC236}">
                <a16:creationId xmlns:a16="http://schemas.microsoft.com/office/drawing/2014/main" id="{1CE00EFB-1139-294D-64FC-980B78DF5B9A}"/>
              </a:ext>
            </a:extLst>
          </p:cNvPr>
          <p:cNvSpPr txBox="1"/>
          <p:nvPr/>
        </p:nvSpPr>
        <p:spPr>
          <a:xfrm>
            <a:off x="1682801" y="4354457"/>
            <a:ext cx="5508112" cy="646331"/>
          </a:xfrm>
          <a:prstGeom prst="rect">
            <a:avLst/>
          </a:prstGeom>
          <a:noFill/>
        </p:spPr>
        <p:txBody>
          <a:bodyPr wrap="square" rtlCol="0">
            <a:spAutoFit/>
          </a:bodyPr>
          <a:lstStyle/>
          <a:p>
            <a:r>
              <a:rPr lang="en-US" dirty="0"/>
              <a:t>Retrieving and printing the server's certificate after the handshake to verify the server's identity.</a:t>
            </a:r>
            <a:endParaRPr lang="en-SG" dirty="0"/>
          </a:p>
        </p:txBody>
      </p:sp>
      <p:pic>
        <p:nvPicPr>
          <p:cNvPr id="7" name="Picture 6">
            <a:extLst>
              <a:ext uri="{FF2B5EF4-FFF2-40B4-BE49-F238E27FC236}">
                <a16:creationId xmlns:a16="http://schemas.microsoft.com/office/drawing/2014/main" id="{B5814CA5-F203-F5A3-0386-EE789425083F}"/>
              </a:ext>
            </a:extLst>
          </p:cNvPr>
          <p:cNvPicPr>
            <a:picLocks noChangeAspect="1"/>
          </p:cNvPicPr>
          <p:nvPr/>
        </p:nvPicPr>
        <p:blipFill>
          <a:blip r:embed="rId2"/>
          <a:stretch>
            <a:fillRect/>
          </a:stretch>
        </p:blipFill>
        <p:spPr>
          <a:xfrm>
            <a:off x="1805568" y="2062864"/>
            <a:ext cx="8580864" cy="1486029"/>
          </a:xfrm>
          <a:prstGeom prst="rect">
            <a:avLst/>
          </a:prstGeom>
        </p:spPr>
      </p:pic>
    </p:spTree>
    <p:extLst>
      <p:ext uri="{BB962C8B-B14F-4D97-AF65-F5344CB8AC3E}">
        <p14:creationId xmlns:p14="http://schemas.microsoft.com/office/powerpoint/2010/main" val="12759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193C-554E-1806-0CC2-F94A9807B298}"/>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BA863B74-733B-9912-9566-05A4E13C6483}"/>
              </a:ext>
            </a:extLst>
          </p:cNvPr>
          <p:cNvSpPr>
            <a:spLocks noGrp="1"/>
          </p:cNvSpPr>
          <p:nvPr>
            <p:ph idx="1"/>
          </p:nvPr>
        </p:nvSpPr>
        <p:spPr>
          <a:xfrm>
            <a:off x="914400" y="2076450"/>
            <a:ext cx="10353675" cy="3714750"/>
          </a:xfrm>
        </p:spPr>
        <p:txBody>
          <a:bodyPr anchor="t">
            <a:normAutofit/>
          </a:bodyPr>
          <a:lstStyle/>
          <a:p>
            <a:r>
              <a:rPr lang="en-US" sz="2000" dirty="0"/>
              <a:t> A patient is allowed to read his/her own list of records</a:t>
            </a:r>
          </a:p>
          <a:p>
            <a:r>
              <a:rPr lang="en-US" sz="2000" dirty="0"/>
              <a:t>A nurse may read and write to all records associated with him/her, and also read all records associated with the same division.</a:t>
            </a:r>
          </a:p>
          <a:p>
            <a:r>
              <a:rPr lang="en-US" sz="2000" dirty="0"/>
              <a:t>A doctor may read and write to all records associated with him/her, and also read all records associated with the same division</a:t>
            </a:r>
          </a:p>
          <a:p>
            <a:r>
              <a:rPr lang="en-US" sz="2000" dirty="0"/>
              <a:t>Doctor can create new records for a patient provided that the doctor is treating the patient. When creating the record, the doctor also associates a nurse with the record. </a:t>
            </a:r>
          </a:p>
          <a:p>
            <a:r>
              <a:rPr lang="en-US" sz="2000" dirty="0"/>
              <a:t>A government agency is allowed to read and delete all types of records. </a:t>
            </a:r>
            <a:endParaRPr lang="en-US" sz="2400" dirty="0"/>
          </a:p>
        </p:txBody>
      </p:sp>
    </p:spTree>
    <p:extLst>
      <p:ext uri="{BB962C8B-B14F-4D97-AF65-F5344CB8AC3E}">
        <p14:creationId xmlns:p14="http://schemas.microsoft.com/office/powerpoint/2010/main" val="320129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63BFB-F3D7-B56A-BBD3-203EB04D6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7C84A-EC4B-76C7-EE1A-CFBC420FB85E}"/>
              </a:ext>
            </a:extLst>
          </p:cNvPr>
          <p:cNvSpPr>
            <a:spLocks noGrp="1"/>
          </p:cNvSpPr>
          <p:nvPr>
            <p:ph type="title"/>
          </p:nvPr>
        </p:nvSpPr>
        <p:spPr/>
        <p:txBody>
          <a:bodyPr/>
          <a:lstStyle/>
          <a:p>
            <a:r>
              <a:rPr lang="en-SG" dirty="0"/>
              <a:t>Functional requirements</a:t>
            </a:r>
          </a:p>
        </p:txBody>
      </p:sp>
      <p:sp>
        <p:nvSpPr>
          <p:cNvPr id="4" name="Content Placeholder 2">
            <a:extLst>
              <a:ext uri="{FF2B5EF4-FFF2-40B4-BE49-F238E27FC236}">
                <a16:creationId xmlns:a16="http://schemas.microsoft.com/office/drawing/2014/main" id="{212C014F-32E6-F8EF-2D5F-C17B44D29E4B}"/>
              </a:ext>
            </a:extLst>
          </p:cNvPr>
          <p:cNvSpPr>
            <a:spLocks noGrp="1"/>
          </p:cNvSpPr>
          <p:nvPr>
            <p:ph idx="1"/>
          </p:nvPr>
        </p:nvSpPr>
        <p:spPr>
          <a:xfrm>
            <a:off x="914400" y="2076450"/>
            <a:ext cx="10353675" cy="582083"/>
          </a:xfrm>
        </p:spPr>
        <p:txBody>
          <a:bodyPr anchor="t">
            <a:normAutofit/>
          </a:bodyPr>
          <a:lstStyle/>
          <a:p>
            <a:r>
              <a:rPr lang="en-US" sz="2000" dirty="0"/>
              <a:t> A patient is allowed to read his/her own list of records</a:t>
            </a:r>
          </a:p>
          <a:p>
            <a:pPr marL="36900" indent="0">
              <a:buNone/>
            </a:pPr>
            <a:endParaRPr lang="en-US" sz="2000" dirty="0"/>
          </a:p>
        </p:txBody>
      </p:sp>
      <p:pic>
        <p:nvPicPr>
          <p:cNvPr id="5" name="Picture 4">
            <a:extLst>
              <a:ext uri="{FF2B5EF4-FFF2-40B4-BE49-F238E27FC236}">
                <a16:creationId xmlns:a16="http://schemas.microsoft.com/office/drawing/2014/main" id="{E7AF23A0-F0F8-E79A-47E4-DF8CB39FA48E}"/>
              </a:ext>
            </a:extLst>
          </p:cNvPr>
          <p:cNvPicPr>
            <a:picLocks noChangeAspect="1"/>
          </p:cNvPicPr>
          <p:nvPr/>
        </p:nvPicPr>
        <p:blipFill>
          <a:blip r:embed="rId2"/>
          <a:stretch>
            <a:fillRect/>
          </a:stretch>
        </p:blipFill>
        <p:spPr>
          <a:xfrm>
            <a:off x="1278342" y="3884156"/>
            <a:ext cx="5037257" cy="2446232"/>
          </a:xfrm>
          <a:prstGeom prst="rect">
            <a:avLst/>
          </a:prstGeom>
        </p:spPr>
      </p:pic>
      <p:pic>
        <p:nvPicPr>
          <p:cNvPr id="9" name="Picture 8">
            <a:extLst>
              <a:ext uri="{FF2B5EF4-FFF2-40B4-BE49-F238E27FC236}">
                <a16:creationId xmlns:a16="http://schemas.microsoft.com/office/drawing/2014/main" id="{E06E36F6-C4CC-7191-9F1E-F03E886A090F}"/>
              </a:ext>
            </a:extLst>
          </p:cNvPr>
          <p:cNvPicPr>
            <a:picLocks noChangeAspect="1"/>
          </p:cNvPicPr>
          <p:nvPr/>
        </p:nvPicPr>
        <p:blipFill>
          <a:blip r:embed="rId3"/>
          <a:stretch>
            <a:fillRect/>
          </a:stretch>
        </p:blipFill>
        <p:spPr>
          <a:xfrm>
            <a:off x="1278342" y="2791243"/>
            <a:ext cx="5578323" cy="960203"/>
          </a:xfrm>
          <a:prstGeom prst="rect">
            <a:avLst/>
          </a:prstGeom>
        </p:spPr>
      </p:pic>
      <p:sp>
        <p:nvSpPr>
          <p:cNvPr id="10" name="TextBox 9">
            <a:extLst>
              <a:ext uri="{FF2B5EF4-FFF2-40B4-BE49-F238E27FC236}">
                <a16:creationId xmlns:a16="http://schemas.microsoft.com/office/drawing/2014/main" id="{227A5DEE-3329-6A7C-1E50-B88218006113}"/>
              </a:ext>
            </a:extLst>
          </p:cNvPr>
          <p:cNvSpPr txBox="1"/>
          <p:nvPr/>
        </p:nvSpPr>
        <p:spPr>
          <a:xfrm>
            <a:off x="6856665" y="4529959"/>
            <a:ext cx="2760884" cy="369332"/>
          </a:xfrm>
          <a:prstGeom prst="rect">
            <a:avLst/>
          </a:prstGeom>
          <a:noFill/>
        </p:spPr>
        <p:txBody>
          <a:bodyPr wrap="none" rtlCol="0">
            <a:spAutoFit/>
          </a:bodyPr>
          <a:lstStyle/>
          <a:p>
            <a:r>
              <a:rPr lang="en-SG" dirty="0"/>
              <a:t>Patient 1 reading his records</a:t>
            </a:r>
          </a:p>
        </p:txBody>
      </p:sp>
    </p:spTree>
    <p:extLst>
      <p:ext uri="{BB962C8B-B14F-4D97-AF65-F5344CB8AC3E}">
        <p14:creationId xmlns:p14="http://schemas.microsoft.com/office/powerpoint/2010/main" val="160292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{E4506236-B1C2-4778-B322-0E975A40F995}tf55705232_win32</Template>
  <TotalTime>1127</TotalTime>
  <Words>1236</Words>
  <Application>Microsoft Office PowerPoint</Application>
  <PresentationFormat>Widescreen</PresentationFormat>
  <Paragraphs>90</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Söhne</vt:lpstr>
      <vt:lpstr>Arial</vt:lpstr>
      <vt:lpstr>Calibri</vt:lpstr>
      <vt:lpstr>Goudy Old Style</vt:lpstr>
      <vt:lpstr>Wingdings 2</vt:lpstr>
      <vt:lpstr>SlateVTI</vt:lpstr>
      <vt:lpstr>Adam Tan Project 2</vt:lpstr>
      <vt:lpstr>Architectural Overview</vt:lpstr>
      <vt:lpstr>TLS connection</vt:lpstr>
      <vt:lpstr>TLS connection(server side)</vt:lpstr>
      <vt:lpstr>TLS connection(server side)</vt:lpstr>
      <vt:lpstr>TLS connection(client side)</vt:lpstr>
      <vt:lpstr>TLS connection(client side)</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 Tan Project 2</dc:title>
  <dc:creator>#ADAM TAN JUN XIANG#</dc:creator>
  <cp:lastModifiedBy>#ADAM TAN JUN XIANG#</cp:lastModifiedBy>
  <cp:revision>4</cp:revision>
  <dcterms:created xsi:type="dcterms:W3CDTF">2024-04-10T00:41:39Z</dcterms:created>
  <dcterms:modified xsi:type="dcterms:W3CDTF">2024-04-11T08:07:30Z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