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hPWjZIH812AHb1A4NXYfWNVnEa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79db35e44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79db35e4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2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4"/>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4"/>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24"/>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3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3"/>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3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3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4"/>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4"/>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3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23" name="Shape 23"/>
        <p:cNvGrpSpPr/>
        <p:nvPr/>
      </p:nvGrpSpPr>
      <p:grpSpPr>
        <a:xfrm>
          <a:off x="0" y="0"/>
          <a:ext cx="0" cy="0"/>
          <a:chOff x="0" y="0"/>
          <a:chExt cx="0" cy="0"/>
        </a:xfrm>
      </p:grpSpPr>
      <p:sp>
        <p:nvSpPr>
          <p:cNvPr id="24" name="Google Shape;24;p2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5"/>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5"/>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28" name="Google Shape;28;p2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1" name="Google Shape;31;p2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5" name="Google Shape;35;p2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8" name="Shape 38"/>
        <p:cNvGrpSpPr/>
        <p:nvPr/>
      </p:nvGrpSpPr>
      <p:grpSpPr>
        <a:xfrm>
          <a:off x="0" y="0"/>
          <a:ext cx="0" cy="0"/>
          <a:chOff x="0" y="0"/>
          <a:chExt cx="0" cy="0"/>
        </a:xfrm>
      </p:grpSpPr>
      <p:sp>
        <p:nvSpPr>
          <p:cNvPr id="39" name="Google Shape;39;p27"/>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7"/>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2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2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9"/>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29"/>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29"/>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6" name="Google Shape;56;p29"/>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7" name="Google Shape;57;p2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3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3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31"/>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1"/>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1"/>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1"/>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31"/>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31"/>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1"/>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32"/>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2"/>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2"/>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2"/>
          <p:cNvSpPr/>
          <p:nvPr>
            <p:ph idx="2" type="pic"/>
          </p:nvPr>
        </p:nvSpPr>
        <p:spPr>
          <a:xfrm>
            <a:off x="15" y="0"/>
            <a:ext cx="12191985"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norm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79" name="Google Shape;79;p32"/>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3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23"/>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2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23"/>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eecs183.org/docs/git_on_window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anaconda.com/distribution/#download-sec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262626"/>
              </a:buClr>
              <a:buSzPts val="8000"/>
              <a:buFont typeface="Calibri"/>
              <a:buNone/>
            </a:pPr>
            <a:r>
              <a:rPr lang="en-US"/>
              <a:t>MSAS Tutorial Sequence</a:t>
            </a:r>
            <a:br>
              <a:rPr lang="en-US"/>
            </a:br>
            <a:r>
              <a:rPr lang="en-US"/>
              <a:t>-Module One-</a:t>
            </a:r>
            <a:endParaRPr/>
          </a:p>
        </p:txBody>
      </p:sp>
      <p:sp>
        <p:nvSpPr>
          <p:cNvPr id="102" name="Google Shape;102;p1"/>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3600"/>
              <a:buNone/>
            </a:pPr>
            <a:r>
              <a:rPr lang="en-US" sz="3600"/>
              <a:t>WRITTEN BY ADVAY MUCHOOR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ctrTitle"/>
          </p:nvPr>
        </p:nvSpPr>
        <p:spPr>
          <a:xfrm>
            <a:off x="648929" y="1520952"/>
            <a:ext cx="10987500" cy="35661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262626"/>
              </a:buClr>
              <a:buSzPts val="8000"/>
              <a:buFont typeface="Calibri"/>
              <a:buNone/>
            </a:pPr>
            <a:r>
              <a:rPr lang="en-US"/>
              <a:t>Questions about the club?</a:t>
            </a:r>
            <a:br>
              <a:rPr lang="en-US"/>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3"/>
          <p:cNvPicPr preferRelativeResize="0"/>
          <p:nvPr/>
        </p:nvPicPr>
        <p:blipFill rotWithShape="1">
          <a:blip r:embed="rId3">
            <a:alphaModFix/>
          </a:blip>
          <a:srcRect b="0" l="0" r="0" t="0"/>
          <a:stretch/>
        </p:blipFill>
        <p:spPr>
          <a:xfrm>
            <a:off x="667151" y="444425"/>
            <a:ext cx="4181475" cy="5467350"/>
          </a:xfrm>
          <a:prstGeom prst="rect">
            <a:avLst/>
          </a:prstGeom>
          <a:noFill/>
          <a:ln>
            <a:noFill/>
          </a:ln>
        </p:spPr>
      </p:pic>
      <p:pic>
        <p:nvPicPr>
          <p:cNvPr id="165" name="Google Shape;165;p13"/>
          <p:cNvPicPr preferRelativeResize="0"/>
          <p:nvPr/>
        </p:nvPicPr>
        <p:blipFill>
          <a:blip r:embed="rId4">
            <a:alphaModFix/>
          </a:blip>
          <a:stretch>
            <a:fillRect/>
          </a:stretch>
        </p:blipFill>
        <p:spPr>
          <a:xfrm>
            <a:off x="5143475" y="1234150"/>
            <a:ext cx="6730125" cy="4254799"/>
          </a:xfrm>
          <a:prstGeom prst="rect">
            <a:avLst/>
          </a:prstGeom>
          <a:noFill/>
          <a:ln>
            <a:noFill/>
          </a:ln>
        </p:spPr>
      </p:pic>
      <p:sp>
        <p:nvSpPr>
          <p:cNvPr id="166" name="Google Shape;166;p13"/>
          <p:cNvSpPr txBox="1"/>
          <p:nvPr/>
        </p:nvSpPr>
        <p:spPr>
          <a:xfrm>
            <a:off x="7144438" y="551625"/>
            <a:ext cx="27282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latin typeface="Calibri"/>
                <a:ea typeface="Calibri"/>
                <a:cs typeface="Calibri"/>
                <a:sym typeface="Calibri"/>
              </a:rPr>
              <a:t>Command + SPACE</a:t>
            </a:r>
            <a:endParaRPr sz="25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g979db35e44_0_6"/>
          <p:cNvPicPr preferRelativeResize="0"/>
          <p:nvPr/>
        </p:nvPicPr>
        <p:blipFill rotWithShape="1">
          <a:blip r:embed="rId3">
            <a:alphaModFix/>
          </a:blip>
          <a:srcRect b="1742" l="1102" r="2147" t="2002"/>
          <a:stretch/>
        </p:blipFill>
        <p:spPr>
          <a:xfrm>
            <a:off x="3674109" y="526357"/>
            <a:ext cx="4843775" cy="54545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14"/>
          <p:cNvPicPr preferRelativeResize="0"/>
          <p:nvPr/>
        </p:nvPicPr>
        <p:blipFill rotWithShape="1">
          <a:blip r:embed="rId3">
            <a:alphaModFix/>
          </a:blip>
          <a:srcRect b="50000" l="11668" r="12499" t="11851"/>
          <a:stretch/>
        </p:blipFill>
        <p:spPr>
          <a:xfrm>
            <a:off x="1473200" y="1950720"/>
            <a:ext cx="9245600" cy="2616200"/>
          </a:xfrm>
          <a:prstGeom prst="rect">
            <a:avLst/>
          </a:prstGeom>
          <a:noFill/>
          <a:ln cap="flat" cmpd="sng" w="9525">
            <a:solidFill>
              <a:schemeClr val="dk1"/>
            </a:solidFill>
            <a:prstDash val="solid"/>
            <a:round/>
            <a:headEnd len="sm" w="sm" type="none"/>
            <a:tailEnd len="sm" w="sm" type="none"/>
          </a:ln>
        </p:spPr>
      </p:pic>
      <p:sp>
        <p:nvSpPr>
          <p:cNvPr id="177" name="Google Shape;177;p14"/>
          <p:cNvSpPr/>
          <p:nvPr/>
        </p:nvSpPr>
        <p:spPr>
          <a:xfrm>
            <a:off x="9103360" y="3063240"/>
            <a:ext cx="1381760" cy="304800"/>
          </a:xfrm>
          <a:prstGeom prst="ellipse">
            <a:avLst/>
          </a:prstGeom>
          <a:no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15"/>
          <p:cNvPicPr preferRelativeResize="0"/>
          <p:nvPr/>
        </p:nvPicPr>
        <p:blipFill rotWithShape="1">
          <a:blip r:embed="rId3">
            <a:alphaModFix/>
          </a:blip>
          <a:srcRect b="50000" l="11533" r="11533" t="12258"/>
          <a:stretch/>
        </p:blipFill>
        <p:spPr>
          <a:xfrm>
            <a:off x="1406011" y="3170904"/>
            <a:ext cx="9379975" cy="2588342"/>
          </a:xfrm>
          <a:prstGeom prst="rect">
            <a:avLst/>
          </a:prstGeom>
          <a:noFill/>
          <a:ln cap="flat" cmpd="sng" w="9525">
            <a:solidFill>
              <a:schemeClr val="dk1"/>
            </a:solidFill>
            <a:prstDash val="solid"/>
            <a:round/>
            <a:headEnd len="sm" w="sm" type="none"/>
            <a:tailEnd len="sm" w="sm" type="none"/>
          </a:ln>
        </p:spPr>
      </p:pic>
      <p:pic>
        <p:nvPicPr>
          <p:cNvPr id="183" name="Google Shape;183;p15"/>
          <p:cNvPicPr preferRelativeResize="0"/>
          <p:nvPr/>
        </p:nvPicPr>
        <p:blipFill rotWithShape="1">
          <a:blip r:embed="rId4">
            <a:alphaModFix/>
          </a:blip>
          <a:srcRect b="59407" l="11533" r="11533" t="12444"/>
          <a:stretch/>
        </p:blipFill>
        <p:spPr>
          <a:xfrm>
            <a:off x="1406011" y="985520"/>
            <a:ext cx="9379976" cy="1930400"/>
          </a:xfrm>
          <a:prstGeom prst="rect">
            <a:avLst/>
          </a:prstGeom>
          <a:noFill/>
          <a:ln cap="flat" cmpd="sng" w="9525">
            <a:solidFill>
              <a:schemeClr val="dk1"/>
            </a:solidFill>
            <a:prstDash val="solid"/>
            <a:round/>
            <a:headEnd len="sm" w="sm" type="none"/>
            <a:tailEnd len="sm" w="sm" type="none"/>
          </a:ln>
        </p:spPr>
      </p:pic>
      <p:sp>
        <p:nvSpPr>
          <p:cNvPr id="184" name="Google Shape;184;p15"/>
          <p:cNvSpPr/>
          <p:nvPr/>
        </p:nvSpPr>
        <p:spPr>
          <a:xfrm>
            <a:off x="2407920" y="951434"/>
            <a:ext cx="833120" cy="294640"/>
          </a:xfrm>
          <a:prstGeom prst="ellipse">
            <a:avLst/>
          </a:prstGeom>
          <a:no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16"/>
          <p:cNvPicPr preferRelativeResize="0"/>
          <p:nvPr/>
        </p:nvPicPr>
        <p:blipFill rotWithShape="1">
          <a:blip r:embed="rId3">
            <a:alphaModFix/>
          </a:blip>
          <a:srcRect b="29678" l="11009" r="11814" t="0"/>
          <a:stretch/>
        </p:blipFill>
        <p:spPr>
          <a:xfrm>
            <a:off x="2241755" y="222991"/>
            <a:ext cx="7708491" cy="3950904"/>
          </a:xfrm>
          <a:prstGeom prst="rect">
            <a:avLst/>
          </a:prstGeom>
          <a:noFill/>
          <a:ln cap="flat" cmpd="sng" w="9525">
            <a:solidFill>
              <a:schemeClr val="dk1"/>
            </a:solidFill>
            <a:prstDash val="solid"/>
            <a:round/>
            <a:headEnd len="sm" w="sm" type="none"/>
            <a:tailEnd len="sm" w="sm" type="none"/>
          </a:ln>
        </p:spPr>
      </p:pic>
      <p:pic>
        <p:nvPicPr>
          <p:cNvPr id="190" name="Google Shape;190;p16"/>
          <p:cNvPicPr preferRelativeResize="0"/>
          <p:nvPr/>
        </p:nvPicPr>
        <p:blipFill rotWithShape="1">
          <a:blip r:embed="rId4">
            <a:alphaModFix/>
          </a:blip>
          <a:srcRect b="61505" l="11008" r="12297" t="12043"/>
          <a:stretch/>
        </p:blipFill>
        <p:spPr>
          <a:xfrm>
            <a:off x="1420760" y="4372078"/>
            <a:ext cx="9350479" cy="1814051"/>
          </a:xfrm>
          <a:prstGeom prst="rect">
            <a:avLst/>
          </a:prstGeom>
          <a:noFill/>
          <a:ln cap="flat" cmpd="sng" w="9525">
            <a:solidFill>
              <a:schemeClr val="dk1"/>
            </a:solidFill>
            <a:prstDash val="solid"/>
            <a:round/>
            <a:headEnd len="sm" w="sm" type="none"/>
            <a:tailEnd len="sm" w="sm" type="none"/>
          </a:ln>
        </p:spPr>
      </p:pic>
      <p:sp>
        <p:nvSpPr>
          <p:cNvPr id="191" name="Google Shape;191;p16"/>
          <p:cNvSpPr/>
          <p:nvPr/>
        </p:nvSpPr>
        <p:spPr>
          <a:xfrm>
            <a:off x="3970655" y="5050186"/>
            <a:ext cx="443496" cy="393064"/>
          </a:xfrm>
          <a:prstGeom prst="ellipse">
            <a:avLst/>
          </a:prstGeom>
          <a:no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 name="Google Shape;192;p16"/>
          <p:cNvSpPr/>
          <p:nvPr/>
        </p:nvSpPr>
        <p:spPr>
          <a:xfrm>
            <a:off x="2353721" y="3500535"/>
            <a:ext cx="1210573" cy="304800"/>
          </a:xfrm>
          <a:prstGeom prst="ellipse">
            <a:avLst/>
          </a:prstGeom>
          <a:no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262626"/>
              </a:buClr>
              <a:buSzPts val="8000"/>
              <a:buFont typeface="Calibri"/>
              <a:buNone/>
            </a:pPr>
            <a:r>
              <a:rPr lang="en-US"/>
              <a:t>More on Jupyter Notebooks Next Week…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p18"/>
          <p:cNvSpPr/>
          <p:nvPr/>
        </p:nvSpPr>
        <p:spPr>
          <a:xfrm>
            <a:off x="0" y="0"/>
            <a:ext cx="12192000" cy="633431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18"/>
          <p:cNvSpPr txBox="1"/>
          <p:nvPr>
            <p:ph type="title"/>
          </p:nvPr>
        </p:nvSpPr>
        <p:spPr>
          <a:xfrm>
            <a:off x="6411685" y="634946"/>
            <a:ext cx="5127171"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400"/>
              <a:buFont typeface="Calibri"/>
              <a:buNone/>
            </a:pPr>
            <a:r>
              <a:rPr lang="en-US" sz="4400"/>
              <a:t>Why You Should Set Up a GitHub Account</a:t>
            </a:r>
            <a:endParaRPr/>
          </a:p>
        </p:txBody>
      </p:sp>
      <p:pic>
        <p:nvPicPr>
          <p:cNvPr descr="Image result for github" id="204" name="Google Shape;204;p18"/>
          <p:cNvPicPr preferRelativeResize="0"/>
          <p:nvPr/>
        </p:nvPicPr>
        <p:blipFill rotWithShape="1">
          <a:blip r:embed="rId3">
            <a:alphaModFix/>
          </a:blip>
          <a:srcRect b="0" l="0" r="0" t="0"/>
          <a:stretch/>
        </p:blipFill>
        <p:spPr>
          <a:xfrm>
            <a:off x="643192" y="999740"/>
            <a:ext cx="5451627" cy="4538479"/>
          </a:xfrm>
          <a:prstGeom prst="rect">
            <a:avLst/>
          </a:prstGeom>
          <a:noFill/>
          <a:ln>
            <a:noFill/>
          </a:ln>
        </p:spPr>
      </p:pic>
      <p:cxnSp>
        <p:nvCxnSpPr>
          <p:cNvPr id="205" name="Google Shape;205;p18"/>
          <p:cNvCxnSpPr/>
          <p:nvPr/>
        </p:nvCxnSpPr>
        <p:spPr>
          <a:xfrm>
            <a:off x="6411684" y="2086188"/>
            <a:ext cx="4748808" cy="0"/>
          </a:xfrm>
          <a:prstGeom prst="straightConnector1">
            <a:avLst/>
          </a:prstGeom>
          <a:noFill/>
          <a:ln cap="flat" cmpd="sng" w="9525">
            <a:solidFill>
              <a:srgbClr val="7F7F7F">
                <a:alpha val="89803"/>
              </a:srgbClr>
            </a:solidFill>
            <a:prstDash val="solid"/>
            <a:round/>
            <a:headEnd len="sm" w="sm" type="none"/>
            <a:tailEnd len="sm" w="sm" type="none"/>
          </a:ln>
        </p:spPr>
      </p:cxnSp>
      <p:sp>
        <p:nvSpPr>
          <p:cNvPr id="206" name="Google Shape;206;p18"/>
          <p:cNvSpPr txBox="1"/>
          <p:nvPr>
            <p:ph idx="1" type="body"/>
          </p:nvPr>
        </p:nvSpPr>
        <p:spPr>
          <a:xfrm>
            <a:off x="6411684" y="2198913"/>
            <a:ext cx="5127172" cy="4024139"/>
          </a:xfrm>
          <a:prstGeom prst="rect">
            <a:avLst/>
          </a:prstGeom>
          <a:noFill/>
          <a:ln>
            <a:noFill/>
          </a:ln>
        </p:spPr>
        <p:txBody>
          <a:bodyPr anchorCtr="0" anchor="t" bIns="45700" lIns="0" spcFirstLastPara="1" rIns="0" wrap="square" tIns="45700">
            <a:normAutofit/>
          </a:bodyPr>
          <a:lstStyle/>
          <a:p>
            <a:pPr indent="-173038" lvl="0" marL="173038" rtl="0" algn="l">
              <a:lnSpc>
                <a:spcPct val="90000"/>
              </a:lnSpc>
              <a:spcBef>
                <a:spcPts val="0"/>
              </a:spcBef>
              <a:spcAft>
                <a:spcPts val="0"/>
              </a:spcAft>
              <a:buSzPts val="2000"/>
              <a:buFont typeface="Arial"/>
              <a:buChar char="•"/>
            </a:pPr>
            <a:r>
              <a:rPr lang="en-US"/>
              <a:t>GitHub is a free code-sharing platform that allows for multiple collaborators and version control using Git</a:t>
            </a:r>
            <a:endParaRPr/>
          </a:p>
          <a:p>
            <a:pPr indent="-173038" lvl="0" marL="173038" rtl="0" algn="l">
              <a:lnSpc>
                <a:spcPct val="90000"/>
              </a:lnSpc>
              <a:spcBef>
                <a:spcPts val="1400"/>
              </a:spcBef>
              <a:spcAft>
                <a:spcPts val="0"/>
              </a:spcAft>
              <a:buSzPts val="2000"/>
              <a:buFont typeface="Arial"/>
              <a:buChar char="•"/>
            </a:pPr>
            <a:r>
              <a:rPr lang="en-US"/>
              <a:t>GitHub is a great way to showcase work that you’ve already done and will do in the future</a:t>
            </a:r>
            <a:endParaRPr/>
          </a:p>
          <a:p>
            <a:pPr indent="-173038" lvl="0" marL="173038" rtl="0" algn="l">
              <a:lnSpc>
                <a:spcPct val="90000"/>
              </a:lnSpc>
              <a:spcBef>
                <a:spcPts val="1400"/>
              </a:spcBef>
              <a:spcAft>
                <a:spcPts val="0"/>
              </a:spcAft>
              <a:buSzPts val="2000"/>
              <a:buFont typeface="Arial"/>
              <a:buChar char="•"/>
            </a:pPr>
            <a:r>
              <a:rPr lang="en-US"/>
              <a:t>Everyone who codes should know how Git works – you’ll probably use it (or something similar) some day</a:t>
            </a:r>
            <a:endParaRPr/>
          </a:p>
          <a:p>
            <a:pPr indent="-173038" lvl="0" marL="173038" rtl="0" algn="l">
              <a:lnSpc>
                <a:spcPct val="90000"/>
              </a:lnSpc>
              <a:spcBef>
                <a:spcPts val="1400"/>
              </a:spcBef>
              <a:spcAft>
                <a:spcPts val="0"/>
              </a:spcAft>
              <a:buSzPts val="2000"/>
              <a:buFont typeface="Arial"/>
              <a:buChar char="•"/>
            </a:pPr>
            <a:r>
              <a:rPr lang="en-US"/>
              <a:t>Great skill to have on your resume</a:t>
            </a:r>
            <a:endParaRPr/>
          </a:p>
          <a:p>
            <a:pPr indent="-173038" lvl="0" marL="173038" rtl="0" algn="l">
              <a:lnSpc>
                <a:spcPct val="90000"/>
              </a:lnSpc>
              <a:spcBef>
                <a:spcPts val="1400"/>
              </a:spcBef>
              <a:spcAft>
                <a:spcPts val="0"/>
              </a:spcAft>
              <a:buSzPts val="2000"/>
              <a:buFont typeface="Arial"/>
              <a:buChar char="•"/>
            </a:pPr>
            <a:r>
              <a:rPr lang="en-US"/>
              <a:t>It’s fast and easy to set up</a:t>
            </a:r>
            <a:endParaRPr/>
          </a:p>
          <a:p>
            <a:pPr indent="-173038" lvl="0" marL="173038" rtl="0" algn="l">
              <a:lnSpc>
                <a:spcPct val="90000"/>
              </a:lnSpc>
              <a:spcBef>
                <a:spcPts val="1400"/>
              </a:spcBef>
              <a:spcAft>
                <a:spcPts val="0"/>
              </a:spcAft>
              <a:buSzPts val="2000"/>
              <a:buFont typeface="Arial"/>
              <a:buChar char="•"/>
            </a:pPr>
            <a:r>
              <a:rPr lang="en-US"/>
              <a:t>They have a cool logo (Octocat)</a:t>
            </a:r>
            <a:endParaRPr/>
          </a:p>
        </p:txBody>
      </p:sp>
      <p:sp>
        <p:nvSpPr>
          <p:cNvPr id="207" name="Google Shape;207;p18"/>
          <p:cNvSpPr/>
          <p:nvPr/>
        </p:nvSpPr>
        <p:spPr>
          <a:xfrm>
            <a:off x="15" y="6334316"/>
            <a:ext cx="12191985"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Setting Up Your Account</a:t>
            </a:r>
            <a:endParaRPr/>
          </a:p>
        </p:txBody>
      </p:sp>
      <p:sp>
        <p:nvSpPr>
          <p:cNvPr id="214" name="Google Shape;214;p1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233363" lvl="0" marL="233363" rtl="0" algn="l">
              <a:lnSpc>
                <a:spcPct val="90000"/>
              </a:lnSpc>
              <a:spcBef>
                <a:spcPts val="0"/>
              </a:spcBef>
              <a:spcAft>
                <a:spcPts val="0"/>
              </a:spcAft>
              <a:buSzPts val="3200"/>
              <a:buFont typeface="Arial"/>
              <a:buChar char="•"/>
            </a:pPr>
            <a:r>
              <a:rPr lang="en-US" sz="3200"/>
              <a:t>Sign up at </a:t>
            </a:r>
            <a:r>
              <a:rPr lang="en-US" sz="3200" u="sng">
                <a:solidFill>
                  <a:schemeClr val="hlink"/>
                </a:solidFill>
                <a:hlinkClick r:id="rId3"/>
              </a:rPr>
              <a:t>https://github.com/</a:t>
            </a:r>
            <a:endParaRPr sz="3200"/>
          </a:p>
          <a:p>
            <a:pPr indent="-233363" lvl="0" marL="233363" rtl="0" algn="l">
              <a:lnSpc>
                <a:spcPct val="90000"/>
              </a:lnSpc>
              <a:spcBef>
                <a:spcPts val="1400"/>
              </a:spcBef>
              <a:spcAft>
                <a:spcPts val="0"/>
              </a:spcAft>
              <a:buSzPts val="3200"/>
              <a:buFont typeface="Arial"/>
              <a:buChar char="•"/>
            </a:pPr>
            <a:r>
              <a:rPr lang="en-US" sz="3200"/>
              <a:t>I would advise against using your school email</a:t>
            </a:r>
            <a:endParaRPr/>
          </a:p>
          <a:p>
            <a:pPr indent="-233362" lvl="1" marL="525971" rtl="0" algn="l">
              <a:lnSpc>
                <a:spcPct val="90000"/>
              </a:lnSpc>
              <a:spcBef>
                <a:spcPts val="400"/>
              </a:spcBef>
              <a:spcAft>
                <a:spcPts val="0"/>
              </a:spcAft>
              <a:buSzPts val="2800"/>
              <a:buFont typeface="Arial"/>
              <a:buChar char="•"/>
            </a:pPr>
            <a:r>
              <a:rPr lang="en-US" sz="2800"/>
              <a:t>You can change the account email at any time</a:t>
            </a:r>
            <a:endParaRPr/>
          </a:p>
          <a:p>
            <a:pPr indent="-233363" lvl="0" marL="233363" rtl="0" algn="l">
              <a:lnSpc>
                <a:spcPct val="90000"/>
              </a:lnSpc>
              <a:spcBef>
                <a:spcPts val="1600"/>
              </a:spcBef>
              <a:spcAft>
                <a:spcPts val="0"/>
              </a:spcAft>
              <a:buSzPts val="3200"/>
              <a:buFont typeface="Arial"/>
              <a:buChar char="•"/>
            </a:pPr>
            <a:r>
              <a:rPr lang="en-US" sz="3200"/>
              <a:t>Select the “Free” tier membership</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Setting Up Your Command Line (Mac)</a:t>
            </a:r>
            <a:endParaRPr/>
          </a:p>
        </p:txBody>
      </p:sp>
      <p:sp>
        <p:nvSpPr>
          <p:cNvPr id="220" name="Google Shape;220;p20"/>
          <p:cNvSpPr txBox="1"/>
          <p:nvPr>
            <p:ph idx="1" type="body"/>
          </p:nvPr>
        </p:nvSpPr>
        <p:spPr>
          <a:xfrm>
            <a:off x="1097280" y="1845734"/>
            <a:ext cx="10373360" cy="4023360"/>
          </a:xfrm>
          <a:prstGeom prst="rect">
            <a:avLst/>
          </a:prstGeom>
          <a:noFill/>
          <a:ln>
            <a:noFill/>
          </a:ln>
        </p:spPr>
        <p:txBody>
          <a:bodyPr anchorCtr="0" anchor="t" bIns="45700" lIns="0" spcFirstLastPara="1" rIns="0" wrap="square" tIns="45700">
            <a:normAutofit/>
          </a:bodyPr>
          <a:lstStyle/>
          <a:p>
            <a:pPr indent="0" lvl="0" marL="0" rtl="0" algn="l">
              <a:lnSpc>
                <a:spcPct val="80000"/>
              </a:lnSpc>
              <a:spcBef>
                <a:spcPts val="0"/>
              </a:spcBef>
              <a:spcAft>
                <a:spcPts val="0"/>
              </a:spcAft>
              <a:buSzPts val="3200"/>
              <a:buNone/>
            </a:pPr>
            <a:r>
              <a:rPr lang="en-US" sz="3200"/>
              <a:t>1. Install Brew (skip to step 4 if this is already done)</a:t>
            </a:r>
            <a:endParaRPr/>
          </a:p>
          <a:p>
            <a:pPr indent="0" lvl="0" marL="0" rtl="0" algn="l">
              <a:lnSpc>
                <a:spcPct val="80000"/>
              </a:lnSpc>
              <a:spcBef>
                <a:spcPts val="1400"/>
              </a:spcBef>
              <a:spcAft>
                <a:spcPts val="0"/>
              </a:spcAft>
              <a:buSzPts val="1800"/>
              <a:buNone/>
            </a:pPr>
            <a:r>
              <a:rPr lang="en-US" sz="1800"/>
              <a:t>	/usr/bin/ruby -e "$(curl –fsSL https://raw.githubusercontent.com/Homebrew/install/master/install)"</a:t>
            </a:r>
            <a:endParaRPr/>
          </a:p>
          <a:p>
            <a:pPr indent="0" lvl="0" marL="0" rtl="0" algn="l">
              <a:lnSpc>
                <a:spcPct val="80000"/>
              </a:lnSpc>
              <a:spcBef>
                <a:spcPts val="1400"/>
              </a:spcBef>
              <a:spcAft>
                <a:spcPts val="0"/>
              </a:spcAft>
              <a:buSzPts val="3200"/>
              <a:buNone/>
            </a:pPr>
            <a:r>
              <a:rPr lang="en-US" sz="3200"/>
              <a:t>2. Hit Return (or escape to cancel)</a:t>
            </a:r>
            <a:endParaRPr/>
          </a:p>
          <a:p>
            <a:pPr indent="0" lvl="0" marL="0" rtl="0" algn="l">
              <a:lnSpc>
                <a:spcPct val="80000"/>
              </a:lnSpc>
              <a:spcBef>
                <a:spcPts val="1400"/>
              </a:spcBef>
              <a:spcAft>
                <a:spcPts val="0"/>
              </a:spcAft>
              <a:buSzPts val="3200"/>
              <a:buNone/>
            </a:pPr>
            <a:r>
              <a:rPr lang="en-US" sz="3200"/>
              <a:t>3. Enter your system password</a:t>
            </a:r>
            <a:endParaRPr/>
          </a:p>
          <a:p>
            <a:pPr indent="0" lvl="0" marL="0" rtl="0" algn="l">
              <a:lnSpc>
                <a:spcPct val="80000"/>
              </a:lnSpc>
              <a:spcBef>
                <a:spcPts val="1400"/>
              </a:spcBef>
              <a:spcAft>
                <a:spcPts val="0"/>
              </a:spcAft>
              <a:buSzPts val="3200"/>
              <a:buNone/>
            </a:pPr>
            <a:r>
              <a:rPr lang="en-US" sz="3200"/>
              <a:t>4. Install git</a:t>
            </a:r>
            <a:endParaRPr sz="3200"/>
          </a:p>
          <a:p>
            <a:pPr indent="0" lvl="0" marL="0" rtl="0" algn="l">
              <a:lnSpc>
                <a:spcPct val="80000"/>
              </a:lnSpc>
              <a:spcBef>
                <a:spcPts val="1400"/>
              </a:spcBef>
              <a:spcAft>
                <a:spcPts val="0"/>
              </a:spcAft>
              <a:buSzPts val="1800"/>
              <a:buNone/>
            </a:pPr>
            <a:r>
              <a:rPr lang="en-US" sz="1800"/>
              <a:t>	brew install git</a:t>
            </a:r>
            <a:endParaRPr/>
          </a:p>
          <a:p>
            <a:pPr indent="0" lvl="0" marL="0" rtl="0" algn="l">
              <a:lnSpc>
                <a:spcPct val="80000"/>
              </a:lnSpc>
              <a:spcBef>
                <a:spcPts val="1400"/>
              </a:spcBef>
              <a:spcAft>
                <a:spcPts val="0"/>
              </a:spcAft>
              <a:buSzPts val="1600"/>
              <a:buNone/>
            </a:pPr>
            <a:r>
              <a:rPr lang="en-US" sz="1600"/>
              <a:t>	</a:t>
            </a:r>
            <a:r>
              <a:rPr lang="en-US" sz="1800"/>
              <a:t>git config --global user.name “First Last” </a:t>
            </a:r>
            <a:endParaRPr/>
          </a:p>
          <a:p>
            <a:pPr indent="0" lvl="0" marL="0" rtl="0" algn="l">
              <a:lnSpc>
                <a:spcPct val="80000"/>
              </a:lnSpc>
              <a:spcBef>
                <a:spcPts val="1400"/>
              </a:spcBef>
              <a:spcAft>
                <a:spcPts val="0"/>
              </a:spcAft>
              <a:buSzPts val="1800"/>
              <a:buNone/>
            </a:pPr>
            <a:r>
              <a:rPr lang="en-US" sz="1800"/>
              <a:t>	git config --global user.email “your email”</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 name="Google Shape;109;p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
        <p:nvSpPr>
          <p:cNvPr id="110" name="Google Shape;110;p2"/>
          <p:cNvSpPr/>
          <p:nvPr/>
        </p:nvSpPr>
        <p:spPr>
          <a:xfrm>
            <a:off x="16" y="0"/>
            <a:ext cx="4584734"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Image result for jim harbaugh smile" id="111" name="Google Shape;111;p2"/>
          <p:cNvPicPr preferRelativeResize="0"/>
          <p:nvPr/>
        </p:nvPicPr>
        <p:blipFill rotWithShape="1">
          <a:blip r:embed="rId3">
            <a:alphaModFix/>
          </a:blip>
          <a:srcRect b="0" l="13653" r="24403" t="0"/>
          <a:stretch/>
        </p:blipFill>
        <p:spPr>
          <a:xfrm>
            <a:off x="4639733" y="10"/>
            <a:ext cx="7552266" cy="6857990"/>
          </a:xfrm>
          <a:prstGeom prst="rect">
            <a:avLst/>
          </a:prstGeom>
          <a:noFill/>
          <a:ln>
            <a:noFill/>
          </a:ln>
        </p:spPr>
      </p:pic>
      <p:sp>
        <p:nvSpPr>
          <p:cNvPr id="112" name="Google Shape;112;p2"/>
          <p:cNvSpPr/>
          <p:nvPr/>
        </p:nvSpPr>
        <p:spPr>
          <a:xfrm>
            <a:off x="458475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txBox="1"/>
          <p:nvPr/>
        </p:nvSpPr>
        <p:spPr>
          <a:xfrm>
            <a:off x="-304800" y="1877950"/>
            <a:ext cx="5009400" cy="3139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5900" u="none" cap="none" strike="noStrike">
                <a:solidFill>
                  <a:schemeClr val="accent1"/>
                </a:solidFill>
                <a:latin typeface="Aharoni"/>
                <a:ea typeface="Aharoni"/>
                <a:cs typeface="Aharoni"/>
                <a:sym typeface="Aharoni"/>
              </a:rPr>
              <a:t>WELCO</a:t>
            </a:r>
            <a:r>
              <a:rPr b="1" lang="en-US" sz="5900">
                <a:solidFill>
                  <a:schemeClr val="accent1"/>
                </a:solidFill>
                <a:latin typeface="Aharoni"/>
                <a:ea typeface="Aharoni"/>
                <a:cs typeface="Aharoni"/>
                <a:sym typeface="Aharoni"/>
              </a:rPr>
              <a:t>M</a:t>
            </a:r>
            <a:r>
              <a:rPr b="1" i="0" lang="en-US" sz="5900" u="none" cap="none" strike="noStrike">
                <a:solidFill>
                  <a:schemeClr val="accent1"/>
                </a:solidFill>
                <a:latin typeface="Aharoni"/>
                <a:ea typeface="Aharoni"/>
                <a:cs typeface="Aharoni"/>
                <a:sym typeface="Aharoni"/>
              </a:rPr>
              <a:t>E </a:t>
            </a:r>
            <a:endParaRPr sz="700"/>
          </a:p>
          <a:p>
            <a:pPr indent="0" lvl="0" marL="0" marR="0" rtl="0" algn="ctr">
              <a:spcBef>
                <a:spcPts val="0"/>
              </a:spcBef>
              <a:spcAft>
                <a:spcPts val="0"/>
              </a:spcAft>
              <a:buNone/>
            </a:pPr>
            <a:r>
              <a:rPr b="1" i="0" lang="en-US" sz="5900" u="none" cap="none" strike="noStrike">
                <a:solidFill>
                  <a:schemeClr val="accent1"/>
                </a:solidFill>
                <a:latin typeface="Aharoni"/>
                <a:ea typeface="Aharoni"/>
                <a:cs typeface="Aharoni"/>
                <a:sym typeface="Aharoni"/>
              </a:rPr>
              <a:t>TO </a:t>
            </a:r>
            <a:endParaRPr sz="700"/>
          </a:p>
          <a:p>
            <a:pPr indent="0" lvl="0" marL="0" marR="0" rtl="0" algn="ctr">
              <a:spcBef>
                <a:spcPts val="0"/>
              </a:spcBef>
              <a:spcAft>
                <a:spcPts val="0"/>
              </a:spcAft>
              <a:buNone/>
            </a:pPr>
            <a:r>
              <a:rPr b="1" i="0" lang="en-US" sz="5900" u="none" cap="none" strike="noStrike">
                <a:solidFill>
                  <a:schemeClr val="accent1"/>
                </a:solidFill>
                <a:latin typeface="Aharoni"/>
                <a:ea typeface="Aharoni"/>
                <a:cs typeface="Aharoni"/>
                <a:sym typeface="Aharoni"/>
              </a:rPr>
              <a:t>MSAS</a:t>
            </a:r>
            <a:endParaRPr sz="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400"/>
              <a:buFont typeface="Calibri"/>
              <a:buNone/>
            </a:pPr>
            <a:r>
              <a:rPr lang="en-US" sz="4400"/>
              <a:t>Setting Up Your Command Line (Windows)</a:t>
            </a:r>
            <a:endParaRPr sz="4400"/>
          </a:p>
        </p:txBody>
      </p:sp>
      <p:sp>
        <p:nvSpPr>
          <p:cNvPr id="226" name="Google Shape;226;p2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203200" lvl="0" marL="91440" rtl="0" algn="l">
              <a:lnSpc>
                <a:spcPct val="90000"/>
              </a:lnSpc>
              <a:spcBef>
                <a:spcPts val="0"/>
              </a:spcBef>
              <a:spcAft>
                <a:spcPts val="0"/>
              </a:spcAft>
              <a:buSzPts val="3200"/>
              <a:buChar char=" "/>
            </a:pPr>
            <a:r>
              <a:rPr lang="en-US" sz="3200"/>
              <a:t>EECS 183 has you covered! Follow the guidelines you see on this walkthrough:</a:t>
            </a:r>
            <a:endParaRPr/>
          </a:p>
          <a:p>
            <a:pPr indent="-203200" lvl="0" marL="91440" rtl="0" algn="l">
              <a:lnSpc>
                <a:spcPct val="90000"/>
              </a:lnSpc>
              <a:spcBef>
                <a:spcPts val="1400"/>
              </a:spcBef>
              <a:spcAft>
                <a:spcPts val="0"/>
              </a:spcAft>
              <a:buSzPts val="3200"/>
              <a:buChar char=" "/>
            </a:pPr>
            <a:r>
              <a:rPr lang="en-US" sz="3200" u="sng">
                <a:solidFill>
                  <a:schemeClr val="hlink"/>
                </a:solidFill>
                <a:hlinkClick r:id="rId3"/>
              </a:rPr>
              <a:t>https://eecs183.org/docs/git_on_windows/</a:t>
            </a:r>
            <a:endParaRPr sz="3200"/>
          </a:p>
          <a:p>
            <a:pPr indent="-203200" lvl="0" marL="91440" rtl="0" algn="l">
              <a:lnSpc>
                <a:spcPct val="90000"/>
              </a:lnSpc>
              <a:spcBef>
                <a:spcPts val="1400"/>
              </a:spcBef>
              <a:spcAft>
                <a:spcPts val="0"/>
              </a:spcAft>
              <a:buSzPts val="3200"/>
              <a:buChar char=" "/>
            </a:pPr>
            <a:r>
              <a:rPr lang="en-US" sz="3200"/>
              <a:t>Configurate your environment:</a:t>
            </a:r>
            <a:endParaRPr/>
          </a:p>
          <a:p>
            <a:pPr indent="0" lvl="0" marL="0" rtl="0" algn="l">
              <a:lnSpc>
                <a:spcPct val="90000"/>
              </a:lnSpc>
              <a:spcBef>
                <a:spcPts val="1400"/>
              </a:spcBef>
              <a:spcAft>
                <a:spcPts val="0"/>
              </a:spcAft>
              <a:buSzPts val="1600"/>
              <a:buNone/>
            </a:pPr>
            <a:r>
              <a:rPr lang="en-US" sz="1600"/>
              <a:t>	</a:t>
            </a:r>
            <a:r>
              <a:rPr lang="en-US" sz="1800"/>
              <a:t>git config --global user.name “First Last” </a:t>
            </a:r>
            <a:endParaRPr/>
          </a:p>
          <a:p>
            <a:pPr indent="0" lvl="0" marL="0" rtl="0" algn="l">
              <a:lnSpc>
                <a:spcPct val="90000"/>
              </a:lnSpc>
              <a:spcBef>
                <a:spcPts val="1400"/>
              </a:spcBef>
              <a:spcAft>
                <a:spcPts val="0"/>
              </a:spcAft>
              <a:buSzPts val="1800"/>
              <a:buNone/>
            </a:pPr>
            <a:r>
              <a:rPr lang="en-US" sz="1800"/>
              <a:t>	git config --global user.email “your email”</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lang="en-US"/>
              <a:t>Congrats on Finishing Your First Module!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What is MSAS?</a:t>
            </a:r>
            <a:endParaRPr/>
          </a:p>
        </p:txBody>
      </p:sp>
      <p:sp>
        <p:nvSpPr>
          <p:cNvPr id="119" name="Google Shape;119;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230188" lvl="0" marL="230188" rtl="0" algn="l">
              <a:lnSpc>
                <a:spcPct val="90000"/>
              </a:lnSpc>
              <a:spcBef>
                <a:spcPts val="0"/>
              </a:spcBef>
              <a:spcAft>
                <a:spcPts val="0"/>
              </a:spcAft>
              <a:buSzPts val="2800"/>
              <a:buFont typeface="Arial"/>
              <a:buChar char="•"/>
            </a:pPr>
            <a:r>
              <a:rPr lang="en-US" sz="2800"/>
              <a:t>Designed to introduce you to the world of sports analytics</a:t>
            </a:r>
            <a:endParaRPr/>
          </a:p>
          <a:p>
            <a:pPr indent="-230188" lvl="0" marL="230188" rtl="0" algn="l">
              <a:lnSpc>
                <a:spcPct val="90000"/>
              </a:lnSpc>
              <a:spcBef>
                <a:spcPts val="1400"/>
              </a:spcBef>
              <a:spcAft>
                <a:spcPts val="0"/>
              </a:spcAft>
              <a:buSzPts val="2800"/>
              <a:buFont typeface="Arial"/>
              <a:buChar char="•"/>
            </a:pPr>
            <a:r>
              <a:rPr lang="en-US" sz="2800"/>
              <a:t>Give you the opportunity to learn and apply essential skills</a:t>
            </a:r>
            <a:endParaRPr/>
          </a:p>
          <a:p>
            <a:pPr indent="-230188" lvl="0" marL="230188" rtl="0" algn="l">
              <a:lnSpc>
                <a:spcPct val="90000"/>
              </a:lnSpc>
              <a:spcBef>
                <a:spcPts val="1400"/>
              </a:spcBef>
              <a:spcAft>
                <a:spcPts val="0"/>
              </a:spcAft>
              <a:buSzPts val="2800"/>
              <a:buFont typeface="Arial"/>
              <a:buChar char="•"/>
            </a:pPr>
            <a:r>
              <a:rPr lang="en-US" sz="2800"/>
              <a:t>Network with other students that have similar interests as you</a:t>
            </a:r>
            <a:endParaRPr/>
          </a:p>
          <a:p>
            <a:pPr indent="-230188" lvl="0" marL="230188" rtl="0" algn="l">
              <a:lnSpc>
                <a:spcPct val="90000"/>
              </a:lnSpc>
              <a:spcBef>
                <a:spcPts val="1400"/>
              </a:spcBef>
              <a:spcAft>
                <a:spcPts val="0"/>
              </a:spcAft>
              <a:buSzPts val="2800"/>
              <a:buFont typeface="Arial"/>
              <a:buChar char="•"/>
            </a:pPr>
            <a:r>
              <a:rPr lang="en-US" sz="2800"/>
              <a:t>Work with experienced leaders and faculty members</a:t>
            </a:r>
            <a:endParaRPr/>
          </a:p>
          <a:p>
            <a:pPr indent="-230188" lvl="0" marL="230188" rtl="0" algn="l">
              <a:lnSpc>
                <a:spcPct val="90000"/>
              </a:lnSpc>
              <a:spcBef>
                <a:spcPts val="1400"/>
              </a:spcBef>
              <a:spcAft>
                <a:spcPts val="0"/>
              </a:spcAft>
              <a:buSzPts val="2800"/>
              <a:buFont typeface="Arial"/>
              <a:buChar char="•"/>
            </a:pPr>
            <a:r>
              <a:rPr lang="en-US" sz="2800"/>
              <a:t>Get hands-on experience with real data</a:t>
            </a:r>
            <a:endParaRPr/>
          </a:p>
          <a:p>
            <a:pPr indent="-230188" lvl="0" marL="230188" rtl="0" algn="l">
              <a:lnSpc>
                <a:spcPct val="90000"/>
              </a:lnSpc>
              <a:spcBef>
                <a:spcPts val="1400"/>
              </a:spcBef>
              <a:spcAft>
                <a:spcPts val="0"/>
              </a:spcAft>
              <a:buSzPts val="2800"/>
              <a:buFont typeface="Arial"/>
              <a:buChar char="•"/>
            </a:pPr>
            <a:r>
              <a:rPr lang="en-US" sz="2800"/>
              <a:t>Talk sports!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What is the point of these tutorials?</a:t>
            </a:r>
            <a:endParaRPr/>
          </a:p>
        </p:txBody>
      </p:sp>
      <p:sp>
        <p:nvSpPr>
          <p:cNvPr id="125" name="Google Shape;125;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457200" lvl="0" marL="457200" rtl="0" algn="l">
              <a:lnSpc>
                <a:spcPct val="90000"/>
              </a:lnSpc>
              <a:spcBef>
                <a:spcPts val="0"/>
              </a:spcBef>
              <a:spcAft>
                <a:spcPts val="0"/>
              </a:spcAft>
              <a:buSzPts val="3200"/>
              <a:buFont typeface="Calibri"/>
              <a:buAutoNum type="arabicPeriod"/>
            </a:pPr>
            <a:r>
              <a:rPr lang="en-US" sz="3200"/>
              <a:t>Get you set up with a familiar environment</a:t>
            </a:r>
            <a:endParaRPr/>
          </a:p>
          <a:p>
            <a:pPr indent="-457200" lvl="0" marL="457200" rtl="0" algn="l">
              <a:lnSpc>
                <a:spcPct val="90000"/>
              </a:lnSpc>
              <a:spcBef>
                <a:spcPts val="1400"/>
              </a:spcBef>
              <a:spcAft>
                <a:spcPts val="0"/>
              </a:spcAft>
              <a:buSzPts val="3200"/>
              <a:buFont typeface="Calibri"/>
              <a:buAutoNum type="arabicPeriod"/>
            </a:pPr>
            <a:r>
              <a:rPr lang="en-US" sz="3200"/>
              <a:t>Provide you with a foundation that you may not learn in the classroom</a:t>
            </a:r>
            <a:endParaRPr/>
          </a:p>
          <a:p>
            <a:pPr indent="-457200" lvl="0" marL="457200" rtl="0" algn="l">
              <a:lnSpc>
                <a:spcPct val="90000"/>
              </a:lnSpc>
              <a:spcBef>
                <a:spcPts val="1400"/>
              </a:spcBef>
              <a:spcAft>
                <a:spcPts val="0"/>
              </a:spcAft>
              <a:buSzPts val="3200"/>
              <a:buFont typeface="Calibri"/>
              <a:buAutoNum type="arabicPeriod"/>
            </a:pPr>
            <a:r>
              <a:rPr lang="en-US" sz="3200"/>
              <a:t>Teach you what you need to know in order to get started on a research project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262626"/>
              </a:buClr>
              <a:buSzPts val="8000"/>
              <a:buFont typeface="Calibri"/>
              <a:buNone/>
            </a:pPr>
            <a:r>
              <a:rPr lang="en-US"/>
              <a:t>Who am I?</a:t>
            </a:r>
            <a:br>
              <a:rPr lang="en-US"/>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Goals of Today</a:t>
            </a:r>
            <a:endParaRPr/>
          </a:p>
        </p:txBody>
      </p:sp>
      <p:sp>
        <p:nvSpPr>
          <p:cNvPr id="136" name="Google Shape;136;p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457200" lvl="0" marL="457200" rtl="0" algn="l">
              <a:lnSpc>
                <a:spcPct val="90000"/>
              </a:lnSpc>
              <a:spcBef>
                <a:spcPts val="0"/>
              </a:spcBef>
              <a:spcAft>
                <a:spcPts val="0"/>
              </a:spcAft>
              <a:buClr>
                <a:schemeClr val="dk1"/>
              </a:buClr>
              <a:buSzPts val="3200"/>
              <a:buFont typeface="Calibri"/>
              <a:buAutoNum type="arabicPeriod"/>
            </a:pPr>
            <a:r>
              <a:rPr lang="en-US" sz="3200"/>
              <a:t>Install Anaconda (Mandatory)</a:t>
            </a:r>
            <a:endParaRPr/>
          </a:p>
          <a:p>
            <a:pPr indent="-457200" lvl="0" marL="457200" rtl="0" algn="l">
              <a:lnSpc>
                <a:spcPct val="90000"/>
              </a:lnSpc>
              <a:spcBef>
                <a:spcPts val="1400"/>
              </a:spcBef>
              <a:spcAft>
                <a:spcPts val="0"/>
              </a:spcAft>
              <a:buClr>
                <a:schemeClr val="dk1"/>
              </a:buClr>
              <a:buSzPts val="3200"/>
              <a:buFont typeface="Calibri"/>
              <a:buAutoNum type="arabicPeriod"/>
            </a:pPr>
            <a:r>
              <a:rPr lang="en-US" sz="3200"/>
              <a:t>General Questions</a:t>
            </a:r>
            <a:endParaRPr/>
          </a:p>
          <a:p>
            <a:pPr indent="-457200" lvl="0" marL="457200" rtl="0" algn="l">
              <a:lnSpc>
                <a:spcPct val="90000"/>
              </a:lnSpc>
              <a:spcBef>
                <a:spcPts val="1400"/>
              </a:spcBef>
              <a:spcAft>
                <a:spcPts val="0"/>
              </a:spcAft>
              <a:buClr>
                <a:schemeClr val="dk1"/>
              </a:buClr>
              <a:buSzPts val="3200"/>
              <a:buFont typeface="Calibri"/>
              <a:buAutoNum type="arabicPeriod"/>
            </a:pPr>
            <a:r>
              <a:rPr lang="en-US" sz="3200"/>
              <a:t>Set up GitHub Account (Optional)</a:t>
            </a:r>
            <a:endParaRPr/>
          </a:p>
          <a:p>
            <a:pPr indent="-457200" lvl="0" marL="457200" rtl="0" algn="l">
              <a:lnSpc>
                <a:spcPct val="90000"/>
              </a:lnSpc>
              <a:spcBef>
                <a:spcPts val="1400"/>
              </a:spcBef>
              <a:spcAft>
                <a:spcPts val="0"/>
              </a:spcAft>
              <a:buClr>
                <a:schemeClr val="dk1"/>
              </a:buClr>
              <a:buSzPts val="3200"/>
              <a:buFont typeface="Calibri"/>
              <a:buAutoNum type="arabicPeriod"/>
            </a:pPr>
            <a:r>
              <a:rPr lang="en-US" sz="3200"/>
              <a:t>Set Up Your Command Line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Installing Anaconda</a:t>
            </a:r>
            <a:endParaRPr/>
          </a:p>
        </p:txBody>
      </p:sp>
      <p:sp>
        <p:nvSpPr>
          <p:cNvPr id="142" name="Google Shape;142;p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285750" lvl="0" marL="285750" rtl="0" algn="l">
              <a:lnSpc>
                <a:spcPct val="90000"/>
              </a:lnSpc>
              <a:spcBef>
                <a:spcPts val="0"/>
              </a:spcBef>
              <a:spcAft>
                <a:spcPts val="0"/>
              </a:spcAft>
              <a:buSzPts val="2800"/>
              <a:buFont typeface="Arial"/>
              <a:buChar char="•"/>
            </a:pPr>
            <a:r>
              <a:rPr lang="en-US" sz="2800" u="sng">
                <a:solidFill>
                  <a:schemeClr val="hlink"/>
                </a:solidFill>
                <a:hlinkClick r:id="rId3"/>
              </a:rPr>
              <a:t>https://www.anaconda.com/distribution/#download-section</a:t>
            </a:r>
            <a:endParaRPr sz="2800"/>
          </a:p>
          <a:p>
            <a:pPr indent="-285750" lvl="0" marL="285750" rtl="0" algn="l">
              <a:lnSpc>
                <a:spcPct val="90000"/>
              </a:lnSpc>
              <a:spcBef>
                <a:spcPts val="1400"/>
              </a:spcBef>
              <a:spcAft>
                <a:spcPts val="0"/>
              </a:spcAft>
              <a:buSzPts val="2800"/>
              <a:buFont typeface="Arial"/>
              <a:buChar char="•"/>
            </a:pPr>
            <a:r>
              <a:rPr lang="en-US" sz="2800"/>
              <a:t>Select your OS</a:t>
            </a:r>
            <a:endParaRPr/>
          </a:p>
          <a:p>
            <a:pPr indent="-285750" lvl="0" marL="285750" rtl="0" algn="l">
              <a:lnSpc>
                <a:spcPct val="90000"/>
              </a:lnSpc>
              <a:spcBef>
                <a:spcPts val="1400"/>
              </a:spcBef>
              <a:spcAft>
                <a:spcPts val="0"/>
              </a:spcAft>
              <a:buSzPts val="2800"/>
              <a:buFont typeface="Arial"/>
              <a:buChar char="•"/>
            </a:pPr>
            <a:r>
              <a:rPr lang="en-US" sz="2800"/>
              <a:t>Select the 64-bit graphical installer for Python 3.7</a:t>
            </a:r>
            <a:endParaRPr/>
          </a:p>
          <a:p>
            <a:pPr indent="-285750" lvl="1" marL="578358" rtl="0" algn="l">
              <a:lnSpc>
                <a:spcPct val="90000"/>
              </a:lnSpc>
              <a:spcBef>
                <a:spcPts val="400"/>
              </a:spcBef>
              <a:spcAft>
                <a:spcPts val="0"/>
              </a:spcAft>
              <a:buSzPts val="2400"/>
              <a:buFont typeface="Arial"/>
              <a:buChar char="•"/>
            </a:pPr>
            <a:r>
              <a:rPr lang="en-US" sz="2400"/>
              <a:t>If you already have the 2.7 version installed, you can keep it installed, but be wary that this tutorial sequence is designed for the 3.7 version</a:t>
            </a:r>
            <a:endParaRPr/>
          </a:p>
          <a:p>
            <a:pPr indent="-285750" lvl="0" marL="285750" rtl="0" algn="l">
              <a:lnSpc>
                <a:spcPct val="90000"/>
              </a:lnSpc>
              <a:spcBef>
                <a:spcPts val="1600"/>
              </a:spcBef>
              <a:spcAft>
                <a:spcPts val="0"/>
              </a:spcAft>
              <a:buSzPts val="2600"/>
              <a:buFont typeface="Arial"/>
              <a:buChar char="•"/>
            </a:pPr>
            <a:r>
              <a:rPr lang="en-US" sz="2600"/>
              <a:t>The rest of the guide will contain screenshots from the MacOS and Windows Installation Guides. If you have any issues, please let me or one of the other leadership members know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8"/>
          <p:cNvPicPr preferRelativeResize="0"/>
          <p:nvPr/>
        </p:nvPicPr>
        <p:blipFill rotWithShape="1">
          <a:blip r:embed="rId3">
            <a:alphaModFix/>
          </a:blip>
          <a:srcRect b="2196" l="973" r="1864" t="1500"/>
          <a:stretch/>
        </p:blipFill>
        <p:spPr>
          <a:xfrm>
            <a:off x="152400" y="1306163"/>
            <a:ext cx="5465783" cy="4245675"/>
          </a:xfrm>
          <a:prstGeom prst="rect">
            <a:avLst/>
          </a:prstGeom>
          <a:noFill/>
          <a:ln cap="flat" cmpd="sng" w="9525">
            <a:solidFill>
              <a:schemeClr val="dk1"/>
            </a:solidFill>
            <a:prstDash val="solid"/>
            <a:round/>
            <a:headEnd len="sm" w="sm" type="none"/>
            <a:tailEnd len="sm" w="sm" type="none"/>
          </a:ln>
        </p:spPr>
      </p:pic>
      <p:pic>
        <p:nvPicPr>
          <p:cNvPr id="148" name="Google Shape;148;p8"/>
          <p:cNvPicPr preferRelativeResize="0"/>
          <p:nvPr/>
        </p:nvPicPr>
        <p:blipFill>
          <a:blip r:embed="rId4">
            <a:alphaModFix/>
          </a:blip>
          <a:stretch>
            <a:fillRect/>
          </a:stretch>
        </p:blipFill>
        <p:spPr>
          <a:xfrm>
            <a:off x="6024900" y="1306162"/>
            <a:ext cx="6014700" cy="42456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0"/>
          <p:cNvPicPr preferRelativeResize="0"/>
          <p:nvPr/>
        </p:nvPicPr>
        <p:blipFill rotWithShape="1">
          <a:blip r:embed="rId3">
            <a:alphaModFix/>
          </a:blip>
          <a:srcRect b="1381" l="854" r="1128" t="966"/>
          <a:stretch/>
        </p:blipFill>
        <p:spPr>
          <a:xfrm>
            <a:off x="185275" y="1353338"/>
            <a:ext cx="5330925" cy="4151325"/>
          </a:xfrm>
          <a:prstGeom prst="rect">
            <a:avLst/>
          </a:prstGeom>
          <a:noFill/>
          <a:ln cap="flat" cmpd="sng" w="9525">
            <a:solidFill>
              <a:schemeClr val="dk1"/>
            </a:solidFill>
            <a:prstDash val="solid"/>
            <a:round/>
            <a:headEnd len="sm" w="sm" type="none"/>
            <a:tailEnd len="sm" w="sm" type="none"/>
          </a:ln>
        </p:spPr>
      </p:pic>
      <p:pic>
        <p:nvPicPr>
          <p:cNvPr id="154" name="Google Shape;154;p10"/>
          <p:cNvPicPr preferRelativeResize="0"/>
          <p:nvPr/>
        </p:nvPicPr>
        <p:blipFill>
          <a:blip r:embed="rId4">
            <a:alphaModFix/>
          </a:blip>
          <a:stretch>
            <a:fillRect/>
          </a:stretch>
        </p:blipFill>
        <p:spPr>
          <a:xfrm>
            <a:off x="6056614" y="1353350"/>
            <a:ext cx="6007539" cy="41513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Custom 1">
      <a:dk1>
        <a:srgbClr val="000000"/>
      </a:dk1>
      <a:lt1>
        <a:srgbClr val="FFFFFF"/>
      </a:lt1>
      <a:dk2>
        <a:srgbClr val="000000"/>
      </a:dk2>
      <a:lt2>
        <a:srgbClr val="FFFFFF"/>
      </a:lt2>
      <a:accent1>
        <a:srgbClr val="002060"/>
      </a:accent1>
      <a:accent2>
        <a:srgbClr val="E1E600"/>
      </a:accent2>
      <a:accent3>
        <a:srgbClr val="002060"/>
      </a:accent3>
      <a:accent4>
        <a:srgbClr val="E1E600"/>
      </a:accent4>
      <a:accent5>
        <a:srgbClr val="002060"/>
      </a:accent5>
      <a:accent6>
        <a:srgbClr val="E1E600"/>
      </a:accent6>
      <a:hlink>
        <a:srgbClr val="2998E3"/>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2019-06-26T01:42:27Z</dcterms:created>
  <dc:creator>Garrett Folbe</dc:creator>
</cp:coreProperties>
</file>