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5cwdSiY9clyhikRGcFoRmacAY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5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3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4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MSAS Tutorial Sequence</a:t>
            </a:r>
            <a:br>
              <a:rPr lang="en-US"/>
            </a:br>
            <a:r>
              <a:rPr lang="en-US"/>
              <a:t>-Module Two-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WRITTEN BY ADVAY MUCHOOR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40"/>
              <a:buFont typeface="Arial"/>
              <a:buChar char="•"/>
            </a:pPr>
            <a:r>
              <a:rPr lang="en-US" sz="2240"/>
              <a:t>Basic shared operator for integers and floats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Addition (+)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Subtraction (-)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Multiplication (*)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Exponents (**)</a:t>
            </a:r>
            <a:endParaRPr/>
          </a:p>
          <a:p>
            <a:pPr indent="-173038" lvl="0" marL="173038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Basic operators for strings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Addition (+)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x = “Python is ”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y = “cool”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print (x + y) 🡪 “Python is cool”</a:t>
            </a:r>
            <a:endParaRPr/>
          </a:p>
          <a:p>
            <a:pPr indent="-173038" lvl="0" marL="173038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CANNOT USE “+” OPERATOR ON OPERANDS WITH DIFFERENT TYPES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print(“Advay” + 5) 🡪 Error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960"/>
              <a:buChar char="◦"/>
            </a:pPr>
            <a:r>
              <a:rPr lang="en-US" sz="1960"/>
              <a:t>print(“Advay” + str(5)) 🡪 Advay5</a:t>
            </a:r>
            <a:endParaRPr sz="19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 txBox="1"/>
          <p:nvPr>
            <p:ph type="ctrTitle"/>
          </p:nvPr>
        </p:nvSpPr>
        <p:spPr>
          <a:xfrm>
            <a:off x="965201" y="643467"/>
            <a:ext cx="6255026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Jupyter Notebooks</a:t>
            </a:r>
            <a:endParaRPr/>
          </a:p>
        </p:txBody>
      </p:sp>
      <p:cxnSp>
        <p:nvCxnSpPr>
          <p:cNvPr id="170" name="Google Shape;170;p11"/>
          <p:cNvCxnSpPr/>
          <p:nvPr/>
        </p:nvCxnSpPr>
        <p:spPr>
          <a:xfrm>
            <a:off x="7534656" y="1391367"/>
            <a:ext cx="0" cy="355820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jupyter notebooks"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693" y="752458"/>
            <a:ext cx="4266222" cy="494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4879" l="9372" r="10764" t="12973"/>
          <a:stretch/>
        </p:blipFill>
        <p:spPr>
          <a:xfrm>
            <a:off x="2026807" y="314631"/>
            <a:ext cx="8138386" cy="470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4107426" y="5127522"/>
            <a:ext cx="39771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Understanding The Kernel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1730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Each cell contains code in it</a:t>
            </a:r>
            <a:endParaRPr/>
          </a:p>
          <a:p>
            <a:pPr indent="-20320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The kernel is a collection of cells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The cells in the kernel are connected to each other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When the entire kernel is run, cells run top to bottom</a:t>
            </a:r>
            <a:endParaRPr/>
          </a:p>
          <a:p>
            <a:pPr indent="-203200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Cells can “talk” to each other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A cell can use variables that were defined in another cell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Variable MUST be defined before being used</a:t>
            </a:r>
            <a:endParaRPr/>
          </a:p>
          <a:p>
            <a:pPr indent="-203200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Cells can be run individually, or as a whole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91" y="703421"/>
            <a:ext cx="8842855" cy="106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290" y="2473108"/>
            <a:ext cx="8842855" cy="290244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10119360" y="883920"/>
            <a:ext cx="990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9791700" y="3570387"/>
            <a:ext cx="16459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1666393" y="1826777"/>
            <a:ext cx="59026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 cell 🡪 Command mode (controlling the kernel)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 cell 🡪 Active mode (writing code)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Basic Commands 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1097280" y="1845734"/>
            <a:ext cx="10058400" cy="4381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2" lvl="0" marL="1730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75"/>
              <a:buFont typeface="Arial"/>
              <a:buChar char="•"/>
            </a:pPr>
            <a:r>
              <a:rPr lang="en-US" sz="2775"/>
              <a:t>Running a cell (Active and Command)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5"/>
              <a:buChar char="◦"/>
            </a:pPr>
            <a:r>
              <a:rPr lang="en-US" sz="2405"/>
              <a:t>CTRL + ENTER / COMMAND + ENTER</a:t>
            </a:r>
            <a:endParaRPr/>
          </a:p>
          <a:p>
            <a:pPr indent="-176212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775"/>
              <a:buFont typeface="Arial"/>
              <a:buChar char="•"/>
            </a:pPr>
            <a:r>
              <a:rPr lang="en-US" sz="2775"/>
              <a:t>Inserting a cell Below (Command)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5"/>
              <a:buChar char="◦"/>
            </a:pPr>
            <a:r>
              <a:rPr lang="en-US" sz="2405"/>
              <a:t>b key</a:t>
            </a:r>
            <a:endParaRPr/>
          </a:p>
          <a:p>
            <a:pPr indent="-176212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775"/>
              <a:buFont typeface="Arial"/>
              <a:buChar char="•"/>
            </a:pPr>
            <a:r>
              <a:rPr lang="en-US" sz="2775"/>
              <a:t>Inserting a cell Above (Command)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5"/>
              <a:buChar char="◦"/>
            </a:pPr>
            <a:r>
              <a:rPr lang="en-US" sz="2405"/>
              <a:t>a key</a:t>
            </a:r>
            <a:endParaRPr/>
          </a:p>
          <a:p>
            <a:pPr indent="-176212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775"/>
              <a:buFont typeface="Arial"/>
              <a:buChar char="•"/>
            </a:pPr>
            <a:r>
              <a:rPr lang="en-US" sz="2775"/>
              <a:t>Deleting your current cell (Command)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5"/>
              <a:buChar char="◦"/>
            </a:pPr>
            <a:r>
              <a:rPr lang="en-US" sz="2405"/>
              <a:t>d, d (d key twice)</a:t>
            </a:r>
            <a:endParaRPr/>
          </a:p>
          <a:p>
            <a:pPr indent="-176212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775"/>
              <a:buFont typeface="Arial"/>
              <a:buChar char="•"/>
            </a:pPr>
            <a:r>
              <a:rPr lang="en-US" sz="2775"/>
              <a:t>Save the kernel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5"/>
              <a:buChar char="◦"/>
            </a:pPr>
            <a:r>
              <a:rPr lang="en-US" sz="2405"/>
              <a:t>CTRL + s / COMMAND + 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355" y="3038475"/>
            <a:ext cx="51911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/>
          <p:nvPr/>
        </p:nvSpPr>
        <p:spPr>
          <a:xfrm>
            <a:off x="11399520" y="3429000"/>
            <a:ext cx="441960" cy="390525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Ordering of the cells</a:t>
            </a:r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Pay close attention to the order in which cells are run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Every time you edit a cell, you should run it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If you edit a cell and do not run it, the other cells will think that nothing has changed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It is often useful to just restart the kernel and re-run everything (will restart cell numbers at 1)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“Restart and clear output” will delete all old variables (otherwise, old variables will never die)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60168" l="18892" r="19398" t="11477"/>
          <a:stretch/>
        </p:blipFill>
        <p:spPr>
          <a:xfrm>
            <a:off x="2364708" y="3857414"/>
            <a:ext cx="7523544" cy="194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" y="2095500"/>
            <a:ext cx="109061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jim harbaugh" id="109" name="Google Shape;109;p2"/>
          <p:cNvPicPr preferRelativeResize="0"/>
          <p:nvPr/>
        </p:nvPicPr>
        <p:blipFill rotWithShape="1">
          <a:blip r:embed="rId3">
            <a:alphaModFix/>
          </a:blip>
          <a:srcRect b="-2" l="5729" r="14729" t="0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284722" y="1536174"/>
            <a:ext cx="348137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00" u="none" cap="none" strike="noStrike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THANKS FOR COMING BACK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2066925"/>
            <a:ext cx="110299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Additional Information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“Out [ ]” is the output for cell that was run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Print statements do not generate “Out [ ]” blocks, but the behavior is still the same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 jupyter notebooks, you don’t have to use print statements to get the output of a variable</a:t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67" y="3429000"/>
            <a:ext cx="109442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012" y="280023"/>
            <a:ext cx="8033976" cy="271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5537" y="3212215"/>
            <a:ext cx="74009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</a:pPr>
            <a:r>
              <a:rPr lang="en-US" sz="6600"/>
              <a:t>Take some time to play around with the environment</a:t>
            </a:r>
            <a:endParaRPr/>
          </a:p>
        </p:txBody>
      </p:sp>
      <p:sp>
        <p:nvSpPr>
          <p:cNvPr id="248" name="Google Shape;248;p2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ASK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Goals of Today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Understand Some Basics Of Python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 sz="3200"/>
              <a:t>Learn to navigate Jupyter Notebook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>
            <p:ph type="ctrTitle"/>
          </p:nvPr>
        </p:nvSpPr>
        <p:spPr>
          <a:xfrm>
            <a:off x="965201" y="643467"/>
            <a:ext cx="6255026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Python</a:t>
            </a:r>
            <a:endParaRPr/>
          </a:p>
        </p:txBody>
      </p:sp>
      <p:cxnSp>
        <p:nvCxnSpPr>
          <p:cNvPr id="124" name="Google Shape;124;p4"/>
          <p:cNvCxnSpPr/>
          <p:nvPr/>
        </p:nvCxnSpPr>
        <p:spPr>
          <a:xfrm>
            <a:off x="7534656" y="1391367"/>
            <a:ext cx="0" cy="355820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ython"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70" y="963301"/>
            <a:ext cx="4371668" cy="442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Background and Info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5425" lvl="0" marL="2254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/>
              <a:t>Python is a popular programming language that was released in 1991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/>
              <a:t>Designed for readability and simplicity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/>
              <a:t>Has wide variety of uses and packages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/>
              <a:t>We will be using Python for our data manipulation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/>
              <a:t>Python vs. C++</a:t>
            </a:r>
            <a:endParaRPr/>
          </a:p>
          <a:p>
            <a:pPr indent="-225425" lvl="1" marL="51803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2220"/>
              <a:t>Similar syntaxes</a:t>
            </a:r>
            <a:endParaRPr/>
          </a:p>
          <a:p>
            <a:pPr indent="-225425" lvl="1" marL="518033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2220"/>
              <a:t>No typecasting in Python</a:t>
            </a:r>
            <a:endParaRPr/>
          </a:p>
          <a:p>
            <a:pPr indent="-225425" lvl="1" marL="518033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2220"/>
              <a:t>No semicolons in Python</a:t>
            </a:r>
            <a:endParaRPr/>
          </a:p>
          <a:p>
            <a:pPr indent="-225425" lvl="1" marL="518033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2220"/>
              <a:t>Uses white space to define scope (not brackets)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Variables in Python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/>
              <a:t>Variables are containers for storing data values.</a:t>
            </a:r>
            <a:endParaRPr/>
          </a:p>
          <a:p>
            <a:pPr indent="-173038" lvl="0" marL="17303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/>
              <a:t>Unlike other programming languages, Python has no command for declaring a variable.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220"/>
              <a:buChar char="◦"/>
            </a:pPr>
            <a:r>
              <a:rPr lang="en-US" sz="2220"/>
              <a:t>You don’t have to typecast your variables at declaration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/>
              <a:t>A variable is created the moment you first assign a value to it.</a:t>
            </a:r>
            <a:endParaRPr/>
          </a:p>
          <a:p>
            <a:pPr indent="-173038" lvl="0" marL="173038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/>
              <a:t>Initialize a variable using the following format: name = value</a:t>
            </a:r>
            <a:endParaRPr/>
          </a:p>
          <a:p>
            <a:pPr indent="-173038" lvl="0" marL="17303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/>
              <a:t>Examples: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220"/>
              <a:buChar char="◦"/>
            </a:pPr>
            <a:r>
              <a:rPr lang="en-US" sz="2220"/>
              <a:t>x = 5 (x is now an integer)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/>
              <a:t>y = “Advay” (y is now a string)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/>
              <a:t>x = “Michigan” (x is now a string – the types can change after declaration)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/>
              <a:t>average_points = 23.4 (average_points is now a “float”/decimal)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Notes about variables in Python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1097280" y="189107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20"/>
              <a:buChar char="◦"/>
            </a:pPr>
            <a:r>
              <a:rPr lang="en-US" sz="2720"/>
              <a:t>Integers and Decimals can be positive or negative.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720"/>
              <a:buChar char="◦"/>
            </a:pPr>
            <a:r>
              <a:rPr lang="en-US" sz="2720"/>
              <a:t>Strings can be surrounded by single or double quotes (but not a mixture)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720"/>
              <a:buChar char="◦"/>
            </a:pPr>
            <a:r>
              <a:rPr lang="en-US" sz="2720"/>
              <a:t>Any variable can be outputted using the print command</a:t>
            </a:r>
            <a:endParaRPr/>
          </a:p>
          <a:p>
            <a:pPr indent="-182880" lvl="2" marL="56692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Char char="◦"/>
            </a:pPr>
            <a:r>
              <a:rPr lang="en-US" sz="2380"/>
              <a:t>x = 5</a:t>
            </a:r>
            <a:endParaRPr/>
          </a:p>
          <a:p>
            <a:pPr indent="-182880" lvl="2" marL="56692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Char char="◦"/>
            </a:pPr>
            <a:r>
              <a:rPr lang="en-US" sz="2380"/>
              <a:t>print(x) This will output 5</a:t>
            </a:r>
            <a:endParaRPr sz="2720"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720"/>
              <a:buChar char="◦"/>
            </a:pPr>
            <a:r>
              <a:rPr lang="en-US" sz="2720"/>
              <a:t>You can use other variables to create new variables</a:t>
            </a:r>
            <a:endParaRPr/>
          </a:p>
          <a:p>
            <a:pPr indent="-182880" lvl="2" marL="56692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Char char="◦"/>
            </a:pPr>
            <a:r>
              <a:rPr lang="en-US" sz="2380"/>
              <a:t>x = 5</a:t>
            </a:r>
            <a:endParaRPr/>
          </a:p>
          <a:p>
            <a:pPr indent="-182880" lvl="2" marL="56692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Char char="◦"/>
            </a:pPr>
            <a:r>
              <a:rPr lang="en-US" sz="2380"/>
              <a:t>y = 10</a:t>
            </a:r>
            <a:endParaRPr/>
          </a:p>
          <a:p>
            <a:pPr indent="-182880" lvl="2" marL="56692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Char char="◦"/>
            </a:pPr>
            <a:r>
              <a:rPr lang="en-US" sz="2380"/>
              <a:t>z = x + y</a:t>
            </a:r>
            <a:endParaRPr/>
          </a:p>
          <a:p>
            <a:pPr indent="-182880" lvl="2" marL="56692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Char char="◦"/>
            </a:pPr>
            <a:r>
              <a:rPr lang="en-US" sz="2380"/>
              <a:t>print(z) This will output 15</a:t>
            </a:r>
            <a:endParaRPr sz="2380"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2720"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Variable types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1097280" y="1845734"/>
            <a:ext cx="10058400" cy="457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1730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You can get the data type of any object by using the type() function</a:t>
            </a:r>
            <a:endParaRPr/>
          </a:p>
          <a:p>
            <a:pPr indent="-17780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Useful when we get into more advanced variable types</a:t>
            </a:r>
            <a:endParaRPr/>
          </a:p>
          <a:p>
            <a:pPr indent="-17780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Example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x = 5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print(type(x))  &lt;class ‘int’&gt;</a:t>
            </a:r>
            <a:endParaRPr sz="2800"/>
          </a:p>
          <a:p>
            <a:pPr indent="-173038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/>
              <a:t>The type of a variable can be changed really simply through casting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x = 5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y = str(x)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print(type(y)) &lt;class ‘str’&gt;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Be careful, as casting in the opposite direction will cause an error unless the string only contains numeric characters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Literals vs Variables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7960" lvl="0" marL="1730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A literal is the literal value of something</a:t>
            </a:r>
            <a:endParaRPr/>
          </a:p>
          <a:p>
            <a:pPr indent="-18796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Literals are useful when we don’t want to store a piece of data in a variable</a:t>
            </a:r>
            <a:endParaRPr/>
          </a:p>
          <a:p>
            <a:pPr indent="-18796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Examples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x = 3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y = x + 5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print(y)  8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print (3 + 5)  8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print(“hello world”)  hello world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E1E600"/>
      </a:accent2>
      <a:accent3>
        <a:srgbClr val="002060"/>
      </a:accent3>
      <a:accent4>
        <a:srgbClr val="E1E600"/>
      </a:accent4>
      <a:accent5>
        <a:srgbClr val="002060"/>
      </a:accent5>
      <a:accent6>
        <a:srgbClr val="E1E600"/>
      </a:accent6>
      <a:hlink>
        <a:srgbClr val="2998E3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2019-08-27T05:44:33Z</dcterms:created>
  <dc:creator>Garrett Folbe</dc:creator>
</cp:coreProperties>
</file>