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iRg+DSRj8Ie16rgWll8UexgO/8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AF1827-BBD5-4A62-BF49-E2E9211B9A45}">
  <a:tblStyle styleId="{F9AF1827-BBD5-4A62-BF49-E2E9211B9A4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fill>
          <a:solidFill>
            <a:srgbClr val="CACBD1"/>
          </a:solidFill>
        </a:fill>
      </a:tcStyle>
    </a:band1H>
    <a:band2H>
      <a:tcTxStyle/>
    </a:band2H>
    <a:band1V>
      <a:tcTxStyle/>
      <a:tcStyle>
        <a:fill>
          <a:solidFill>
            <a:srgbClr val="CACBD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3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3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7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4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8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4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4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4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4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44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44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4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6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6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6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46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4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37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3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Relationship Id="rId4" Type="http://schemas.openxmlformats.org/officeDocument/2006/relationships/image" Target="../media/image31.jpg"/><Relationship Id="rId5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MSAS Tutorial Sequence</a:t>
            </a:r>
            <a:br>
              <a:rPr lang="en-US"/>
            </a:br>
            <a:r>
              <a:rPr lang="en-US"/>
              <a:t>-Module Three-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WRITTEN BY ADVAY MUCHOOR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"/>
          <p:cNvSpPr txBox="1"/>
          <p:nvPr>
            <p:ph type="title"/>
          </p:nvPr>
        </p:nvSpPr>
        <p:spPr>
          <a:xfrm>
            <a:off x="5144679" y="634946"/>
            <a:ext cx="6405063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If/Elif/Else</a:t>
            </a:r>
            <a:endParaRPr/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259" y="589120"/>
            <a:ext cx="3772730" cy="24761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0"/>
          <p:cNvCxnSpPr/>
          <p:nvPr/>
        </p:nvCxnSpPr>
        <p:spPr>
          <a:xfrm>
            <a:off x="5181247" y="2086188"/>
            <a:ext cx="585216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2" name="Google Shape;17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555" y="3522456"/>
            <a:ext cx="3561184" cy="247613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5144679" y="2198914"/>
            <a:ext cx="6405063" cy="3670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7960" lvl="0" marL="17303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60"/>
              <a:buFont typeface="Arial"/>
              <a:buChar char="•"/>
            </a:pPr>
            <a:r>
              <a:rPr lang="en-US" sz="2960"/>
              <a:t>“Elif” clauses allow for multiple if statements to be checked (short for “else if”)</a:t>
            </a:r>
            <a:endParaRPr/>
          </a:p>
          <a:p>
            <a:pPr indent="-187960" lvl="0" marL="173038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960"/>
              <a:buFont typeface="Arial"/>
              <a:buChar char="•"/>
            </a:pPr>
            <a:r>
              <a:rPr lang="en-US" sz="2960"/>
              <a:t>First, the “if” statement is checked</a:t>
            </a:r>
            <a:endParaRPr/>
          </a:p>
          <a:p>
            <a:pPr indent="-187960" lvl="0" marL="173038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960"/>
              <a:buFont typeface="Arial"/>
              <a:buChar char="•"/>
            </a:pPr>
            <a:r>
              <a:rPr lang="en-US" sz="2960"/>
              <a:t>Next, each “elif” clause will be checked until one is hit</a:t>
            </a:r>
            <a:endParaRPr/>
          </a:p>
          <a:p>
            <a:pPr indent="-187960" lvl="0" marL="173038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960"/>
              <a:buFont typeface="Arial"/>
              <a:buChar char="•"/>
            </a:pPr>
            <a:r>
              <a:rPr lang="en-US" sz="2960"/>
              <a:t>Finally, if none of the “elif” clauses are hit, the “else” clause is run</a:t>
            </a:r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INDENTATION MATTERS</a:t>
            </a:r>
            <a:endParaRPr/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4230" y="2435014"/>
            <a:ext cx="55245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Lists</a:t>
            </a:r>
            <a:endParaRPr/>
          </a:p>
        </p:txBody>
      </p:sp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1097280" y="1845734"/>
            <a:ext cx="10058400" cy="4427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33363" lvl="0" marL="233363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70"/>
              <a:buFont typeface="Arial"/>
              <a:buChar char="•"/>
            </a:pPr>
            <a:r>
              <a:rPr lang="en-US" sz="2170">
                <a:solidFill>
                  <a:schemeClr val="dk1"/>
                </a:solidFill>
              </a:rPr>
              <a:t>Lists are a collection of items that is ordered and can be changed</a:t>
            </a:r>
            <a:endParaRPr/>
          </a:p>
          <a:p>
            <a:pPr indent="-233363" lvl="0" marL="233363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170"/>
              <a:buFont typeface="Arial"/>
              <a:buChar char="•"/>
            </a:pPr>
            <a:r>
              <a:rPr lang="en-US" sz="2170">
                <a:solidFill>
                  <a:schemeClr val="dk1"/>
                </a:solidFill>
              </a:rPr>
              <a:t>Lists are indicated by square brackets: []</a:t>
            </a:r>
            <a:endParaRPr/>
          </a:p>
          <a:p>
            <a:pPr indent="-233363" lvl="0" marL="233363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170"/>
              <a:buFont typeface="Arial"/>
              <a:buChar char="•"/>
            </a:pPr>
            <a:r>
              <a:rPr lang="en-US" sz="2170">
                <a:solidFill>
                  <a:schemeClr val="dk1"/>
                </a:solidFill>
              </a:rPr>
              <a:t>We can declare a list in three different ways: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860"/>
              <a:buChar char="◦"/>
            </a:pPr>
            <a:r>
              <a:rPr lang="en-US" sz="1860">
                <a:solidFill>
                  <a:schemeClr val="dk1"/>
                </a:solidFill>
              </a:rPr>
              <a:t>An empty list 🡪 my_list = []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60"/>
              <a:buChar char="◦"/>
            </a:pPr>
            <a:r>
              <a:rPr lang="en-US" sz="1860">
                <a:solidFill>
                  <a:schemeClr val="dk1"/>
                </a:solidFill>
              </a:rPr>
              <a:t>Fill it with elements 🡪 my_list_2 = [“Ravens”, “Saints”, “Patriots”]</a:t>
            </a:r>
            <a:endParaRPr/>
          </a:p>
          <a:p>
            <a:pPr indent="-182880" lvl="2" marL="56692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550"/>
              <a:buChar char="◦"/>
            </a:pPr>
            <a:r>
              <a:rPr lang="en-US" sz="1550">
                <a:solidFill>
                  <a:schemeClr val="dk1"/>
                </a:solidFill>
              </a:rPr>
              <a:t>This is a list of strings, but we can have a list of any datatype</a:t>
            </a:r>
            <a:endParaRPr/>
          </a:p>
          <a:p>
            <a:pPr indent="-182880" lvl="2" marL="56692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550"/>
              <a:buChar char="◦"/>
            </a:pPr>
            <a:r>
              <a:rPr lang="en-US" sz="1550">
                <a:solidFill>
                  <a:schemeClr val="dk1"/>
                </a:solidFill>
              </a:rPr>
              <a:t>You can mix and match your datatypes within the list, but this is considered bad practice</a:t>
            </a:r>
            <a:endParaRPr sz="2170">
              <a:solidFill>
                <a:schemeClr val="dk1"/>
              </a:solidFill>
            </a:endParaRPr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60"/>
              <a:buChar char="◦"/>
            </a:pPr>
            <a:r>
              <a:rPr lang="en-US" sz="1860">
                <a:solidFill>
                  <a:schemeClr val="dk1"/>
                </a:solidFill>
              </a:rPr>
              <a:t>Set it equal to another list 🡪 my_list_3 = my_list_2</a:t>
            </a:r>
            <a:endParaRPr/>
          </a:p>
          <a:p>
            <a:pPr indent="-173038" lvl="0" marL="173038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015"/>
              <a:buFont typeface="Arial"/>
              <a:buChar char="•"/>
            </a:pPr>
            <a:r>
              <a:rPr lang="en-US" sz="2015">
                <a:solidFill>
                  <a:schemeClr val="dk1"/>
                </a:solidFill>
              </a:rPr>
              <a:t>You can get the number of elements in the list by calling the “len” function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860"/>
              <a:buChar char="◦"/>
            </a:pPr>
            <a:r>
              <a:rPr lang="en-US" sz="1860">
                <a:solidFill>
                  <a:schemeClr val="dk1"/>
                </a:solidFill>
              </a:rPr>
              <a:t>my_list = [1, 2, 3, 4]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60"/>
              <a:buChar char="◦"/>
            </a:pPr>
            <a:r>
              <a:rPr lang="en-US" sz="1860">
                <a:solidFill>
                  <a:schemeClr val="dk1"/>
                </a:solidFill>
              </a:rPr>
              <a:t>print(len(my_list)) 🡪 4</a:t>
            </a:r>
            <a:endParaRPr/>
          </a:p>
          <a:p>
            <a:pPr indent="-173038" lvl="0" marL="173038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015"/>
              <a:buFont typeface="Arial"/>
              <a:buChar char="•"/>
            </a:pPr>
            <a:r>
              <a:rPr lang="en-US" sz="2015">
                <a:solidFill>
                  <a:schemeClr val="dk1"/>
                </a:solidFill>
              </a:rPr>
              <a:t>Clear the list by calling the “clear function”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860"/>
              <a:buChar char="◦"/>
            </a:pPr>
            <a:r>
              <a:rPr lang="en-US" sz="1860">
                <a:solidFill>
                  <a:schemeClr val="dk1"/>
                </a:solidFill>
              </a:rPr>
              <a:t>my_list.clear()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860"/>
              <a:buChar char="◦"/>
            </a:pPr>
            <a:r>
              <a:rPr lang="en-US" sz="1860">
                <a:solidFill>
                  <a:schemeClr val="dk1"/>
                </a:solidFill>
              </a:rPr>
              <a:t>print(my_list) 🡪 ???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Accessing elements of a list</a:t>
            </a:r>
            <a:endParaRPr/>
          </a:p>
        </p:txBody>
      </p:sp>
      <p:sp>
        <p:nvSpPr>
          <p:cNvPr id="193" name="Google Shape;193;p13"/>
          <p:cNvSpPr txBox="1"/>
          <p:nvPr>
            <p:ph idx="1" type="body"/>
          </p:nvPr>
        </p:nvSpPr>
        <p:spPr>
          <a:xfrm>
            <a:off x="1097280" y="1845734"/>
            <a:ext cx="10058400" cy="435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4163" lvl="0" marL="284163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/>
              <a:t>You can access list items by referring to the index number</a:t>
            </a:r>
            <a:endParaRPr/>
          </a:p>
          <a:p>
            <a:pPr indent="-284163" lvl="0" marL="284163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/>
              <a:t>Lists in Python are “0-index based”</a:t>
            </a:r>
            <a:endParaRPr/>
          </a:p>
          <a:p>
            <a:pPr indent="-284163" lvl="0" marL="284163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/>
              <a:t>Example: </a:t>
            </a:r>
            <a:endParaRPr/>
          </a:p>
          <a:p>
            <a:pPr indent="-284163" lvl="1" marL="576771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US" sz="1665"/>
              <a:t>stats = [“pts”, “reb”, “ast”]</a:t>
            </a:r>
            <a:endParaRPr/>
          </a:p>
          <a:p>
            <a:pPr indent="-284163" lvl="1" marL="576771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US" sz="1665"/>
              <a:t>print(stats[0]) “pts”</a:t>
            </a:r>
            <a:endParaRPr/>
          </a:p>
          <a:p>
            <a:pPr indent="-284163" lvl="1" marL="576771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US" sz="1665"/>
              <a:t>print(stats[1])</a:t>
            </a:r>
            <a:r>
              <a:rPr lang="en-US" sz="1665"/>
              <a:t> </a:t>
            </a:r>
            <a:r>
              <a:rPr lang="en-US" sz="1665"/>
              <a:t> “reb”</a:t>
            </a:r>
            <a:endParaRPr/>
          </a:p>
          <a:p>
            <a:pPr indent="-284163" lvl="1" marL="576771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US" sz="1665"/>
              <a:t>Print(stats[2</a:t>
            </a:r>
            <a:r>
              <a:rPr lang="en-US" sz="1665"/>
              <a:t>]) </a:t>
            </a:r>
            <a:r>
              <a:rPr lang="en-US" sz="1665"/>
              <a:t> “ast”</a:t>
            </a:r>
            <a:endParaRPr/>
          </a:p>
          <a:p>
            <a:pPr indent="-284163" lvl="1" marL="576771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US" sz="1665"/>
              <a:t>Print(stats[3])  Error! Why?</a:t>
            </a:r>
            <a:endParaRPr/>
          </a:p>
          <a:p>
            <a:pPr indent="-284163" lvl="1" marL="576771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US" sz="1665"/>
              <a:t>Print(stats[-1])  ???</a:t>
            </a:r>
            <a:endParaRPr/>
          </a:p>
          <a:p>
            <a:pPr indent="-284163" lvl="0" marL="284163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/>
              <a:t>You can access a range of indexes by specifying where to start and where to end (called slicing)</a:t>
            </a:r>
            <a:endParaRPr/>
          </a:p>
          <a:p>
            <a:pPr indent="-284163" lvl="1" marL="576771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US" sz="1665"/>
              <a:t>Use the following format: list[start:end]</a:t>
            </a:r>
            <a:endParaRPr/>
          </a:p>
          <a:p>
            <a:pPr indent="-284163" lvl="1" marL="576771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US" sz="1665"/>
              <a:t>qbs = [“Brady”, “Rivers”, “Jackson”, “Stafford”, “Cousins”]</a:t>
            </a:r>
            <a:endParaRPr/>
          </a:p>
          <a:p>
            <a:pPr indent="-284163" lvl="1" marL="576771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US" sz="1665"/>
              <a:t>slice = qbs[2:4]</a:t>
            </a:r>
            <a:endParaRPr/>
          </a:p>
          <a:p>
            <a:pPr indent="-284163" lvl="1" marL="576771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Font typeface="Arial"/>
              <a:buChar char="•"/>
            </a:pPr>
            <a:r>
              <a:rPr lang="en-US" sz="1665"/>
              <a:t>print(slice)  [“Jackson”, “Stafford”, “Cousins”]</a:t>
            </a:r>
            <a:endParaRPr/>
          </a:p>
          <a:p>
            <a:pPr indent="-178435" lvl="1" marL="576771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Font typeface="Arial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Updating a list element</a:t>
            </a:r>
            <a:endParaRPr/>
          </a:p>
        </p:txBody>
      </p:sp>
      <p:sp>
        <p:nvSpPr>
          <p:cNvPr id="199" name="Google Shape;199;p14"/>
          <p:cNvSpPr txBox="1"/>
          <p:nvPr>
            <p:ph idx="1" type="body"/>
          </p:nvPr>
        </p:nvSpPr>
        <p:spPr>
          <a:xfrm>
            <a:off x="1097280" y="1845734"/>
            <a:ext cx="50292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173038" lvl="0" marL="1730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To update a list element, simply index into the list and reassign its value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00" name="Google Shape;2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480" y="2044488"/>
            <a:ext cx="5295900" cy="3408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Adding to a list</a:t>
            </a:r>
            <a:endParaRPr/>
          </a:p>
        </p:txBody>
      </p:sp>
      <p:pic>
        <p:nvPicPr>
          <p:cNvPr id="206" name="Google Shape;2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3640" y="1849119"/>
            <a:ext cx="6285680" cy="447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Range-based for loops (one way to loop)</a:t>
            </a:r>
            <a:endParaRPr/>
          </a:p>
        </p:txBody>
      </p:sp>
      <p:sp>
        <p:nvSpPr>
          <p:cNvPr id="212" name="Google Shape;212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3038" lvl="0" marL="1730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 “for” loop is used for iterating over a sequence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For our purposes, this will usually be a list</a:t>
            </a:r>
            <a:endParaRPr/>
          </a:p>
          <a:p>
            <a:pPr indent="-173038" lvl="0" marL="1730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We will only cover range based loops in this module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This is a brief sneak peak… for more information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Other loops aren’t used traditionally in data science unless you are exploring a niche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Don’t need to index into array</a:t>
            </a:r>
            <a:endParaRPr/>
          </a:p>
          <a:p>
            <a:pPr indent="-173038" lvl="0" marL="1730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Use cases: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When you want to view every element of a list in sequential order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Save time from indexing into specific elements</a:t>
            </a:r>
            <a:endParaRPr/>
          </a:p>
          <a:p>
            <a:pPr indent="-173038" lvl="0" marL="1730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Syntax:</a:t>
            </a:r>
            <a:endParaRPr/>
          </a:p>
          <a:p>
            <a:pPr indent="-46037" lvl="0" marL="17303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3" name="Google Shape;2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767" y="5160914"/>
            <a:ext cx="3218185" cy="81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Basic loop examples</a:t>
            </a:r>
            <a:endParaRPr/>
          </a:p>
        </p:txBody>
      </p:sp>
      <p:pic>
        <p:nvPicPr>
          <p:cNvPr id="219" name="Google Shape;2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636" y="3819091"/>
            <a:ext cx="64008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6161" y="1916213"/>
            <a:ext cx="40957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Basic loop applications</a:t>
            </a:r>
            <a:endParaRPr/>
          </a:p>
        </p:txBody>
      </p:sp>
      <p:pic>
        <p:nvPicPr>
          <p:cNvPr id="226" name="Google Shape;2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957" y="2470471"/>
            <a:ext cx="47244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0220" y="1965646"/>
            <a:ext cx="43529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Dictionaries</a:t>
            </a:r>
            <a:endParaRPr/>
          </a:p>
        </p:txBody>
      </p:sp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17303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Arguably one of the most important data structures in all of computer science</a:t>
            </a:r>
            <a:endParaRPr/>
          </a:p>
          <a:p>
            <a:pPr indent="-177800" lvl="0" marL="173038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A dictionary is a collection of items which is unordered and indexed.</a:t>
            </a:r>
            <a:endParaRPr/>
          </a:p>
          <a:p>
            <a:pPr indent="-177800" lvl="0" marL="173038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In Python, dictionaries are written with curly brackets and have keys and values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Keys are how you access values within the data structure</a:t>
            </a:r>
            <a:endParaRPr/>
          </a:p>
          <a:p>
            <a:pPr indent="-182880" lvl="2" marL="56692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In a list, you index into the elements by numerical index</a:t>
            </a:r>
            <a:endParaRPr/>
          </a:p>
          <a:p>
            <a:pPr indent="-182880" lvl="2" marL="56692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In a dictionary, you index into values with a key!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Every key is unique, but keys can have the same value</a:t>
            </a:r>
            <a:endParaRPr/>
          </a:p>
          <a:p>
            <a:pPr indent="-173038" lvl="0" marL="173038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/>
              <a:t>Why are dictionaries useful?</a:t>
            </a:r>
            <a:endParaRPr/>
          </a:p>
          <a:p>
            <a:pPr indent="-30479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"/>
          <p:cNvSpPr/>
          <p:nvPr/>
        </p:nvSpPr>
        <p:spPr>
          <a:xfrm>
            <a:off x="0" y="0"/>
            <a:ext cx="121863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 txBox="1"/>
          <p:nvPr>
            <p:ph idx="2" type="body"/>
          </p:nvPr>
        </p:nvSpPr>
        <p:spPr>
          <a:xfrm>
            <a:off x="576903" y="1499399"/>
            <a:ext cx="2990930" cy="3335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600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>LET’S GET READY TO WORK</a:t>
            </a:r>
            <a:endParaRPr/>
          </a:p>
        </p:txBody>
      </p:sp>
      <p:pic>
        <p:nvPicPr>
          <p:cNvPr descr="Image result for jim harbaugh" id="113" name="Google Shape;113;p2"/>
          <p:cNvPicPr preferRelativeResize="0"/>
          <p:nvPr/>
        </p:nvPicPr>
        <p:blipFill rotWithShape="1">
          <a:blip r:embed="rId3">
            <a:alphaModFix/>
          </a:blip>
          <a:srcRect b="2" l="16051" r="11802" t="0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 Dictionaries</a:t>
            </a:r>
            <a:endParaRPr/>
          </a:p>
        </p:txBody>
      </p:sp>
      <p:pic>
        <p:nvPicPr>
          <p:cNvPr id="239" name="Google Shape;2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2569787"/>
            <a:ext cx="4494945" cy="2792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9777" y="2569787"/>
            <a:ext cx="4732862" cy="279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21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1"/>
          <p:cNvSpPr txBox="1"/>
          <p:nvPr>
            <p:ph type="title"/>
          </p:nvPr>
        </p:nvSpPr>
        <p:spPr>
          <a:xfrm>
            <a:off x="6730000" y="639097"/>
            <a:ext cx="4813072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400"/>
              <a:buFont typeface="Calibri"/>
              <a:buNone/>
            </a:pPr>
            <a:r>
              <a:rPr lang="en-US" sz="7400">
                <a:solidFill>
                  <a:srgbClr val="262626"/>
                </a:solidFill>
              </a:rPr>
              <a:t>Accessing elements in a dictionary</a:t>
            </a:r>
            <a:endParaRPr/>
          </a:p>
        </p:txBody>
      </p:sp>
      <p:pic>
        <p:nvPicPr>
          <p:cNvPr id="250" name="Google Shape;2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28" y="639097"/>
            <a:ext cx="5872954" cy="5065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21"/>
          <p:cNvCxnSpPr/>
          <p:nvPr/>
        </p:nvCxnSpPr>
        <p:spPr>
          <a:xfrm>
            <a:off x="6805053" y="4343400"/>
            <a:ext cx="4389120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2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22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2"/>
          <p:cNvSpPr txBox="1"/>
          <p:nvPr>
            <p:ph type="title"/>
          </p:nvPr>
        </p:nvSpPr>
        <p:spPr>
          <a:xfrm>
            <a:off x="8141110" y="639097"/>
            <a:ext cx="3401961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262626"/>
                </a:solidFill>
              </a:rPr>
              <a:t>Checking if an element is in a dictionary (try it on lists too!)</a:t>
            </a:r>
            <a:endParaRPr/>
          </a:p>
        </p:txBody>
      </p:sp>
      <p:pic>
        <p:nvPicPr>
          <p:cNvPr id="263" name="Google Shape;2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99" y="1551428"/>
            <a:ext cx="6912217" cy="32314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22"/>
          <p:cNvCxnSpPr/>
          <p:nvPr/>
        </p:nvCxnSpPr>
        <p:spPr>
          <a:xfrm>
            <a:off x="8209305" y="4343400"/>
            <a:ext cx="3200400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22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Questions about anything we talked about?</a:t>
            </a:r>
            <a:endParaRPr/>
          </a:p>
        </p:txBody>
      </p:sp>
      <p:sp>
        <p:nvSpPr>
          <p:cNvPr id="272" name="Google Shape;272;p2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IF NOT, TAKE A COUPLE MINUTES TO WORK WITH THESE CONCEPTS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24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4"/>
          <p:cNvSpPr txBox="1"/>
          <p:nvPr>
            <p:ph type="title"/>
          </p:nvPr>
        </p:nvSpPr>
        <p:spPr>
          <a:xfrm>
            <a:off x="7806813" y="639097"/>
            <a:ext cx="373625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alibri"/>
              <a:buNone/>
            </a:pPr>
            <a:r>
              <a:rPr lang="en-US" sz="6600">
                <a:solidFill>
                  <a:srgbClr val="262626"/>
                </a:solidFill>
              </a:rPr>
              <a:t>Pandas</a:t>
            </a:r>
            <a:br>
              <a:rPr lang="en-US" sz="6600">
                <a:solidFill>
                  <a:srgbClr val="262626"/>
                </a:solidFill>
              </a:rPr>
            </a:br>
            <a:r>
              <a:rPr lang="en-US" sz="1600">
                <a:solidFill>
                  <a:srgbClr val="262626"/>
                </a:solidFill>
              </a:rPr>
              <a:t>Welcome to REAL Data Science</a:t>
            </a:r>
            <a:endParaRPr sz="6600">
              <a:solidFill>
                <a:srgbClr val="262626"/>
              </a:solidFill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-4144" y="0"/>
            <a:ext cx="3633464" cy="335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pandas" id="283" name="Google Shape;283;p24"/>
          <p:cNvPicPr preferRelativeResize="0"/>
          <p:nvPr/>
        </p:nvPicPr>
        <p:blipFill rotWithShape="1">
          <a:blip r:embed="rId3">
            <a:alphaModFix/>
          </a:blip>
          <a:srcRect b="-4" l="12075" r="6720" t="0"/>
          <a:stretch/>
        </p:blipFill>
        <p:spPr>
          <a:xfrm>
            <a:off x="-4144" y="10"/>
            <a:ext cx="3633464" cy="33559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andas" id="284" name="Google Shape;284;p24"/>
          <p:cNvPicPr preferRelativeResize="0"/>
          <p:nvPr/>
        </p:nvPicPr>
        <p:blipFill rotWithShape="1">
          <a:blip r:embed="rId4">
            <a:alphaModFix/>
          </a:blip>
          <a:srcRect b="1423" l="0" r="-3" t="5642"/>
          <a:stretch/>
        </p:blipFill>
        <p:spPr>
          <a:xfrm>
            <a:off x="3789574" y="10"/>
            <a:ext cx="3629320" cy="33559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85" name="Google Shape;285;p24"/>
          <p:cNvPicPr preferRelativeResize="0"/>
          <p:nvPr/>
        </p:nvPicPr>
        <p:blipFill rotWithShape="1">
          <a:blip r:embed="rId5">
            <a:alphaModFix/>
          </a:blip>
          <a:srcRect b="11432" l="0" r="0" t="27364"/>
          <a:stretch/>
        </p:blipFill>
        <p:spPr>
          <a:xfrm>
            <a:off x="-4740" y="3494690"/>
            <a:ext cx="7423634" cy="2839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24"/>
          <p:cNvCxnSpPr/>
          <p:nvPr/>
        </p:nvCxnSpPr>
        <p:spPr>
          <a:xfrm>
            <a:off x="7915379" y="4343400"/>
            <a:ext cx="3291840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24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Libraries in Python</a:t>
            </a:r>
            <a:endParaRPr/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1097280" y="1845733"/>
            <a:ext cx="10058400" cy="472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3038" lvl="0" marL="17303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/>
              <a:t>A python library is a collection of functions that allows you to perform specific actions with your code</a:t>
            </a:r>
            <a:endParaRPr/>
          </a:p>
          <a:p>
            <a:pPr indent="-173038" lvl="0" marL="173038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/>
              <a:t>More often than not, a library is designed for a specific feature. There are libraries to…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Move and modify files on your computer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Create graphical interfaces for your code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Webscrape (more on that in the next module)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Perform data science operations ☺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And much more!</a:t>
            </a:r>
            <a:endParaRPr/>
          </a:p>
          <a:p>
            <a:pPr indent="-173038" lvl="0" marL="173038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/>
              <a:t>Libraries can be imported with the following syntax: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import library (imports entire library)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import library as lib (imports entire library as an alias, usually used to not clutter up code)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from library, import function a, b (imports functions a and b from the library,  saves memory)</a:t>
            </a:r>
            <a:endParaRPr/>
          </a:p>
          <a:p>
            <a:pPr indent="-173038" lvl="0" marL="173038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/>
              <a:t>To access functions of your imported library, you will need to use the dot operator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65"/>
              <a:buChar char="◦"/>
            </a:pPr>
            <a:r>
              <a:rPr lang="en-US" sz="1665"/>
              <a:t>We will see this throughout the module sequence</a:t>
            </a:r>
            <a:endParaRPr sz="1665"/>
          </a:p>
          <a:p>
            <a:pPr indent="-55562" lvl="0" marL="173038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850"/>
              <a:buFont typeface="Arial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What is Pandas?</a:t>
            </a:r>
            <a:endParaRPr/>
          </a:p>
        </p:txBody>
      </p:sp>
      <p:sp>
        <p:nvSpPr>
          <p:cNvPr id="300" name="Google Shape;300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1730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From their documentation: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i="1" lang="en-US" sz="2800"/>
              <a:t>“pandas is an open source, BSD-licensed library providing high-performance, easy-to-use data structures and data analysis tools for the Python programming language.”</a:t>
            </a:r>
            <a:endParaRPr/>
          </a:p>
          <a:p>
            <a:pPr indent="-177800" lvl="0" marL="17303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Very powerful data science library</a:t>
            </a:r>
            <a:endParaRPr/>
          </a:p>
          <a:p>
            <a:pPr indent="-177800" lvl="0" marL="17303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The basis of the rest of this module, as well as the next three!</a:t>
            </a:r>
            <a:endParaRPr/>
          </a:p>
          <a:p>
            <a:pPr indent="-177800" lvl="0" marL="17303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Import pandas at the top of your jupyter notebok</a:t>
            </a:r>
            <a:endParaRPr sz="2600"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Char char="◦"/>
            </a:pPr>
            <a:r>
              <a:rPr lang="en-US" sz="2600"/>
              <a:t>import pandas as pd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Series vs DataFrames</a:t>
            </a:r>
            <a:endParaRPr/>
          </a:p>
        </p:txBody>
      </p:sp>
      <p:sp>
        <p:nvSpPr>
          <p:cNvPr id="306" name="Google Shape;306;p2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3038" lvl="0" marL="1730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The primary two components of pandas are Series and DataFrames</a:t>
            </a:r>
            <a:endParaRPr sz="2400"/>
          </a:p>
          <a:p>
            <a:pPr indent="-173038" lvl="0" marL="17303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Series is a column in your table, and a DataFrame is a multidimensional table comprised of a collection of Series</a:t>
            </a:r>
            <a:endParaRPr/>
          </a:p>
          <a:p>
            <a:pPr indent="-46037" lvl="0" marL="17303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Series vs DataFrame" id="307" name="Google Shape;3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9390" y="3297931"/>
            <a:ext cx="6713220" cy="257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Reading in Files</a:t>
            </a:r>
            <a:endParaRPr/>
          </a:p>
        </p:txBody>
      </p:sp>
      <p:pic>
        <p:nvPicPr>
          <p:cNvPr id="313" name="Google Shape;31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3104753"/>
            <a:ext cx="9833849" cy="294582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8"/>
          <p:cNvSpPr txBox="1"/>
          <p:nvPr/>
        </p:nvSpPr>
        <p:spPr>
          <a:xfrm>
            <a:off x="1390996" y="1820892"/>
            <a:ext cx="941000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import url lib.request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urllib.request.urlretrieve('https://github.com/gfolbe318/MSAS_tutorials/raw/master/3_Module/nfl_stats.xlsx', 'nfl_stats.xlsx’)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Printing a DataFrame</a:t>
            </a:r>
            <a:endParaRPr/>
          </a:p>
        </p:txBody>
      </p:sp>
      <p:pic>
        <p:nvPicPr>
          <p:cNvPr id="320" name="Google Shape;3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071" y="2122651"/>
            <a:ext cx="10534818" cy="3730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Goals of Today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Finish up the basics of Python</a:t>
            </a:r>
            <a:endParaRPr/>
          </a:p>
          <a:p>
            <a:pPr indent="-457200" lvl="1" marL="74980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Booleans</a:t>
            </a:r>
            <a:endParaRPr/>
          </a:p>
          <a:p>
            <a:pPr indent="-457200" lvl="1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If/Else</a:t>
            </a:r>
            <a:endParaRPr/>
          </a:p>
          <a:p>
            <a:pPr indent="-457200" lvl="1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Lists</a:t>
            </a:r>
            <a:endParaRPr/>
          </a:p>
          <a:p>
            <a:pPr indent="-457200" lvl="1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Loops</a:t>
            </a:r>
            <a:endParaRPr/>
          </a:p>
          <a:p>
            <a:pPr indent="-457200" lvl="1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Dictionaries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Understand Pandas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/>
              <a:t>Getting some I/O with dataframes</a:t>
            </a:r>
            <a:endParaRPr/>
          </a:p>
          <a:p>
            <a:pPr indent="-457200" lvl="1" marL="74980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Reading from Excel</a:t>
            </a:r>
            <a:endParaRPr/>
          </a:p>
          <a:p>
            <a:pPr indent="-457200" lvl="1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Webscraping</a:t>
            </a:r>
            <a:endParaRPr/>
          </a:p>
          <a:p>
            <a:pPr indent="-457200" lvl="1" marL="7498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Basic dataframe operations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Displaying a DataFrame</a:t>
            </a:r>
            <a:endParaRPr/>
          </a:p>
        </p:txBody>
      </p:sp>
      <p:pic>
        <p:nvPicPr>
          <p:cNvPr id="326" name="Google Shape;3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625" y="2034250"/>
            <a:ext cx="11412750" cy="4042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Displaying the head of a DataFrame</a:t>
            </a:r>
            <a:endParaRPr/>
          </a:p>
        </p:txBody>
      </p:sp>
      <p:pic>
        <p:nvPicPr>
          <p:cNvPr id="332" name="Google Shape;3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7" y="2057400"/>
            <a:ext cx="109061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Display a Specific Number of Rows</a:t>
            </a:r>
            <a:endParaRPr/>
          </a:p>
        </p:txBody>
      </p:sp>
      <p:pic>
        <p:nvPicPr>
          <p:cNvPr id="338" name="Google Shape;33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25" y="1849309"/>
            <a:ext cx="1057275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3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33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3"/>
          <p:cNvSpPr txBox="1"/>
          <p:nvPr>
            <p:ph type="title"/>
          </p:nvPr>
        </p:nvSpPr>
        <p:spPr>
          <a:xfrm>
            <a:off x="8141110" y="639097"/>
            <a:ext cx="3401961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100"/>
              <a:buFont typeface="Calibri"/>
              <a:buNone/>
            </a:pPr>
            <a:r>
              <a:rPr lang="en-US" sz="5100">
                <a:solidFill>
                  <a:srgbClr val="262626"/>
                </a:solidFill>
              </a:rPr>
              <a:t>Get Information about the DataFrame</a:t>
            </a:r>
            <a:endParaRPr/>
          </a:p>
        </p:txBody>
      </p:sp>
      <p:pic>
        <p:nvPicPr>
          <p:cNvPr id="348" name="Google Shape;34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273" y="166394"/>
            <a:ext cx="6878541" cy="60015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33"/>
          <p:cNvCxnSpPr/>
          <p:nvPr/>
        </p:nvCxnSpPr>
        <p:spPr>
          <a:xfrm>
            <a:off x="8209305" y="4343400"/>
            <a:ext cx="3200400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33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Extract Certain Columns</a:t>
            </a:r>
            <a:endParaRPr/>
          </a:p>
        </p:txBody>
      </p:sp>
      <p:pic>
        <p:nvPicPr>
          <p:cNvPr id="357" name="Google Shape;3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1" y="2589587"/>
            <a:ext cx="527685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4130" y="2527675"/>
            <a:ext cx="54197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Write to Excel</a:t>
            </a:r>
            <a:endParaRPr/>
          </a:p>
        </p:txBody>
      </p:sp>
      <p:pic>
        <p:nvPicPr>
          <p:cNvPr id="364" name="Google Shape;3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2939143"/>
            <a:ext cx="9455693" cy="1281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4"/>
          <p:cNvCxnSpPr/>
          <p:nvPr/>
        </p:nvCxnSpPr>
        <p:spPr>
          <a:xfrm>
            <a:off x="3944603" y="4325112"/>
            <a:ext cx="71323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4"/>
          <p:cNvSpPr txBox="1"/>
          <p:nvPr>
            <p:ph type="ctrTitle"/>
          </p:nvPr>
        </p:nvSpPr>
        <p:spPr>
          <a:xfrm>
            <a:off x="3836504" y="758952"/>
            <a:ext cx="7319175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More Python</a:t>
            </a:r>
            <a:endParaRPr/>
          </a:p>
        </p:txBody>
      </p:sp>
      <p:pic>
        <p:nvPicPr>
          <p:cNvPr descr="Image result for python"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818" y="1929404"/>
            <a:ext cx="2449486" cy="248049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Booleans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3038" lvl="0" marL="1730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Booleans represent a “True” or “False” variable (can only hold these two values)</a:t>
            </a:r>
            <a:endParaRPr/>
          </a:p>
          <a:p>
            <a:pPr indent="-173038" lvl="0" marL="17303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Often used for comparison purposes</a:t>
            </a:r>
            <a:endParaRPr/>
          </a:p>
          <a:p>
            <a:pPr indent="-173038" lvl="0" marL="17303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Declared just like any other variable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is_starter = True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temp = False</a:t>
            </a:r>
            <a:endParaRPr sz="2200"/>
          </a:p>
          <a:p>
            <a:pPr indent="-173038" lvl="0" marL="1730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Can also be used in inequalities and expressions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More on this in a bit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Operators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3038" lvl="0" marL="1730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only three operators you should need to know for python are the following: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“and”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“or”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“not”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All three operators are used in their plaintext form (no need for “&amp;&amp;” or “||” or “!”)</a:t>
            </a:r>
            <a:endParaRPr/>
          </a:p>
          <a:p>
            <a:pPr indent="-173038" lvl="0" marL="1730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Truth tables: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	</a:t>
            </a:r>
            <a:endParaRPr/>
          </a:p>
        </p:txBody>
      </p:sp>
      <p:graphicFrame>
        <p:nvGraphicFramePr>
          <p:cNvPr id="143" name="Google Shape;143;p6"/>
          <p:cNvGraphicFramePr/>
          <p:nvPr/>
        </p:nvGraphicFramePr>
        <p:xfrm>
          <a:off x="2794000" y="35847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{F9AF1827-BBD5-4A62-BF49-E2E9211B9A45}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Operand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Result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Conditions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3038" lvl="0" marL="1730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Font typeface="Arial"/>
              <a:buChar char="•"/>
            </a:pPr>
            <a:r>
              <a:rPr lang="en-US" sz="2590">
                <a:solidFill>
                  <a:schemeClr val="dk1"/>
                </a:solidFill>
              </a:rPr>
              <a:t>Recap: Python supports the usual logical conditions from mathematics: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20"/>
              <a:buChar char="◦"/>
            </a:pPr>
            <a:r>
              <a:rPr lang="en-US" sz="2220">
                <a:solidFill>
                  <a:schemeClr val="dk1"/>
                </a:solidFill>
              </a:rPr>
              <a:t>Equals: a == b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20"/>
              <a:buChar char="◦"/>
            </a:pPr>
            <a:r>
              <a:rPr lang="en-US" sz="2220">
                <a:solidFill>
                  <a:schemeClr val="dk1"/>
                </a:solidFill>
              </a:rPr>
              <a:t>Not Equals: a != b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20"/>
              <a:buChar char="◦"/>
            </a:pPr>
            <a:r>
              <a:rPr lang="en-US" sz="2220">
                <a:solidFill>
                  <a:schemeClr val="dk1"/>
                </a:solidFill>
              </a:rPr>
              <a:t>Less than: a &lt; b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20"/>
              <a:buChar char="◦"/>
            </a:pPr>
            <a:r>
              <a:rPr lang="en-US" sz="2220">
                <a:solidFill>
                  <a:schemeClr val="dk1"/>
                </a:solidFill>
              </a:rPr>
              <a:t>Less than or equal to: a &lt;= b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20"/>
              <a:buChar char="◦"/>
            </a:pPr>
            <a:r>
              <a:rPr lang="en-US" sz="2220">
                <a:solidFill>
                  <a:schemeClr val="dk1"/>
                </a:solidFill>
              </a:rPr>
              <a:t>Greater than: a &gt; b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20"/>
              <a:buChar char="◦"/>
            </a:pPr>
            <a:r>
              <a:rPr lang="en-US" sz="2220">
                <a:solidFill>
                  <a:schemeClr val="dk1"/>
                </a:solidFill>
              </a:rPr>
              <a:t>Greater than or equal to: a &gt;= b</a:t>
            </a:r>
            <a:endParaRPr sz="1850">
              <a:solidFill>
                <a:schemeClr val="dk1"/>
              </a:solidFill>
            </a:endParaRPr>
          </a:p>
          <a:p>
            <a:pPr indent="-173038" lvl="0" marL="1730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20"/>
              <a:buFont typeface="Arial"/>
              <a:buChar char="•"/>
            </a:pPr>
            <a:r>
              <a:rPr lang="en-US" sz="2220">
                <a:solidFill>
                  <a:schemeClr val="dk1"/>
                </a:solidFill>
              </a:rPr>
              <a:t>“If” statements allow us to check “if” a condition is true or false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20"/>
              <a:buChar char="◦"/>
            </a:pPr>
            <a:r>
              <a:rPr lang="en-US" sz="2220">
                <a:solidFill>
                  <a:schemeClr val="dk1"/>
                </a:solidFill>
              </a:rPr>
              <a:t>If the statement evaluates to True, we will go into to that “if” block and run what is inside it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20"/>
              <a:buNone/>
            </a:pPr>
            <a:r>
              <a:t/>
            </a:r>
            <a:endParaRPr sz="22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095" y="1086167"/>
            <a:ext cx="43624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445" y="3196906"/>
            <a:ext cx="56197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2250" y="791843"/>
            <a:ext cx="453390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Else statements</a:t>
            </a:r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1097280" y="1845734"/>
            <a:ext cx="471424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17303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Must be directly paired with an “if” statement</a:t>
            </a:r>
            <a:endParaRPr/>
          </a:p>
          <a:p>
            <a:pPr indent="-177800" lvl="0" marL="173038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The “else” keyword catches anything that isn’t caught by the if statement</a:t>
            </a:r>
            <a:endParaRPr/>
          </a:p>
          <a:p>
            <a:pPr indent="-177800" lvl="0" marL="173038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If a condition is not hit, the else statement will run. Otherwise it will not.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Yes, an if/else clause is literally an if/else clause</a:t>
            </a:r>
            <a:endParaRPr/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845734"/>
            <a:ext cx="5723255" cy="4421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2060"/>
      </a:accent1>
      <a:accent2>
        <a:srgbClr val="E1E600"/>
      </a:accent2>
      <a:accent3>
        <a:srgbClr val="002060"/>
      </a:accent3>
      <a:accent4>
        <a:srgbClr val="E1E600"/>
      </a:accent4>
      <a:accent5>
        <a:srgbClr val="002060"/>
      </a:accent5>
      <a:accent6>
        <a:srgbClr val="E1E600"/>
      </a:accent6>
      <a:hlink>
        <a:srgbClr val="2998E3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2019-10-17T18:11:23Z</dcterms:created>
  <dc:creator>Garrett Folbe</dc:creator>
</cp:coreProperties>
</file>