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bWDWG5bQBP0Foi8rt1I/ZRIHW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why it is a good idea to reset the index to the player instead of simply using the built-in index (an increasing numerical sequence)</a:t>
            </a:r>
            <a:endParaRPr/>
          </a:p>
        </p:txBody>
      </p:sp>
      <p:sp>
        <p:nvSpPr>
          <p:cNvPr id="203" name="Google Shape;20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4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6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6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4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3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4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4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3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43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4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4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44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4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5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3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queirozf.com/entries/pandas-dataframe-plot-examples-with-matplotlib-pyplo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MSAS Tutorial Sequence</a:t>
            </a:r>
            <a:br>
              <a:rPr lang="en-US"/>
            </a:br>
            <a:r>
              <a:rPr lang="en-US"/>
              <a:t>-Module Five-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WRITTEN BY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Why are NaN values so bad???</a:t>
            </a:r>
            <a:endParaRPr/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1605" y="1806069"/>
            <a:ext cx="5348789" cy="447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Locate rows with NaN values</a:t>
            </a:r>
            <a:endParaRPr/>
          </a:p>
        </p:txBody>
      </p:sp>
      <p:pic>
        <p:nvPicPr>
          <p:cNvPr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20" y="1973178"/>
            <a:ext cx="8492560" cy="420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Fill all NaN values</a:t>
            </a:r>
            <a:endParaRPr/>
          </a:p>
        </p:txBody>
      </p:sp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1097280" y="4172901"/>
            <a:ext cx="10058400" cy="189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/>
              <a:t>When would filling all values with the same value be useful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If the entire table is comprised of strings, we can fill an NaN cell with an empty string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If the entire table is filled with integers, we can fill with a -1 and only check values that are positive</a:t>
            </a:r>
            <a:endParaRPr/>
          </a:p>
          <a:p>
            <a:pPr indent="-176213" lvl="0" marL="176213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/>
              <a:t>Other than this, there aren’t many use cases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It is better to be more specific in the ways you want to deal with NaN values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How can we do this?</a:t>
            </a:r>
            <a:endParaRPr/>
          </a:p>
        </p:txBody>
      </p:sp>
      <p:pic>
        <p:nvPicPr>
          <p:cNvPr id="186" name="Google Shape;1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87" y="2007393"/>
            <a:ext cx="881062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2"/>
          <p:cNvSpPr/>
          <p:nvPr/>
        </p:nvSpPr>
        <p:spPr>
          <a:xfrm>
            <a:off x="4581330" y="3508310"/>
            <a:ext cx="242596" cy="289249"/>
          </a:xfrm>
          <a:prstGeom prst="ellipse">
            <a:avLst/>
          </a:prstGeom>
          <a:noFill/>
          <a:ln cap="flat" cmpd="sng" w="15875">
            <a:solidFill>
              <a:srgbClr val="0017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Option #1 – Delete all rows with NaN values</a:t>
            </a:r>
            <a:endParaRPr/>
          </a:p>
        </p:txBody>
      </p:sp>
      <p:pic>
        <p:nvPicPr>
          <p:cNvPr id="193" name="Google Shape;1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137" y="2010747"/>
            <a:ext cx="92297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Make sure to restart the index!</a:t>
            </a:r>
            <a:endParaRPr/>
          </a:p>
        </p:txBody>
      </p:sp>
      <p:pic>
        <p:nvPicPr>
          <p:cNvPr id="199" name="Google Shape;1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087" y="2257425"/>
            <a:ext cx="92678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Make sure to restart the index!</a:t>
            </a:r>
            <a:endParaRPr/>
          </a:p>
        </p:txBody>
      </p:sp>
      <p:pic>
        <p:nvPicPr>
          <p:cNvPr id="206" name="Google Shape;2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180" y="1806834"/>
            <a:ext cx="937260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Option #2, Fill each column differently</a:t>
            </a:r>
            <a:endParaRPr/>
          </a:p>
        </p:txBody>
      </p:sp>
      <p:sp>
        <p:nvSpPr>
          <p:cNvPr id="212" name="Google Shape;212;p16"/>
          <p:cNvSpPr txBox="1"/>
          <p:nvPr>
            <p:ph idx="1" type="body"/>
          </p:nvPr>
        </p:nvSpPr>
        <p:spPr>
          <a:xfrm>
            <a:off x="1097280" y="1845734"/>
            <a:ext cx="10058400" cy="73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first step in this is to determine which columns have NaN values. This is done pretty easily using the following function</a:t>
            </a:r>
            <a:endParaRPr/>
          </a:p>
        </p:txBody>
      </p:sp>
      <p:pic>
        <p:nvPicPr>
          <p:cNvPr id="213" name="Google Shape;2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177" y="3121243"/>
            <a:ext cx="9454650" cy="162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Option #2, Fill each column differently</a:t>
            </a:r>
            <a:endParaRPr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1749742" y="2310003"/>
            <a:ext cx="8753475" cy="3390900"/>
            <a:chOff x="1749742" y="117410"/>
            <a:chExt cx="8753475" cy="3390900"/>
          </a:xfrm>
        </p:grpSpPr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49742" y="117410"/>
              <a:ext cx="8753475" cy="339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7"/>
            <p:cNvSpPr/>
            <p:nvPr/>
          </p:nvSpPr>
          <p:spPr>
            <a:xfrm>
              <a:off x="4610826" y="2790555"/>
              <a:ext cx="242596" cy="289249"/>
            </a:xfrm>
            <a:prstGeom prst="ellipse">
              <a:avLst/>
            </a:prstGeom>
            <a:noFill/>
            <a:ln cap="flat" cmpd="sng" w="15875">
              <a:solidFill>
                <a:srgbClr val="0017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Final tips for data cleaning</a:t>
            </a:r>
            <a:endParaRPr/>
          </a:p>
        </p:txBody>
      </p:sp>
      <p:sp>
        <p:nvSpPr>
          <p:cNvPr id="227" name="Google Shape;227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1762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Always be sure to clean your data before doing any analysis</a:t>
            </a:r>
            <a:endParaRPr/>
          </a:p>
          <a:p>
            <a:pPr indent="-203200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Be mindful of the values you are removing from the table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Make sure you are aware of the consequences of removing or changing values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Excluding values that you should not be excluding can have adverse effects on your final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Getting information from the table</a:t>
            </a:r>
            <a:endParaRPr/>
          </a:p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1762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The next section of this module will focus on trends and visualizations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Not designed to be exhaustive, but rather point you in the right direction</a:t>
            </a:r>
            <a:endParaRPr/>
          </a:p>
          <a:p>
            <a:pPr indent="-177800" lvl="0" marL="1762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A lot of analysis is designed for you to determine what is important and what isn’t</a:t>
            </a:r>
            <a:endParaRPr/>
          </a:p>
          <a:p>
            <a:pPr indent="-177800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Think about your goals before you start cleaning and visualizing!</a:t>
            </a:r>
            <a:endParaRPr/>
          </a:p>
          <a:p>
            <a:pPr indent="0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2"/>
          <p:cNvSpPr/>
          <p:nvPr/>
        </p:nvSpPr>
        <p:spPr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457200" y="640080"/>
            <a:ext cx="3659246" cy="575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haroni"/>
              <a:buNone/>
            </a:pPr>
            <a:r>
              <a:rPr lang="en-US" sz="880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>GAME TIME</a:t>
            </a:r>
            <a:endParaRPr/>
          </a:p>
        </p:txBody>
      </p:sp>
      <p:pic>
        <p:nvPicPr>
          <p:cNvPr descr="Image result for jim harbaugh" id="116" name="Google Shape;116;p2"/>
          <p:cNvPicPr preferRelativeResize="0"/>
          <p:nvPr/>
        </p:nvPicPr>
        <p:blipFill rotWithShape="1">
          <a:blip r:embed="rId3">
            <a:alphaModFix/>
          </a:blip>
          <a:srcRect b="-1" l="13678" r="13639" t="0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/>
          <p:nvPr/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Let’s transition to a new dataset</a:t>
            </a:r>
            <a:endParaRPr/>
          </a:p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1097280" y="1845734"/>
            <a:ext cx="10058400" cy="3015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Every game log of the 2018 season for every player</a:t>
            </a:r>
            <a:endParaRPr/>
          </a:p>
          <a:p>
            <a:pPr indent="-176213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Open up a new jupyter notebook and read in the new file</a:t>
            </a:r>
            <a:endParaRPr/>
          </a:p>
        </p:txBody>
      </p:sp>
      <p:pic>
        <p:nvPicPr>
          <p:cNvPr id="240" name="Google Shape;2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164" y="2682197"/>
            <a:ext cx="9384632" cy="3542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Let’s understand the dataset</a:t>
            </a:r>
            <a:endParaRPr/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What do the columns mean?</a:t>
            </a:r>
            <a:endParaRPr/>
          </a:p>
          <a:p>
            <a:pPr indent="-176213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What are the types of each column?</a:t>
            </a:r>
            <a:endParaRPr/>
          </a:p>
          <a:p>
            <a:pPr indent="-176213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What is the dataset telling me?</a:t>
            </a:r>
            <a:endParaRPr/>
          </a:p>
          <a:p>
            <a:pPr indent="-176213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What possible trends could I visualize?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Get information about a column</a:t>
            </a:r>
            <a:endParaRPr/>
          </a:p>
        </p:txBody>
      </p:sp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987409"/>
            <a:ext cx="2821544" cy="258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5577" y="4576466"/>
            <a:ext cx="9681806" cy="15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8662" y="2614154"/>
            <a:ext cx="2554998" cy="1335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Plotting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1762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At the top of your jupyter notebook, we will need to import a new library that allows you to plot data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Char char="◦"/>
            </a:pPr>
            <a:r>
              <a:rPr lang="en-US" sz="2600"/>
              <a:t>import matplotlib.pyplot as plt</a:t>
            </a:r>
            <a:endParaRPr sz="2600"/>
          </a:p>
          <a:p>
            <a:pPr indent="-177800" lvl="0" marL="1762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This is not included in the pandas library</a:t>
            </a:r>
            <a:endParaRPr/>
          </a:p>
          <a:p>
            <a:pPr indent="-177800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Why are data visualizations important?</a:t>
            </a:r>
            <a:endParaRPr/>
          </a:p>
          <a:p>
            <a:pPr indent="-177800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Good tutorial: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http://queirozf.com/entries/pandas-dataframe-plot-examples-with-matplotlib-pyplot</a:t>
            </a:r>
            <a:endParaRPr sz="2800"/>
          </a:p>
          <a:p>
            <a:pPr indent="0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Bar Graphs</a:t>
            </a:r>
            <a:endParaRPr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1097280" y="1845734"/>
            <a:ext cx="559227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1762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Provide an x axis, y axis, and the type of graph you want to see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In this case, the kind is “bar”</a:t>
            </a:r>
            <a:endParaRPr/>
          </a:p>
          <a:p>
            <a:pPr indent="-203200" lvl="0" marL="1762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What are bar graphs good for?</a:t>
            </a:r>
            <a:endParaRPr/>
          </a:p>
          <a:p>
            <a:pPr indent="-19050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000"/>
              <a:buChar char="◦"/>
            </a:pPr>
            <a:r>
              <a:rPr lang="en-US" sz="3000"/>
              <a:t>This example might not be the best idea for a bar graph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How can we make it better?</a:t>
            </a:r>
            <a:endParaRPr/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9558" y="1954108"/>
            <a:ext cx="4794151" cy="402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Bar Graph Part 2, Creating a smaller range</a:t>
            </a:r>
            <a:endParaRPr/>
          </a:p>
        </p:txBody>
      </p:sp>
      <p:sp>
        <p:nvSpPr>
          <p:cNvPr id="273" name="Google Shape;273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Looking at every date in the season was too much. How about we narrow down our range to be smaller?</a:t>
            </a:r>
            <a:endParaRPr/>
          </a:p>
          <a:p>
            <a:pPr indent="-176213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Let’s look at the first two weeks of December (arbitrary)</a:t>
            </a:r>
            <a:endParaRPr/>
          </a:p>
          <a:p>
            <a:pPr indent="-176213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Is there a way we can easily take our DataFrame to slice out this region?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Because the dates are stored as strings, it makes it difficult to compare using inequalities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How do we know if a date is in that range?</a:t>
            </a:r>
            <a:endParaRPr/>
          </a:p>
          <a:p>
            <a:pPr indent="-176213" lvl="0" marL="1762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We know the dates that we want are in the format: YYYY-MM-DD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We also know we want the dates of 2018-12-01 to 2018-12-14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How can we do this? For loop!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What is missing here?</a:t>
            </a:r>
            <a:endParaRPr/>
          </a:p>
        </p:txBody>
      </p:sp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967" y="2100262"/>
            <a:ext cx="7966065" cy="332714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/>
          <p:nvPr/>
        </p:nvSpPr>
        <p:spPr>
          <a:xfrm>
            <a:off x="2374490" y="4380271"/>
            <a:ext cx="1327355" cy="353961"/>
          </a:xfrm>
          <a:prstGeom prst="ellipse">
            <a:avLst/>
          </a:prstGeom>
          <a:noFill/>
          <a:ln cap="flat" cmpd="sng" w="15875">
            <a:solidFill>
              <a:srgbClr val="0017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Fixed Code</a:t>
            </a:r>
            <a:endParaRPr/>
          </a:p>
        </p:txBody>
      </p:sp>
      <p:pic>
        <p:nvPicPr>
          <p:cNvPr id="286" name="Google Shape;2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" y="2057400"/>
            <a:ext cx="115252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Fixed Bar Graph</a:t>
            </a:r>
            <a:endParaRPr/>
          </a:p>
        </p:txBody>
      </p:sp>
      <p:pic>
        <p:nvPicPr>
          <p:cNvPr id="292" name="Google Shape;2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5985" y="1858501"/>
            <a:ext cx="513397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488" y="2078182"/>
            <a:ext cx="5782992" cy="341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Histograms</a:t>
            </a:r>
            <a:endParaRPr/>
          </a:p>
        </p:txBody>
      </p:sp>
      <p:sp>
        <p:nvSpPr>
          <p:cNvPr id="299" name="Google Shape;299;p29"/>
          <p:cNvSpPr txBox="1"/>
          <p:nvPr>
            <p:ph idx="1" type="body"/>
          </p:nvPr>
        </p:nvSpPr>
        <p:spPr>
          <a:xfrm>
            <a:off x="831272" y="1845734"/>
            <a:ext cx="559227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1762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Histograms look similar to bar graphs but show groupings of data instead of individual values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When creating a histogram, determine the column you want to analyze and the “bins” you want to use</a:t>
            </a:r>
            <a:endParaRPr/>
          </a:p>
          <a:p>
            <a:pPr indent="-177800" lvl="0" marL="1762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What are histograms good for?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Determining which values are the most common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Examining distributions</a:t>
            </a:r>
            <a:endParaRPr/>
          </a:p>
        </p:txBody>
      </p:sp>
      <p:pic>
        <p:nvPicPr>
          <p:cNvPr id="300" name="Google Shape;3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3550" y="1989456"/>
            <a:ext cx="5364180" cy="373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Goals of Today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1" marL="74980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 sz="3200"/>
              <a:t>Data cleaning</a:t>
            </a:r>
            <a:endParaRPr/>
          </a:p>
          <a:p>
            <a:pPr indent="-457200" lvl="1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 sz="3200"/>
              <a:t>More row operations</a:t>
            </a:r>
            <a:endParaRPr/>
          </a:p>
          <a:p>
            <a:pPr indent="-457200" lvl="1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 sz="3200"/>
              <a:t>Getting information from your data</a:t>
            </a:r>
            <a:endParaRPr/>
          </a:p>
          <a:p>
            <a:pPr indent="-457200" lvl="2" marL="9326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Column information operations</a:t>
            </a:r>
            <a:endParaRPr/>
          </a:p>
          <a:p>
            <a:pPr indent="-457200" lvl="2" marL="9326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Data Visualizations</a:t>
            </a:r>
            <a:endParaRPr/>
          </a:p>
          <a:p>
            <a:pPr indent="-457200" lvl="1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 sz="3200"/>
              <a:t>Ideas for the last tutorial?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Same Histogram, different bin size!</a:t>
            </a:r>
            <a:endParaRPr/>
          </a:p>
        </p:txBody>
      </p:sp>
      <p:pic>
        <p:nvPicPr>
          <p:cNvPr id="306" name="Google Shape;3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892" y="2044929"/>
            <a:ext cx="5016215" cy="378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Scatter Plots</a:t>
            </a:r>
            <a:endParaRPr/>
          </a:p>
        </p:txBody>
      </p:sp>
      <p:sp>
        <p:nvSpPr>
          <p:cNvPr id="312" name="Google Shape;312;p31"/>
          <p:cNvSpPr txBox="1"/>
          <p:nvPr>
            <p:ph idx="1" type="body"/>
          </p:nvPr>
        </p:nvSpPr>
        <p:spPr>
          <a:xfrm>
            <a:off x="831272" y="1845734"/>
            <a:ext cx="559227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1762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/>
              <a:t>Scatter plots attempt to display the relationship between two variables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Why is this useful?</a:t>
            </a:r>
            <a:endParaRPr/>
          </a:p>
          <a:p>
            <a:pPr indent="-203200" lvl="0" marL="1762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Provide two variables you want to see and plot!</a:t>
            </a:r>
            <a:endParaRPr/>
          </a:p>
        </p:txBody>
      </p:sp>
      <p:pic>
        <p:nvPicPr>
          <p:cNvPr id="313" name="Google Shape;3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3550" y="2090156"/>
            <a:ext cx="5243315" cy="353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Further applications for you to explore</a:t>
            </a:r>
            <a:endParaRPr/>
          </a:p>
        </p:txBody>
      </p:sp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Improving your visualizations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Adding titles, axis labels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Using different colors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Exploring different types of visualizations</a:t>
            </a:r>
            <a:endParaRPr/>
          </a:p>
          <a:p>
            <a:pPr indent="-176213" lvl="0" marL="1762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Linear regression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Too long for this tutorial</a:t>
            </a:r>
            <a:endParaRPr/>
          </a:p>
          <a:p>
            <a:pPr indent="-176213" lvl="0" marL="1762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Graphing multiple trends on the same plot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Use different colors to display multiple trends</a:t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Any Questions?</a:t>
            </a:r>
            <a:endParaRPr/>
          </a:p>
        </p:txBody>
      </p:sp>
      <p:sp>
        <p:nvSpPr>
          <p:cNvPr id="325" name="Google Shape;325;p3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What do you want to see in the last module?</a:t>
            </a:r>
            <a:endParaRPr/>
          </a:p>
        </p:txBody>
      </p:sp>
      <p:sp>
        <p:nvSpPr>
          <p:cNvPr id="331" name="Google Shape;331;p3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Options</a:t>
            </a:r>
            <a:endParaRPr/>
          </a:p>
          <a:p>
            <a:pPr indent="-203200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Webscraping live demo</a:t>
            </a:r>
            <a:endParaRPr/>
          </a:p>
          <a:p>
            <a:pPr indent="-203200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Linear regression tutorial</a:t>
            </a:r>
            <a:endParaRPr/>
          </a:p>
          <a:p>
            <a:pPr indent="-203200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More visualization help</a:t>
            </a:r>
            <a:endParaRPr/>
          </a:p>
          <a:p>
            <a:pPr indent="-203200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General live coding demo</a:t>
            </a:r>
            <a:endParaRPr/>
          </a:p>
          <a:p>
            <a:pPr indent="-203200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Any other options?</a:t>
            </a:r>
            <a:endParaRPr/>
          </a:p>
          <a:p>
            <a:pPr indent="0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/>
          </a:p>
          <a:p>
            <a:pPr indent="0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1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4"/>
          <p:cNvCxnSpPr/>
          <p:nvPr/>
        </p:nvCxnSpPr>
        <p:spPr>
          <a:xfrm>
            <a:off x="3944603" y="4325112"/>
            <a:ext cx="71323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4"/>
          <p:cNvSpPr txBox="1"/>
          <p:nvPr>
            <p:ph type="ctrTitle"/>
          </p:nvPr>
        </p:nvSpPr>
        <p:spPr>
          <a:xfrm>
            <a:off x="3836504" y="758952"/>
            <a:ext cx="7319175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Cleaning Data</a:t>
            </a:r>
            <a:endParaRPr/>
          </a:p>
        </p:txBody>
      </p:sp>
      <p:sp>
        <p:nvSpPr>
          <p:cNvPr id="131" name="Google Shape;131;p4"/>
          <p:cNvSpPr txBox="1"/>
          <p:nvPr>
            <p:ph idx="1" type="subTitle"/>
          </p:nvPr>
        </p:nvSpPr>
        <p:spPr>
          <a:xfrm>
            <a:off x="3836504" y="4455620"/>
            <a:ext cx="732194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WHY DO WE NEED TO DO IT?</a:t>
            </a:r>
            <a:endParaRPr/>
          </a:p>
        </p:txBody>
      </p:sp>
      <p:pic>
        <p:nvPicPr>
          <p:cNvPr descr="Mop and bucket"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818" y="1944907"/>
            <a:ext cx="2449486" cy="244948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2076645"/>
            <a:ext cx="1076325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Values Out of Range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10207687" y="4112939"/>
            <a:ext cx="432087" cy="1464902"/>
          </a:xfrm>
          <a:prstGeom prst="ellipse">
            <a:avLst/>
          </a:prstGeom>
          <a:noFill/>
          <a:ln cap="flat" cmpd="sng" w="15875">
            <a:solidFill>
              <a:srgbClr val="0017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Invalid/Unwanted Data</a:t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2124075"/>
            <a:ext cx="92392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Filtering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Most of these cleaning operations can be taken care of simply by using inequalities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We learned this last module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-US"/>
              <a:t>Check if the position is a quarterback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-US"/>
              <a:t>Set a threshold for the number of passes thrown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-US"/>
              <a:t>Set a threshold for the number of games thrown/started</a:t>
            </a:r>
            <a:endParaRPr/>
          </a:p>
          <a:p>
            <a:pPr indent="-176213" lvl="0" marL="1762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We can exclude these rows from our dataset simply because we do not need them</a:t>
            </a:r>
            <a:endParaRPr/>
          </a:p>
          <a:p>
            <a:pPr indent="-176213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But what about the rows where values are undefined?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Missing values</a:t>
            </a:r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256" y="2099781"/>
            <a:ext cx="9588448" cy="381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5206482" y="3247053"/>
            <a:ext cx="354563" cy="261257"/>
          </a:xfrm>
          <a:prstGeom prst="ellipse">
            <a:avLst/>
          </a:prstGeom>
          <a:noFill/>
          <a:ln cap="flat" cmpd="sng" w="15875">
            <a:solidFill>
              <a:srgbClr val="0017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8568606" y="3726025"/>
            <a:ext cx="354563" cy="261257"/>
          </a:xfrm>
          <a:prstGeom prst="ellipse">
            <a:avLst/>
          </a:prstGeom>
          <a:noFill/>
          <a:ln cap="flat" cmpd="sng" w="15875">
            <a:solidFill>
              <a:srgbClr val="0017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“NaN” Values</a:t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An “NaN” value is a value that is undefined</a:t>
            </a:r>
            <a:endParaRPr/>
          </a:p>
          <a:p>
            <a:pPr indent="-176213" lvl="0" marL="1762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Stands for “Not a Number”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Usually placeholders for cells that were left empty in the original DataFrame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Can also be used to represent division by zero in some cases</a:t>
            </a:r>
            <a:endParaRPr/>
          </a:p>
          <a:p>
            <a:pPr indent="-176213" lvl="0" marL="1762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Why do we care about NaN values?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Disruptive to our DataFrame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Messes up operations on a series we want to 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2060"/>
      </a:accent1>
      <a:accent2>
        <a:srgbClr val="E1E600"/>
      </a:accent2>
      <a:accent3>
        <a:srgbClr val="002060"/>
      </a:accent3>
      <a:accent4>
        <a:srgbClr val="E1E600"/>
      </a:accent4>
      <a:accent5>
        <a:srgbClr val="002060"/>
      </a:accent5>
      <a:accent6>
        <a:srgbClr val="E1E600"/>
      </a:accent6>
      <a:hlink>
        <a:srgbClr val="2998E3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2019-11-21T04:16:02Z</dcterms:created>
  <dc:creator>Garrett Folbe</dc:creator>
</cp:coreProperties>
</file>