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0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1E14-A6C7-4445-A522-B554B69EFFE7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839B-72C6-47CF-9E5C-0E120387C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6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4B1D-A9AB-46F4-A39C-AD702ECE5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Mountain Skiing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B90BD-DEBE-4D90-812B-58BE05F00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Pricing/Operation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B432-6449-4AA1-A889-BE4D8E8B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Background/Goals for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2CF0C-DD5B-494E-895D-26C25BBC3B02}"/>
              </a:ext>
            </a:extLst>
          </p:cNvPr>
          <p:cNvSpPr txBox="1"/>
          <p:nvPr/>
        </p:nvSpPr>
        <p:spPr>
          <a:xfrm>
            <a:off x="1000663" y="1667770"/>
            <a:ext cx="5532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Increase ticket revenue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Identify/cut resort services that do not result in depressing revenue.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4C495-743A-4263-B538-1219B3169950}"/>
              </a:ext>
            </a:extLst>
          </p:cNvPr>
          <p:cNvSpPr txBox="1"/>
          <p:nvPr/>
        </p:nvSpPr>
        <p:spPr>
          <a:xfrm>
            <a:off x="1000663" y="3438295"/>
            <a:ext cx="5532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Current Situation: Big Mountain Skiing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Current pricing for Big Mountain at $81/ticket.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Set by premium charge over national market average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Current operation: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105 runs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14 lifts of various types (triples, quads, fast quads, etc.)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600 acres of snow making + </a:t>
            </a:r>
            <a:r>
              <a:rPr lang="en-US" dirty="0" err="1"/>
              <a:t>nightskiing</a:t>
            </a:r>
            <a:r>
              <a:rPr lang="en-US" dirty="0"/>
              <a:t> area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Vertical drop: 2353 ft.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Total skiable area: 3000 acres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390A7-BBC0-4FA8-BF05-3A69DE56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807" y="1661394"/>
            <a:ext cx="3655161" cy="26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5E16-7A60-4CE2-9A7B-8CFC26C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95B1D0C-ACF9-4650-905A-F9D1BD58D241}"/>
              </a:ext>
            </a:extLst>
          </p:cNvPr>
          <p:cNvSpPr/>
          <p:nvPr/>
        </p:nvSpPr>
        <p:spPr>
          <a:xfrm>
            <a:off x="2777705" y="1912277"/>
            <a:ext cx="4589253" cy="1811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National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95D00A-9057-47D6-BB07-92020DE38266}"/>
              </a:ext>
            </a:extLst>
          </p:cNvPr>
          <p:cNvSpPr/>
          <p:nvPr/>
        </p:nvSpPr>
        <p:spPr>
          <a:xfrm>
            <a:off x="6515819" y="2277373"/>
            <a:ext cx="408318" cy="40831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8298D4-9C06-4D94-A2D2-2D9903DBD87F}"/>
              </a:ext>
            </a:extLst>
          </p:cNvPr>
          <p:cNvCxnSpPr>
            <a:stCxn id="5" idx="7"/>
          </p:cNvCxnSpPr>
          <p:nvPr/>
        </p:nvCxnSpPr>
        <p:spPr>
          <a:xfrm flipV="1">
            <a:off x="6864340" y="1892060"/>
            <a:ext cx="1767826" cy="44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A27DBB2-234C-4EE4-A2D1-3EAEBDAC117F}"/>
              </a:ext>
            </a:extLst>
          </p:cNvPr>
          <p:cNvSpPr/>
          <p:nvPr/>
        </p:nvSpPr>
        <p:spPr>
          <a:xfrm>
            <a:off x="8632166" y="1153063"/>
            <a:ext cx="2367104" cy="147799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does Big Mountain fit?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156AEEA-49F8-49FA-8803-85F99151F2BC}"/>
              </a:ext>
            </a:extLst>
          </p:cNvPr>
          <p:cNvSpPr/>
          <p:nvPr/>
        </p:nvSpPr>
        <p:spPr>
          <a:xfrm>
            <a:off x="9676919" y="2631056"/>
            <a:ext cx="300968" cy="517676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FCD86F-2CA6-4F7A-AF0A-ED81AE43E00A}"/>
              </a:ext>
            </a:extLst>
          </p:cNvPr>
          <p:cNvSpPr/>
          <p:nvPr/>
        </p:nvSpPr>
        <p:spPr>
          <a:xfrm>
            <a:off x="8976263" y="3148731"/>
            <a:ext cx="1944779" cy="18115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Resort Offerings:</a:t>
            </a:r>
          </a:p>
          <a:p>
            <a:pPr marL="285750" indent="-285750">
              <a:buFontTx/>
              <a:buChar char="-"/>
            </a:pPr>
            <a:r>
              <a:rPr lang="en-US" dirty="0"/>
              <a:t># Runs</a:t>
            </a:r>
          </a:p>
          <a:p>
            <a:pPr marL="285750" indent="-285750">
              <a:buFontTx/>
              <a:buChar char="-"/>
            </a:pPr>
            <a:r>
              <a:rPr lang="en-US" dirty="0"/>
              <a:t># Lifts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Skiiable</a:t>
            </a:r>
            <a:r>
              <a:rPr lang="en-US" dirty="0"/>
              <a:t> area, 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E76EF-E864-4271-A154-972B069163C1}"/>
              </a:ext>
            </a:extLst>
          </p:cNvPr>
          <p:cNvSpPr/>
          <p:nvPr/>
        </p:nvSpPr>
        <p:spPr>
          <a:xfrm>
            <a:off x="2921479" y="2047336"/>
            <a:ext cx="966159" cy="638355"/>
          </a:xfrm>
          <a:prstGeom prst="rect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1630A-80D2-4953-B4A9-ECCDEE1EB0E3}"/>
              </a:ext>
            </a:extLst>
          </p:cNvPr>
          <p:cNvSpPr/>
          <p:nvPr/>
        </p:nvSpPr>
        <p:spPr>
          <a:xfrm>
            <a:off x="3347049" y="3148731"/>
            <a:ext cx="1345721" cy="439858"/>
          </a:xfrm>
          <a:prstGeom prst="rect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DD1BF6-5AA9-42A5-91F0-8800BA09FC22}"/>
              </a:ext>
            </a:extLst>
          </p:cNvPr>
          <p:cNvCxnSpPr/>
          <p:nvPr/>
        </p:nvCxnSpPr>
        <p:spPr>
          <a:xfrm flipV="1">
            <a:off x="1385977" y="2881223"/>
            <a:ext cx="0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CBCFE-DE6C-49B3-A342-DFE4763C76C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71623" y="2927142"/>
            <a:ext cx="1075426" cy="44151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279900-CA13-416D-AB9B-60225C5CC254}"/>
              </a:ext>
            </a:extLst>
          </p:cNvPr>
          <p:cNvCxnSpPr>
            <a:endCxn id="12" idx="1"/>
          </p:cNvCxnSpPr>
          <p:nvPr/>
        </p:nvCxnSpPr>
        <p:spPr>
          <a:xfrm flipV="1">
            <a:off x="2271623" y="2366514"/>
            <a:ext cx="649856" cy="56062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D1DAB8-CFE0-4E74-B29F-394130B044C6}"/>
              </a:ext>
            </a:extLst>
          </p:cNvPr>
          <p:cNvSpPr txBox="1"/>
          <p:nvPr/>
        </p:nvSpPr>
        <p:spPr>
          <a:xfrm flipH="1">
            <a:off x="149524" y="2631056"/>
            <a:ext cx="2122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Are there market subsets? Should Big Mountain be considered only with a market subsegment?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9A686C7-F539-45D1-8FE1-51040D2E504B}"/>
              </a:ext>
            </a:extLst>
          </p:cNvPr>
          <p:cNvSpPr/>
          <p:nvPr/>
        </p:nvSpPr>
        <p:spPr>
          <a:xfrm>
            <a:off x="4848045" y="3723824"/>
            <a:ext cx="310551" cy="63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ABAB1-103B-449E-8ECE-7FF3D7B284FD}"/>
              </a:ext>
            </a:extLst>
          </p:cNvPr>
          <p:cNvSpPr txBox="1"/>
          <p:nvPr/>
        </p:nvSpPr>
        <p:spPr>
          <a:xfrm>
            <a:off x="3071001" y="448573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Ticket prices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0DE884E-147A-4DA7-BBDB-A4F2C0931EC4}"/>
              </a:ext>
            </a:extLst>
          </p:cNvPr>
          <p:cNvSpPr/>
          <p:nvPr/>
        </p:nvSpPr>
        <p:spPr>
          <a:xfrm>
            <a:off x="4534617" y="4571364"/>
            <a:ext cx="845389" cy="1968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84D5F8-1A9A-4DB0-9AF5-461EE44E37EC}"/>
              </a:ext>
            </a:extLst>
          </p:cNvPr>
          <p:cNvSpPr txBox="1"/>
          <p:nvPr/>
        </p:nvSpPr>
        <p:spPr>
          <a:xfrm>
            <a:off x="5484113" y="4479985"/>
            <a:ext cx="17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Resort 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60FDB-D5AD-425C-8D48-0386BE6A20BA}"/>
              </a:ext>
            </a:extLst>
          </p:cNvPr>
          <p:cNvSpPr txBox="1"/>
          <p:nvPr/>
        </p:nvSpPr>
        <p:spPr>
          <a:xfrm>
            <a:off x="149523" y="5032075"/>
            <a:ext cx="990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model to: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Identify key resort features determinant of ticket prices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appropriate pricing for Big Mountain based off: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Key resort features + location in market segment/subsegment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Expected value of pricing for given resort features + market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4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E15A-CE0D-418A-AAB8-569621D9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Insights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64F5-44B7-42CA-A2B0-7A7284C5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 discernible market </a:t>
            </a:r>
            <a:r>
              <a:rPr lang="en-US" sz="1800" dirty="0" err="1"/>
              <a:t>subsegmentation</a:t>
            </a:r>
            <a:r>
              <a:rPr lang="en-US" sz="1800" dirty="0"/>
              <a:t>. Setting pricing using prices in Montana specifically doesn’t make sense.</a:t>
            </a:r>
          </a:p>
          <a:p>
            <a:r>
              <a:rPr lang="en-US" sz="1800" dirty="0"/>
              <a:t>Key resort features allowing for higher ticket pricing:</a:t>
            </a:r>
          </a:p>
          <a:p>
            <a:pPr lvl="1"/>
            <a:r>
              <a:rPr lang="en-US" sz="1400" dirty="0"/>
              <a:t>Number of runs</a:t>
            </a:r>
          </a:p>
          <a:p>
            <a:pPr lvl="1"/>
            <a:r>
              <a:rPr lang="en-US" sz="1400" dirty="0"/>
              <a:t>Resort’s max vertical drop</a:t>
            </a:r>
          </a:p>
          <a:p>
            <a:pPr lvl="1"/>
            <a:r>
              <a:rPr lang="en-US" sz="1400" dirty="0"/>
              <a:t>Resort area where snow is guaranteed</a:t>
            </a:r>
          </a:p>
          <a:p>
            <a:pPr lvl="1"/>
            <a:r>
              <a:rPr lang="en-US" sz="1400" dirty="0"/>
              <a:t>Number of high speed quad lifts</a:t>
            </a:r>
          </a:p>
          <a:p>
            <a:r>
              <a:rPr lang="en-US" sz="1800" dirty="0"/>
              <a:t>Recommended ticket price range: $95 +- $10 (compared to current $81). </a:t>
            </a:r>
          </a:p>
          <a:p>
            <a:pPr lvl="1"/>
            <a:r>
              <a:rPr lang="en-US" sz="1400" dirty="0"/>
              <a:t>Result of regression model on price vs. key features on entire national market segment.</a:t>
            </a:r>
          </a:p>
          <a:p>
            <a:r>
              <a:rPr lang="en-US" sz="1800" dirty="0"/>
              <a:t>Shut down 4-5 underutilized runs (slow and incremental roll-out with this).</a:t>
            </a:r>
          </a:p>
          <a:p>
            <a:pPr lvl="1"/>
            <a:r>
              <a:rPr lang="en-US" sz="1400" dirty="0"/>
              <a:t>Decrease in ticket price recommended by adjustments </a:t>
            </a:r>
          </a:p>
          <a:p>
            <a:r>
              <a:rPr lang="en-US" sz="1800" dirty="0"/>
              <a:t>Add a new, longer run with a ski lift that extends the max vertical drop by 150 ft.</a:t>
            </a:r>
          </a:p>
          <a:p>
            <a:pPr lvl="1"/>
            <a:r>
              <a:rPr lang="en-US" sz="1400" dirty="0"/>
              <a:t>People will pay for an additional, well equipped run with a larger vertical range.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61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F5EF-FF5D-49C1-92AC-C835F5C7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Segmentation by State?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117872-E456-454D-9B38-D97C3FF2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27" y="1717002"/>
            <a:ext cx="5809555" cy="47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FF580-B6D4-4B3D-9C48-9DD6DA152D24}"/>
              </a:ext>
            </a:extLst>
          </p:cNvPr>
          <p:cNvSpPr txBox="1"/>
          <p:nvPr/>
        </p:nvSpPr>
        <p:spPr>
          <a:xfrm>
            <a:off x="7361208" y="1519179"/>
            <a:ext cx="320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State Ticket Price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3CD8-7A15-401F-ACBF-DF8A247E3AA4}"/>
              </a:ext>
            </a:extLst>
          </p:cNvPr>
          <p:cNvSpPr txBox="1"/>
          <p:nvPr/>
        </p:nvSpPr>
        <p:spPr>
          <a:xfrm>
            <a:off x="8563704" y="6203323"/>
            <a:ext cx="5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160EC-527B-4AB1-82D1-A5CB13FFE009}"/>
              </a:ext>
            </a:extLst>
          </p:cNvPr>
          <p:cNvSpPr txBox="1"/>
          <p:nvPr/>
        </p:nvSpPr>
        <p:spPr>
          <a:xfrm>
            <a:off x="5506529" y="3683847"/>
            <a:ext cx="5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A973D-8682-4B3B-8D80-D130F75D239A}"/>
              </a:ext>
            </a:extLst>
          </p:cNvPr>
          <p:cNvSpPr txBox="1"/>
          <p:nvPr/>
        </p:nvSpPr>
        <p:spPr>
          <a:xfrm>
            <a:off x="408317" y="1717002"/>
            <a:ext cx="4715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Relevant distinguishing factors: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PC2 proportional to resorts / capita in a state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PC2 roughly related to the amount of skiable area + the average length of the season in the state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E195B-D6DA-4D1D-9247-EF94E8D300D5}"/>
              </a:ext>
            </a:extLst>
          </p:cNvPr>
          <p:cNvSpPr txBox="1"/>
          <p:nvPr/>
        </p:nvSpPr>
        <p:spPr>
          <a:xfrm>
            <a:off x="408317" y="3997251"/>
            <a:ext cx="4715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Ticket pricing and quartiles do not show obvious grouping by state. </a:t>
            </a:r>
          </a:p>
          <a:p>
            <a:endParaRPr lang="en-US" b="1" dirty="0"/>
          </a:p>
          <a:p>
            <a:r>
              <a:rPr lang="en-US" b="1" dirty="0"/>
              <a:t>Pricing will thus be assumed to be determined by resort characteristics</a:t>
            </a:r>
          </a:p>
          <a:p>
            <a:endParaRPr lang="en-US" b="1" dirty="0"/>
          </a:p>
          <a:p>
            <a:r>
              <a:rPr lang="en-US" b="1" dirty="0"/>
              <a:t>We thus include entire national market in our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4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C39C-E8B8-44E3-B494-CD2C8EC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Big Mountain Skiing vs. National Distribution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ADED2-8D4B-4744-920A-AB1E2A02E0F0}"/>
              </a:ext>
            </a:extLst>
          </p:cNvPr>
          <p:cNvSpPr/>
          <p:nvPr/>
        </p:nvSpPr>
        <p:spPr>
          <a:xfrm>
            <a:off x="5526662" y="1581509"/>
            <a:ext cx="6193766" cy="5112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E70226-10ED-4BF1-BA0C-E1A8B491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19" y="1613232"/>
            <a:ext cx="2956555" cy="16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195FE8-3D4D-4319-959F-8DD2FA4A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06" y="3325944"/>
            <a:ext cx="2925468" cy="16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8AD5E2A-8E04-4433-88CB-C899DD68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32" y="1626410"/>
            <a:ext cx="2956556" cy="16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75317F9-78A8-4474-BD37-15C951C4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19" y="3276931"/>
            <a:ext cx="2978702" cy="16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23ACA95-8983-4A9B-958A-4EA4E0E2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06" y="4938717"/>
            <a:ext cx="2977226" cy="163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F4E7CF-A192-402C-92B2-217A779B4D6F}"/>
              </a:ext>
            </a:extLst>
          </p:cNvPr>
          <p:cNvSpPr txBox="1"/>
          <p:nvPr/>
        </p:nvSpPr>
        <p:spPr>
          <a:xfrm>
            <a:off x="277184" y="1475634"/>
            <a:ext cx="4715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Mountain is  at the top end of the distribution for all the factors dominantly correlated with the ticket price.</a:t>
            </a:r>
          </a:p>
          <a:p>
            <a:endParaRPr lang="en-US" b="1" dirty="0"/>
          </a:p>
          <a:p>
            <a:r>
              <a:rPr lang="en-US" b="1" dirty="0"/>
              <a:t>Note: $78-$93 range is the highest price quartile in national distribution. Our regression places estimated price at $95 +- 10.  Makes some sense.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E37B201-371E-4020-9B6F-992C6D1D8CFB}"/>
              </a:ext>
            </a:extLst>
          </p:cNvPr>
          <p:cNvSpPr/>
          <p:nvPr/>
        </p:nvSpPr>
        <p:spPr>
          <a:xfrm>
            <a:off x="74762" y="3806178"/>
            <a:ext cx="4871049" cy="295598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F6551C54-8BEE-4786-AA46-89E2291C9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8" y="3893332"/>
            <a:ext cx="3501156" cy="280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1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70E-6C11-42E8-BB62-6C4480A8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Closing runs / additional recommendations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2D5941-556B-43F9-848B-4D65B692A5CD}"/>
              </a:ext>
            </a:extLst>
          </p:cNvPr>
          <p:cNvSpPr/>
          <p:nvPr/>
        </p:nvSpPr>
        <p:spPr>
          <a:xfrm>
            <a:off x="6372042" y="1638973"/>
            <a:ext cx="4876801" cy="2927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A5452F-A499-43E0-8AAA-6A2DCB9C2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13" y="1828711"/>
            <a:ext cx="4716061" cy="254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E28E0-5545-4C4B-A009-2D805AF53FFA}"/>
              </a:ext>
            </a:extLst>
          </p:cNvPr>
          <p:cNvSpPr txBox="1"/>
          <p:nvPr/>
        </p:nvSpPr>
        <p:spPr>
          <a:xfrm>
            <a:off x="477328" y="1782792"/>
            <a:ext cx="49803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 allows some insight into how closing runs from Big Mountain’s operating point would correlate with recommended adjustments to ticket pricing.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Decreasing one run could be done w/o price reduction. ~ 3- 5 run reduction @ &lt; $1 ticket price reduction. Might be worth investigating incrementally closing ~ 3 to 5 runs and seeing the effect. </a:t>
            </a:r>
          </a:p>
          <a:p>
            <a:endParaRPr lang="en-US" dirty="0"/>
          </a:p>
          <a:p>
            <a:r>
              <a:rPr lang="en-US" dirty="0"/>
              <a:t>Operating costs for runs to be closed? </a:t>
            </a:r>
            <a:r>
              <a:rPr lang="en-US" dirty="0">
                <a:sym typeface="Wingdings" panose="05000000000000000000" pitchFamily="2" charset="2"/>
              </a:rPr>
              <a:t> For estimating actual profit from this move.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FCA34-9097-4F4D-A564-842A6B58CE54}"/>
              </a:ext>
            </a:extLst>
          </p:cNvPr>
          <p:cNvSpPr txBox="1"/>
          <p:nvPr/>
        </p:nvSpPr>
        <p:spPr>
          <a:xfrm>
            <a:off x="6372042" y="5273615"/>
            <a:ext cx="465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modernized run with new lift + adding 150 ft to vertical drop (resort can improve specs on this) supports an additional ticket price increase of $2.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FC64B-7667-4809-9FA8-B7A98C76BE81}"/>
              </a:ext>
            </a:extLst>
          </p:cNvPr>
          <p:cNvSpPr txBox="1"/>
          <p:nvPr/>
        </p:nvSpPr>
        <p:spPr>
          <a:xfrm>
            <a:off x="6372042" y="4904283"/>
            <a:ext cx="348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Additional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533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BF70-38C0-472C-BA63-29140D68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FC63-28DE-490B-930C-11D9F5E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Big Mountain skiing is at the top of the national distribution for various features that correlate with higher prices.</a:t>
            </a:r>
          </a:p>
          <a:p>
            <a:r>
              <a:rPr lang="en-US" sz="2000" dirty="0"/>
              <a:t>Analysis recommends pricing at $95 +- 10 / ticket. Current pricing @ $81 / ticket</a:t>
            </a:r>
          </a:p>
          <a:p>
            <a:r>
              <a:rPr lang="en-US" sz="2000" dirty="0"/>
              <a:t>Shows that even conservatively Big Mountain underpricing by ~ $4 per ticket.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Estimated increase of revenue via conservative increase: $7 million  by adjusting by this much (assuming 350K visitors buying 5 tickets per season).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Could consider also shutting down 3-5 antiquated/underutilized runs and replacing them with a single modernized run that has a larger vertical drop. Model predicts how this should influence pricing. However, need additional data of operational costs to make conclusions on how this effects revenue.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59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699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Big Mountain Skiing Case Study </vt:lpstr>
      <vt:lpstr>Background/Goals for Study</vt:lpstr>
      <vt:lpstr>Strategy</vt:lpstr>
      <vt:lpstr>Key Insights Gained</vt:lpstr>
      <vt:lpstr>Market Segmentation by State?</vt:lpstr>
      <vt:lpstr>Big Mountain Skiing vs. National Distribution</vt:lpstr>
      <vt:lpstr> Closing runs / additional recommendations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Skiing</dc:title>
  <dc:creator>Praveen Gowtham</dc:creator>
  <cp:lastModifiedBy>Praveen Gowtham</cp:lastModifiedBy>
  <cp:revision>51</cp:revision>
  <dcterms:created xsi:type="dcterms:W3CDTF">2021-02-18T18:28:29Z</dcterms:created>
  <dcterms:modified xsi:type="dcterms:W3CDTF">2021-02-20T01:24:14Z</dcterms:modified>
</cp:coreProperties>
</file>