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2" r:id="rId2"/>
  </p:sldMasterIdLst>
  <p:notesMasterIdLst>
    <p:notesMasterId r:id="rId35"/>
  </p:notesMasterIdLst>
  <p:sldIdLst>
    <p:sldId id="1342" r:id="rId3"/>
    <p:sldId id="1346" r:id="rId4"/>
    <p:sldId id="1347" r:id="rId5"/>
    <p:sldId id="1349" r:id="rId6"/>
    <p:sldId id="1350" r:id="rId7"/>
    <p:sldId id="1353" r:id="rId8"/>
    <p:sldId id="1354" r:id="rId9"/>
    <p:sldId id="1355" r:id="rId10"/>
    <p:sldId id="1356" r:id="rId11"/>
    <p:sldId id="1358" r:id="rId12"/>
    <p:sldId id="1359" r:id="rId13"/>
    <p:sldId id="1357" r:id="rId14"/>
    <p:sldId id="1360" r:id="rId15"/>
    <p:sldId id="1361" r:id="rId16"/>
    <p:sldId id="1362" r:id="rId17"/>
    <p:sldId id="1363" r:id="rId18"/>
    <p:sldId id="1364" r:id="rId19"/>
    <p:sldId id="1365" r:id="rId20"/>
    <p:sldId id="1366" r:id="rId21"/>
    <p:sldId id="1367" r:id="rId22"/>
    <p:sldId id="1368" r:id="rId23"/>
    <p:sldId id="1369" r:id="rId24"/>
    <p:sldId id="1374" r:id="rId25"/>
    <p:sldId id="1371" r:id="rId26"/>
    <p:sldId id="1370" r:id="rId27"/>
    <p:sldId id="1372" r:id="rId28"/>
    <p:sldId id="1373" r:id="rId29"/>
    <p:sldId id="1375" r:id="rId30"/>
    <p:sldId id="1376" r:id="rId31"/>
    <p:sldId id="1377" r:id="rId32"/>
    <p:sldId id="1378" r:id="rId33"/>
    <p:sldId id="134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Il-Yeol"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78"/>
    <a:srgbClr val="000000"/>
    <a:srgbClr val="FA8240"/>
    <a:srgbClr val="9AD862"/>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2" autoAdjust="0"/>
    <p:restoredTop sz="90329" autoAdjust="0"/>
  </p:normalViewPr>
  <p:slideViewPr>
    <p:cSldViewPr>
      <p:cViewPr varScale="1">
        <p:scale>
          <a:sx n="79" d="100"/>
          <a:sy n="79" d="100"/>
        </p:scale>
        <p:origin x="96" y="8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206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5675A-550F-4488-A850-6064B809430C}" type="datetimeFigureOut">
              <a:rPr lang="en-US" smtClean="0"/>
              <a:pPr/>
              <a:t>3/26/2020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25472-5868-4BE3-96E3-95E2C4FBCF04}" type="slidenum">
              <a:rPr lang="en-US" smtClean="0"/>
              <a:pPr/>
              <a:t>‹#›</a:t>
            </a:fld>
            <a:endParaRPr lang="en-US"/>
          </a:p>
        </p:txBody>
      </p:sp>
    </p:spTree>
    <p:extLst>
      <p:ext uri="{BB962C8B-B14F-4D97-AF65-F5344CB8AC3E}">
        <p14:creationId xmlns:p14="http://schemas.microsoft.com/office/powerpoint/2010/main" val="19112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B634F6-B048-4BAF-B0FF-AA91872D929A}"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2415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0290" name="Rectangle 102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40291"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1028"/>
          <p:cNvSpPr>
            <a:spLocks noGrp="1" noChangeArrowheads="1"/>
          </p:cNvSpPr>
          <p:nvPr>
            <p:ph type="dt" sz="half" idx="10"/>
          </p:nvPr>
        </p:nvSpPr>
        <p:spPr>
          <a:xfrm>
            <a:off x="609600" y="6172200"/>
            <a:ext cx="1981200" cy="5334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fontAlgn="base">
              <a:spcBef>
                <a:spcPct val="0"/>
              </a:spcBef>
              <a:spcAft>
                <a:spcPct val="0"/>
              </a:spcAft>
              <a:defRPr/>
            </a:pPr>
            <a:endParaRPr lang="en-US" sz="2400">
              <a:solidFill>
                <a:srgbClr val="000000"/>
              </a:solidFill>
            </a:endParaRPr>
          </a:p>
        </p:txBody>
      </p:sp>
      <p:sp>
        <p:nvSpPr>
          <p:cNvPr id="6" name="Rectangle 1029"/>
          <p:cNvSpPr>
            <a:spLocks noGrp="1" noChangeArrowheads="1"/>
          </p:cNvSpPr>
          <p:nvPr>
            <p:ph type="ftr" sz="quarter" idx="11"/>
          </p:nvPr>
        </p:nvSpPr>
        <p:spPr>
          <a:xfrm>
            <a:off x="3124200" y="6248400"/>
            <a:ext cx="2895600" cy="457200"/>
          </a:xfrm>
        </p:spPr>
        <p:txBody>
          <a:bodyPr/>
          <a:lstStyle>
            <a:lvl1pPr>
              <a:defRPr/>
            </a:lvl1pPr>
          </a:lstStyle>
          <a:p>
            <a:pPr>
              <a:defRPr/>
            </a:pPr>
            <a:r>
              <a:rPr lang="en-US">
                <a:solidFill>
                  <a:srgbClr val="000000"/>
                </a:solidFill>
              </a:rPr>
              <a:t>INFO 605, Il-Yeol Song</a:t>
            </a:r>
          </a:p>
        </p:txBody>
      </p:sp>
      <p:sp>
        <p:nvSpPr>
          <p:cNvPr id="7" name="Rectangle 1030"/>
          <p:cNvSpPr>
            <a:spLocks noGrp="1" noChangeArrowheads="1"/>
          </p:cNvSpPr>
          <p:nvPr>
            <p:ph type="sldNum" sz="quarter" idx="12"/>
          </p:nvPr>
        </p:nvSpPr>
        <p:spPr/>
        <p:txBody>
          <a:bodyPr/>
          <a:lstStyle>
            <a:lvl1pPr>
              <a:defRPr/>
            </a:lvl1pPr>
          </a:lstStyle>
          <a:p>
            <a:pPr>
              <a:defRPr/>
            </a:pPr>
            <a:fld id="{DD728E49-B72A-4F9E-A54D-FEAC8472D84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0772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858000" cy="914400"/>
          </a:xfrm>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86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09600" y="6172200"/>
            <a:ext cx="1981200" cy="5334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fontAlgn="base">
              <a:spcBef>
                <a:spcPct val="0"/>
              </a:spcBef>
              <a:spcAft>
                <a:spcPct val="0"/>
              </a:spcAft>
              <a:defRPr/>
            </a:pPr>
            <a:endParaRPr lang="en-US" sz="2400">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r>
              <a:rPr lang="en-US">
                <a:solidFill>
                  <a:srgbClr val="000000"/>
                </a:solidFill>
              </a:rPr>
              <a:t>INFO 605, Il-Yeol Song</a:t>
            </a:r>
          </a:p>
        </p:txBody>
      </p:sp>
      <p:sp>
        <p:nvSpPr>
          <p:cNvPr id="8" name="Rectangle 6"/>
          <p:cNvSpPr>
            <a:spLocks noGrp="1" noChangeArrowheads="1"/>
          </p:cNvSpPr>
          <p:nvPr>
            <p:ph type="sldNum" sz="quarter" idx="12"/>
          </p:nvPr>
        </p:nvSpPr>
        <p:spPr/>
        <p:txBody>
          <a:bodyPr/>
          <a:lstStyle>
            <a:lvl1pPr>
              <a:defRPr/>
            </a:lvl1pPr>
          </a:lstStyle>
          <a:p>
            <a:pPr>
              <a:defRPr/>
            </a:pPr>
            <a:fld id="{4E5989DB-3C8E-4BF3-A9D4-F54DA44570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5447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24800" cy="1066800"/>
          </a:xfrm>
          <a:solidFill>
            <a:schemeClr val="bg1"/>
          </a:solidFill>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solidFill>
                  <a:srgbClr val="000000"/>
                </a:solidFill>
              </a:rPr>
              <a:t>INFO 605, Il-Yeol Song</a:t>
            </a:r>
          </a:p>
        </p:txBody>
      </p:sp>
    </p:spTree>
    <p:extLst>
      <p:ext uri="{BB962C8B-B14F-4D97-AF65-F5344CB8AC3E}">
        <p14:creationId xmlns:p14="http://schemas.microsoft.com/office/powerpoint/2010/main" val="10211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p:cNvSpPr>
            <a:spLocks/>
          </p:cNvSpPr>
          <p:nvPr userDrawn="1"/>
        </p:nvSpPr>
        <p:spPr>
          <a:xfrm>
            <a:off x="0" y="0"/>
            <a:ext cx="9144000" cy="586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 name="Subtitle 2"/>
          <p:cNvSpPr>
            <a:spLocks noGrp="1"/>
          </p:cNvSpPr>
          <p:nvPr>
            <p:ph type="subTitle" idx="1" hasCustomPrompt="1"/>
          </p:nvPr>
        </p:nvSpPr>
        <p:spPr>
          <a:xfrm>
            <a:off x="0" y="1992868"/>
            <a:ext cx="9144000" cy="685800"/>
          </a:xfrm>
          <a:prstGeom prst="rect">
            <a:avLst/>
          </a:prstGeom>
        </p:spPr>
        <p:txBody>
          <a:bodyPr/>
          <a:lstStyle>
            <a:lvl1pPr marL="0" indent="0" algn="ctr">
              <a:buNone/>
              <a:defRPr sz="36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Presentation title</a:t>
            </a:r>
          </a:p>
        </p:txBody>
      </p:sp>
      <p:sp>
        <p:nvSpPr>
          <p:cNvPr id="19"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20"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21"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25" name="Text Placeholder 24"/>
          <p:cNvSpPr>
            <a:spLocks noGrp="1"/>
          </p:cNvSpPr>
          <p:nvPr>
            <p:ph type="body" sz="quarter" idx="10" hasCustomPrompt="1"/>
          </p:nvPr>
        </p:nvSpPr>
        <p:spPr>
          <a:xfrm>
            <a:off x="0" y="2819400"/>
            <a:ext cx="9144000" cy="533400"/>
          </a:xfrm>
          <a:prstGeom prst="rect">
            <a:avLst/>
          </a:prstGeom>
        </p:spPr>
        <p:txBody>
          <a:bodyPr/>
          <a:lstStyle>
            <a:lvl1pPr marL="0" indent="0" algn="ctr">
              <a:buNone/>
              <a:defRPr sz="2400">
                <a:solidFill>
                  <a:schemeClr val="bg1"/>
                </a:solidFill>
                <a:latin typeface="+mj-lt"/>
              </a:defRPr>
            </a:lvl1pPr>
          </a:lstStyle>
          <a:p>
            <a:pPr lvl="0"/>
            <a:r>
              <a:rPr lang="en-US" dirty="0"/>
              <a:t>Click to edit Presentation Subtitle</a:t>
            </a:r>
          </a:p>
        </p:txBody>
      </p:sp>
      <p:sp>
        <p:nvSpPr>
          <p:cNvPr id="27" name="Text Placeholder 26"/>
          <p:cNvSpPr>
            <a:spLocks noGrp="1"/>
          </p:cNvSpPr>
          <p:nvPr>
            <p:ph type="body" sz="quarter" idx="11" hasCustomPrompt="1"/>
          </p:nvPr>
        </p:nvSpPr>
        <p:spPr>
          <a:xfrm>
            <a:off x="0" y="3733800"/>
            <a:ext cx="9144000" cy="1066800"/>
          </a:xfrm>
          <a:prstGeom prst="rect">
            <a:avLst/>
          </a:prstGeom>
        </p:spPr>
        <p:txBody>
          <a:bodyPr/>
          <a:lstStyle>
            <a:lvl1pPr marL="0" indent="0" algn="ctr">
              <a:buNone/>
              <a:defRPr sz="1800" i="1" baseline="0">
                <a:solidFill>
                  <a:schemeClr val="tx1"/>
                </a:solidFill>
              </a:defRPr>
            </a:lvl1pPr>
          </a:lstStyle>
          <a:p>
            <a:pPr lvl="0"/>
            <a:r>
              <a:rPr lang="en-US" dirty="0"/>
              <a:t>Click to edit Presenter’s Name</a:t>
            </a:r>
          </a:p>
        </p:txBody>
      </p:sp>
    </p:spTree>
    <p:extLst>
      <p:ext uri="{BB962C8B-B14F-4D97-AF65-F5344CB8AC3E}">
        <p14:creationId xmlns:p14="http://schemas.microsoft.com/office/powerpoint/2010/main" val="822172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9"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0"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129970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685800"/>
            <a:ext cx="7772400" cy="1362075"/>
          </a:xfrm>
          <a:prstGeom prst="rect">
            <a:avLst/>
          </a:prstGeom>
        </p:spPr>
        <p:txBody>
          <a:bodyPr anchor="t"/>
          <a:lstStyle>
            <a:lvl1pPr algn="l">
              <a:defRPr sz="4000" b="1" cap="all">
                <a:solidFill>
                  <a:schemeClr val="tx2"/>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762000" y="2133600"/>
            <a:ext cx="7696200" cy="32004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1"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2"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356678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2000"/>
            <a:ext cx="4038600" cy="4525963"/>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762000"/>
            <a:ext cx="4038600" cy="4525963"/>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3"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4"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156140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5639"/>
            <a:ext cx="4040188" cy="639762"/>
          </a:xfrm>
          <a:prstGeom prst="rect">
            <a:avLst/>
          </a:prstGeom>
        </p:spPr>
        <p:txBody>
          <a:bodyPr anchor="b"/>
          <a:lstStyle>
            <a:lvl1pPr marL="0" indent="0">
              <a:buNone/>
              <a:defRPr sz="2400" b="1" cap="all"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71600"/>
            <a:ext cx="4040188" cy="3763963"/>
          </a:xfrm>
          <a:prstGeom prst="rect">
            <a:avLst/>
          </a:prstGeom>
        </p:spPr>
        <p:txBody>
          <a:bodyPr/>
          <a:lstStyle>
            <a:lvl1pPr>
              <a:defRPr sz="2400">
                <a:solidFill>
                  <a:schemeClr val="accent6"/>
                </a:solidFill>
              </a:defRPr>
            </a:lvl1pPr>
            <a:lvl2pPr>
              <a:defRPr sz="2000">
                <a:solidFill>
                  <a:schemeClr val="accent6"/>
                </a:solidFill>
              </a:defRPr>
            </a:lvl2pPr>
            <a:lvl3pPr>
              <a:defRPr sz="1800">
                <a:solidFill>
                  <a:schemeClr val="accent6"/>
                </a:solidFill>
              </a:defRPr>
            </a:lvl3pPr>
            <a:lvl4pPr>
              <a:defRPr sz="1600">
                <a:solidFill>
                  <a:schemeClr val="accent6"/>
                </a:solidFill>
              </a:defRPr>
            </a:lvl4pPr>
            <a:lvl5pPr>
              <a:defRPr sz="1600">
                <a:solidFill>
                  <a:schemeClr val="accent6"/>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655639"/>
            <a:ext cx="4041775" cy="639762"/>
          </a:xfrm>
          <a:prstGeom prst="rect">
            <a:avLst/>
          </a:prstGeom>
        </p:spPr>
        <p:txBody>
          <a:bodyPr anchor="b"/>
          <a:lstStyle>
            <a:lvl1pPr marL="0" indent="0">
              <a:buNone/>
              <a:defRPr sz="2400" b="1" cap="all"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371600"/>
            <a:ext cx="4041775" cy="3763963"/>
          </a:xfrm>
          <a:prstGeom prst="rect">
            <a:avLst/>
          </a:prstGeom>
        </p:spPr>
        <p:txBody>
          <a:bodyPr/>
          <a:lstStyle>
            <a:lvl1pPr>
              <a:defRPr sz="2400">
                <a:solidFill>
                  <a:schemeClr val="accent6"/>
                </a:solidFill>
              </a:defRPr>
            </a:lvl1pPr>
            <a:lvl2pPr>
              <a:defRPr sz="2000">
                <a:solidFill>
                  <a:schemeClr val="accent6"/>
                </a:solidFill>
              </a:defRPr>
            </a:lvl2pPr>
            <a:lvl3pPr>
              <a:defRPr sz="1800">
                <a:solidFill>
                  <a:schemeClr val="accent6"/>
                </a:solidFill>
              </a:defRPr>
            </a:lvl3pPr>
            <a:lvl4pPr>
              <a:defRPr sz="1600">
                <a:solidFill>
                  <a:schemeClr val="accent6"/>
                </a:solidFill>
              </a:defRPr>
            </a:lvl4pPr>
            <a:lvl5pPr>
              <a:defRPr sz="1600">
                <a:solidFill>
                  <a:schemeClr val="accent6"/>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5" name="Footer Placeholder 4"/>
          <p:cNvSpPr>
            <a:spLocks noGrp="1"/>
          </p:cNvSpPr>
          <p:nvPr>
            <p:ph type="ftr" sz="quarter" idx="11"/>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6" name="Slide Number Placeholder 5"/>
          <p:cNvSpPr>
            <a:spLocks noGrp="1"/>
          </p:cNvSpPr>
          <p:nvPr>
            <p:ph type="sldNum" sz="quarter" idx="12"/>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848023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2"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3"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5" name="Text Placeholder 4"/>
          <p:cNvSpPr>
            <a:spLocks noGrp="1"/>
          </p:cNvSpPr>
          <p:nvPr>
            <p:ph type="body" sz="quarter" idx="10" hasCustomPrompt="1"/>
          </p:nvPr>
        </p:nvSpPr>
        <p:spPr>
          <a:xfrm>
            <a:off x="0" y="381000"/>
            <a:ext cx="9144000" cy="990600"/>
          </a:xfrm>
          <a:prstGeom prst="rect">
            <a:avLst/>
          </a:prstGeom>
        </p:spPr>
        <p:txBody>
          <a:bodyPr/>
          <a:lstStyle>
            <a:lvl1pPr marL="0" indent="0" algn="ctr">
              <a:buNone/>
              <a:defRPr sz="4000" b="1" cap="all" baseline="0">
                <a:latin typeface="+mj-lt"/>
              </a:defRPr>
            </a:lvl1pPr>
          </a:lstStyle>
          <a:p>
            <a:pPr lvl="0"/>
            <a:r>
              <a:rPr lang="en-US" dirty="0"/>
              <a:t>Click to edit title</a:t>
            </a:r>
          </a:p>
        </p:txBody>
      </p:sp>
    </p:spTree>
    <p:extLst>
      <p:ext uri="{BB962C8B-B14F-4D97-AF65-F5344CB8AC3E}">
        <p14:creationId xmlns:p14="http://schemas.microsoft.com/office/powerpoint/2010/main" val="107025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99"/>
            <a:ext cx="3008313" cy="685800"/>
          </a:xfrm>
          <a:prstGeom prst="rect">
            <a:avLst/>
          </a:prstGeom>
        </p:spPr>
        <p:txBody>
          <a:bodyPr anchor="b"/>
          <a:lstStyle>
            <a:lvl1pPr algn="l">
              <a:defRPr sz="2000" b="1" cap="all"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685800"/>
            <a:ext cx="5111750" cy="4495800"/>
          </a:xfrm>
          <a:prstGeom prst="rect">
            <a:avLst/>
          </a:prstGeom>
        </p:spPr>
        <p:txBody>
          <a:bodyPr/>
          <a:lstStyle>
            <a:lvl1pPr>
              <a:defRPr sz="3200">
                <a:solidFill>
                  <a:schemeClr val="accent6"/>
                </a:solidFill>
              </a:defRPr>
            </a:lvl1pPr>
            <a:lvl2pPr>
              <a:defRPr sz="2800">
                <a:solidFill>
                  <a:schemeClr val="accent6"/>
                </a:solidFill>
              </a:defRPr>
            </a:lvl2pPr>
            <a:lvl3pPr>
              <a:defRPr sz="2400">
                <a:solidFill>
                  <a:schemeClr val="accent6"/>
                </a:solidFill>
              </a:defRPr>
            </a:lvl3pPr>
            <a:lvl4pPr>
              <a:defRPr sz="2000">
                <a:solidFill>
                  <a:schemeClr val="accent6"/>
                </a:solidFill>
              </a:defRPr>
            </a:lvl4pPr>
            <a:lvl5pPr>
              <a:defRPr sz="2000">
                <a:solidFill>
                  <a:schemeClr val="accent6"/>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47800"/>
            <a:ext cx="3008313" cy="3733800"/>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5"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6"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330987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566738"/>
          </a:xfrm>
          <a:prstGeom prst="rect">
            <a:avLst/>
          </a:prstGeom>
        </p:spPr>
        <p:txBody>
          <a:bodyPr anchor="b"/>
          <a:lstStyle>
            <a:lvl1pPr algn="l">
              <a:defRPr sz="2000" b="1" cap="all"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914400" y="1981199"/>
            <a:ext cx="7315200" cy="33559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914400" y="1176338"/>
            <a:ext cx="7315200" cy="804862"/>
          </a:xfrm>
          <a:prstGeom prst="rect">
            <a:avLst/>
          </a:prstGeom>
        </p:spPr>
        <p:txBody>
          <a:bodyPr/>
          <a:lstStyle>
            <a:lvl1pPr marL="0" indent="0">
              <a:buNone/>
              <a:defRPr sz="1400"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4"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5"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172049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772400" cy="5013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ltLang="ko-KR">
                <a:solidFill>
                  <a:srgbClr val="000000"/>
                </a:solidFill>
              </a:rPr>
              <a:t>INFO 605, Il-Yeol Song</a:t>
            </a:r>
            <a:endParaRPr lang="en-US">
              <a:solidFill>
                <a:srgbClr val="000000"/>
              </a:solidFill>
            </a:endParaRPr>
          </a:p>
        </p:txBody>
      </p:sp>
      <p:sp>
        <p:nvSpPr>
          <p:cNvPr id="5" name="Slide Number Placeholder 5"/>
          <p:cNvSpPr>
            <a:spLocks noGrp="1"/>
          </p:cNvSpPr>
          <p:nvPr>
            <p:ph type="sldNum" sz="quarter" idx="11"/>
          </p:nvPr>
        </p:nvSpPr>
        <p:spPr>
          <a:xfrm>
            <a:off x="7239000" y="6467475"/>
            <a:ext cx="1905000" cy="457200"/>
          </a:xfrm>
        </p:spPr>
        <p:txBody>
          <a:bodyPr/>
          <a:lstStyle>
            <a:lvl1pPr>
              <a:defRPr/>
            </a:lvl1pPr>
          </a:lstStyle>
          <a:p>
            <a:pPr>
              <a:defRPr/>
            </a:pPr>
            <a:fld id="{554AA4EE-E14B-4849-A6B6-FF8EAE47BBC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02843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85800"/>
            <a:ext cx="8229600" cy="45259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3"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4"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3266758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4648201"/>
          </a:xfrm>
          <a:prstGeom prst="rect">
            <a:avLst/>
          </a:prstGeom>
        </p:spPr>
        <p:txBody>
          <a:bodyPr vert="eaVert"/>
          <a:lstStyle>
            <a:lvl1pPr>
              <a:defRPr cap="all" baseline="0">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4648201"/>
          </a:xfrm>
          <a:prstGeom prst="rect">
            <a:avLst/>
          </a:prstGeom>
        </p:spPr>
        <p:txBody>
          <a:bodyPr vert="eaVert"/>
          <a:lstStyle>
            <a:lvl1pPr>
              <a:defRPr baseline="0">
                <a:solidFill>
                  <a:schemeClr val="accent6"/>
                </a:solidFill>
              </a:defRPr>
            </a:lvl1pPr>
            <a:lvl2pPr>
              <a:defRPr baseline="0">
                <a:solidFill>
                  <a:schemeClr val="accent6"/>
                </a:solidFill>
              </a:defRPr>
            </a:lvl2pPr>
            <a:lvl3pPr>
              <a:defRPr baseline="0">
                <a:solidFill>
                  <a:schemeClr val="accent6"/>
                </a:solidFill>
              </a:defRPr>
            </a:lvl3pPr>
            <a:lvl4pPr>
              <a:defRPr baseline="0">
                <a:solidFill>
                  <a:schemeClr val="accent6"/>
                </a:solidFill>
              </a:defRPr>
            </a:lvl4pPr>
            <a:lvl5pPr>
              <a:defRPr baseline="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3"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4"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Tree>
    <p:extLst>
      <p:ext uri="{BB962C8B-B14F-4D97-AF65-F5344CB8AC3E}">
        <p14:creationId xmlns:p14="http://schemas.microsoft.com/office/powerpoint/2010/main" val="39558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INFO 605, Il-Yeol Song</a:t>
            </a:r>
          </a:p>
        </p:txBody>
      </p:sp>
      <p:sp>
        <p:nvSpPr>
          <p:cNvPr id="6" name="Rectangle 6"/>
          <p:cNvSpPr>
            <a:spLocks noGrp="1" noChangeArrowheads="1"/>
          </p:cNvSpPr>
          <p:nvPr>
            <p:ph type="sldNum" sz="quarter" idx="11"/>
          </p:nvPr>
        </p:nvSpPr>
        <p:spPr>
          <a:ln/>
        </p:spPr>
        <p:txBody>
          <a:bodyPr/>
          <a:lstStyle>
            <a:lvl1pPr>
              <a:defRPr/>
            </a:lvl1pPr>
          </a:lstStyle>
          <a:p>
            <a:pPr>
              <a:defRPr/>
            </a:pPr>
            <a:fld id="{69C53DFD-5AB4-42B8-8E98-B1225630AE0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2518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7"/>
          <p:cNvSpPr>
            <a:spLocks noGrp="1"/>
          </p:cNvSpPr>
          <p:nvPr>
            <p:ph type="ftr" sz="quarter" idx="10"/>
          </p:nvPr>
        </p:nvSpPr>
        <p:spPr/>
        <p:txBody>
          <a:bodyPr/>
          <a:lstStyle>
            <a:lvl1pPr>
              <a:defRPr smtClean="0">
                <a:ea typeface="Gulim" panose="020B0600000101010101" pitchFamily="34" charset="-127"/>
              </a:defRPr>
            </a:lvl1pPr>
          </a:lstStyle>
          <a:p>
            <a:pPr>
              <a:defRPr/>
            </a:pPr>
            <a:r>
              <a:rPr lang="en-US" altLang="ko-KR">
                <a:solidFill>
                  <a:srgbClr val="000000"/>
                </a:solidFill>
              </a:rPr>
              <a:t>INFO 605, Il-Yeol Song</a:t>
            </a:r>
            <a:endParaRPr lang="en-US" altLang="en-US">
              <a:solidFill>
                <a:srgbClr val="000000"/>
              </a:solidFill>
            </a:endParaRPr>
          </a:p>
        </p:txBody>
      </p:sp>
      <p:sp>
        <p:nvSpPr>
          <p:cNvPr id="8" name="Slide Number Placeholder 8"/>
          <p:cNvSpPr>
            <a:spLocks noGrp="1"/>
          </p:cNvSpPr>
          <p:nvPr>
            <p:ph type="sldNum" sz="quarter" idx="11"/>
          </p:nvPr>
        </p:nvSpPr>
        <p:spPr/>
        <p:txBody>
          <a:bodyPr/>
          <a:lstStyle>
            <a:lvl1pPr>
              <a:defRPr/>
            </a:lvl1pPr>
          </a:lstStyle>
          <a:p>
            <a:pPr>
              <a:defRPr/>
            </a:pPr>
            <a:fld id="{680ECBE7-93EC-4EC4-B48D-EDBC167DB1A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5926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smtClean="0">
                <a:ea typeface="Gulim" panose="020B0600000101010101" pitchFamily="34" charset="-127"/>
              </a:defRPr>
            </a:lvl1pPr>
          </a:lstStyle>
          <a:p>
            <a:pPr>
              <a:defRPr/>
            </a:pPr>
            <a:r>
              <a:rPr lang="en-US" altLang="ko-KR">
                <a:solidFill>
                  <a:srgbClr val="000000"/>
                </a:solidFill>
              </a:rPr>
              <a:t>INFO 605, Il-Yeol Song</a:t>
            </a:r>
            <a:endParaRPr lang="en-US" altLang="en-US">
              <a:solidFill>
                <a:srgbClr val="000000"/>
              </a:solidFill>
            </a:endParaRPr>
          </a:p>
        </p:txBody>
      </p:sp>
      <p:sp>
        <p:nvSpPr>
          <p:cNvPr id="4" name="Slide Number Placeholder 4"/>
          <p:cNvSpPr>
            <a:spLocks noGrp="1"/>
          </p:cNvSpPr>
          <p:nvPr>
            <p:ph type="sldNum" sz="quarter" idx="11"/>
          </p:nvPr>
        </p:nvSpPr>
        <p:spPr/>
        <p:txBody>
          <a:bodyPr/>
          <a:lstStyle>
            <a:lvl1pPr>
              <a:defRPr/>
            </a:lvl1pPr>
          </a:lstStyle>
          <a:p>
            <a:pPr>
              <a:defRPr/>
            </a:pPr>
            <a:fld id="{A4E2AE17-3908-43BD-AE20-5CE5F072B35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1956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r>
              <a:rPr lang="en-US" altLang="ko-KR">
                <a:solidFill>
                  <a:srgbClr val="000000"/>
                </a:solidFill>
              </a:rPr>
              <a:t>INFO 605, Il-Yeol Song</a:t>
            </a:r>
            <a:endParaRPr lang="en-US">
              <a:solidFill>
                <a:srgbClr val="000000"/>
              </a:solidFill>
            </a:endParaRPr>
          </a:p>
        </p:txBody>
      </p:sp>
      <p:sp>
        <p:nvSpPr>
          <p:cNvPr id="3" name="Slide Number Placeholder 3"/>
          <p:cNvSpPr>
            <a:spLocks noGrp="1"/>
          </p:cNvSpPr>
          <p:nvPr>
            <p:ph type="sldNum" sz="quarter" idx="11"/>
          </p:nvPr>
        </p:nvSpPr>
        <p:spPr/>
        <p:txBody>
          <a:bodyPr/>
          <a:lstStyle>
            <a:lvl1pPr>
              <a:defRPr/>
            </a:lvl1pPr>
          </a:lstStyle>
          <a:p>
            <a:pPr>
              <a:defRPr/>
            </a:pPr>
            <a:fld id="{169FBE24-515B-44DB-88BF-DDA58DBB92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0008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172200"/>
            <a:ext cx="1981200" cy="5334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fontAlgn="base">
              <a:spcBef>
                <a:spcPct val="0"/>
              </a:spcBef>
              <a:spcAft>
                <a:spcPct val="0"/>
              </a:spcAft>
              <a:defRPr/>
            </a:pPr>
            <a:endParaRPr lang="en-US" sz="2400">
              <a:solidFill>
                <a:srgbClr val="000000"/>
              </a:solidFill>
            </a:endParaRPr>
          </a:p>
        </p:txBody>
      </p:sp>
      <p:sp>
        <p:nvSpPr>
          <p:cNvPr id="6" name="Rectangle 5"/>
          <p:cNvSpPr>
            <a:spLocks noGrp="1" noChangeArrowheads="1"/>
          </p:cNvSpPr>
          <p:nvPr>
            <p:ph type="ftr" sz="quarter" idx="11"/>
          </p:nvPr>
        </p:nvSpPr>
        <p:spPr/>
        <p:txBody>
          <a:bodyPr/>
          <a:lstStyle>
            <a:lvl1pPr>
              <a:defRPr smtClean="0">
                <a:ea typeface="Gulim" panose="020B0600000101010101" pitchFamily="34" charset="-127"/>
              </a:defRPr>
            </a:lvl1pPr>
          </a:lstStyle>
          <a:p>
            <a:pPr>
              <a:defRPr/>
            </a:pPr>
            <a:r>
              <a:rPr lang="en-US" altLang="ko-KR">
                <a:solidFill>
                  <a:srgbClr val="000000"/>
                </a:solidFill>
              </a:rPr>
              <a:t>INFO 605, Il-Yeol Song</a:t>
            </a:r>
            <a:endParaRPr lang="en-US" alt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B3A2FB1-982F-4C1F-BEC1-5F9948B0B5C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7637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86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09600" y="6172200"/>
            <a:ext cx="1981200" cy="5334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fontAlgn="base">
              <a:spcBef>
                <a:spcPct val="0"/>
              </a:spcBef>
              <a:spcAft>
                <a:spcPct val="0"/>
              </a:spcAft>
              <a:defRPr/>
            </a:pPr>
            <a:endParaRPr lang="en-US" sz="2400">
              <a:solidFill>
                <a:srgbClr val="000000"/>
              </a:solidFill>
            </a:endParaRPr>
          </a:p>
        </p:txBody>
      </p:sp>
      <p:sp>
        <p:nvSpPr>
          <p:cNvPr id="7" name="Rectangle 5"/>
          <p:cNvSpPr>
            <a:spLocks noGrp="1" noChangeArrowheads="1"/>
          </p:cNvSpPr>
          <p:nvPr>
            <p:ph type="ftr" sz="quarter" idx="11"/>
          </p:nvPr>
        </p:nvSpPr>
        <p:spPr/>
        <p:txBody>
          <a:bodyPr/>
          <a:lstStyle>
            <a:lvl1pPr>
              <a:defRPr smtClean="0">
                <a:ea typeface="Gulim" panose="020B0600000101010101" pitchFamily="34" charset="-127"/>
              </a:defRPr>
            </a:lvl1pPr>
          </a:lstStyle>
          <a:p>
            <a:pPr>
              <a:defRPr/>
            </a:pPr>
            <a:r>
              <a:rPr lang="en-US" altLang="ko-KR">
                <a:solidFill>
                  <a:srgbClr val="000000"/>
                </a:solidFill>
              </a:rPr>
              <a:t>INFO 605, Il-Yeol Song</a:t>
            </a: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6520F8A-227D-4F9B-A43A-F8056E0E84F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9082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09600" y="6172200"/>
            <a:ext cx="1981200" cy="5334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fontAlgn="base">
              <a:spcBef>
                <a:spcPct val="0"/>
              </a:spcBef>
              <a:spcAft>
                <a:spcPct val="0"/>
              </a:spcAft>
              <a:defRPr/>
            </a:pPr>
            <a:endParaRPr lang="en-US" sz="2400">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solidFill>
                  <a:srgbClr val="000000"/>
                </a:solidFill>
              </a:rPr>
              <a:t>INFO 605, Il-Yeol Song</a:t>
            </a:r>
          </a:p>
        </p:txBody>
      </p:sp>
      <p:sp>
        <p:nvSpPr>
          <p:cNvPr id="7" name="Rectangle 6"/>
          <p:cNvSpPr>
            <a:spLocks noGrp="1" noChangeArrowheads="1"/>
          </p:cNvSpPr>
          <p:nvPr>
            <p:ph type="sldNum" sz="quarter" idx="12"/>
          </p:nvPr>
        </p:nvSpPr>
        <p:spPr/>
        <p:txBody>
          <a:bodyPr/>
          <a:lstStyle>
            <a:lvl1pPr>
              <a:defRPr/>
            </a:lvl1pPr>
          </a:lstStyle>
          <a:p>
            <a:pPr>
              <a:defRPr/>
            </a:pPr>
            <a:fld id="{2A620667-3E2E-4318-968F-BD6A03CE7BF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0872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35844" y="78070"/>
            <a:ext cx="685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62000" y="1235094"/>
            <a:ext cx="7772400" cy="501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989"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Times New Roman" pitchFamily="18" charset="0"/>
                <a:ea typeface="굴림" pitchFamily="50" charset="-127"/>
              </a:defRPr>
            </a:lvl1pPr>
          </a:lstStyle>
          <a:p>
            <a:pPr fontAlgn="base">
              <a:spcBef>
                <a:spcPct val="0"/>
              </a:spcBef>
              <a:spcAft>
                <a:spcPct val="0"/>
              </a:spcAft>
              <a:defRPr/>
            </a:pPr>
            <a:r>
              <a:rPr lang="en-US">
                <a:solidFill>
                  <a:srgbClr val="000000"/>
                </a:solidFill>
              </a:rPr>
              <a:t>INFO 605, Il-Yeol Song</a:t>
            </a:r>
          </a:p>
        </p:txBody>
      </p:sp>
      <p:sp>
        <p:nvSpPr>
          <p:cNvPr id="41990" name="Rectangle 6"/>
          <p:cNvSpPr>
            <a:spLocks noGrp="1" noChangeArrowheads="1"/>
          </p:cNvSpPr>
          <p:nvPr>
            <p:ph type="sldNum" sz="quarter" idx="4"/>
          </p:nvPr>
        </p:nvSpPr>
        <p:spPr bwMode="auto">
          <a:xfrm>
            <a:off x="7239000" y="6400799"/>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F9E41149-2D20-468C-9DDE-6EE75F9F42C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pic>
        <p:nvPicPr>
          <p:cNvPr id="1031" name="Picture 5"/>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77000"/>
            <a:ext cx="2071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75585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8" r:id="rId4"/>
    <p:sldLayoutId id="2147483689" r:id="rId5"/>
    <p:sldLayoutId id="2147483690" r:id="rId6"/>
    <p:sldLayoutId id="2147483691" r:id="rId7"/>
    <p:sldLayoutId id="2147483695" r:id="rId8"/>
    <p:sldLayoutId id="2147483696" r:id="rId9"/>
    <p:sldLayoutId id="2147483697" r:id="rId10"/>
    <p:sldLayoutId id="2147483698" r:id="rId11"/>
  </p:sldLayoutIdLst>
  <p:hf hdr="0" dt="0"/>
  <p:txStyles>
    <p:titleStyle>
      <a:lvl1pPr algn="ctr" rtl="0" eaLnBrk="0" fontAlgn="base" hangingPunct="0">
        <a:spcBef>
          <a:spcPct val="0"/>
        </a:spcBef>
        <a:spcAft>
          <a:spcPct val="0"/>
        </a:spcAft>
        <a:defRPr sz="3200" b="1">
          <a:solidFill>
            <a:srgbClr val="000099"/>
          </a:solidFill>
          <a:latin typeface="+mj-lt"/>
          <a:ea typeface="+mj-ea"/>
          <a:cs typeface="+mj-cs"/>
        </a:defRPr>
      </a:lvl1pPr>
      <a:lvl2pPr algn="ctr" rtl="0" eaLnBrk="0" fontAlgn="base" hangingPunct="0">
        <a:spcBef>
          <a:spcPct val="0"/>
        </a:spcBef>
        <a:spcAft>
          <a:spcPct val="0"/>
        </a:spcAft>
        <a:defRPr sz="3200" b="1">
          <a:solidFill>
            <a:srgbClr val="000099"/>
          </a:solidFill>
          <a:latin typeface="Times New Roman" pitchFamily="18" charset="0"/>
        </a:defRPr>
      </a:lvl2pPr>
      <a:lvl3pPr algn="ctr" rtl="0" eaLnBrk="0" fontAlgn="base" hangingPunct="0">
        <a:spcBef>
          <a:spcPct val="0"/>
        </a:spcBef>
        <a:spcAft>
          <a:spcPct val="0"/>
        </a:spcAft>
        <a:defRPr sz="3200" b="1">
          <a:solidFill>
            <a:srgbClr val="000099"/>
          </a:solidFill>
          <a:latin typeface="Times New Roman" pitchFamily="18" charset="0"/>
        </a:defRPr>
      </a:lvl3pPr>
      <a:lvl4pPr algn="ctr" rtl="0" eaLnBrk="0" fontAlgn="base" hangingPunct="0">
        <a:spcBef>
          <a:spcPct val="0"/>
        </a:spcBef>
        <a:spcAft>
          <a:spcPct val="0"/>
        </a:spcAft>
        <a:defRPr sz="3200" b="1">
          <a:solidFill>
            <a:srgbClr val="000099"/>
          </a:solidFill>
          <a:latin typeface="Times New Roman" pitchFamily="18" charset="0"/>
        </a:defRPr>
      </a:lvl4pPr>
      <a:lvl5pPr algn="ctr" rtl="0" eaLnBrk="0" fontAlgn="base" hangingPunct="0">
        <a:spcBef>
          <a:spcPct val="0"/>
        </a:spcBef>
        <a:spcAft>
          <a:spcPct val="0"/>
        </a:spcAft>
        <a:defRPr sz="3200" b="1">
          <a:solidFill>
            <a:srgbClr val="000099"/>
          </a:solidFill>
          <a:latin typeface="Times New Roman" pitchFamily="18" charset="0"/>
        </a:defRPr>
      </a:lvl5pPr>
      <a:lvl6pPr marL="457200" algn="ctr" rtl="0" fontAlgn="base">
        <a:spcBef>
          <a:spcPct val="0"/>
        </a:spcBef>
        <a:spcAft>
          <a:spcPct val="0"/>
        </a:spcAft>
        <a:defRPr sz="3200" b="1">
          <a:solidFill>
            <a:srgbClr val="000099"/>
          </a:solidFill>
          <a:latin typeface="Times New Roman" pitchFamily="18" charset="0"/>
        </a:defRPr>
      </a:lvl6pPr>
      <a:lvl7pPr marL="914400" algn="ctr" rtl="0" fontAlgn="base">
        <a:spcBef>
          <a:spcPct val="0"/>
        </a:spcBef>
        <a:spcAft>
          <a:spcPct val="0"/>
        </a:spcAft>
        <a:defRPr sz="3200" b="1">
          <a:solidFill>
            <a:srgbClr val="000099"/>
          </a:solidFill>
          <a:latin typeface="Times New Roman" pitchFamily="18" charset="0"/>
        </a:defRPr>
      </a:lvl7pPr>
      <a:lvl8pPr marL="1371600" algn="ctr" rtl="0" fontAlgn="base">
        <a:spcBef>
          <a:spcPct val="0"/>
        </a:spcBef>
        <a:spcAft>
          <a:spcPct val="0"/>
        </a:spcAft>
        <a:defRPr sz="3200" b="1">
          <a:solidFill>
            <a:srgbClr val="000099"/>
          </a:solidFill>
          <a:latin typeface="Times New Roman" pitchFamily="18" charset="0"/>
        </a:defRPr>
      </a:lvl8pPr>
      <a:lvl9pPr marL="1828800" algn="ctr" rtl="0" fontAlgn="base">
        <a:spcBef>
          <a:spcPct val="0"/>
        </a:spcBef>
        <a:spcAft>
          <a:spcPct val="0"/>
        </a:spcAft>
        <a:defRPr sz="3200" b="1">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lr>
          <a:srgbClr val="000099"/>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99"/>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rgbClr val="000099"/>
        </a:buClr>
        <a:buChar char="•"/>
        <a:defRPr sz="2000">
          <a:solidFill>
            <a:schemeClr val="tx1"/>
          </a:solidFill>
          <a:latin typeface="+mn-lt"/>
        </a:defRPr>
      </a:lvl3pPr>
      <a:lvl4pPr marL="1600200" indent="-228600" algn="l" rtl="0" eaLnBrk="0" fontAlgn="base" hangingPunct="0">
        <a:spcBef>
          <a:spcPct val="20000"/>
        </a:spcBef>
        <a:spcAft>
          <a:spcPct val="0"/>
        </a:spcAft>
        <a:buClr>
          <a:srgbClr val="000099"/>
        </a:buClr>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a:spLocks/>
          </p:cNvSpPr>
          <p:nvPr/>
        </p:nvSpPr>
        <p:spPr>
          <a:xfrm>
            <a:off x="0" y="5913118"/>
            <a:ext cx="9144000" cy="10210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5"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6"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600"/>
                </a:solidFill>
                <a:effectLst/>
                <a:uLnTx/>
                <a:uFillTx/>
                <a:latin typeface="Arial"/>
                <a:ea typeface="+mn-ea"/>
                <a:cs typeface="+mn-cs"/>
              </a:rPr>
              <a:t>| </a:t>
            </a:r>
            <a:fld id="{BA13C625-9B67-4A70-A9C3-06D9E61B09A6}" type="slidenum">
              <a:rPr kumimoji="0" lang="en-US" sz="1400" b="0" i="0" u="none" strike="noStrike" kern="1200" cap="none" spc="0" normalizeH="0" baseline="0" noProof="0" smtClean="0">
                <a:ln>
                  <a:noFill/>
                </a:ln>
                <a:solidFill>
                  <a:srgbClr val="FFC6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FC600"/>
              </a:solidFill>
              <a:effectLst/>
              <a:uLnTx/>
              <a:uFillTx/>
              <a:latin typeface="Arial"/>
              <a:ea typeface="+mn-ea"/>
              <a:cs typeface="+mn-cs"/>
            </a:endParaRPr>
          </a:p>
        </p:txBody>
      </p:sp>
      <p:sp>
        <p:nvSpPr>
          <p:cNvPr id="14" name="Rectangle 13"/>
          <p:cNvSpPr/>
          <p:nvPr/>
        </p:nvSpPr>
        <p:spPr>
          <a:xfrm>
            <a:off x="0" y="5867400"/>
            <a:ext cx="9144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pic>
        <p:nvPicPr>
          <p:cNvPr id="2" name="Picture 1" descr="College_ComputingInformatics-onelin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28601" y="6172200"/>
            <a:ext cx="3794096" cy="586932"/>
          </a:xfrm>
          <a:prstGeom prst="rect">
            <a:avLst/>
          </a:prstGeom>
        </p:spPr>
      </p:pic>
    </p:spTree>
    <p:extLst>
      <p:ext uri="{BB962C8B-B14F-4D97-AF65-F5344CB8AC3E}">
        <p14:creationId xmlns:p14="http://schemas.microsoft.com/office/powerpoint/2010/main" val="304417290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algorithmia.com/blog/introduction-to-time-series" TargetMode="External"/><Relationship Id="rId2" Type="http://schemas.openxmlformats.org/officeDocument/2006/relationships/hyperlink" Target="https://www.slideshare.net/bigml/accelerating-machine-learning-adoption-in-the-automotive-industry?next_slideshow=1" TargetMode="External"/><Relationship Id="rId1" Type="http://schemas.openxmlformats.org/officeDocument/2006/relationships/slideLayout" Target="../slideLayouts/slideLayout11.xml"/><Relationship Id="rId4" Type="http://schemas.openxmlformats.org/officeDocument/2006/relationships/hyperlink" Target="https://machinelearningmastery.com/time-series-forecast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467" y="609600"/>
            <a:ext cx="9144000" cy="1535668"/>
          </a:xfrm>
        </p:spPr>
        <p:txBody>
          <a:bodyPr/>
          <a:lstStyle/>
          <a:p>
            <a:r>
              <a:rPr lang="en-US" sz="3200" dirty="0"/>
              <a:t>Time Series Data Analysis Using </a:t>
            </a:r>
            <a:r>
              <a:rPr lang="en-US" sz="3200" dirty="0" err="1"/>
              <a:t>BigML</a:t>
            </a:r>
            <a:endParaRPr lang="en-US" sz="3200" dirty="0"/>
          </a:p>
        </p:txBody>
      </p:sp>
      <p:sp>
        <p:nvSpPr>
          <p:cNvPr id="5" name="Text Placeholder 4"/>
          <p:cNvSpPr>
            <a:spLocks noGrp="1"/>
          </p:cNvSpPr>
          <p:nvPr>
            <p:ph type="body" sz="quarter" idx="10"/>
          </p:nvPr>
        </p:nvSpPr>
        <p:spPr>
          <a:xfrm>
            <a:off x="-50800" y="2209800"/>
            <a:ext cx="9144000" cy="533400"/>
          </a:xfrm>
        </p:spPr>
        <p:txBody>
          <a:bodyPr/>
          <a:lstStyle/>
          <a:p>
            <a:r>
              <a:rPr lang="en-US" dirty="0" err="1"/>
              <a:t>Github</a:t>
            </a:r>
            <a:endParaRPr lang="en-US" dirty="0"/>
          </a:p>
          <a:p>
            <a:endParaRPr lang="en-US" dirty="0"/>
          </a:p>
          <a:p>
            <a:endParaRPr lang="en-US" dirty="0"/>
          </a:p>
          <a:p>
            <a:r>
              <a:rPr lang="en-US" dirty="0"/>
              <a:t>Il-Yeol Song, Ph.D.</a:t>
            </a:r>
          </a:p>
          <a:p>
            <a:r>
              <a:rPr lang="en-US" altLang="ko-KR" dirty="0"/>
              <a:t>College</a:t>
            </a:r>
            <a:r>
              <a:rPr lang="ko-KR" altLang="en-US" dirty="0"/>
              <a:t> </a:t>
            </a:r>
            <a:r>
              <a:rPr lang="en-US" altLang="ko-KR" dirty="0"/>
              <a:t>of Computing &amp; Informatics</a:t>
            </a:r>
          </a:p>
          <a:p>
            <a:r>
              <a:rPr lang="en-US" dirty="0"/>
              <a:t>Drexel University</a:t>
            </a:r>
          </a:p>
          <a:p>
            <a:r>
              <a:rPr lang="en-US" dirty="0"/>
              <a:t>Philadelphia, PA 19104</a:t>
            </a:r>
          </a:p>
        </p:txBody>
      </p:sp>
    </p:spTree>
    <p:extLst>
      <p:ext uri="{BB962C8B-B14F-4D97-AF65-F5344CB8AC3E}">
        <p14:creationId xmlns:p14="http://schemas.microsoft.com/office/powerpoint/2010/main" val="253394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7615-8F49-498C-8CDE-01986AD25E19}"/>
              </a:ext>
            </a:extLst>
          </p:cNvPr>
          <p:cNvSpPr>
            <a:spLocks noGrp="1"/>
          </p:cNvSpPr>
          <p:nvPr>
            <p:ph type="title"/>
          </p:nvPr>
        </p:nvSpPr>
        <p:spPr/>
        <p:txBody>
          <a:bodyPr/>
          <a:lstStyle/>
          <a:p>
            <a:r>
              <a:rPr lang="en-US" dirty="0"/>
              <a:t>Exponential Smoothing</a:t>
            </a:r>
          </a:p>
        </p:txBody>
      </p:sp>
      <p:sp>
        <p:nvSpPr>
          <p:cNvPr id="3" name="Content Placeholder 2">
            <a:extLst>
              <a:ext uri="{FF2B5EF4-FFF2-40B4-BE49-F238E27FC236}">
                <a16:creationId xmlns:a16="http://schemas.microsoft.com/office/drawing/2014/main" id="{91601BDA-57CD-40B7-965F-771246B2E19A}"/>
              </a:ext>
            </a:extLst>
          </p:cNvPr>
          <p:cNvSpPr>
            <a:spLocks noGrp="1"/>
          </p:cNvSpPr>
          <p:nvPr>
            <p:ph idx="1"/>
          </p:nvPr>
        </p:nvSpPr>
        <p:spPr/>
        <p:txBody>
          <a:bodyPr/>
          <a:lstStyle/>
          <a:p>
            <a:r>
              <a:rPr lang="en-US" sz="2400" dirty="0"/>
              <a:t>Exponential smoothing is a time series forecasting method for univariate data that can be extended to support data with a systematic trend or seasonal component.</a:t>
            </a:r>
          </a:p>
          <a:p>
            <a:r>
              <a:rPr lang="en-US" sz="2400" dirty="0" err="1"/>
              <a:t>BigML</a:t>
            </a:r>
            <a:r>
              <a:rPr lang="en-US" sz="2400" dirty="0"/>
              <a:t> uses Triple Exponential smoothing.</a:t>
            </a:r>
          </a:p>
          <a:p>
            <a:r>
              <a:rPr lang="en-US" sz="2400" dirty="0"/>
              <a:t>Triple Exponential Smoothing  is an extension of Exponential Smoothing that explicitly adds support for seasonality to the univariate time series.</a:t>
            </a:r>
          </a:p>
          <a:p>
            <a:pPr lvl="1"/>
            <a:r>
              <a:rPr lang="en-US" b="1" dirty="0"/>
              <a:t>Additive Seasonality</a:t>
            </a:r>
            <a:r>
              <a:rPr lang="en-US" dirty="0"/>
              <a:t>: Triple Exponential Smoothing with a linear seasonality.</a:t>
            </a:r>
          </a:p>
          <a:p>
            <a:pPr lvl="1"/>
            <a:r>
              <a:rPr lang="en-US" b="1" dirty="0"/>
              <a:t>Multiplicative Seasonality</a:t>
            </a:r>
            <a:r>
              <a:rPr lang="en-US" dirty="0"/>
              <a:t>: Triple Exponential Smoothing with an exponential seasonality.</a:t>
            </a:r>
          </a:p>
          <a:p>
            <a:endParaRPr lang="en-US" sz="2400" dirty="0"/>
          </a:p>
        </p:txBody>
      </p:sp>
      <p:sp>
        <p:nvSpPr>
          <p:cNvPr id="4" name="Footer Placeholder 3">
            <a:extLst>
              <a:ext uri="{FF2B5EF4-FFF2-40B4-BE49-F238E27FC236}">
                <a16:creationId xmlns:a16="http://schemas.microsoft.com/office/drawing/2014/main" id="{11F3320D-A161-4981-A12E-735FCFE8A9D4}"/>
              </a:ext>
            </a:extLst>
          </p:cNvPr>
          <p:cNvSpPr>
            <a:spLocks noGrp="1"/>
          </p:cNvSpPr>
          <p:nvPr>
            <p:ph type="ftr" sz="quarter" idx="10"/>
          </p:nvPr>
        </p:nvSpPr>
        <p:spPr/>
        <p:txBody>
          <a:bodyPr/>
          <a:lstStyle/>
          <a:p>
            <a:pPr>
              <a:defRPr/>
            </a:pPr>
            <a:r>
              <a:rPr lang="en-US" dirty="0">
                <a:solidFill>
                  <a:srgbClr val="000000"/>
                </a:solidFill>
              </a:rPr>
              <a:t>INFO 605, Il-</a:t>
            </a:r>
            <a:r>
              <a:rPr lang="en-US" dirty="0" err="1">
                <a:solidFill>
                  <a:srgbClr val="000000"/>
                </a:solidFill>
              </a:rPr>
              <a:t>Yeol</a:t>
            </a:r>
            <a:r>
              <a:rPr lang="en-US" dirty="0">
                <a:solidFill>
                  <a:srgbClr val="000000"/>
                </a:solidFill>
              </a:rPr>
              <a:t> Song</a:t>
            </a:r>
          </a:p>
        </p:txBody>
      </p:sp>
    </p:spTree>
    <p:extLst>
      <p:ext uri="{BB962C8B-B14F-4D97-AF65-F5344CB8AC3E}">
        <p14:creationId xmlns:p14="http://schemas.microsoft.com/office/powerpoint/2010/main" val="414148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F4F-BD48-4F01-8ECC-77993C8D0A24}"/>
              </a:ext>
            </a:extLst>
          </p:cNvPr>
          <p:cNvSpPr>
            <a:spLocks noGrp="1"/>
          </p:cNvSpPr>
          <p:nvPr>
            <p:ph type="title"/>
          </p:nvPr>
        </p:nvSpPr>
        <p:spPr/>
        <p:txBody>
          <a:bodyPr/>
          <a:lstStyle/>
          <a:p>
            <a:r>
              <a:rPr lang="en-US" dirty="0"/>
              <a:t>Model Performance Metrics: </a:t>
            </a:r>
          </a:p>
        </p:txBody>
      </p:sp>
      <p:sp>
        <p:nvSpPr>
          <p:cNvPr id="3" name="Content Placeholder 2">
            <a:extLst>
              <a:ext uri="{FF2B5EF4-FFF2-40B4-BE49-F238E27FC236}">
                <a16:creationId xmlns:a16="http://schemas.microsoft.com/office/drawing/2014/main" id="{EE20D7D1-8141-464A-AC09-338C0ECD9B42}"/>
              </a:ext>
            </a:extLst>
          </p:cNvPr>
          <p:cNvSpPr>
            <a:spLocks noGrp="1"/>
          </p:cNvSpPr>
          <p:nvPr>
            <p:ph idx="1"/>
          </p:nvPr>
        </p:nvSpPr>
        <p:spPr/>
        <p:txBody>
          <a:bodyPr/>
          <a:lstStyle/>
          <a:p>
            <a:r>
              <a:rPr lang="en-US" sz="2400" dirty="0" err="1"/>
              <a:t>BigML</a:t>
            </a:r>
            <a:r>
              <a:rPr lang="en-US" sz="2400" dirty="0"/>
              <a:t> uses multiple models with different combination of Multiplicity and Additivity is used.</a:t>
            </a:r>
          </a:p>
          <a:p>
            <a:r>
              <a:rPr lang="en-US" sz="2400" dirty="0" err="1"/>
              <a:t>BigML</a:t>
            </a:r>
            <a:r>
              <a:rPr lang="en-US" sz="2400" dirty="0"/>
              <a:t> provides a set of metrics so you can select the best performing model</a:t>
            </a:r>
          </a:p>
          <a:p>
            <a:pPr lvl="1"/>
            <a:r>
              <a:rPr lang="en-US" dirty="0"/>
              <a:t>AIC: Measures the trade-off between the goodness-of-fit and the model’s complexity.</a:t>
            </a:r>
          </a:p>
          <a:p>
            <a:pPr lvl="1"/>
            <a:r>
              <a:rPr lang="en-US" dirty="0" err="1"/>
              <a:t>AICc</a:t>
            </a:r>
            <a:r>
              <a:rPr lang="en-US" dirty="0"/>
              <a:t>: Introduces a correction element for smaller datasets</a:t>
            </a:r>
          </a:p>
          <a:p>
            <a:pPr lvl="1"/>
            <a:r>
              <a:rPr lang="en-US" dirty="0"/>
              <a:t>BIC: It is similar to the AIC, but it penalizes more heavily model complexity. The lower the BIC, the better.</a:t>
            </a:r>
          </a:p>
          <a:p>
            <a:pPr lvl="1"/>
            <a:r>
              <a:rPr lang="en-US" dirty="0"/>
              <a:t>R Squared: The R squared can be interpreted as the model’s goodness-of-fit to the training data.</a:t>
            </a:r>
          </a:p>
        </p:txBody>
      </p:sp>
      <p:sp>
        <p:nvSpPr>
          <p:cNvPr id="4" name="Footer Placeholder 3">
            <a:extLst>
              <a:ext uri="{FF2B5EF4-FFF2-40B4-BE49-F238E27FC236}">
                <a16:creationId xmlns:a16="http://schemas.microsoft.com/office/drawing/2014/main" id="{537976EC-D819-4980-BCB8-9C371F32792D}"/>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162600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D3A0-5143-454A-A116-999A29C7D392}"/>
              </a:ext>
            </a:extLst>
          </p:cNvPr>
          <p:cNvSpPr>
            <a:spLocks noGrp="1"/>
          </p:cNvSpPr>
          <p:nvPr>
            <p:ph type="title"/>
          </p:nvPr>
        </p:nvSpPr>
        <p:spPr/>
        <p:txBody>
          <a:bodyPr/>
          <a:lstStyle/>
          <a:p>
            <a:r>
              <a:rPr lang="en-US" dirty="0"/>
              <a:t>Timeseries with 1-Click in </a:t>
            </a:r>
            <a:r>
              <a:rPr lang="en-US" dirty="0" err="1"/>
              <a:t>BigML</a:t>
            </a:r>
            <a:endParaRPr lang="en-US" dirty="0"/>
          </a:p>
        </p:txBody>
      </p:sp>
      <p:sp>
        <p:nvSpPr>
          <p:cNvPr id="3" name="Content Placeholder 2">
            <a:extLst>
              <a:ext uri="{FF2B5EF4-FFF2-40B4-BE49-F238E27FC236}">
                <a16:creationId xmlns:a16="http://schemas.microsoft.com/office/drawing/2014/main" id="{0D37CFE2-1290-440D-B3E6-4340B7453A80}"/>
              </a:ext>
            </a:extLst>
          </p:cNvPr>
          <p:cNvSpPr>
            <a:spLocks noGrp="1"/>
          </p:cNvSpPr>
          <p:nvPr>
            <p:ph idx="1"/>
          </p:nvPr>
        </p:nvSpPr>
        <p:spPr/>
        <p:txBody>
          <a:bodyPr/>
          <a:lstStyle/>
          <a:p>
            <a:r>
              <a:rPr lang="en-US" dirty="0"/>
              <a:t>The time series icon in </a:t>
            </a:r>
            <a:r>
              <a:rPr lang="en-US" dirty="0" err="1"/>
              <a:t>BigML</a:t>
            </a:r>
            <a:r>
              <a:rPr lang="en-US" dirty="0"/>
              <a:t> is:</a:t>
            </a:r>
          </a:p>
          <a:p>
            <a:r>
              <a:rPr lang="en-US" dirty="0"/>
              <a:t>We first load the data into </a:t>
            </a:r>
            <a:r>
              <a:rPr lang="en-US" dirty="0" err="1"/>
              <a:t>BigML</a:t>
            </a:r>
            <a:r>
              <a:rPr lang="en-US" dirty="0"/>
              <a:t>.</a:t>
            </a:r>
          </a:p>
          <a:p>
            <a:r>
              <a:rPr lang="en-US" dirty="0"/>
              <a:t>We then create the data set as we did earlier.</a:t>
            </a:r>
          </a:p>
          <a:p>
            <a:r>
              <a:rPr lang="en-US" dirty="0"/>
              <a:t>We can then create a 1-CLICK TIME SERIES option in the 1-click action menu from the dataset view.</a:t>
            </a:r>
          </a:p>
        </p:txBody>
      </p:sp>
      <p:sp>
        <p:nvSpPr>
          <p:cNvPr id="4" name="Footer Placeholder 3">
            <a:extLst>
              <a:ext uri="{FF2B5EF4-FFF2-40B4-BE49-F238E27FC236}">
                <a16:creationId xmlns:a16="http://schemas.microsoft.com/office/drawing/2014/main" id="{EE07348F-E957-4EF3-856C-1CC9605860E6}"/>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4B24C848-C7C9-4784-90CA-ED60B7975A81}"/>
              </a:ext>
            </a:extLst>
          </p:cNvPr>
          <p:cNvPicPr>
            <a:picLocks noChangeAspect="1"/>
          </p:cNvPicPr>
          <p:nvPr/>
        </p:nvPicPr>
        <p:blipFill>
          <a:blip r:embed="rId2"/>
          <a:stretch>
            <a:fillRect/>
          </a:stretch>
        </p:blipFill>
        <p:spPr>
          <a:xfrm>
            <a:off x="6019800" y="1188720"/>
            <a:ext cx="1019175" cy="771525"/>
          </a:xfrm>
          <a:prstGeom prst="rect">
            <a:avLst/>
          </a:prstGeom>
        </p:spPr>
      </p:pic>
      <p:pic>
        <p:nvPicPr>
          <p:cNvPr id="6" name="Picture 5">
            <a:extLst>
              <a:ext uri="{FF2B5EF4-FFF2-40B4-BE49-F238E27FC236}">
                <a16:creationId xmlns:a16="http://schemas.microsoft.com/office/drawing/2014/main" id="{44D005A4-0D53-4AD7-8899-33D68ED2D4F2}"/>
              </a:ext>
            </a:extLst>
          </p:cNvPr>
          <p:cNvPicPr>
            <a:picLocks noChangeAspect="1"/>
          </p:cNvPicPr>
          <p:nvPr/>
        </p:nvPicPr>
        <p:blipFill>
          <a:blip r:embed="rId3"/>
          <a:stretch>
            <a:fillRect/>
          </a:stretch>
        </p:blipFill>
        <p:spPr>
          <a:xfrm>
            <a:off x="2219325" y="3741746"/>
            <a:ext cx="5467350" cy="2581275"/>
          </a:xfrm>
          <a:prstGeom prst="rect">
            <a:avLst/>
          </a:prstGeom>
        </p:spPr>
      </p:pic>
    </p:spTree>
    <p:extLst>
      <p:ext uri="{BB962C8B-B14F-4D97-AF65-F5344CB8AC3E}">
        <p14:creationId xmlns:p14="http://schemas.microsoft.com/office/powerpoint/2010/main" val="297365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BCE9-B803-4F3B-80C8-6043755AED7C}"/>
              </a:ext>
            </a:extLst>
          </p:cNvPr>
          <p:cNvSpPr>
            <a:spLocks noGrp="1"/>
          </p:cNvSpPr>
          <p:nvPr>
            <p:ph type="title"/>
          </p:nvPr>
        </p:nvSpPr>
        <p:spPr/>
        <p:txBody>
          <a:bodyPr/>
          <a:lstStyle/>
          <a:p>
            <a:r>
              <a:rPr lang="en-US" dirty="0"/>
              <a:t>Time Series Configuration Options</a:t>
            </a:r>
          </a:p>
        </p:txBody>
      </p:sp>
      <p:sp>
        <p:nvSpPr>
          <p:cNvPr id="3" name="Content Placeholder 2">
            <a:extLst>
              <a:ext uri="{FF2B5EF4-FFF2-40B4-BE49-F238E27FC236}">
                <a16:creationId xmlns:a16="http://schemas.microsoft.com/office/drawing/2014/main" id="{3A9BA08D-1D26-451C-89C4-2653D88FFB9C}"/>
              </a:ext>
            </a:extLst>
          </p:cNvPr>
          <p:cNvSpPr>
            <a:spLocks noGrp="1"/>
          </p:cNvSpPr>
          <p:nvPr>
            <p:ph idx="1"/>
          </p:nvPr>
        </p:nvSpPr>
        <p:spPr/>
        <p:txBody>
          <a:bodyPr/>
          <a:lstStyle/>
          <a:p>
            <a:r>
              <a:rPr lang="en-US" dirty="0"/>
              <a:t>You can configure a number of parameters that affect the way </a:t>
            </a:r>
            <a:r>
              <a:rPr lang="en-US" dirty="0" err="1"/>
              <a:t>BigML</a:t>
            </a:r>
            <a:r>
              <a:rPr lang="en-US" dirty="0"/>
              <a:t> creates time series.</a:t>
            </a:r>
          </a:p>
          <a:p>
            <a:r>
              <a:rPr lang="en-US" dirty="0"/>
              <a:t>We will click on the Gear icon and we will get the following menu.</a:t>
            </a:r>
          </a:p>
          <a:p>
            <a:endParaRPr lang="en-US" dirty="0"/>
          </a:p>
        </p:txBody>
      </p:sp>
      <p:sp>
        <p:nvSpPr>
          <p:cNvPr id="4" name="Footer Placeholder 3">
            <a:extLst>
              <a:ext uri="{FF2B5EF4-FFF2-40B4-BE49-F238E27FC236}">
                <a16:creationId xmlns:a16="http://schemas.microsoft.com/office/drawing/2014/main" id="{B7C14C15-8633-4723-97DB-8FA10BF4920D}"/>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06281ACD-FECE-4D8A-86FA-2397E209A993}"/>
              </a:ext>
            </a:extLst>
          </p:cNvPr>
          <p:cNvPicPr>
            <a:picLocks noChangeAspect="1"/>
          </p:cNvPicPr>
          <p:nvPr/>
        </p:nvPicPr>
        <p:blipFill rotWithShape="1">
          <a:blip r:embed="rId2"/>
          <a:srcRect l="50000" t="11481" b="35185"/>
          <a:stretch/>
        </p:blipFill>
        <p:spPr>
          <a:xfrm>
            <a:off x="2247900" y="3018174"/>
            <a:ext cx="5410200" cy="3246119"/>
          </a:xfrm>
          <a:prstGeom prst="rect">
            <a:avLst/>
          </a:prstGeom>
        </p:spPr>
      </p:pic>
    </p:spTree>
    <p:extLst>
      <p:ext uri="{BB962C8B-B14F-4D97-AF65-F5344CB8AC3E}">
        <p14:creationId xmlns:p14="http://schemas.microsoft.com/office/powerpoint/2010/main" val="92821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91B3-D6DE-4E84-9C59-DED8FDA071B7}"/>
              </a:ext>
            </a:extLst>
          </p:cNvPr>
          <p:cNvSpPr>
            <a:spLocks noGrp="1"/>
          </p:cNvSpPr>
          <p:nvPr>
            <p:ph type="title"/>
          </p:nvPr>
        </p:nvSpPr>
        <p:spPr/>
        <p:txBody>
          <a:bodyPr/>
          <a:lstStyle/>
          <a:p>
            <a:r>
              <a:rPr lang="en-US" dirty="0"/>
              <a:t>Time Series Configuration Options (Conti..)</a:t>
            </a:r>
          </a:p>
        </p:txBody>
      </p:sp>
      <p:sp>
        <p:nvSpPr>
          <p:cNvPr id="3" name="Content Placeholder 2">
            <a:extLst>
              <a:ext uri="{FF2B5EF4-FFF2-40B4-BE49-F238E27FC236}">
                <a16:creationId xmlns:a16="http://schemas.microsoft.com/office/drawing/2014/main" id="{AE5AFBF2-CDCB-4878-9941-95761E6F15B6}"/>
              </a:ext>
            </a:extLst>
          </p:cNvPr>
          <p:cNvSpPr>
            <a:spLocks noGrp="1"/>
          </p:cNvSpPr>
          <p:nvPr>
            <p:ph idx="1"/>
          </p:nvPr>
        </p:nvSpPr>
        <p:spPr/>
        <p:txBody>
          <a:bodyPr/>
          <a:lstStyle/>
          <a:p>
            <a:r>
              <a:rPr lang="en-US" sz="2000" dirty="0"/>
              <a:t>Objective Fields:</a:t>
            </a:r>
          </a:p>
          <a:p>
            <a:pPr lvl="1"/>
            <a:r>
              <a:rPr lang="en-US" sz="2000" dirty="0"/>
              <a:t>The objective fields are the fields you want to predict. Time series only support numeric fields as objective fields.</a:t>
            </a:r>
          </a:p>
          <a:p>
            <a:pPr lvl="1"/>
            <a:r>
              <a:rPr lang="en-US" sz="2000" dirty="0"/>
              <a:t>You can select one or more objective fields to create your time series by including them in the search box shown in the figure below.</a:t>
            </a:r>
          </a:p>
          <a:p>
            <a:pPr lvl="1"/>
            <a:r>
              <a:rPr lang="en-US" sz="2000" dirty="0" err="1"/>
              <a:t>BigML</a:t>
            </a:r>
            <a:r>
              <a:rPr lang="en-US" sz="2000" dirty="0"/>
              <a:t> treats each objective field independently, i.e., a set of time series models will be trained for each selected field separately. </a:t>
            </a:r>
          </a:p>
        </p:txBody>
      </p:sp>
      <p:sp>
        <p:nvSpPr>
          <p:cNvPr id="4" name="Footer Placeholder 3">
            <a:extLst>
              <a:ext uri="{FF2B5EF4-FFF2-40B4-BE49-F238E27FC236}">
                <a16:creationId xmlns:a16="http://schemas.microsoft.com/office/drawing/2014/main" id="{96AF5673-2409-40EA-9EE8-89054C64FFA5}"/>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6" name="Picture 5">
            <a:extLst>
              <a:ext uri="{FF2B5EF4-FFF2-40B4-BE49-F238E27FC236}">
                <a16:creationId xmlns:a16="http://schemas.microsoft.com/office/drawing/2014/main" id="{D68382DA-ABF7-4C92-B0D4-73C2D4CBE434}"/>
              </a:ext>
            </a:extLst>
          </p:cNvPr>
          <p:cNvPicPr>
            <a:picLocks noChangeAspect="1"/>
          </p:cNvPicPr>
          <p:nvPr/>
        </p:nvPicPr>
        <p:blipFill>
          <a:blip r:embed="rId2"/>
          <a:stretch>
            <a:fillRect/>
          </a:stretch>
        </p:blipFill>
        <p:spPr>
          <a:xfrm>
            <a:off x="2309963" y="4153105"/>
            <a:ext cx="4524073" cy="2400095"/>
          </a:xfrm>
          <a:prstGeom prst="rect">
            <a:avLst/>
          </a:prstGeom>
        </p:spPr>
      </p:pic>
      <p:sp>
        <p:nvSpPr>
          <p:cNvPr id="7" name="Rectangle 6">
            <a:extLst>
              <a:ext uri="{FF2B5EF4-FFF2-40B4-BE49-F238E27FC236}">
                <a16:creationId xmlns:a16="http://schemas.microsoft.com/office/drawing/2014/main" id="{3381B5FD-828A-45A0-86F7-E4CD3CB7C2B1}"/>
              </a:ext>
            </a:extLst>
          </p:cNvPr>
          <p:cNvSpPr/>
          <p:nvPr/>
        </p:nvSpPr>
        <p:spPr bwMode="auto">
          <a:xfrm>
            <a:off x="2362200" y="4800600"/>
            <a:ext cx="3352800" cy="381000"/>
          </a:xfrm>
          <a:prstGeom prst="rect">
            <a:avLst/>
          </a:prstGeom>
          <a:noFill/>
          <a:ln w="127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3414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D185-4384-46EC-90C7-3BAC724A6636}"/>
              </a:ext>
            </a:extLst>
          </p:cNvPr>
          <p:cNvSpPr>
            <a:spLocks noGrp="1"/>
          </p:cNvSpPr>
          <p:nvPr>
            <p:ph type="title"/>
          </p:nvPr>
        </p:nvSpPr>
        <p:spPr>
          <a:xfrm>
            <a:off x="990600" y="304800"/>
            <a:ext cx="7696200" cy="914400"/>
          </a:xfrm>
        </p:spPr>
        <p:txBody>
          <a:bodyPr wrap="square" anchor="ctr">
            <a:normAutofit/>
          </a:bodyPr>
          <a:lstStyle/>
          <a:p>
            <a:pPr>
              <a:lnSpc>
                <a:spcPct val="90000"/>
              </a:lnSpc>
            </a:pPr>
            <a:r>
              <a:rPr lang="en-US" sz="3000" dirty="0"/>
              <a:t>Time Series Configuration Options (Conti..)</a:t>
            </a:r>
          </a:p>
        </p:txBody>
      </p:sp>
      <p:sp>
        <p:nvSpPr>
          <p:cNvPr id="3" name="Content Placeholder 2">
            <a:extLst>
              <a:ext uri="{FF2B5EF4-FFF2-40B4-BE49-F238E27FC236}">
                <a16:creationId xmlns:a16="http://schemas.microsoft.com/office/drawing/2014/main" id="{A769EE45-8ABA-4709-8D08-97DE039BCB06}"/>
              </a:ext>
            </a:extLst>
          </p:cNvPr>
          <p:cNvSpPr>
            <a:spLocks noGrp="1"/>
          </p:cNvSpPr>
          <p:nvPr>
            <p:ph type="body" sz="half" idx="1"/>
          </p:nvPr>
        </p:nvSpPr>
        <p:spPr>
          <a:xfrm>
            <a:off x="609600" y="1524000"/>
            <a:ext cx="3810000" cy="4572000"/>
          </a:xfrm>
        </p:spPr>
        <p:txBody>
          <a:bodyPr wrap="square" anchor="t">
            <a:normAutofit/>
          </a:bodyPr>
          <a:lstStyle/>
          <a:p>
            <a:pPr>
              <a:lnSpc>
                <a:spcPct val="90000"/>
              </a:lnSpc>
            </a:pPr>
            <a:r>
              <a:rPr lang="en-US" sz="2000" err="1"/>
              <a:t>BigML</a:t>
            </a:r>
            <a:r>
              <a:rPr lang="en-US" sz="2000"/>
              <a:t> allows you to set the dates of your data so you can visualize them in the x-axis of the time series chart.</a:t>
            </a:r>
          </a:p>
          <a:p>
            <a:pPr>
              <a:lnSpc>
                <a:spcPct val="90000"/>
              </a:lnSpc>
            </a:pPr>
            <a:r>
              <a:rPr lang="en-US" sz="2000"/>
              <a:t>If your data contains a date-time field, it will be automatically selected to be included in the chart</a:t>
            </a:r>
          </a:p>
          <a:p>
            <a:pPr>
              <a:lnSpc>
                <a:spcPct val="90000"/>
              </a:lnSpc>
            </a:pPr>
            <a:r>
              <a:rPr lang="en-US" sz="2000"/>
              <a:t>Alternatively, you can manually configure the dates of your data to be shown in the chart. You need to input the date associated with the first instance and the time interval between successive instance</a:t>
            </a:r>
          </a:p>
        </p:txBody>
      </p:sp>
      <p:pic>
        <p:nvPicPr>
          <p:cNvPr id="5" name="Picture 4">
            <a:extLst>
              <a:ext uri="{FF2B5EF4-FFF2-40B4-BE49-F238E27FC236}">
                <a16:creationId xmlns:a16="http://schemas.microsoft.com/office/drawing/2014/main" id="{768E700D-1E04-42D9-B850-204D7927DEE3}"/>
              </a:ext>
            </a:extLst>
          </p:cNvPr>
          <p:cNvPicPr>
            <a:picLocks noChangeAspect="1"/>
          </p:cNvPicPr>
          <p:nvPr/>
        </p:nvPicPr>
        <p:blipFill>
          <a:blip r:embed="rId2"/>
          <a:stretch>
            <a:fillRect/>
          </a:stretch>
        </p:blipFill>
        <p:spPr>
          <a:xfrm>
            <a:off x="4648200" y="2800350"/>
            <a:ext cx="3810000" cy="2019300"/>
          </a:xfrm>
          <a:prstGeom prst="rect">
            <a:avLst/>
          </a:prstGeom>
          <a:noFill/>
        </p:spPr>
      </p:pic>
      <p:sp>
        <p:nvSpPr>
          <p:cNvPr id="4" name="Footer Placeholder 3">
            <a:extLst>
              <a:ext uri="{FF2B5EF4-FFF2-40B4-BE49-F238E27FC236}">
                <a16:creationId xmlns:a16="http://schemas.microsoft.com/office/drawing/2014/main" id="{DA51859B-14B7-45FF-AE57-7DB3BFE082A7}"/>
              </a:ext>
            </a:extLst>
          </p:cNvPr>
          <p:cNvSpPr>
            <a:spLocks noGrp="1"/>
          </p:cNvSpPr>
          <p:nvPr>
            <p:ph type="ftr" sz="quarter" idx="11"/>
          </p:nvPr>
        </p:nvSpPr>
        <p:spPr>
          <a:xfrm>
            <a:off x="3124200" y="6477000"/>
            <a:ext cx="2895600" cy="457200"/>
          </a:xfrm>
        </p:spPr>
        <p:txBody>
          <a:bodyPr wrap="square" anchor="t">
            <a:normAutofit/>
          </a:bodyPr>
          <a:lstStyle/>
          <a:p>
            <a:pPr>
              <a:spcAft>
                <a:spcPts val="600"/>
              </a:spcAft>
              <a:defRPr/>
            </a:pPr>
            <a:r>
              <a:rPr lang="en-US">
                <a:solidFill>
                  <a:srgbClr val="000000"/>
                </a:solidFill>
              </a:rPr>
              <a:t>INFO 605, Il-Yeol Song</a:t>
            </a:r>
          </a:p>
        </p:txBody>
      </p:sp>
      <p:sp>
        <p:nvSpPr>
          <p:cNvPr id="10" name="Slide Number Placeholder 5">
            <a:extLst>
              <a:ext uri="{FF2B5EF4-FFF2-40B4-BE49-F238E27FC236}">
                <a16:creationId xmlns:a16="http://schemas.microsoft.com/office/drawing/2014/main" id="{2A0861FE-E70D-4FCA-AA84-1D85CEF58D9A}"/>
              </a:ext>
            </a:extLst>
          </p:cNvPr>
          <p:cNvSpPr>
            <a:spLocks noGrp="1"/>
          </p:cNvSpPr>
          <p:nvPr>
            <p:ph type="sldNum" sz="quarter" idx="12"/>
          </p:nvPr>
        </p:nvSpPr>
        <p:spPr>
          <a:xfrm>
            <a:off x="7239000" y="6400799"/>
            <a:ext cx="1905000" cy="457200"/>
          </a:xfrm>
        </p:spPr>
        <p:txBody>
          <a:bodyPr/>
          <a:lstStyle/>
          <a:p>
            <a:pPr>
              <a:spcAft>
                <a:spcPts val="600"/>
              </a:spcAft>
              <a:defRPr/>
            </a:pPr>
            <a:fld id="{2A620667-3E2E-4318-968F-BD6A03CE7BFC}" type="slidenum">
              <a:rPr lang="en-US" altLang="en-US">
                <a:solidFill>
                  <a:srgbClr val="000000"/>
                </a:solidFill>
              </a:rPr>
              <a:pPr>
                <a:spcAft>
                  <a:spcPts val="600"/>
                </a:spcAft>
                <a:defRPr/>
              </a:pPr>
              <a:t>15</a:t>
            </a:fld>
            <a:endParaRPr lang="en-US" altLang="en-US">
              <a:solidFill>
                <a:srgbClr val="000000"/>
              </a:solidFill>
            </a:endParaRPr>
          </a:p>
        </p:txBody>
      </p:sp>
      <p:sp>
        <p:nvSpPr>
          <p:cNvPr id="7" name="Rectangle 6">
            <a:extLst>
              <a:ext uri="{FF2B5EF4-FFF2-40B4-BE49-F238E27FC236}">
                <a16:creationId xmlns:a16="http://schemas.microsoft.com/office/drawing/2014/main" id="{767663F3-D99B-49A6-A1CF-FB2067B65F13}"/>
              </a:ext>
            </a:extLst>
          </p:cNvPr>
          <p:cNvSpPr/>
          <p:nvPr/>
        </p:nvSpPr>
        <p:spPr bwMode="auto">
          <a:xfrm>
            <a:off x="4648200" y="3657600"/>
            <a:ext cx="3352800" cy="381000"/>
          </a:xfrm>
          <a:prstGeom prst="rect">
            <a:avLst/>
          </a:prstGeom>
          <a:noFill/>
          <a:ln w="127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87215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3DC9-6BCB-4DB7-8747-20585D0DFAAE}"/>
              </a:ext>
            </a:extLst>
          </p:cNvPr>
          <p:cNvSpPr>
            <a:spLocks noGrp="1"/>
          </p:cNvSpPr>
          <p:nvPr>
            <p:ph type="title"/>
          </p:nvPr>
        </p:nvSpPr>
        <p:spPr/>
        <p:txBody>
          <a:bodyPr/>
          <a:lstStyle/>
          <a:p>
            <a:r>
              <a:rPr lang="en-US" dirty="0"/>
              <a:t>Time Series Configuration Options (Conti..)</a:t>
            </a:r>
          </a:p>
        </p:txBody>
      </p:sp>
      <p:sp>
        <p:nvSpPr>
          <p:cNvPr id="3" name="Content Placeholder 2">
            <a:extLst>
              <a:ext uri="{FF2B5EF4-FFF2-40B4-BE49-F238E27FC236}">
                <a16:creationId xmlns:a16="http://schemas.microsoft.com/office/drawing/2014/main" id="{1CC7B652-034D-46E9-96E6-C3FB8E19A138}"/>
              </a:ext>
            </a:extLst>
          </p:cNvPr>
          <p:cNvSpPr>
            <a:spLocks noGrp="1"/>
          </p:cNvSpPr>
          <p:nvPr>
            <p:ph idx="1"/>
          </p:nvPr>
        </p:nvSpPr>
        <p:spPr/>
        <p:txBody>
          <a:bodyPr/>
          <a:lstStyle/>
          <a:p>
            <a:r>
              <a:rPr lang="en-US" dirty="0"/>
              <a:t>Default Numeric Value:</a:t>
            </a:r>
          </a:p>
          <a:p>
            <a:pPr lvl="1"/>
            <a:r>
              <a:rPr lang="en-US" dirty="0"/>
              <a:t>In the case your objective fields include missing values, </a:t>
            </a:r>
            <a:r>
              <a:rPr lang="en-US" dirty="0" err="1"/>
              <a:t>BigML</a:t>
            </a:r>
            <a:r>
              <a:rPr lang="en-US" dirty="0"/>
              <a:t> automatically replaces them by spline interpolation.</a:t>
            </a:r>
          </a:p>
          <a:p>
            <a:pPr lvl="1"/>
            <a:r>
              <a:rPr lang="en-US" dirty="0"/>
              <a:t>You can also select to replace them by the field’s Mean, Median, Maximum, Minimum or by Zero. </a:t>
            </a:r>
          </a:p>
        </p:txBody>
      </p:sp>
      <p:sp>
        <p:nvSpPr>
          <p:cNvPr id="4" name="Footer Placeholder 3">
            <a:extLst>
              <a:ext uri="{FF2B5EF4-FFF2-40B4-BE49-F238E27FC236}">
                <a16:creationId xmlns:a16="http://schemas.microsoft.com/office/drawing/2014/main" id="{B2A6177E-4A03-40F9-B1EE-22393E14366E}"/>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425FCA08-2640-4F80-800D-57610343EF86}"/>
              </a:ext>
            </a:extLst>
          </p:cNvPr>
          <p:cNvPicPr>
            <a:picLocks noChangeAspect="1"/>
          </p:cNvPicPr>
          <p:nvPr/>
        </p:nvPicPr>
        <p:blipFill>
          <a:blip r:embed="rId2"/>
          <a:stretch>
            <a:fillRect/>
          </a:stretch>
        </p:blipFill>
        <p:spPr>
          <a:xfrm>
            <a:off x="2038350" y="3702068"/>
            <a:ext cx="5219700" cy="2562225"/>
          </a:xfrm>
          <a:prstGeom prst="rect">
            <a:avLst/>
          </a:prstGeom>
        </p:spPr>
      </p:pic>
    </p:spTree>
    <p:extLst>
      <p:ext uri="{BB962C8B-B14F-4D97-AF65-F5344CB8AC3E}">
        <p14:creationId xmlns:p14="http://schemas.microsoft.com/office/powerpoint/2010/main" val="227410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DF18-3E9E-4BFE-8402-C8AFA916FE6A}"/>
              </a:ext>
            </a:extLst>
          </p:cNvPr>
          <p:cNvSpPr>
            <a:spLocks noGrp="1"/>
          </p:cNvSpPr>
          <p:nvPr>
            <p:ph type="title"/>
          </p:nvPr>
        </p:nvSpPr>
        <p:spPr/>
        <p:txBody>
          <a:bodyPr/>
          <a:lstStyle/>
          <a:p>
            <a:r>
              <a:rPr lang="en-US" dirty="0"/>
              <a:t>Time Series Configuration Options (Conti..)</a:t>
            </a:r>
          </a:p>
        </p:txBody>
      </p:sp>
      <p:sp>
        <p:nvSpPr>
          <p:cNvPr id="3" name="Content Placeholder 2">
            <a:extLst>
              <a:ext uri="{FF2B5EF4-FFF2-40B4-BE49-F238E27FC236}">
                <a16:creationId xmlns:a16="http://schemas.microsoft.com/office/drawing/2014/main" id="{4BD33303-E2F7-4911-A11A-6A5EADCA9DF2}"/>
              </a:ext>
            </a:extLst>
          </p:cNvPr>
          <p:cNvSpPr>
            <a:spLocks noGrp="1"/>
          </p:cNvSpPr>
          <p:nvPr>
            <p:ph idx="1"/>
          </p:nvPr>
        </p:nvSpPr>
        <p:spPr/>
        <p:txBody>
          <a:bodyPr/>
          <a:lstStyle/>
          <a:p>
            <a:r>
              <a:rPr lang="en-US" dirty="0"/>
              <a:t>Forecast Horizon:</a:t>
            </a:r>
          </a:p>
          <a:p>
            <a:pPr lvl="1"/>
            <a:r>
              <a:rPr lang="en-US" dirty="0" err="1"/>
              <a:t>BigML</a:t>
            </a:r>
            <a:r>
              <a:rPr lang="en-US" dirty="0"/>
              <a:t> automatically computes a forecast along with your time series creation.</a:t>
            </a:r>
          </a:p>
          <a:p>
            <a:pPr lvl="1"/>
            <a:r>
              <a:rPr lang="en-US" dirty="0"/>
              <a:t>By doing this, you will be able to see your model forecast along with your model view.</a:t>
            </a:r>
          </a:p>
          <a:p>
            <a:pPr lvl="1"/>
            <a:r>
              <a:rPr lang="en-US" dirty="0"/>
              <a:t>By default, </a:t>
            </a:r>
            <a:r>
              <a:rPr lang="en-US" dirty="0" err="1"/>
              <a:t>BigML</a:t>
            </a:r>
            <a:r>
              <a:rPr lang="en-US" dirty="0"/>
              <a:t> computes the forecast for a horizon of 50 future data points but you can use the slider shown in Figure below to forecast up to 400 data points.</a:t>
            </a:r>
          </a:p>
        </p:txBody>
      </p:sp>
      <p:sp>
        <p:nvSpPr>
          <p:cNvPr id="4" name="Footer Placeholder 3">
            <a:extLst>
              <a:ext uri="{FF2B5EF4-FFF2-40B4-BE49-F238E27FC236}">
                <a16:creationId xmlns:a16="http://schemas.microsoft.com/office/drawing/2014/main" id="{884233CB-F0BD-4C5A-9DBF-3A6796942E1B}"/>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CF0A3648-3C85-4017-A341-40DEA3E355B1}"/>
              </a:ext>
            </a:extLst>
          </p:cNvPr>
          <p:cNvPicPr>
            <a:picLocks noChangeAspect="1"/>
          </p:cNvPicPr>
          <p:nvPr/>
        </p:nvPicPr>
        <p:blipFill>
          <a:blip r:embed="rId2"/>
          <a:stretch>
            <a:fillRect/>
          </a:stretch>
        </p:blipFill>
        <p:spPr>
          <a:xfrm>
            <a:off x="2971800" y="4427912"/>
            <a:ext cx="4419600" cy="2049087"/>
          </a:xfrm>
          <a:prstGeom prst="rect">
            <a:avLst/>
          </a:prstGeom>
        </p:spPr>
      </p:pic>
    </p:spTree>
    <p:extLst>
      <p:ext uri="{BB962C8B-B14F-4D97-AF65-F5344CB8AC3E}">
        <p14:creationId xmlns:p14="http://schemas.microsoft.com/office/powerpoint/2010/main" val="376254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A7DA-95CB-40AF-B32D-32669F4782DB}"/>
              </a:ext>
            </a:extLst>
          </p:cNvPr>
          <p:cNvSpPr>
            <a:spLocks noGrp="1"/>
          </p:cNvSpPr>
          <p:nvPr>
            <p:ph type="title"/>
          </p:nvPr>
        </p:nvSpPr>
        <p:spPr>
          <a:xfrm>
            <a:off x="1035844" y="78070"/>
            <a:ext cx="6858000" cy="914400"/>
          </a:xfrm>
        </p:spPr>
        <p:txBody>
          <a:bodyPr wrap="square" anchor="ctr">
            <a:normAutofit/>
          </a:bodyPr>
          <a:lstStyle/>
          <a:p>
            <a:pPr>
              <a:lnSpc>
                <a:spcPct val="90000"/>
              </a:lnSpc>
            </a:pPr>
            <a:r>
              <a:rPr lang="en-US" sz="3000" dirty="0"/>
              <a:t>Time Series Configuration Options (Conti..)</a:t>
            </a:r>
          </a:p>
        </p:txBody>
      </p:sp>
      <p:sp>
        <p:nvSpPr>
          <p:cNvPr id="3" name="Content Placeholder 2">
            <a:extLst>
              <a:ext uri="{FF2B5EF4-FFF2-40B4-BE49-F238E27FC236}">
                <a16:creationId xmlns:a16="http://schemas.microsoft.com/office/drawing/2014/main" id="{265A8C1F-6D34-43D2-8A27-E4FCAC60ADC1}"/>
              </a:ext>
            </a:extLst>
          </p:cNvPr>
          <p:cNvSpPr>
            <a:spLocks noGrp="1"/>
          </p:cNvSpPr>
          <p:nvPr>
            <p:ph sz="half" idx="1"/>
          </p:nvPr>
        </p:nvSpPr>
        <p:spPr>
          <a:xfrm>
            <a:off x="685800" y="1524000"/>
            <a:ext cx="3810000" cy="4572000"/>
          </a:xfrm>
        </p:spPr>
        <p:txBody>
          <a:bodyPr wrap="square" anchor="t">
            <a:normAutofit/>
          </a:bodyPr>
          <a:lstStyle/>
          <a:p>
            <a:pPr>
              <a:lnSpc>
                <a:spcPct val="90000"/>
              </a:lnSpc>
            </a:pPr>
            <a:r>
              <a:rPr lang="en-US" sz="2600" dirty="0"/>
              <a:t>Model Components:</a:t>
            </a:r>
          </a:p>
          <a:p>
            <a:pPr lvl="1">
              <a:lnSpc>
                <a:spcPct val="90000"/>
              </a:lnSpc>
            </a:pPr>
            <a:r>
              <a:rPr lang="en-US" sz="2000" dirty="0"/>
              <a:t>By combining the different components (the error, the trend and the seasonality) and their variations (multiplicative, additive, damped and not damped) </a:t>
            </a:r>
            <a:r>
              <a:rPr lang="en-US" sz="2000" dirty="0" err="1"/>
              <a:t>BigML</a:t>
            </a:r>
            <a:r>
              <a:rPr lang="en-US" sz="2000" dirty="0"/>
              <a:t> explores multiple versions of the forecast formula so you can choose the model that better fits your training data and make most accurate predictions.</a:t>
            </a:r>
          </a:p>
          <a:p>
            <a:pPr lvl="1">
              <a:lnSpc>
                <a:spcPct val="90000"/>
              </a:lnSpc>
            </a:pPr>
            <a:r>
              <a:rPr lang="en-US" sz="2000" dirty="0"/>
              <a:t>By default, </a:t>
            </a:r>
            <a:r>
              <a:rPr lang="en-US" sz="2000" dirty="0" err="1"/>
              <a:t>BigML</a:t>
            </a:r>
            <a:r>
              <a:rPr lang="en-US" sz="2000" dirty="0"/>
              <a:t> analyzes all combinations by default.</a:t>
            </a:r>
          </a:p>
        </p:txBody>
      </p:sp>
      <p:pic>
        <p:nvPicPr>
          <p:cNvPr id="5" name="Picture 4" descr="A screenshot of a social media post&#10;&#10;Description automatically generated">
            <a:extLst>
              <a:ext uri="{FF2B5EF4-FFF2-40B4-BE49-F238E27FC236}">
                <a16:creationId xmlns:a16="http://schemas.microsoft.com/office/drawing/2014/main" id="{5F2BE304-C569-4E59-8E69-C466C1A6A199}"/>
              </a:ext>
            </a:extLst>
          </p:cNvPr>
          <p:cNvPicPr>
            <a:picLocks noChangeAspect="1"/>
          </p:cNvPicPr>
          <p:nvPr/>
        </p:nvPicPr>
        <p:blipFill>
          <a:blip r:embed="rId2"/>
          <a:stretch>
            <a:fillRect/>
          </a:stretch>
        </p:blipFill>
        <p:spPr>
          <a:xfrm>
            <a:off x="4572000" y="2700337"/>
            <a:ext cx="3810000" cy="2219325"/>
          </a:xfrm>
          <a:prstGeom prst="rect">
            <a:avLst/>
          </a:prstGeom>
          <a:noFill/>
        </p:spPr>
      </p:pic>
      <p:sp>
        <p:nvSpPr>
          <p:cNvPr id="4" name="Footer Placeholder 3">
            <a:extLst>
              <a:ext uri="{FF2B5EF4-FFF2-40B4-BE49-F238E27FC236}">
                <a16:creationId xmlns:a16="http://schemas.microsoft.com/office/drawing/2014/main" id="{92613E5A-6D51-4A17-B086-75B7D084BF4B}"/>
              </a:ext>
            </a:extLst>
          </p:cNvPr>
          <p:cNvSpPr>
            <a:spLocks noGrp="1"/>
          </p:cNvSpPr>
          <p:nvPr>
            <p:ph type="ftr" sz="quarter" idx="10"/>
          </p:nvPr>
        </p:nvSpPr>
        <p:spPr>
          <a:xfrm>
            <a:off x="3124200" y="6477000"/>
            <a:ext cx="2895600" cy="457200"/>
          </a:xfrm>
        </p:spPr>
        <p:txBody>
          <a:bodyPr wrap="square" anchor="t">
            <a:normAutofit/>
          </a:bodyPr>
          <a:lstStyle/>
          <a:p>
            <a:pPr>
              <a:spcAft>
                <a:spcPts val="600"/>
              </a:spcAft>
              <a:defRPr/>
            </a:pPr>
            <a:r>
              <a:rPr lang="en-US" dirty="0">
                <a:solidFill>
                  <a:srgbClr val="000000"/>
                </a:solidFill>
              </a:rPr>
              <a:t>INFO 605, Il-</a:t>
            </a:r>
            <a:r>
              <a:rPr lang="en-US" dirty="0" err="1">
                <a:solidFill>
                  <a:srgbClr val="000000"/>
                </a:solidFill>
              </a:rPr>
              <a:t>Yeol</a:t>
            </a:r>
            <a:r>
              <a:rPr lang="en-US" dirty="0">
                <a:solidFill>
                  <a:srgbClr val="000000"/>
                </a:solidFill>
              </a:rPr>
              <a:t> Song</a:t>
            </a:r>
            <a:endParaRPr lang="en-US">
              <a:solidFill>
                <a:srgbClr val="000000"/>
              </a:solidFill>
            </a:endParaRPr>
          </a:p>
        </p:txBody>
      </p:sp>
      <p:sp>
        <p:nvSpPr>
          <p:cNvPr id="10" name="Slide Number Placeholder 5">
            <a:extLst>
              <a:ext uri="{FF2B5EF4-FFF2-40B4-BE49-F238E27FC236}">
                <a16:creationId xmlns:a16="http://schemas.microsoft.com/office/drawing/2014/main" id="{82E5F2DE-CD5D-4986-A005-3E343674496B}"/>
              </a:ext>
            </a:extLst>
          </p:cNvPr>
          <p:cNvSpPr>
            <a:spLocks noGrp="1"/>
          </p:cNvSpPr>
          <p:nvPr>
            <p:ph type="sldNum" sz="quarter" idx="11"/>
          </p:nvPr>
        </p:nvSpPr>
        <p:spPr>
          <a:xfrm>
            <a:off x="7239000" y="6400799"/>
            <a:ext cx="1905000" cy="457200"/>
          </a:xfrm>
        </p:spPr>
        <p:txBody>
          <a:bodyPr/>
          <a:lstStyle/>
          <a:p>
            <a:pPr>
              <a:spcAft>
                <a:spcPts val="600"/>
              </a:spcAft>
              <a:defRPr/>
            </a:pPr>
            <a:fld id="{69C53DFD-5AB4-42B8-8E98-B1225630AE0E}" type="slidenum">
              <a:rPr lang="en-US" altLang="en-US">
                <a:solidFill>
                  <a:srgbClr val="000000"/>
                </a:solidFill>
              </a:rPr>
              <a:pPr>
                <a:spcAft>
                  <a:spcPts val="600"/>
                </a:spcAft>
                <a:defRPr/>
              </a:pPr>
              <a:t>18</a:t>
            </a:fld>
            <a:endParaRPr lang="en-US" altLang="en-US">
              <a:solidFill>
                <a:srgbClr val="000000"/>
              </a:solidFill>
            </a:endParaRPr>
          </a:p>
        </p:txBody>
      </p:sp>
      <p:sp>
        <p:nvSpPr>
          <p:cNvPr id="6" name="Rectangle: Rounded Corners 5">
            <a:extLst>
              <a:ext uri="{FF2B5EF4-FFF2-40B4-BE49-F238E27FC236}">
                <a16:creationId xmlns:a16="http://schemas.microsoft.com/office/drawing/2014/main" id="{14B7FDB9-DD5C-479D-B972-F6E0A65F4618}"/>
              </a:ext>
            </a:extLst>
          </p:cNvPr>
          <p:cNvSpPr/>
          <p:nvPr/>
        </p:nvSpPr>
        <p:spPr bwMode="auto">
          <a:xfrm>
            <a:off x="4648202" y="4114800"/>
            <a:ext cx="3657598" cy="685800"/>
          </a:xfrm>
          <a:prstGeom prst="roundRect">
            <a:avLst/>
          </a:prstGeom>
          <a:noFill/>
          <a:ln w="127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48693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0DB9-19D2-4DA5-9807-845ED6215D42}"/>
              </a:ext>
            </a:extLst>
          </p:cNvPr>
          <p:cNvSpPr>
            <a:spLocks noGrp="1"/>
          </p:cNvSpPr>
          <p:nvPr>
            <p:ph type="title"/>
          </p:nvPr>
        </p:nvSpPr>
        <p:spPr/>
        <p:txBody>
          <a:bodyPr/>
          <a:lstStyle/>
          <a:p>
            <a:r>
              <a:rPr lang="en-US" dirty="0"/>
              <a:t>Time Series Configuration Options (Conti..)</a:t>
            </a:r>
          </a:p>
        </p:txBody>
      </p:sp>
      <p:sp>
        <p:nvSpPr>
          <p:cNvPr id="3" name="Content Placeholder 2">
            <a:extLst>
              <a:ext uri="{FF2B5EF4-FFF2-40B4-BE49-F238E27FC236}">
                <a16:creationId xmlns:a16="http://schemas.microsoft.com/office/drawing/2014/main" id="{18E27130-07E0-4A1B-82B0-FD129F17CE8C}"/>
              </a:ext>
            </a:extLst>
          </p:cNvPr>
          <p:cNvSpPr>
            <a:spLocks noGrp="1"/>
          </p:cNvSpPr>
          <p:nvPr>
            <p:ph idx="1"/>
          </p:nvPr>
        </p:nvSpPr>
        <p:spPr/>
        <p:txBody>
          <a:bodyPr/>
          <a:lstStyle/>
          <a:p>
            <a:r>
              <a:rPr lang="en-US" dirty="0"/>
              <a:t>Error: The error represents the unpredictable variations in the time series data, and how they influence observed values. It can be additive or multiplicative </a:t>
            </a:r>
          </a:p>
          <a:p>
            <a:endParaRPr lang="en-US" dirty="0"/>
          </a:p>
          <a:p>
            <a:r>
              <a:rPr lang="en-US" dirty="0"/>
              <a:t>Trend and Damping: </a:t>
            </a:r>
          </a:p>
          <a:p>
            <a:pPr lvl="1"/>
            <a:r>
              <a:rPr lang="en-US" dirty="0"/>
              <a:t>Your time series data may have an increasing trend (positive slope), a decreasing trend (negative slope) or no trend (horizontal line). </a:t>
            </a:r>
          </a:p>
          <a:p>
            <a:pPr lvl="1"/>
            <a:r>
              <a:rPr lang="en-US" dirty="0"/>
              <a:t>The trend can also be damped, in which case the growth will be constant at some point in the future, or not damped, if the trend keeps growing indefinitely. </a:t>
            </a:r>
          </a:p>
        </p:txBody>
      </p:sp>
      <p:sp>
        <p:nvSpPr>
          <p:cNvPr id="4" name="Footer Placeholder 3">
            <a:extLst>
              <a:ext uri="{FF2B5EF4-FFF2-40B4-BE49-F238E27FC236}">
                <a16:creationId xmlns:a16="http://schemas.microsoft.com/office/drawing/2014/main" id="{C34D84BD-672C-4BDF-B8B0-EC1BB37CC017}"/>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27621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B835-1297-466D-BB6F-DFBC3C0854A4}"/>
              </a:ext>
            </a:extLst>
          </p:cNvPr>
          <p:cNvSpPr>
            <a:spLocks noGrp="1"/>
          </p:cNvSpPr>
          <p:nvPr>
            <p:ph type="title"/>
          </p:nvPr>
        </p:nvSpPr>
        <p:spPr/>
        <p:txBody>
          <a:bodyPr/>
          <a:lstStyle/>
          <a:p>
            <a:r>
              <a:rPr lang="en-US" dirty="0"/>
              <a:t>What is Time Series Data</a:t>
            </a:r>
          </a:p>
        </p:txBody>
      </p:sp>
      <p:sp>
        <p:nvSpPr>
          <p:cNvPr id="3" name="Content Placeholder 2">
            <a:extLst>
              <a:ext uri="{FF2B5EF4-FFF2-40B4-BE49-F238E27FC236}">
                <a16:creationId xmlns:a16="http://schemas.microsoft.com/office/drawing/2014/main" id="{A1FC32CE-690A-48BF-8F6D-845D0CC29800}"/>
              </a:ext>
            </a:extLst>
          </p:cNvPr>
          <p:cNvSpPr>
            <a:spLocks noGrp="1"/>
          </p:cNvSpPr>
          <p:nvPr>
            <p:ph idx="1"/>
          </p:nvPr>
        </p:nvSpPr>
        <p:spPr/>
        <p:txBody>
          <a:bodyPr/>
          <a:lstStyle/>
          <a:p>
            <a:r>
              <a:rPr lang="en-US" sz="2300" dirty="0"/>
              <a:t>Time series data is a type of observation where the variables takes different values based on time. </a:t>
            </a:r>
            <a:r>
              <a:rPr lang="en-US" sz="2300" dirty="0" err="1"/>
              <a:t>Eg</a:t>
            </a:r>
            <a:r>
              <a:rPr lang="en-US" sz="2300" dirty="0"/>
              <a:t>: Financial Data, Stock Data or even electricity consumption, production come under this kind of data.</a:t>
            </a:r>
          </a:p>
          <a:p>
            <a:r>
              <a:rPr lang="en-US" sz="2300" dirty="0"/>
              <a:t>We can generalize that a time series is simply a series of data points ordered in time. In a time series, time is often the independent variable and the goal is usually to make a forecast for the future.</a:t>
            </a:r>
          </a:p>
        </p:txBody>
      </p:sp>
      <p:sp>
        <p:nvSpPr>
          <p:cNvPr id="4" name="Footer Placeholder 3">
            <a:extLst>
              <a:ext uri="{FF2B5EF4-FFF2-40B4-BE49-F238E27FC236}">
                <a16:creationId xmlns:a16="http://schemas.microsoft.com/office/drawing/2014/main" id="{AE9E145E-C63A-453D-96AA-7A49FC77E9BB}"/>
              </a:ext>
            </a:extLst>
          </p:cNvPr>
          <p:cNvSpPr>
            <a:spLocks noGrp="1"/>
          </p:cNvSpPr>
          <p:nvPr>
            <p:ph type="ftr" sz="quarter" idx="10"/>
          </p:nvPr>
        </p:nvSpPr>
        <p:spPr/>
        <p:txBody>
          <a:bodyPr/>
          <a:lstStyle/>
          <a:p>
            <a:pPr>
              <a:defRPr/>
            </a:pPr>
            <a:r>
              <a:rPr lang="en-US">
                <a:solidFill>
                  <a:srgbClr val="000000"/>
                </a:solidFill>
              </a:rPr>
              <a:t>INFO 605, Il-Yeol Song</a:t>
            </a:r>
          </a:p>
        </p:txBody>
      </p:sp>
      <p:sp>
        <p:nvSpPr>
          <p:cNvPr id="6" name="TextBox 5">
            <a:extLst>
              <a:ext uri="{FF2B5EF4-FFF2-40B4-BE49-F238E27FC236}">
                <a16:creationId xmlns:a16="http://schemas.microsoft.com/office/drawing/2014/main" id="{EF2CD6B1-8F22-404B-9E2E-6A249198E4D7}"/>
              </a:ext>
            </a:extLst>
          </p:cNvPr>
          <p:cNvSpPr txBox="1"/>
          <p:nvPr/>
        </p:nvSpPr>
        <p:spPr>
          <a:xfrm>
            <a:off x="6557010" y="5753206"/>
            <a:ext cx="2410396" cy="307777"/>
          </a:xfrm>
          <a:prstGeom prst="rect">
            <a:avLst/>
          </a:prstGeom>
          <a:noFill/>
        </p:spPr>
        <p:txBody>
          <a:bodyPr wrap="square" rtlCol="0">
            <a:spAutoFit/>
          </a:bodyPr>
          <a:lstStyle/>
          <a:p>
            <a:r>
              <a:rPr lang="en-US" sz="1400" dirty="0"/>
              <a:t>Ex. Time series data visualized</a:t>
            </a:r>
          </a:p>
        </p:txBody>
      </p:sp>
    </p:spTree>
    <p:extLst>
      <p:ext uri="{BB962C8B-B14F-4D97-AF65-F5344CB8AC3E}">
        <p14:creationId xmlns:p14="http://schemas.microsoft.com/office/powerpoint/2010/main" val="1737385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9BB6-4B29-49C4-86A7-6E6C232605F5}"/>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421A2A86-CF75-4A89-BFA6-76C70882FCFF}"/>
              </a:ext>
            </a:extLst>
          </p:cNvPr>
          <p:cNvSpPr>
            <a:spLocks noGrp="1"/>
          </p:cNvSpPr>
          <p:nvPr>
            <p:ph idx="1"/>
          </p:nvPr>
        </p:nvSpPr>
        <p:spPr/>
        <p:txBody>
          <a:bodyPr/>
          <a:lstStyle/>
          <a:p>
            <a:r>
              <a:rPr lang="en-US" dirty="0"/>
              <a:t>We will load the data into </a:t>
            </a:r>
            <a:r>
              <a:rPr lang="en-US" dirty="0" err="1"/>
              <a:t>BigML</a:t>
            </a:r>
            <a:r>
              <a:rPr lang="en-US" dirty="0"/>
              <a:t> and create a data set of it. </a:t>
            </a:r>
          </a:p>
          <a:p>
            <a:r>
              <a:rPr lang="en-US" dirty="0"/>
              <a:t>We will be using monthly milk production data from 2002 till 2015.</a:t>
            </a:r>
          </a:p>
          <a:p>
            <a:endParaRPr lang="en-US" dirty="0"/>
          </a:p>
          <a:p>
            <a:r>
              <a:rPr lang="en-US" dirty="0"/>
              <a:t>Data Features:</a:t>
            </a:r>
          </a:p>
          <a:p>
            <a:pPr lvl="1"/>
            <a:r>
              <a:rPr lang="en-US" dirty="0"/>
              <a:t>Date: </a:t>
            </a:r>
            <a:r>
              <a:rPr lang="en-US" dirty="0" err="1"/>
              <a:t>dd:mm:yyyy</a:t>
            </a:r>
            <a:endParaRPr lang="en-US" dirty="0"/>
          </a:p>
          <a:p>
            <a:pPr lvl="1"/>
            <a:r>
              <a:rPr lang="en-US" dirty="0"/>
              <a:t>Milk : Milk produced (in million Gallons) </a:t>
            </a:r>
          </a:p>
        </p:txBody>
      </p:sp>
      <p:sp>
        <p:nvSpPr>
          <p:cNvPr id="4" name="Footer Placeholder 3">
            <a:extLst>
              <a:ext uri="{FF2B5EF4-FFF2-40B4-BE49-F238E27FC236}">
                <a16:creationId xmlns:a16="http://schemas.microsoft.com/office/drawing/2014/main" id="{7BB48B61-6DCD-4D17-9297-275429031E68}"/>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422674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E515-B08D-473D-AA87-534A742B251D}"/>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B2ECFCD1-7DE7-48BC-8FC9-7D0112D56FF1}"/>
              </a:ext>
            </a:extLst>
          </p:cNvPr>
          <p:cNvSpPr>
            <a:spLocks noGrp="1"/>
          </p:cNvSpPr>
          <p:nvPr>
            <p:ph idx="1"/>
          </p:nvPr>
        </p:nvSpPr>
        <p:spPr/>
        <p:txBody>
          <a:bodyPr/>
          <a:lstStyle/>
          <a:p>
            <a:r>
              <a:rPr lang="en-US" sz="2400" dirty="0"/>
              <a:t>The data set looks like this:</a:t>
            </a:r>
          </a:p>
          <a:p>
            <a:endParaRPr lang="en-US" dirty="0"/>
          </a:p>
          <a:p>
            <a:endParaRPr lang="en-US" dirty="0"/>
          </a:p>
          <a:p>
            <a:endParaRPr lang="en-US" dirty="0"/>
          </a:p>
          <a:p>
            <a:endParaRPr lang="en-US" dirty="0"/>
          </a:p>
          <a:p>
            <a:endParaRPr lang="en-US" dirty="0"/>
          </a:p>
          <a:p>
            <a:endParaRPr lang="en-US" sz="2400" dirty="0"/>
          </a:p>
          <a:p>
            <a:r>
              <a:rPr lang="en-US" sz="2400" dirty="0" err="1"/>
              <a:t>Month.year</a:t>
            </a:r>
            <a:r>
              <a:rPr lang="en-US" sz="2400" dirty="0"/>
              <a:t>, </a:t>
            </a:r>
            <a:r>
              <a:rPr lang="en-US" sz="2400" dirty="0" err="1"/>
              <a:t>month.month</a:t>
            </a:r>
            <a:r>
              <a:rPr lang="en-US" sz="2400" dirty="0"/>
              <a:t>, </a:t>
            </a:r>
            <a:r>
              <a:rPr lang="en-US" sz="2400" dirty="0" err="1"/>
              <a:t>month.day</a:t>
            </a:r>
            <a:r>
              <a:rPr lang="en-US" sz="2400" dirty="0"/>
              <a:t>-of-month and </a:t>
            </a:r>
            <a:r>
              <a:rPr lang="en-US" sz="2400" dirty="0" err="1"/>
              <a:t>month.day</a:t>
            </a:r>
            <a:r>
              <a:rPr lang="en-US" sz="2400" dirty="0"/>
              <a:t>-of-week are auto generated by </a:t>
            </a:r>
            <a:r>
              <a:rPr lang="en-US" sz="2400" dirty="0" err="1"/>
              <a:t>BigML</a:t>
            </a:r>
            <a:r>
              <a:rPr lang="en-US" sz="2400" dirty="0"/>
              <a:t>.</a:t>
            </a:r>
          </a:p>
        </p:txBody>
      </p:sp>
      <p:sp>
        <p:nvSpPr>
          <p:cNvPr id="4" name="Footer Placeholder 3">
            <a:extLst>
              <a:ext uri="{FF2B5EF4-FFF2-40B4-BE49-F238E27FC236}">
                <a16:creationId xmlns:a16="http://schemas.microsoft.com/office/drawing/2014/main" id="{AFE2E360-0868-45DA-8720-8B9271E74E9D}"/>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03D2524D-5F6C-451E-8D5E-23A0A38D36DC}"/>
              </a:ext>
            </a:extLst>
          </p:cNvPr>
          <p:cNvPicPr>
            <a:picLocks noChangeAspect="1"/>
          </p:cNvPicPr>
          <p:nvPr/>
        </p:nvPicPr>
        <p:blipFill>
          <a:blip r:embed="rId2"/>
          <a:stretch>
            <a:fillRect/>
          </a:stretch>
        </p:blipFill>
        <p:spPr>
          <a:xfrm>
            <a:off x="1754981" y="1827045"/>
            <a:ext cx="5634038" cy="2668755"/>
          </a:xfrm>
          <a:prstGeom prst="rect">
            <a:avLst/>
          </a:prstGeom>
        </p:spPr>
      </p:pic>
    </p:spTree>
    <p:extLst>
      <p:ext uri="{BB962C8B-B14F-4D97-AF65-F5344CB8AC3E}">
        <p14:creationId xmlns:p14="http://schemas.microsoft.com/office/powerpoint/2010/main" val="407852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73E0-CFC5-4005-9720-554C4AFB6F35}"/>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19E856A4-421D-4649-B18B-2D0D91BA2E0D}"/>
              </a:ext>
            </a:extLst>
          </p:cNvPr>
          <p:cNvSpPr>
            <a:spLocks noGrp="1"/>
          </p:cNvSpPr>
          <p:nvPr>
            <p:ph idx="1"/>
          </p:nvPr>
        </p:nvSpPr>
        <p:spPr/>
        <p:txBody>
          <a:bodyPr/>
          <a:lstStyle/>
          <a:p>
            <a:r>
              <a:rPr lang="en-US" dirty="0"/>
              <a:t>We will then split the data into Test and Training fields using one click Linear Split. This will create 2 data sets with 80% train and 20% test data.</a:t>
            </a:r>
          </a:p>
          <a:p>
            <a:endParaRPr lang="en-US" dirty="0"/>
          </a:p>
          <a:p>
            <a:r>
              <a:rPr lang="en-US" dirty="0"/>
              <a:t>We will then set the objective field as ‘milk’ as we will be predicting total milk production.</a:t>
            </a:r>
          </a:p>
          <a:p>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A4C37F14-0F5A-4074-904D-52852BEC44DD}"/>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390871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EC7B-0DB5-43BC-8A12-A0A8CB15ED7D}"/>
              </a:ext>
            </a:extLst>
          </p:cNvPr>
          <p:cNvSpPr>
            <a:spLocks noGrp="1"/>
          </p:cNvSpPr>
          <p:nvPr>
            <p:ph type="title"/>
          </p:nvPr>
        </p:nvSpPr>
        <p:spPr/>
        <p:txBody>
          <a:bodyPr/>
          <a:lstStyle/>
          <a:p>
            <a:r>
              <a:rPr lang="en-US" dirty="0"/>
              <a:t>Time series analysis – Customized</a:t>
            </a:r>
          </a:p>
        </p:txBody>
      </p:sp>
      <p:sp>
        <p:nvSpPr>
          <p:cNvPr id="3" name="Content Placeholder 2">
            <a:extLst>
              <a:ext uri="{FF2B5EF4-FFF2-40B4-BE49-F238E27FC236}">
                <a16:creationId xmlns:a16="http://schemas.microsoft.com/office/drawing/2014/main" id="{D0AC9384-8BBD-49BC-96D5-06D6DDE578E7}"/>
              </a:ext>
            </a:extLst>
          </p:cNvPr>
          <p:cNvSpPr>
            <a:spLocks noGrp="1"/>
          </p:cNvSpPr>
          <p:nvPr>
            <p:ph idx="1"/>
          </p:nvPr>
        </p:nvSpPr>
        <p:spPr/>
        <p:txBody>
          <a:bodyPr/>
          <a:lstStyle/>
          <a:p>
            <a:r>
              <a:rPr lang="en-US" dirty="0"/>
              <a:t>Parameters:</a:t>
            </a:r>
          </a:p>
          <a:p>
            <a:pPr lvl="1"/>
            <a:r>
              <a:rPr lang="en-US" dirty="0"/>
              <a:t>We select the parameters as indicated below:</a:t>
            </a:r>
          </a:p>
          <a:p>
            <a:pPr marL="457200" lvl="1" indent="0">
              <a:buNone/>
            </a:pPr>
            <a:endParaRPr lang="en-US" dirty="0"/>
          </a:p>
        </p:txBody>
      </p:sp>
      <p:sp>
        <p:nvSpPr>
          <p:cNvPr id="4" name="Footer Placeholder 3">
            <a:extLst>
              <a:ext uri="{FF2B5EF4-FFF2-40B4-BE49-F238E27FC236}">
                <a16:creationId xmlns:a16="http://schemas.microsoft.com/office/drawing/2014/main" id="{A99757E0-F1E3-46DC-AE22-11A70E4BEF18}"/>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F70639DF-FAD2-4F96-B59F-0C7C4EBC392F}"/>
              </a:ext>
            </a:extLst>
          </p:cNvPr>
          <p:cNvPicPr>
            <a:picLocks noChangeAspect="1"/>
          </p:cNvPicPr>
          <p:nvPr/>
        </p:nvPicPr>
        <p:blipFill>
          <a:blip r:embed="rId2"/>
          <a:stretch>
            <a:fillRect/>
          </a:stretch>
        </p:blipFill>
        <p:spPr>
          <a:xfrm>
            <a:off x="2057400" y="2188080"/>
            <a:ext cx="5029200" cy="4288920"/>
          </a:xfrm>
          <a:prstGeom prst="rect">
            <a:avLst/>
          </a:prstGeom>
        </p:spPr>
      </p:pic>
    </p:spTree>
    <p:extLst>
      <p:ext uri="{BB962C8B-B14F-4D97-AF65-F5344CB8AC3E}">
        <p14:creationId xmlns:p14="http://schemas.microsoft.com/office/powerpoint/2010/main" val="179384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DC63-BF58-4ACF-A0F2-6828C1481862}"/>
              </a:ext>
            </a:extLst>
          </p:cNvPr>
          <p:cNvSpPr>
            <a:spLocks noGrp="1"/>
          </p:cNvSpPr>
          <p:nvPr>
            <p:ph type="title"/>
          </p:nvPr>
        </p:nvSpPr>
        <p:spPr>
          <a:xfrm>
            <a:off x="990600" y="304800"/>
            <a:ext cx="6858000" cy="914400"/>
          </a:xfrm>
        </p:spPr>
        <p:txBody>
          <a:bodyPr wrap="square" anchor="ctr">
            <a:normAutofit/>
          </a:bodyPr>
          <a:lstStyle/>
          <a:p>
            <a:r>
              <a:rPr lang="en-US" dirty="0"/>
              <a:t>Time series analysis – Customized</a:t>
            </a:r>
          </a:p>
        </p:txBody>
      </p:sp>
      <p:sp>
        <p:nvSpPr>
          <p:cNvPr id="12" name="Text Placeholder 2">
            <a:extLst>
              <a:ext uri="{FF2B5EF4-FFF2-40B4-BE49-F238E27FC236}">
                <a16:creationId xmlns:a16="http://schemas.microsoft.com/office/drawing/2014/main" id="{7E8C165D-8DB4-4089-AB6A-ABA36D763C92}"/>
              </a:ext>
            </a:extLst>
          </p:cNvPr>
          <p:cNvSpPr>
            <a:spLocks noGrp="1"/>
          </p:cNvSpPr>
          <p:nvPr>
            <p:ph type="body" sz="half" idx="1"/>
          </p:nvPr>
        </p:nvSpPr>
        <p:spPr>
          <a:xfrm>
            <a:off x="229673" y="1524000"/>
            <a:ext cx="4266127" cy="4572000"/>
          </a:xfrm>
        </p:spPr>
        <p:txBody>
          <a:bodyPr/>
          <a:lstStyle/>
          <a:p>
            <a:r>
              <a:rPr lang="en-US" sz="1600" dirty="0"/>
              <a:t>These models represent the different combinations of the forecast components (error, trend, seasonality) and their variations (multiplicative, additive, damped, not damped). The models you select in the table will be plotted in the chart.</a:t>
            </a:r>
          </a:p>
          <a:p>
            <a:pPr lvl="1"/>
            <a:r>
              <a:rPr lang="en-US" sz="1400" dirty="0"/>
              <a:t>Name: each model has a name that represents the variations of its main components ”Error, Trend, Seasonality”. A name like ”A,A,A” represents an additive error, Additive damped trend, and an additive seasonality model. </a:t>
            </a:r>
          </a:p>
          <a:p>
            <a:pPr lvl="1"/>
            <a:r>
              <a:rPr lang="en-US" sz="1400" dirty="0"/>
              <a:t>Model Details: the model details include the description of the components explained before and its standard name in the literature. For example, a model named “A,A,N” (additive errors, additive trend, and no seasonality) is commonly known as Holt’s linear method.</a:t>
            </a:r>
          </a:p>
        </p:txBody>
      </p:sp>
      <p:sp>
        <p:nvSpPr>
          <p:cNvPr id="4" name="Footer Placeholder 3">
            <a:extLst>
              <a:ext uri="{FF2B5EF4-FFF2-40B4-BE49-F238E27FC236}">
                <a16:creationId xmlns:a16="http://schemas.microsoft.com/office/drawing/2014/main" id="{4E507CB4-4432-4B87-A20A-AC702F1692C7}"/>
              </a:ext>
            </a:extLst>
          </p:cNvPr>
          <p:cNvSpPr>
            <a:spLocks noGrp="1"/>
          </p:cNvSpPr>
          <p:nvPr>
            <p:ph type="ftr" sz="quarter" idx="11"/>
          </p:nvPr>
        </p:nvSpPr>
        <p:spPr>
          <a:xfrm>
            <a:off x="3124200" y="6477000"/>
            <a:ext cx="2895600" cy="457200"/>
          </a:xfrm>
        </p:spPr>
        <p:txBody>
          <a:bodyPr wrap="square" anchor="t">
            <a:normAutofit/>
          </a:bodyPr>
          <a:lstStyle/>
          <a:p>
            <a:pPr>
              <a:spcAft>
                <a:spcPts val="600"/>
              </a:spcAft>
              <a:defRPr/>
            </a:pPr>
            <a:r>
              <a:rPr lang="en-US">
                <a:solidFill>
                  <a:srgbClr val="000000"/>
                </a:solidFill>
              </a:rPr>
              <a:t>INFO 605, Il-Yeol Song</a:t>
            </a:r>
          </a:p>
        </p:txBody>
      </p:sp>
      <p:sp>
        <p:nvSpPr>
          <p:cNvPr id="14" name="Slide Number Placeholder 5">
            <a:extLst>
              <a:ext uri="{FF2B5EF4-FFF2-40B4-BE49-F238E27FC236}">
                <a16:creationId xmlns:a16="http://schemas.microsoft.com/office/drawing/2014/main" id="{247BC30E-A3FB-4984-A458-43FD6DDF5657}"/>
              </a:ext>
            </a:extLst>
          </p:cNvPr>
          <p:cNvSpPr>
            <a:spLocks noGrp="1"/>
          </p:cNvSpPr>
          <p:nvPr>
            <p:ph type="sldNum" sz="quarter" idx="12"/>
          </p:nvPr>
        </p:nvSpPr>
        <p:spPr>
          <a:xfrm>
            <a:off x="7239000" y="6400799"/>
            <a:ext cx="1905000" cy="457200"/>
          </a:xfrm>
        </p:spPr>
        <p:txBody>
          <a:bodyPr/>
          <a:lstStyle/>
          <a:p>
            <a:pPr>
              <a:spcAft>
                <a:spcPts val="600"/>
              </a:spcAft>
              <a:defRPr/>
            </a:pPr>
            <a:fld id="{2A620667-3E2E-4318-968F-BD6A03CE7BFC}" type="slidenum">
              <a:rPr lang="en-US" altLang="en-US">
                <a:solidFill>
                  <a:srgbClr val="000000"/>
                </a:solidFill>
              </a:rPr>
              <a:pPr>
                <a:spcAft>
                  <a:spcPts val="600"/>
                </a:spcAft>
                <a:defRPr/>
              </a:pPr>
              <a:t>24</a:t>
            </a:fld>
            <a:endParaRPr lang="en-US" altLang="en-US">
              <a:solidFill>
                <a:srgbClr val="000000"/>
              </a:solidFill>
            </a:endParaRPr>
          </a:p>
        </p:txBody>
      </p:sp>
      <p:pic>
        <p:nvPicPr>
          <p:cNvPr id="9" name="Picture 8">
            <a:extLst>
              <a:ext uri="{FF2B5EF4-FFF2-40B4-BE49-F238E27FC236}">
                <a16:creationId xmlns:a16="http://schemas.microsoft.com/office/drawing/2014/main" id="{DB2B3D4F-67D9-44D1-AF8B-7BA3F451B80F}"/>
              </a:ext>
            </a:extLst>
          </p:cNvPr>
          <p:cNvPicPr>
            <a:picLocks noChangeAspect="1"/>
          </p:cNvPicPr>
          <p:nvPr/>
        </p:nvPicPr>
        <p:blipFill>
          <a:blip r:embed="rId2"/>
          <a:stretch>
            <a:fillRect/>
          </a:stretch>
        </p:blipFill>
        <p:spPr>
          <a:xfrm>
            <a:off x="4648202" y="1828800"/>
            <a:ext cx="4232260" cy="3947160"/>
          </a:xfrm>
          <a:prstGeom prst="rect">
            <a:avLst/>
          </a:prstGeom>
        </p:spPr>
      </p:pic>
      <p:sp>
        <p:nvSpPr>
          <p:cNvPr id="13" name="Rectangle: Rounded Corners 12">
            <a:extLst>
              <a:ext uri="{FF2B5EF4-FFF2-40B4-BE49-F238E27FC236}">
                <a16:creationId xmlns:a16="http://schemas.microsoft.com/office/drawing/2014/main" id="{377F2A5D-6E6A-4F01-B3FA-8693FDFCF877}"/>
              </a:ext>
            </a:extLst>
          </p:cNvPr>
          <p:cNvSpPr/>
          <p:nvPr/>
        </p:nvSpPr>
        <p:spPr bwMode="auto">
          <a:xfrm>
            <a:off x="8001000" y="2895600"/>
            <a:ext cx="838200" cy="1219200"/>
          </a:xfrm>
          <a:prstGeom prst="roundRect">
            <a:avLst/>
          </a:prstGeom>
          <a:noFill/>
          <a:ln w="190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72699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327A-46F4-40E5-B0DF-3ADD25E50655}"/>
              </a:ext>
            </a:extLst>
          </p:cNvPr>
          <p:cNvSpPr>
            <a:spLocks noGrp="1"/>
          </p:cNvSpPr>
          <p:nvPr>
            <p:ph type="title"/>
          </p:nvPr>
        </p:nvSpPr>
        <p:spPr/>
        <p:txBody>
          <a:bodyPr/>
          <a:lstStyle/>
          <a:p>
            <a:r>
              <a:rPr lang="en-US" dirty="0"/>
              <a:t>Time series analysis – 1 Click Model</a:t>
            </a:r>
          </a:p>
        </p:txBody>
      </p:sp>
      <p:sp>
        <p:nvSpPr>
          <p:cNvPr id="3" name="Content Placeholder 2">
            <a:extLst>
              <a:ext uri="{FF2B5EF4-FFF2-40B4-BE49-F238E27FC236}">
                <a16:creationId xmlns:a16="http://schemas.microsoft.com/office/drawing/2014/main" id="{F2CFFD46-E5DB-4A8A-90BC-285F9568A430}"/>
              </a:ext>
            </a:extLst>
          </p:cNvPr>
          <p:cNvSpPr>
            <a:spLocks noGrp="1"/>
          </p:cNvSpPr>
          <p:nvPr>
            <p:ph idx="1"/>
          </p:nvPr>
        </p:nvSpPr>
        <p:spPr/>
        <p:txBody>
          <a:bodyPr/>
          <a:lstStyle/>
          <a:p>
            <a:r>
              <a:rPr lang="en-US" sz="2400" dirty="0"/>
              <a:t>You can see all different models and their performance metrics in the ‘Models:’ tab in the lower end.</a:t>
            </a:r>
          </a:p>
        </p:txBody>
      </p:sp>
      <p:sp>
        <p:nvSpPr>
          <p:cNvPr id="4" name="Footer Placeholder 3">
            <a:extLst>
              <a:ext uri="{FF2B5EF4-FFF2-40B4-BE49-F238E27FC236}">
                <a16:creationId xmlns:a16="http://schemas.microsoft.com/office/drawing/2014/main" id="{5A7F9F9D-9A18-4639-8B58-D14C5527E03A}"/>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B53EAD08-9774-48DF-B4CF-E442C7CB0BE4}"/>
              </a:ext>
            </a:extLst>
          </p:cNvPr>
          <p:cNvPicPr>
            <a:picLocks noChangeAspect="1"/>
          </p:cNvPicPr>
          <p:nvPr/>
        </p:nvPicPr>
        <p:blipFill>
          <a:blip r:embed="rId2"/>
          <a:stretch>
            <a:fillRect/>
          </a:stretch>
        </p:blipFill>
        <p:spPr>
          <a:xfrm>
            <a:off x="1381125" y="2104664"/>
            <a:ext cx="6534150" cy="4258036"/>
          </a:xfrm>
          <a:prstGeom prst="rect">
            <a:avLst/>
          </a:prstGeom>
        </p:spPr>
      </p:pic>
    </p:spTree>
    <p:extLst>
      <p:ext uri="{BB962C8B-B14F-4D97-AF65-F5344CB8AC3E}">
        <p14:creationId xmlns:p14="http://schemas.microsoft.com/office/powerpoint/2010/main" val="151946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1C7F-2B30-4C62-B252-FBC83E9B0D11}"/>
              </a:ext>
            </a:extLst>
          </p:cNvPr>
          <p:cNvSpPr>
            <a:spLocks noGrp="1"/>
          </p:cNvSpPr>
          <p:nvPr>
            <p:ph type="title"/>
          </p:nvPr>
        </p:nvSpPr>
        <p:spPr/>
        <p:txBody>
          <a:bodyPr/>
          <a:lstStyle/>
          <a:p>
            <a:r>
              <a:rPr lang="en-US" dirty="0"/>
              <a:t>Time series analysis – 1 Click Model</a:t>
            </a:r>
          </a:p>
        </p:txBody>
      </p:sp>
      <p:sp>
        <p:nvSpPr>
          <p:cNvPr id="3" name="Content Placeholder 2">
            <a:extLst>
              <a:ext uri="{FF2B5EF4-FFF2-40B4-BE49-F238E27FC236}">
                <a16:creationId xmlns:a16="http://schemas.microsoft.com/office/drawing/2014/main" id="{E0037163-D3F9-4D90-9ABF-31A3C4BDD68C}"/>
              </a:ext>
            </a:extLst>
          </p:cNvPr>
          <p:cNvSpPr>
            <a:spLocks noGrp="1"/>
          </p:cNvSpPr>
          <p:nvPr>
            <p:ph idx="1"/>
          </p:nvPr>
        </p:nvSpPr>
        <p:spPr/>
        <p:txBody>
          <a:bodyPr/>
          <a:lstStyle/>
          <a:p>
            <a:r>
              <a:rPr lang="en-US" dirty="0"/>
              <a:t>We can see the decomposed model by clicking on</a:t>
            </a:r>
          </a:p>
          <a:p>
            <a:pPr marL="0" indent="0">
              <a:buNone/>
            </a:pPr>
            <a:endParaRPr lang="en-US" dirty="0"/>
          </a:p>
          <a:p>
            <a:pPr marL="0" indent="0">
              <a:buNone/>
            </a:pPr>
            <a:r>
              <a:rPr lang="en-US" dirty="0"/>
              <a:t>We can see the different </a:t>
            </a:r>
          </a:p>
          <a:p>
            <a:pPr marL="0" indent="0">
              <a:buNone/>
            </a:pPr>
            <a:r>
              <a:rPr lang="en-US" dirty="0"/>
              <a:t>components of the data </a:t>
            </a:r>
          </a:p>
          <a:p>
            <a:pPr marL="0" indent="0">
              <a:buNone/>
            </a:pPr>
            <a:r>
              <a:rPr lang="en-US" dirty="0"/>
              <a:t>like trend, level, seasonality </a:t>
            </a:r>
          </a:p>
          <a:p>
            <a:pPr marL="0" indent="0">
              <a:buNone/>
            </a:pPr>
            <a:r>
              <a:rPr lang="en-US" dirty="0"/>
              <a:t>of the supplied data.</a:t>
            </a:r>
          </a:p>
          <a:p>
            <a:r>
              <a:rPr lang="en-US" dirty="0"/>
              <a:t>We can clearly see that </a:t>
            </a:r>
          </a:p>
          <a:p>
            <a:pPr marL="0" indent="0">
              <a:buNone/>
            </a:pPr>
            <a:r>
              <a:rPr lang="en-US" dirty="0"/>
              <a:t>there is clear seasonality </a:t>
            </a:r>
          </a:p>
          <a:p>
            <a:pPr marL="0" indent="0">
              <a:buNone/>
            </a:pPr>
            <a:r>
              <a:rPr lang="en-US" dirty="0"/>
              <a:t>here.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8694881-B3F0-4CDB-A330-BA26443B6856}"/>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33A098B6-4C0E-41A7-9E66-268CF9E3E423}"/>
              </a:ext>
            </a:extLst>
          </p:cNvPr>
          <p:cNvPicPr>
            <a:picLocks noChangeAspect="1"/>
          </p:cNvPicPr>
          <p:nvPr/>
        </p:nvPicPr>
        <p:blipFill>
          <a:blip r:embed="rId2"/>
          <a:stretch>
            <a:fillRect/>
          </a:stretch>
        </p:blipFill>
        <p:spPr>
          <a:xfrm>
            <a:off x="8394700" y="1247794"/>
            <a:ext cx="673100" cy="609997"/>
          </a:xfrm>
          <a:prstGeom prst="rect">
            <a:avLst/>
          </a:prstGeom>
        </p:spPr>
      </p:pic>
      <p:pic>
        <p:nvPicPr>
          <p:cNvPr id="6" name="Picture 5">
            <a:extLst>
              <a:ext uri="{FF2B5EF4-FFF2-40B4-BE49-F238E27FC236}">
                <a16:creationId xmlns:a16="http://schemas.microsoft.com/office/drawing/2014/main" id="{494C17D0-CA78-4AF7-A66D-EA120C809FA3}"/>
              </a:ext>
            </a:extLst>
          </p:cNvPr>
          <p:cNvPicPr>
            <a:picLocks noChangeAspect="1"/>
          </p:cNvPicPr>
          <p:nvPr/>
        </p:nvPicPr>
        <p:blipFill>
          <a:blip r:embed="rId3"/>
          <a:stretch>
            <a:fillRect/>
          </a:stretch>
        </p:blipFill>
        <p:spPr>
          <a:xfrm>
            <a:off x="4813717" y="1837163"/>
            <a:ext cx="3987383" cy="4449336"/>
          </a:xfrm>
          <a:prstGeom prst="rect">
            <a:avLst/>
          </a:prstGeom>
        </p:spPr>
      </p:pic>
    </p:spTree>
    <p:extLst>
      <p:ext uri="{BB962C8B-B14F-4D97-AF65-F5344CB8AC3E}">
        <p14:creationId xmlns:p14="http://schemas.microsoft.com/office/powerpoint/2010/main" val="263934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2E60-5C2C-4571-BD7C-9D662714ACB6}"/>
              </a:ext>
            </a:extLst>
          </p:cNvPr>
          <p:cNvSpPr>
            <a:spLocks noGrp="1"/>
          </p:cNvSpPr>
          <p:nvPr>
            <p:ph type="title"/>
          </p:nvPr>
        </p:nvSpPr>
        <p:spPr/>
        <p:txBody>
          <a:bodyPr/>
          <a:lstStyle/>
          <a:p>
            <a:r>
              <a:rPr lang="en-US" dirty="0"/>
              <a:t>Time series analysis – Configured Model</a:t>
            </a:r>
          </a:p>
        </p:txBody>
      </p:sp>
      <p:sp>
        <p:nvSpPr>
          <p:cNvPr id="3" name="Content Placeholder 2">
            <a:extLst>
              <a:ext uri="{FF2B5EF4-FFF2-40B4-BE49-F238E27FC236}">
                <a16:creationId xmlns:a16="http://schemas.microsoft.com/office/drawing/2014/main" id="{FB5AB611-474B-42A1-9DFA-A2E0A06F073E}"/>
              </a:ext>
            </a:extLst>
          </p:cNvPr>
          <p:cNvSpPr>
            <a:spLocks noGrp="1"/>
          </p:cNvSpPr>
          <p:nvPr>
            <p:ph idx="1"/>
          </p:nvPr>
        </p:nvSpPr>
        <p:spPr/>
        <p:txBody>
          <a:bodyPr/>
          <a:lstStyle/>
          <a:p>
            <a:r>
              <a:rPr lang="en-US" dirty="0"/>
              <a:t>Evaluation:</a:t>
            </a:r>
          </a:p>
          <a:p>
            <a:pPr lvl="1"/>
            <a:r>
              <a:rPr lang="en-US" dirty="0"/>
              <a:t>We will now evaluate the generated model with 1 Click evaluation under the Cloud symbol.</a:t>
            </a:r>
          </a:p>
          <a:p>
            <a:pPr lvl="1"/>
            <a:r>
              <a:rPr lang="en-US" dirty="0"/>
              <a:t>We select the remaining 20% of the dataset. We do this by typing ‘monthly-milk-production| Test (20.0% - Linear)</a:t>
            </a:r>
          </a:p>
        </p:txBody>
      </p:sp>
      <p:sp>
        <p:nvSpPr>
          <p:cNvPr id="4" name="Footer Placeholder 3">
            <a:extLst>
              <a:ext uri="{FF2B5EF4-FFF2-40B4-BE49-F238E27FC236}">
                <a16:creationId xmlns:a16="http://schemas.microsoft.com/office/drawing/2014/main" id="{10F03BC7-A229-448E-A639-46B54FCBD727}"/>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B7B8C1A9-CE5E-460F-AEAE-FA5A64C61A85}"/>
              </a:ext>
            </a:extLst>
          </p:cNvPr>
          <p:cNvPicPr>
            <a:picLocks noChangeAspect="1"/>
          </p:cNvPicPr>
          <p:nvPr/>
        </p:nvPicPr>
        <p:blipFill>
          <a:blip r:embed="rId2"/>
          <a:stretch>
            <a:fillRect/>
          </a:stretch>
        </p:blipFill>
        <p:spPr>
          <a:xfrm>
            <a:off x="6019800" y="2133600"/>
            <a:ext cx="466725" cy="352425"/>
          </a:xfrm>
          <a:prstGeom prst="rect">
            <a:avLst/>
          </a:prstGeom>
        </p:spPr>
      </p:pic>
      <p:pic>
        <p:nvPicPr>
          <p:cNvPr id="7" name="Picture 6">
            <a:extLst>
              <a:ext uri="{FF2B5EF4-FFF2-40B4-BE49-F238E27FC236}">
                <a16:creationId xmlns:a16="http://schemas.microsoft.com/office/drawing/2014/main" id="{BC25EDE3-393C-41B4-A3DF-CA4A2578DCEC}"/>
              </a:ext>
            </a:extLst>
          </p:cNvPr>
          <p:cNvPicPr>
            <a:picLocks noChangeAspect="1"/>
          </p:cNvPicPr>
          <p:nvPr/>
        </p:nvPicPr>
        <p:blipFill>
          <a:blip r:embed="rId3"/>
          <a:stretch>
            <a:fillRect/>
          </a:stretch>
        </p:blipFill>
        <p:spPr>
          <a:xfrm>
            <a:off x="2819400" y="3361072"/>
            <a:ext cx="4633784" cy="3103736"/>
          </a:xfrm>
          <a:prstGeom prst="rect">
            <a:avLst/>
          </a:prstGeom>
        </p:spPr>
      </p:pic>
    </p:spTree>
    <p:extLst>
      <p:ext uri="{BB962C8B-B14F-4D97-AF65-F5344CB8AC3E}">
        <p14:creationId xmlns:p14="http://schemas.microsoft.com/office/powerpoint/2010/main" val="24321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F279-4104-4FF3-96A5-F0ED9816604E}"/>
              </a:ext>
            </a:extLst>
          </p:cNvPr>
          <p:cNvSpPr>
            <a:spLocks noGrp="1"/>
          </p:cNvSpPr>
          <p:nvPr>
            <p:ph type="title"/>
          </p:nvPr>
        </p:nvSpPr>
        <p:spPr/>
        <p:txBody>
          <a:bodyPr/>
          <a:lstStyle/>
          <a:p>
            <a:r>
              <a:rPr lang="en-US" dirty="0"/>
              <a:t>Time series analysis – Evaluation</a:t>
            </a:r>
          </a:p>
        </p:txBody>
      </p:sp>
      <p:sp>
        <p:nvSpPr>
          <p:cNvPr id="4" name="Footer Placeholder 3">
            <a:extLst>
              <a:ext uri="{FF2B5EF4-FFF2-40B4-BE49-F238E27FC236}">
                <a16:creationId xmlns:a16="http://schemas.microsoft.com/office/drawing/2014/main" id="{0AF074CC-6790-4E0A-894C-ABAB2E270BBB}"/>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1D542355-B5E6-45CA-AF54-52CABBD3F738}"/>
              </a:ext>
            </a:extLst>
          </p:cNvPr>
          <p:cNvPicPr>
            <a:picLocks noChangeAspect="1"/>
          </p:cNvPicPr>
          <p:nvPr/>
        </p:nvPicPr>
        <p:blipFill>
          <a:blip r:embed="rId2"/>
          <a:stretch>
            <a:fillRect/>
          </a:stretch>
        </p:blipFill>
        <p:spPr>
          <a:xfrm>
            <a:off x="675084" y="1066800"/>
            <a:ext cx="7793831" cy="5183762"/>
          </a:xfrm>
          <a:prstGeom prst="rect">
            <a:avLst/>
          </a:prstGeom>
        </p:spPr>
      </p:pic>
    </p:spTree>
    <p:extLst>
      <p:ext uri="{BB962C8B-B14F-4D97-AF65-F5344CB8AC3E}">
        <p14:creationId xmlns:p14="http://schemas.microsoft.com/office/powerpoint/2010/main" val="3238554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1CE8-4455-4507-85CA-B7CC3016F09B}"/>
              </a:ext>
            </a:extLst>
          </p:cNvPr>
          <p:cNvSpPr>
            <a:spLocks noGrp="1"/>
          </p:cNvSpPr>
          <p:nvPr>
            <p:ph type="title"/>
          </p:nvPr>
        </p:nvSpPr>
        <p:spPr/>
        <p:txBody>
          <a:bodyPr/>
          <a:lstStyle/>
          <a:p>
            <a:r>
              <a:rPr lang="en-US" dirty="0"/>
              <a:t>Time series analysis – Evaluation</a:t>
            </a:r>
          </a:p>
        </p:txBody>
      </p:sp>
      <p:sp>
        <p:nvSpPr>
          <p:cNvPr id="3" name="Content Placeholder 2">
            <a:extLst>
              <a:ext uri="{FF2B5EF4-FFF2-40B4-BE49-F238E27FC236}">
                <a16:creationId xmlns:a16="http://schemas.microsoft.com/office/drawing/2014/main" id="{F9F049A1-7047-4E11-8A48-0372B25B1835}"/>
              </a:ext>
            </a:extLst>
          </p:cNvPr>
          <p:cNvSpPr>
            <a:spLocks noGrp="1"/>
          </p:cNvSpPr>
          <p:nvPr>
            <p:ph idx="1"/>
          </p:nvPr>
        </p:nvSpPr>
        <p:spPr/>
        <p:txBody>
          <a:bodyPr/>
          <a:lstStyle/>
          <a:p>
            <a:r>
              <a:rPr lang="en-US" dirty="0"/>
              <a:t>We will get the following predicted value.</a:t>
            </a:r>
          </a:p>
          <a:p>
            <a:endParaRPr lang="en-US" dirty="0"/>
          </a:p>
          <a:p>
            <a:endParaRPr lang="en-US" dirty="0"/>
          </a:p>
          <a:p>
            <a:endParaRPr lang="en-US" dirty="0"/>
          </a:p>
          <a:p>
            <a:endParaRPr lang="en-US" dirty="0"/>
          </a:p>
          <a:p>
            <a:endParaRPr lang="en-US" dirty="0"/>
          </a:p>
          <a:p>
            <a:r>
              <a:rPr lang="en-US" dirty="0"/>
              <a:t>Predicted values are on the right end of the graph, shaded in grey.</a:t>
            </a:r>
          </a:p>
          <a:p>
            <a:r>
              <a:rPr lang="en-US" dirty="0"/>
              <a:t>We have achieved R squared value of 0.9464 </a:t>
            </a:r>
          </a:p>
        </p:txBody>
      </p:sp>
      <p:sp>
        <p:nvSpPr>
          <p:cNvPr id="4" name="Footer Placeholder 3">
            <a:extLst>
              <a:ext uri="{FF2B5EF4-FFF2-40B4-BE49-F238E27FC236}">
                <a16:creationId xmlns:a16="http://schemas.microsoft.com/office/drawing/2014/main" id="{376AAC44-02B5-4BEF-89EA-041A0A042E2F}"/>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F0B2AE41-CAAD-4C42-9F5D-C61327A1682E}"/>
              </a:ext>
            </a:extLst>
          </p:cNvPr>
          <p:cNvPicPr>
            <a:picLocks noChangeAspect="1"/>
          </p:cNvPicPr>
          <p:nvPr/>
        </p:nvPicPr>
        <p:blipFill>
          <a:blip r:embed="rId2"/>
          <a:stretch>
            <a:fillRect/>
          </a:stretch>
        </p:blipFill>
        <p:spPr>
          <a:xfrm>
            <a:off x="1543050" y="1752600"/>
            <a:ext cx="6057900" cy="2619375"/>
          </a:xfrm>
          <a:prstGeom prst="rect">
            <a:avLst/>
          </a:prstGeom>
        </p:spPr>
      </p:pic>
    </p:spTree>
    <p:extLst>
      <p:ext uri="{BB962C8B-B14F-4D97-AF65-F5344CB8AC3E}">
        <p14:creationId xmlns:p14="http://schemas.microsoft.com/office/powerpoint/2010/main" val="44650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19E-67D5-4412-AC29-C6A043B36247}"/>
              </a:ext>
            </a:extLst>
          </p:cNvPr>
          <p:cNvSpPr>
            <a:spLocks noGrp="1"/>
          </p:cNvSpPr>
          <p:nvPr>
            <p:ph type="title"/>
          </p:nvPr>
        </p:nvSpPr>
        <p:spPr>
          <a:xfrm>
            <a:off x="762000" y="168294"/>
            <a:ext cx="7772400" cy="1066800"/>
          </a:xfrm>
        </p:spPr>
        <p:txBody>
          <a:bodyPr/>
          <a:lstStyle/>
          <a:p>
            <a:r>
              <a:rPr lang="en-US" dirty="0"/>
              <a:t>What makes Time Series data different?</a:t>
            </a:r>
          </a:p>
        </p:txBody>
      </p:sp>
      <p:sp>
        <p:nvSpPr>
          <p:cNvPr id="3" name="Content Placeholder 2">
            <a:extLst>
              <a:ext uri="{FF2B5EF4-FFF2-40B4-BE49-F238E27FC236}">
                <a16:creationId xmlns:a16="http://schemas.microsoft.com/office/drawing/2014/main" id="{14F4D594-AD4C-4366-8D75-0D1DEB957E71}"/>
              </a:ext>
            </a:extLst>
          </p:cNvPr>
          <p:cNvSpPr>
            <a:spLocks noGrp="1"/>
          </p:cNvSpPr>
          <p:nvPr>
            <p:ph idx="1"/>
          </p:nvPr>
        </p:nvSpPr>
        <p:spPr>
          <a:xfrm>
            <a:off x="1295400" y="1238796"/>
            <a:ext cx="7772400" cy="5013305"/>
          </a:xfrm>
        </p:spPr>
        <p:txBody>
          <a:bodyPr/>
          <a:lstStyle/>
          <a:p>
            <a:r>
              <a:rPr lang="en-US" dirty="0"/>
              <a:t> Time series is simply a series of data points ordered in time. In a time series, time is often the independent variable and the goal is usually to make a forecast for the </a:t>
            </a:r>
            <a:r>
              <a:rPr lang="en-US" dirty="0" err="1"/>
              <a:t>future.We</a:t>
            </a:r>
            <a:r>
              <a:rPr lang="en-US" dirty="0"/>
              <a:t> need the data to be sequentially arranged.</a:t>
            </a:r>
          </a:p>
          <a:p>
            <a:endParaRPr lang="en-US" dirty="0"/>
          </a:p>
          <a:p>
            <a:r>
              <a:rPr lang="en-US" dirty="0"/>
              <a:t>Main components of Time series is:</a:t>
            </a:r>
          </a:p>
          <a:p>
            <a:pPr lvl="1"/>
            <a:r>
              <a:rPr lang="en-US" dirty="0"/>
              <a:t>Level</a:t>
            </a:r>
          </a:p>
          <a:p>
            <a:pPr lvl="1"/>
            <a:r>
              <a:rPr lang="en-US" dirty="0"/>
              <a:t>Noise</a:t>
            </a:r>
          </a:p>
          <a:p>
            <a:pPr lvl="1"/>
            <a:r>
              <a:rPr lang="en-US" dirty="0"/>
              <a:t>Seasonality</a:t>
            </a:r>
          </a:p>
          <a:p>
            <a:pPr lvl="1"/>
            <a:r>
              <a:rPr lang="en-US" dirty="0"/>
              <a:t>Stationary</a:t>
            </a:r>
          </a:p>
          <a:p>
            <a:pPr lvl="1"/>
            <a:r>
              <a:rPr lang="en-US" dirty="0"/>
              <a:t>Auto co-related</a:t>
            </a:r>
          </a:p>
          <a:p>
            <a:endParaRPr lang="en-US" dirty="0"/>
          </a:p>
        </p:txBody>
      </p:sp>
      <p:sp>
        <p:nvSpPr>
          <p:cNvPr id="4" name="Footer Placeholder 3">
            <a:extLst>
              <a:ext uri="{FF2B5EF4-FFF2-40B4-BE49-F238E27FC236}">
                <a16:creationId xmlns:a16="http://schemas.microsoft.com/office/drawing/2014/main" id="{F15EE566-0729-461A-A4C5-1B41A1E05362}"/>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3963280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4E-D6DF-4723-9B21-73372F8A65EA}"/>
              </a:ext>
            </a:extLst>
          </p:cNvPr>
          <p:cNvSpPr>
            <a:spLocks noGrp="1"/>
          </p:cNvSpPr>
          <p:nvPr>
            <p:ph type="title"/>
          </p:nvPr>
        </p:nvSpPr>
        <p:spPr/>
        <p:txBody>
          <a:bodyPr/>
          <a:lstStyle/>
          <a:p>
            <a:r>
              <a:rPr lang="en-US" dirty="0"/>
              <a:t>Time series analysis – Evaluation</a:t>
            </a:r>
          </a:p>
        </p:txBody>
      </p:sp>
      <p:sp>
        <p:nvSpPr>
          <p:cNvPr id="3" name="Content Placeholder 2">
            <a:extLst>
              <a:ext uri="{FF2B5EF4-FFF2-40B4-BE49-F238E27FC236}">
                <a16:creationId xmlns:a16="http://schemas.microsoft.com/office/drawing/2014/main" id="{2A9778AD-52A6-481B-83D1-5D24D69BCDBD}"/>
              </a:ext>
            </a:extLst>
          </p:cNvPr>
          <p:cNvSpPr>
            <a:spLocks noGrp="1"/>
          </p:cNvSpPr>
          <p:nvPr>
            <p:ph idx="1"/>
          </p:nvPr>
        </p:nvSpPr>
        <p:spPr/>
        <p:txBody>
          <a:bodyPr/>
          <a:lstStyle/>
          <a:p>
            <a:r>
              <a:rPr lang="en-US" dirty="0"/>
              <a:t>When we hover over this grey part, we can see the values that was actually predicted by the best model and the data in the remaining 20%.</a:t>
            </a:r>
          </a:p>
          <a:p>
            <a:endParaRPr lang="en-US" dirty="0"/>
          </a:p>
          <a:p>
            <a:endParaRPr lang="en-US" dirty="0"/>
          </a:p>
          <a:p>
            <a:endParaRPr lang="en-US" dirty="0"/>
          </a:p>
          <a:p>
            <a:endParaRPr lang="en-US" dirty="0"/>
          </a:p>
          <a:p>
            <a:r>
              <a:rPr lang="en-US" dirty="0"/>
              <a:t>Interval specifies the Maximum and Minimum possible value for that time.</a:t>
            </a:r>
          </a:p>
        </p:txBody>
      </p:sp>
      <p:sp>
        <p:nvSpPr>
          <p:cNvPr id="4" name="Footer Placeholder 3">
            <a:extLst>
              <a:ext uri="{FF2B5EF4-FFF2-40B4-BE49-F238E27FC236}">
                <a16:creationId xmlns:a16="http://schemas.microsoft.com/office/drawing/2014/main" id="{B6528CB4-DEE9-487C-9903-0DFB240DCB1C}"/>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5" name="Picture 4">
            <a:extLst>
              <a:ext uri="{FF2B5EF4-FFF2-40B4-BE49-F238E27FC236}">
                <a16:creationId xmlns:a16="http://schemas.microsoft.com/office/drawing/2014/main" id="{3A63F055-8C7A-4DD4-BFCC-91295180DFE5}"/>
              </a:ext>
            </a:extLst>
          </p:cNvPr>
          <p:cNvPicPr>
            <a:picLocks noChangeAspect="1"/>
          </p:cNvPicPr>
          <p:nvPr/>
        </p:nvPicPr>
        <p:blipFill rotWithShape="1">
          <a:blip r:embed="rId2"/>
          <a:srcRect l="74167" t="44074" b="27778"/>
          <a:stretch/>
        </p:blipFill>
        <p:spPr>
          <a:xfrm>
            <a:off x="3352800" y="2590800"/>
            <a:ext cx="3429000" cy="2101645"/>
          </a:xfrm>
          <a:prstGeom prst="rect">
            <a:avLst/>
          </a:prstGeom>
        </p:spPr>
      </p:pic>
    </p:spTree>
    <p:extLst>
      <p:ext uri="{BB962C8B-B14F-4D97-AF65-F5344CB8AC3E}">
        <p14:creationId xmlns:p14="http://schemas.microsoft.com/office/powerpoint/2010/main" val="101755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5EB1-BE96-4F27-9FC3-264A2B730096}"/>
              </a:ext>
            </a:extLst>
          </p:cNvPr>
          <p:cNvSpPr>
            <a:spLocks noGrp="1"/>
          </p:cNvSpPr>
          <p:nvPr>
            <p:ph type="title"/>
          </p:nvPr>
        </p:nvSpPr>
        <p:spPr/>
        <p:txBody>
          <a:bodyPr/>
          <a:lstStyle/>
          <a:p>
            <a:r>
              <a:rPr lang="en-US" dirty="0"/>
              <a:t>Additional Materials</a:t>
            </a:r>
          </a:p>
        </p:txBody>
      </p:sp>
      <p:sp>
        <p:nvSpPr>
          <p:cNvPr id="3" name="Content Placeholder 2">
            <a:extLst>
              <a:ext uri="{FF2B5EF4-FFF2-40B4-BE49-F238E27FC236}">
                <a16:creationId xmlns:a16="http://schemas.microsoft.com/office/drawing/2014/main" id="{85F21922-ABDA-4DED-850D-B3B1DE6C4D74}"/>
              </a:ext>
            </a:extLst>
          </p:cNvPr>
          <p:cNvSpPr>
            <a:spLocks noGrp="1"/>
          </p:cNvSpPr>
          <p:nvPr>
            <p:ph idx="1"/>
          </p:nvPr>
        </p:nvSpPr>
        <p:spPr/>
        <p:txBody>
          <a:bodyPr/>
          <a:lstStyle/>
          <a:p>
            <a:r>
              <a:rPr lang="en-US" dirty="0">
                <a:solidFill>
                  <a:srgbClr val="003478"/>
                </a:solidFill>
                <a:hlinkClick r:id="rId2">
                  <a:extLst>
                    <a:ext uri="{A12FA001-AC4F-418D-AE19-62706E023703}">
                      <ahyp:hlinkClr xmlns:ahyp="http://schemas.microsoft.com/office/drawing/2018/hyperlinkcolor" val="tx"/>
                    </a:ext>
                  </a:extLst>
                </a:hlinkClick>
              </a:rPr>
              <a:t>https://www.slideshare.net/bigml/accelerating-machine-learning-adoption-in-the-automotive-industry?next_slideshow=1</a:t>
            </a:r>
            <a:endParaRPr lang="en-US" dirty="0">
              <a:solidFill>
                <a:srgbClr val="003478"/>
              </a:solidFill>
            </a:endParaRPr>
          </a:p>
          <a:p>
            <a:r>
              <a:rPr lang="en-US" dirty="0">
                <a:solidFill>
                  <a:srgbClr val="003478"/>
                </a:solidFill>
                <a:hlinkClick r:id="rId3">
                  <a:extLst>
                    <a:ext uri="{A12FA001-AC4F-418D-AE19-62706E023703}">
                      <ahyp:hlinkClr xmlns:ahyp="http://schemas.microsoft.com/office/drawing/2018/hyperlinkcolor" val="tx"/>
                    </a:ext>
                  </a:extLst>
                </a:hlinkClick>
              </a:rPr>
              <a:t>https://algorithmia.com/blog/introduction-to-time-series</a:t>
            </a:r>
            <a:endParaRPr lang="en-US" dirty="0">
              <a:solidFill>
                <a:srgbClr val="003478"/>
              </a:solidFill>
            </a:endParaRPr>
          </a:p>
          <a:p>
            <a:r>
              <a:rPr lang="en-US" dirty="0">
                <a:solidFill>
                  <a:srgbClr val="003478"/>
                </a:solidFill>
                <a:hlinkClick r:id="rId4">
                  <a:extLst>
                    <a:ext uri="{A12FA001-AC4F-418D-AE19-62706E023703}">
                      <ahyp:hlinkClr xmlns:ahyp="http://schemas.microsoft.com/office/drawing/2018/hyperlinkcolor" val="tx"/>
                    </a:ext>
                  </a:extLst>
                </a:hlinkClick>
              </a:rPr>
              <a:t>https://machinelearningmastery.com/time-series-forecasting/</a:t>
            </a:r>
            <a:endParaRPr lang="en-US" dirty="0">
              <a:solidFill>
                <a:srgbClr val="003478"/>
              </a:solidFill>
            </a:endParaRPr>
          </a:p>
        </p:txBody>
      </p:sp>
      <p:sp>
        <p:nvSpPr>
          <p:cNvPr id="4" name="Footer Placeholder 3">
            <a:extLst>
              <a:ext uri="{FF2B5EF4-FFF2-40B4-BE49-F238E27FC236}">
                <a16:creationId xmlns:a16="http://schemas.microsoft.com/office/drawing/2014/main" id="{267090B4-3762-4338-82B5-F77A88201BA7}"/>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31786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Question?</a:t>
            </a:r>
          </a:p>
        </p:txBody>
      </p:sp>
      <p:sp>
        <p:nvSpPr>
          <p:cNvPr id="12288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222222"/>
                </a:solidFill>
                <a:latin typeface="Arial" panose="020B0604020202020204" pitchFamily="34" charset="0"/>
              </a:defRPr>
            </a:lvl1pPr>
            <a:lvl2pPr marL="742950" indent="-285750">
              <a:spcBef>
                <a:spcPct val="20000"/>
              </a:spcBef>
              <a:buChar char="–"/>
              <a:defRPr sz="2600">
                <a:solidFill>
                  <a:srgbClr val="222222"/>
                </a:solidFill>
                <a:latin typeface="Arial" panose="020B0604020202020204" pitchFamily="34" charset="0"/>
              </a:defRPr>
            </a:lvl2pPr>
            <a:lvl3pPr marL="1143000" indent="-228600">
              <a:spcBef>
                <a:spcPct val="20000"/>
              </a:spcBef>
              <a:buChar char="•"/>
              <a:defRPr sz="2400">
                <a:solidFill>
                  <a:srgbClr val="222222"/>
                </a:solidFill>
                <a:latin typeface="Arial" panose="020B0604020202020204" pitchFamily="34" charset="0"/>
              </a:defRPr>
            </a:lvl3pPr>
            <a:lvl4pPr marL="1600200" indent="-228600">
              <a:spcBef>
                <a:spcPct val="20000"/>
              </a:spcBef>
              <a:buChar char="–"/>
              <a:defRPr sz="24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22F261-4FD2-4574-982F-539B8515C54B}" type="slidenum">
              <a:rPr lang="en-US" altLang="zh-CN" sz="1400">
                <a:solidFill>
                  <a:schemeClr val="tx1"/>
                </a:solidFill>
                <a:latin typeface="Times New Roman" panose="02020603050405020304" pitchFamily="18" charset="0"/>
                <a:ea typeface="宋体" panose="02010600030101010101" pitchFamily="2" charset="-122"/>
              </a:rPr>
              <a:pPr>
                <a:spcBef>
                  <a:spcPct val="0"/>
                </a:spcBef>
                <a:buFontTx/>
                <a:buNone/>
              </a:pPr>
              <a:t>32</a:t>
            </a:fld>
            <a:endParaRPr lang="en-US" altLang="zh-CN" sz="1400">
              <a:solidFill>
                <a:schemeClr val="tx1"/>
              </a:solidFill>
              <a:latin typeface="Times New Roman" panose="02020603050405020304" pitchFamily="18" charset="0"/>
              <a:ea typeface="宋体" panose="02010600030101010101" pitchFamily="2" charset="-122"/>
            </a:endParaRPr>
          </a:p>
        </p:txBody>
      </p:sp>
      <p:pic>
        <p:nvPicPr>
          <p:cNvPr id="122884" name="Picture 5" descr="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14600"/>
            <a:ext cx="20574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t>INFO 605, Il-Yeol Song</a:t>
            </a:r>
          </a:p>
        </p:txBody>
      </p:sp>
    </p:spTree>
    <p:extLst>
      <p:ext uri="{BB962C8B-B14F-4D97-AF65-F5344CB8AC3E}">
        <p14:creationId xmlns:p14="http://schemas.microsoft.com/office/powerpoint/2010/main" val="5681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2987-2D7E-4063-B3AE-4F11D08B31CF}"/>
              </a:ext>
            </a:extLst>
          </p:cNvPr>
          <p:cNvSpPr>
            <a:spLocks noGrp="1"/>
          </p:cNvSpPr>
          <p:nvPr>
            <p:ph type="title"/>
          </p:nvPr>
        </p:nvSpPr>
        <p:spPr/>
        <p:txBody>
          <a:bodyPr/>
          <a:lstStyle/>
          <a:p>
            <a:r>
              <a:rPr lang="en-US" dirty="0"/>
              <a:t>Seasonality:</a:t>
            </a:r>
          </a:p>
        </p:txBody>
      </p:sp>
      <p:sp>
        <p:nvSpPr>
          <p:cNvPr id="3" name="Content Placeholder 2">
            <a:extLst>
              <a:ext uri="{FF2B5EF4-FFF2-40B4-BE49-F238E27FC236}">
                <a16:creationId xmlns:a16="http://schemas.microsoft.com/office/drawing/2014/main" id="{E298ADC0-F730-49E1-A598-6CACBBB5BB04}"/>
              </a:ext>
            </a:extLst>
          </p:cNvPr>
          <p:cNvSpPr>
            <a:spLocks noGrp="1"/>
          </p:cNvSpPr>
          <p:nvPr>
            <p:ph idx="1"/>
          </p:nvPr>
        </p:nvSpPr>
        <p:spPr/>
        <p:txBody>
          <a:bodyPr/>
          <a:lstStyle/>
          <a:p>
            <a:r>
              <a:rPr lang="en-US" sz="2500" b="1" dirty="0"/>
              <a:t>Seasonality</a:t>
            </a:r>
            <a:r>
              <a:rPr lang="en-US" sz="2500" dirty="0"/>
              <a:t> refers to periodic fluctuations. Many time series display seasonality. </a:t>
            </a:r>
          </a:p>
          <a:p>
            <a:endParaRPr lang="en-US" sz="2500" dirty="0"/>
          </a:p>
          <a:p>
            <a:r>
              <a:rPr lang="en-US" sz="2500" dirty="0" err="1"/>
              <a:t>Eg</a:t>
            </a:r>
            <a:r>
              <a:rPr lang="en-US" sz="2500" dirty="0"/>
              <a:t>: For example, retail sales tend to peak for the Christmas season and then decline after the holidays. So time series of retail sales will typically show increasing sales from September through December and declining sales in January and February.</a:t>
            </a:r>
          </a:p>
          <a:p>
            <a:endParaRPr lang="en-US" sz="2500" dirty="0"/>
          </a:p>
          <a:p>
            <a:r>
              <a:rPr lang="en-US" sz="2500" dirty="0"/>
              <a:t>If seasonality is present, it must be incorporated into the time series model. </a:t>
            </a:r>
          </a:p>
        </p:txBody>
      </p:sp>
      <p:sp>
        <p:nvSpPr>
          <p:cNvPr id="4" name="Footer Placeholder 3">
            <a:extLst>
              <a:ext uri="{FF2B5EF4-FFF2-40B4-BE49-F238E27FC236}">
                <a16:creationId xmlns:a16="http://schemas.microsoft.com/office/drawing/2014/main" id="{E97364D9-C80C-41DA-9B6F-EEE4A6C6B017}"/>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1028" name="Picture 4">
            <a:extLst>
              <a:ext uri="{FF2B5EF4-FFF2-40B4-BE49-F238E27FC236}">
                <a16:creationId xmlns:a16="http://schemas.microsoft.com/office/drawing/2014/main" id="{3960B15B-23CB-43DE-A47E-43AC4C446A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5417153"/>
            <a:ext cx="4419600" cy="142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99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D569-158A-4A5A-B937-B5A569880EB4}"/>
              </a:ext>
            </a:extLst>
          </p:cNvPr>
          <p:cNvSpPr>
            <a:spLocks noGrp="1"/>
          </p:cNvSpPr>
          <p:nvPr>
            <p:ph type="title"/>
          </p:nvPr>
        </p:nvSpPr>
        <p:spPr>
          <a:xfrm>
            <a:off x="1035844" y="78070"/>
            <a:ext cx="6858000" cy="914400"/>
          </a:xfrm>
        </p:spPr>
        <p:txBody>
          <a:bodyPr wrap="square" anchor="ctr">
            <a:normAutofit/>
          </a:bodyPr>
          <a:lstStyle/>
          <a:p>
            <a:r>
              <a:rPr lang="en-US" dirty="0"/>
              <a:t>Auto Co-relation</a:t>
            </a:r>
          </a:p>
        </p:txBody>
      </p:sp>
      <p:sp>
        <p:nvSpPr>
          <p:cNvPr id="3" name="Content Placeholder 2">
            <a:extLst>
              <a:ext uri="{FF2B5EF4-FFF2-40B4-BE49-F238E27FC236}">
                <a16:creationId xmlns:a16="http://schemas.microsoft.com/office/drawing/2014/main" id="{ED5E641E-CE25-43C7-9685-3E873EFC8719}"/>
              </a:ext>
            </a:extLst>
          </p:cNvPr>
          <p:cNvSpPr>
            <a:spLocks noGrp="1"/>
          </p:cNvSpPr>
          <p:nvPr>
            <p:ph sz="half" idx="1"/>
          </p:nvPr>
        </p:nvSpPr>
        <p:spPr>
          <a:xfrm>
            <a:off x="685800" y="1524000"/>
            <a:ext cx="3810000" cy="4572000"/>
          </a:xfrm>
        </p:spPr>
        <p:txBody>
          <a:bodyPr wrap="square" anchor="t">
            <a:normAutofit/>
          </a:bodyPr>
          <a:lstStyle/>
          <a:p>
            <a:pPr>
              <a:lnSpc>
                <a:spcPct val="90000"/>
              </a:lnSpc>
            </a:pPr>
            <a:r>
              <a:rPr lang="en-US" sz="1800" b="1" dirty="0"/>
              <a:t>Autocorrelation</a:t>
            </a:r>
            <a:r>
              <a:rPr lang="en-US" sz="1800" dirty="0"/>
              <a:t> is the similarity between observations as a function of the time lag between them.</a:t>
            </a:r>
          </a:p>
          <a:p>
            <a:pPr>
              <a:lnSpc>
                <a:spcPct val="90000"/>
              </a:lnSpc>
            </a:pPr>
            <a:endParaRPr lang="en-US" sz="1800" dirty="0"/>
          </a:p>
          <a:p>
            <a:pPr>
              <a:lnSpc>
                <a:spcPct val="90000"/>
              </a:lnSpc>
            </a:pPr>
            <a:r>
              <a:rPr lang="en-US" sz="1800" dirty="0"/>
              <a:t>It is when a time series is linearly related to a lagged version of itself. By contrast, correlation is simply when two independent variables are linearly related.</a:t>
            </a:r>
          </a:p>
          <a:p>
            <a:pPr>
              <a:lnSpc>
                <a:spcPct val="90000"/>
              </a:lnSpc>
            </a:pPr>
            <a:endParaRPr lang="en-US" sz="1800" dirty="0"/>
          </a:p>
          <a:p>
            <a:pPr>
              <a:lnSpc>
                <a:spcPct val="90000"/>
              </a:lnSpc>
            </a:pPr>
            <a:r>
              <a:rPr lang="en-US" sz="1800" dirty="0"/>
              <a:t>Majority of the algorithms to analyze Time-Series rely on the assumption that there is no auto correlations.</a:t>
            </a:r>
          </a:p>
        </p:txBody>
      </p:sp>
      <p:pic>
        <p:nvPicPr>
          <p:cNvPr id="2050" name="Picture 2">
            <a:extLst>
              <a:ext uri="{FF2B5EF4-FFF2-40B4-BE49-F238E27FC236}">
                <a16:creationId xmlns:a16="http://schemas.microsoft.com/office/drawing/2014/main" id="{02F4BC86-3D53-44BD-BBF1-AEE362F043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79578" y="1360023"/>
            <a:ext cx="3810000" cy="194309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E4357E8-4745-4032-8F26-98DD9CF63DC2}"/>
              </a:ext>
            </a:extLst>
          </p:cNvPr>
          <p:cNvSpPr>
            <a:spLocks noGrp="1"/>
          </p:cNvSpPr>
          <p:nvPr>
            <p:ph type="ftr" sz="quarter" idx="10"/>
          </p:nvPr>
        </p:nvSpPr>
        <p:spPr>
          <a:xfrm>
            <a:off x="3124200" y="6477000"/>
            <a:ext cx="2895600" cy="457200"/>
          </a:xfrm>
        </p:spPr>
        <p:txBody>
          <a:bodyPr wrap="square" anchor="t">
            <a:normAutofit/>
          </a:bodyPr>
          <a:lstStyle/>
          <a:p>
            <a:pPr>
              <a:spcAft>
                <a:spcPts val="600"/>
              </a:spcAft>
              <a:defRPr/>
            </a:pPr>
            <a:r>
              <a:rPr lang="en-US">
                <a:solidFill>
                  <a:srgbClr val="000000"/>
                </a:solidFill>
              </a:rPr>
              <a:t>INFO 605, Il-Yeol Song</a:t>
            </a:r>
          </a:p>
        </p:txBody>
      </p:sp>
      <p:sp>
        <p:nvSpPr>
          <p:cNvPr id="2052" name="Slide Number Placeholder 5">
            <a:extLst>
              <a:ext uri="{FF2B5EF4-FFF2-40B4-BE49-F238E27FC236}">
                <a16:creationId xmlns:a16="http://schemas.microsoft.com/office/drawing/2014/main" id="{4EF56F41-7C60-44AB-9C26-2A7655244568}"/>
              </a:ext>
            </a:extLst>
          </p:cNvPr>
          <p:cNvSpPr>
            <a:spLocks noGrp="1"/>
          </p:cNvSpPr>
          <p:nvPr>
            <p:ph type="sldNum" sz="quarter" idx="11"/>
          </p:nvPr>
        </p:nvSpPr>
        <p:spPr>
          <a:xfrm>
            <a:off x="7239000" y="6400799"/>
            <a:ext cx="1905000" cy="457200"/>
          </a:xfrm>
        </p:spPr>
        <p:txBody>
          <a:bodyPr/>
          <a:lstStyle/>
          <a:p>
            <a:pPr>
              <a:spcAft>
                <a:spcPts val="600"/>
              </a:spcAft>
              <a:defRPr/>
            </a:pPr>
            <a:fld id="{69C53DFD-5AB4-42B8-8E98-B1225630AE0E}" type="slidenum">
              <a:rPr lang="en-US" altLang="en-US">
                <a:solidFill>
                  <a:srgbClr val="000000"/>
                </a:solidFill>
              </a:rPr>
              <a:pPr>
                <a:spcAft>
                  <a:spcPts val="600"/>
                </a:spcAft>
                <a:defRPr/>
              </a:pPr>
              <a:t>5</a:t>
            </a:fld>
            <a:endParaRPr lang="en-US" altLang="en-US">
              <a:solidFill>
                <a:srgbClr val="000000"/>
              </a:solidFill>
            </a:endParaRPr>
          </a:p>
        </p:txBody>
      </p:sp>
      <p:sp>
        <p:nvSpPr>
          <p:cNvPr id="5" name="TextBox 4">
            <a:extLst>
              <a:ext uri="{FF2B5EF4-FFF2-40B4-BE49-F238E27FC236}">
                <a16:creationId xmlns:a16="http://schemas.microsoft.com/office/drawing/2014/main" id="{804F7FC7-B5B9-4ECA-80AB-9CCBA8B49D6F}"/>
              </a:ext>
            </a:extLst>
          </p:cNvPr>
          <p:cNvSpPr txBox="1"/>
          <p:nvPr/>
        </p:nvSpPr>
        <p:spPr>
          <a:xfrm>
            <a:off x="4679578" y="3581400"/>
            <a:ext cx="3810000" cy="2308324"/>
          </a:xfrm>
          <a:prstGeom prst="rect">
            <a:avLst/>
          </a:prstGeom>
          <a:noFill/>
        </p:spPr>
        <p:txBody>
          <a:bodyPr wrap="square" rtlCol="0">
            <a:spAutoFit/>
          </a:bodyPr>
          <a:lstStyle/>
          <a:p>
            <a:r>
              <a:rPr lang="en-US" dirty="0"/>
              <a:t>Above is an example of an autocorrelation plot. Looking closely, you realize that the first value and the 24th value have a high autocorrelation. Similarly, the 12th and 36th observations are highly correlated. This means that we will find a very similar value at every 24 unit of time.</a:t>
            </a:r>
          </a:p>
        </p:txBody>
      </p:sp>
    </p:spTree>
    <p:extLst>
      <p:ext uri="{BB962C8B-B14F-4D97-AF65-F5344CB8AC3E}">
        <p14:creationId xmlns:p14="http://schemas.microsoft.com/office/powerpoint/2010/main" val="112790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AAAA-9F1D-4152-9358-9DEAC6AC767E}"/>
              </a:ext>
            </a:extLst>
          </p:cNvPr>
          <p:cNvSpPr>
            <a:spLocks noGrp="1"/>
          </p:cNvSpPr>
          <p:nvPr>
            <p:ph type="title"/>
          </p:nvPr>
        </p:nvSpPr>
        <p:spPr/>
        <p:txBody>
          <a:bodyPr/>
          <a:lstStyle/>
          <a:p>
            <a:r>
              <a:rPr lang="en-US" dirty="0"/>
              <a:t>Stationarity:</a:t>
            </a:r>
          </a:p>
        </p:txBody>
      </p:sp>
      <p:sp>
        <p:nvSpPr>
          <p:cNvPr id="3" name="Content Placeholder 2">
            <a:extLst>
              <a:ext uri="{FF2B5EF4-FFF2-40B4-BE49-F238E27FC236}">
                <a16:creationId xmlns:a16="http://schemas.microsoft.com/office/drawing/2014/main" id="{7C411069-E4EA-417E-9856-CDA6B1C13BF2}"/>
              </a:ext>
            </a:extLst>
          </p:cNvPr>
          <p:cNvSpPr>
            <a:spLocks noGrp="1"/>
          </p:cNvSpPr>
          <p:nvPr>
            <p:ph idx="1"/>
          </p:nvPr>
        </p:nvSpPr>
        <p:spPr/>
        <p:txBody>
          <a:bodyPr/>
          <a:lstStyle/>
          <a:p>
            <a:r>
              <a:rPr lang="en-US" sz="2400" dirty="0"/>
              <a:t> A time series is said to be stationary if its statistical properties do not change over time. In other words, it has constant mean and variance, and covariance is independent of time.</a:t>
            </a:r>
          </a:p>
          <a:p>
            <a:endParaRPr lang="en-US" sz="2400" dirty="0"/>
          </a:p>
          <a:p>
            <a:endParaRPr lang="en-US" sz="2400" dirty="0"/>
          </a:p>
          <a:p>
            <a:endParaRPr lang="en-US" sz="2400" dirty="0"/>
          </a:p>
          <a:p>
            <a:r>
              <a:rPr lang="en-US" sz="2400" dirty="0"/>
              <a:t>Looking again at the same plot, we see that the process above is stationary. The mean and variance do not vary over time.</a:t>
            </a:r>
          </a:p>
          <a:p>
            <a:pPr marL="0" indent="0">
              <a:buNone/>
            </a:pPr>
            <a:endParaRPr lang="en-US" sz="2000" dirty="0"/>
          </a:p>
          <a:p>
            <a:pPr marL="0" indent="0">
              <a:buNone/>
            </a:pPr>
            <a:r>
              <a:rPr lang="en-US" sz="2000" dirty="0"/>
              <a:t>Ideally, we want to have a stationary time series for modelling. Of course, not all of them are stationary, but we can make different transformations to make them stationary.</a:t>
            </a:r>
          </a:p>
        </p:txBody>
      </p:sp>
      <p:sp>
        <p:nvSpPr>
          <p:cNvPr id="4" name="Footer Placeholder 3">
            <a:extLst>
              <a:ext uri="{FF2B5EF4-FFF2-40B4-BE49-F238E27FC236}">
                <a16:creationId xmlns:a16="http://schemas.microsoft.com/office/drawing/2014/main" id="{190DC5A0-8CA9-4D52-9685-525B62E2F8DC}"/>
              </a:ext>
            </a:extLst>
          </p:cNvPr>
          <p:cNvSpPr>
            <a:spLocks noGrp="1"/>
          </p:cNvSpPr>
          <p:nvPr>
            <p:ph type="ftr" sz="quarter" idx="10"/>
          </p:nvPr>
        </p:nvSpPr>
        <p:spPr/>
        <p:txBody>
          <a:bodyPr/>
          <a:lstStyle/>
          <a:p>
            <a:pPr>
              <a:defRPr/>
            </a:pPr>
            <a:r>
              <a:rPr lang="en-US">
                <a:solidFill>
                  <a:srgbClr val="000000"/>
                </a:solidFill>
              </a:rPr>
              <a:t>INFO 605, Il-Yeol Song</a:t>
            </a:r>
          </a:p>
        </p:txBody>
      </p:sp>
      <p:pic>
        <p:nvPicPr>
          <p:cNvPr id="3078" name="Picture 6">
            <a:extLst>
              <a:ext uri="{FF2B5EF4-FFF2-40B4-BE49-F238E27FC236}">
                <a16:creationId xmlns:a16="http://schemas.microsoft.com/office/drawing/2014/main" id="{7D131834-5667-4AE6-AE35-4313E8DE21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514600"/>
            <a:ext cx="4888992" cy="148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62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E288-DF92-4C64-9557-74B992727BB9}"/>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1A45536A-44E7-42EB-BEA7-61C35A8DF3E2}"/>
              </a:ext>
            </a:extLst>
          </p:cNvPr>
          <p:cNvSpPr>
            <a:spLocks noGrp="1"/>
          </p:cNvSpPr>
          <p:nvPr>
            <p:ph idx="1"/>
          </p:nvPr>
        </p:nvSpPr>
        <p:spPr/>
        <p:txBody>
          <a:bodyPr/>
          <a:lstStyle/>
          <a:p>
            <a:r>
              <a:rPr lang="en-US" dirty="0"/>
              <a:t>When a series contains a trend, seasonality, and noise, then you can define that series by the way those components interact with each other. </a:t>
            </a:r>
          </a:p>
          <a:p>
            <a:r>
              <a:rPr lang="en-US" dirty="0"/>
              <a:t>These interactions can be reduced to what is called either a </a:t>
            </a:r>
          </a:p>
          <a:p>
            <a:pPr lvl="1"/>
            <a:r>
              <a:rPr lang="en-US" dirty="0"/>
              <a:t>Multiplicative: </a:t>
            </a:r>
            <a:r>
              <a:rPr lang="en-US" sz="2200" dirty="0"/>
              <a:t>A multiplicative time series is when the fluctuations in the time series increase over time and is dependent on the level of the series</a:t>
            </a:r>
          </a:p>
          <a:p>
            <a:pPr lvl="4"/>
            <a:r>
              <a:rPr lang="en-US" dirty="0"/>
              <a:t>Time series  = t (trend) * s (seasonality) * n (noise)</a:t>
            </a:r>
            <a:endParaRPr lang="en-US" sz="1400" dirty="0"/>
          </a:p>
          <a:p>
            <a:pPr lvl="1"/>
            <a:r>
              <a:rPr lang="en-US" dirty="0"/>
              <a:t>Additive</a:t>
            </a:r>
            <a:r>
              <a:rPr lang="en-US" sz="2200" dirty="0"/>
              <a:t>: An additive model is when the fluctuations in the time series stay constant over time.</a:t>
            </a:r>
            <a:endParaRPr lang="en-US" sz="1400" dirty="0"/>
          </a:p>
          <a:p>
            <a:pPr lvl="4"/>
            <a:r>
              <a:rPr lang="en-US" dirty="0"/>
              <a:t>Time series  = t (trend) + s (seasonality) + n (noise)</a:t>
            </a:r>
            <a:endParaRPr lang="en-US" sz="1400" dirty="0"/>
          </a:p>
        </p:txBody>
      </p:sp>
      <p:sp>
        <p:nvSpPr>
          <p:cNvPr id="4" name="Footer Placeholder 3">
            <a:extLst>
              <a:ext uri="{FF2B5EF4-FFF2-40B4-BE49-F238E27FC236}">
                <a16:creationId xmlns:a16="http://schemas.microsoft.com/office/drawing/2014/main" id="{4BEFAFCB-B263-469A-AA93-66FE5A2E5028}"/>
              </a:ext>
            </a:extLst>
          </p:cNvPr>
          <p:cNvSpPr>
            <a:spLocks noGrp="1"/>
          </p:cNvSpPr>
          <p:nvPr>
            <p:ph type="ftr" sz="quarter" idx="10"/>
          </p:nvPr>
        </p:nvSpPr>
        <p:spPr/>
        <p:txBody>
          <a:bodyPr/>
          <a:lstStyle/>
          <a:p>
            <a:pPr>
              <a:defRPr/>
            </a:pPr>
            <a:r>
              <a:rPr lang="en-US">
                <a:solidFill>
                  <a:srgbClr val="000000"/>
                </a:solidFill>
              </a:rPr>
              <a:t>INFO 605, Il-Yeol Song</a:t>
            </a:r>
          </a:p>
        </p:txBody>
      </p:sp>
    </p:spTree>
    <p:extLst>
      <p:ext uri="{BB962C8B-B14F-4D97-AF65-F5344CB8AC3E}">
        <p14:creationId xmlns:p14="http://schemas.microsoft.com/office/powerpoint/2010/main" val="202043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651-DE6D-4DC5-85E1-7C608680B087}"/>
              </a:ext>
            </a:extLst>
          </p:cNvPr>
          <p:cNvSpPr>
            <a:spLocks noGrp="1"/>
          </p:cNvSpPr>
          <p:nvPr>
            <p:ph type="title"/>
          </p:nvPr>
        </p:nvSpPr>
        <p:spPr>
          <a:xfrm>
            <a:off x="990600" y="304800"/>
            <a:ext cx="6858000" cy="914400"/>
          </a:xfrm>
        </p:spPr>
        <p:txBody>
          <a:bodyPr wrap="square" anchor="ctr">
            <a:normAutofit/>
          </a:bodyPr>
          <a:lstStyle/>
          <a:p>
            <a:r>
              <a:rPr lang="en-US" dirty="0"/>
              <a:t>When to use Multiplicative Model:</a:t>
            </a:r>
          </a:p>
        </p:txBody>
      </p:sp>
      <p:sp>
        <p:nvSpPr>
          <p:cNvPr id="3" name="Content Placeholder 2">
            <a:extLst>
              <a:ext uri="{FF2B5EF4-FFF2-40B4-BE49-F238E27FC236}">
                <a16:creationId xmlns:a16="http://schemas.microsoft.com/office/drawing/2014/main" id="{97F8C9F1-5280-4962-A9E0-793EFC9524B1}"/>
              </a:ext>
            </a:extLst>
          </p:cNvPr>
          <p:cNvSpPr>
            <a:spLocks noGrp="1"/>
          </p:cNvSpPr>
          <p:nvPr>
            <p:ph type="body" sz="half" idx="1"/>
          </p:nvPr>
        </p:nvSpPr>
        <p:spPr>
          <a:xfrm>
            <a:off x="685800" y="1524000"/>
            <a:ext cx="3810000" cy="4572000"/>
          </a:xfrm>
        </p:spPr>
        <p:txBody>
          <a:bodyPr wrap="square" anchor="t">
            <a:normAutofit/>
          </a:bodyPr>
          <a:lstStyle/>
          <a:p>
            <a:pPr>
              <a:lnSpc>
                <a:spcPct val="90000"/>
              </a:lnSpc>
            </a:pPr>
            <a:r>
              <a:rPr lang="en-US" dirty="0"/>
              <a:t>We will use multiplicative models when the seasonality of the model would increase with the level over time. In the graph below, you can see that the seasonality of airplane passengers increases as the level increases:</a:t>
            </a:r>
            <a:endParaRPr lang="en-US"/>
          </a:p>
          <a:p>
            <a:pPr marL="0" indent="0">
              <a:lnSpc>
                <a:spcPct val="90000"/>
              </a:lnSpc>
              <a:buNone/>
            </a:pPr>
            <a:endParaRPr lang="en-US"/>
          </a:p>
        </p:txBody>
      </p:sp>
      <p:pic>
        <p:nvPicPr>
          <p:cNvPr id="7" name="Picture 6" descr="A screenshot of a cell phone&#10;&#10;Description automatically generated">
            <a:extLst>
              <a:ext uri="{FF2B5EF4-FFF2-40B4-BE49-F238E27FC236}">
                <a16:creationId xmlns:a16="http://schemas.microsoft.com/office/drawing/2014/main" id="{F01850EE-5E57-4C0F-96AB-27B85A577720}"/>
              </a:ext>
            </a:extLst>
          </p:cNvPr>
          <p:cNvPicPr>
            <a:picLocks noChangeAspect="1"/>
          </p:cNvPicPr>
          <p:nvPr/>
        </p:nvPicPr>
        <p:blipFill>
          <a:blip r:embed="rId2"/>
          <a:stretch>
            <a:fillRect/>
          </a:stretch>
        </p:blipFill>
        <p:spPr>
          <a:xfrm>
            <a:off x="4648200" y="2271713"/>
            <a:ext cx="3810000" cy="3076574"/>
          </a:xfrm>
          <a:prstGeom prst="rect">
            <a:avLst/>
          </a:prstGeom>
          <a:noFill/>
        </p:spPr>
      </p:pic>
      <p:sp>
        <p:nvSpPr>
          <p:cNvPr id="4" name="Footer Placeholder 3">
            <a:extLst>
              <a:ext uri="{FF2B5EF4-FFF2-40B4-BE49-F238E27FC236}">
                <a16:creationId xmlns:a16="http://schemas.microsoft.com/office/drawing/2014/main" id="{3DE0ED03-6B29-41E9-B671-52A55DFD1E10}"/>
              </a:ext>
            </a:extLst>
          </p:cNvPr>
          <p:cNvSpPr>
            <a:spLocks noGrp="1"/>
          </p:cNvSpPr>
          <p:nvPr>
            <p:ph type="ftr" sz="quarter" idx="11"/>
          </p:nvPr>
        </p:nvSpPr>
        <p:spPr>
          <a:xfrm>
            <a:off x="3124200" y="6477000"/>
            <a:ext cx="2895600" cy="457200"/>
          </a:xfrm>
        </p:spPr>
        <p:txBody>
          <a:bodyPr wrap="square" anchor="t">
            <a:normAutofit/>
          </a:bodyPr>
          <a:lstStyle/>
          <a:p>
            <a:pPr>
              <a:spcAft>
                <a:spcPts val="600"/>
              </a:spcAft>
              <a:defRPr/>
            </a:pPr>
            <a:r>
              <a:rPr lang="en-US">
                <a:solidFill>
                  <a:srgbClr val="000000"/>
                </a:solidFill>
              </a:rPr>
              <a:t>INFO 605, Il-Yeol Song</a:t>
            </a:r>
          </a:p>
        </p:txBody>
      </p:sp>
      <p:sp>
        <p:nvSpPr>
          <p:cNvPr id="12" name="Slide Number Placeholder 5">
            <a:extLst>
              <a:ext uri="{FF2B5EF4-FFF2-40B4-BE49-F238E27FC236}">
                <a16:creationId xmlns:a16="http://schemas.microsoft.com/office/drawing/2014/main" id="{9F65B371-C619-4A89-8856-8BA022743D31}"/>
              </a:ext>
            </a:extLst>
          </p:cNvPr>
          <p:cNvSpPr>
            <a:spLocks noGrp="1"/>
          </p:cNvSpPr>
          <p:nvPr>
            <p:ph type="sldNum" sz="quarter" idx="12"/>
          </p:nvPr>
        </p:nvSpPr>
        <p:spPr>
          <a:xfrm>
            <a:off x="7239000" y="6400799"/>
            <a:ext cx="1905000" cy="457200"/>
          </a:xfrm>
        </p:spPr>
        <p:txBody>
          <a:bodyPr/>
          <a:lstStyle/>
          <a:p>
            <a:pPr>
              <a:spcAft>
                <a:spcPts val="600"/>
              </a:spcAft>
              <a:defRPr/>
            </a:pPr>
            <a:fld id="{2A620667-3E2E-4318-968F-BD6A03CE7BFC}" type="slidenum">
              <a:rPr lang="en-US" altLang="en-US">
                <a:solidFill>
                  <a:srgbClr val="000000"/>
                </a:solidFill>
              </a:rPr>
              <a:pPr>
                <a:spcAft>
                  <a:spcPts val="600"/>
                </a:spcAft>
                <a:defRPr/>
              </a:pPr>
              <a:t>8</a:t>
            </a:fld>
            <a:endParaRPr lang="en-US" altLang="en-US">
              <a:solidFill>
                <a:srgbClr val="000000"/>
              </a:solidFill>
            </a:endParaRPr>
          </a:p>
        </p:txBody>
      </p:sp>
    </p:spTree>
    <p:extLst>
      <p:ext uri="{BB962C8B-B14F-4D97-AF65-F5344CB8AC3E}">
        <p14:creationId xmlns:p14="http://schemas.microsoft.com/office/powerpoint/2010/main" val="417258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9D1A-B001-4303-A7C4-C21CE0F383F5}"/>
              </a:ext>
            </a:extLst>
          </p:cNvPr>
          <p:cNvSpPr>
            <a:spLocks noGrp="1"/>
          </p:cNvSpPr>
          <p:nvPr>
            <p:ph type="title"/>
          </p:nvPr>
        </p:nvSpPr>
        <p:spPr>
          <a:xfrm>
            <a:off x="990600" y="304800"/>
            <a:ext cx="6858000" cy="914400"/>
          </a:xfrm>
        </p:spPr>
        <p:txBody>
          <a:bodyPr wrap="square" anchor="ctr">
            <a:normAutofit/>
          </a:bodyPr>
          <a:lstStyle/>
          <a:p>
            <a:r>
              <a:rPr lang="en-US" dirty="0"/>
              <a:t>When to use Additive Model</a:t>
            </a:r>
          </a:p>
        </p:txBody>
      </p:sp>
      <p:sp>
        <p:nvSpPr>
          <p:cNvPr id="3" name="Content Placeholder 2">
            <a:extLst>
              <a:ext uri="{FF2B5EF4-FFF2-40B4-BE49-F238E27FC236}">
                <a16:creationId xmlns:a16="http://schemas.microsoft.com/office/drawing/2014/main" id="{A88EB00F-9FEE-4234-AF34-220117B77F9F}"/>
              </a:ext>
            </a:extLst>
          </p:cNvPr>
          <p:cNvSpPr>
            <a:spLocks noGrp="1"/>
          </p:cNvSpPr>
          <p:nvPr>
            <p:ph type="body" sz="half" idx="1"/>
          </p:nvPr>
        </p:nvSpPr>
        <p:spPr>
          <a:xfrm>
            <a:off x="685800" y="1524000"/>
            <a:ext cx="3810000" cy="4572000"/>
          </a:xfrm>
        </p:spPr>
        <p:txBody>
          <a:bodyPr wrap="square" anchor="t">
            <a:normAutofit/>
          </a:bodyPr>
          <a:lstStyle/>
          <a:p>
            <a:pPr>
              <a:lnSpc>
                <a:spcPct val="90000"/>
              </a:lnSpc>
            </a:pPr>
            <a:r>
              <a:rPr lang="en-US" sz="2400"/>
              <a:t>We will use Additive model when model’s seasonality is constant from year to year and not related to the increase or decrease in the level over time. Below is a graph of births in New York where you can see that although the level increases, the seasonality stays the same</a:t>
            </a:r>
          </a:p>
        </p:txBody>
      </p:sp>
      <p:pic>
        <p:nvPicPr>
          <p:cNvPr id="5" name="Picture 4">
            <a:extLst>
              <a:ext uri="{FF2B5EF4-FFF2-40B4-BE49-F238E27FC236}">
                <a16:creationId xmlns:a16="http://schemas.microsoft.com/office/drawing/2014/main" id="{A337E0C2-9071-4B9E-BFE4-88A5A436DBE9}"/>
              </a:ext>
            </a:extLst>
          </p:cNvPr>
          <p:cNvPicPr>
            <a:picLocks noChangeAspect="1"/>
          </p:cNvPicPr>
          <p:nvPr/>
        </p:nvPicPr>
        <p:blipFill>
          <a:blip r:embed="rId2"/>
          <a:stretch>
            <a:fillRect/>
          </a:stretch>
        </p:blipFill>
        <p:spPr>
          <a:xfrm>
            <a:off x="4648200" y="2257425"/>
            <a:ext cx="3810000" cy="3105149"/>
          </a:xfrm>
          <a:prstGeom prst="rect">
            <a:avLst/>
          </a:prstGeom>
          <a:noFill/>
        </p:spPr>
      </p:pic>
      <p:sp>
        <p:nvSpPr>
          <p:cNvPr id="4" name="Footer Placeholder 3">
            <a:extLst>
              <a:ext uri="{FF2B5EF4-FFF2-40B4-BE49-F238E27FC236}">
                <a16:creationId xmlns:a16="http://schemas.microsoft.com/office/drawing/2014/main" id="{4EE209F4-FCD4-46F0-A3AC-B107E07513E5}"/>
              </a:ext>
            </a:extLst>
          </p:cNvPr>
          <p:cNvSpPr>
            <a:spLocks noGrp="1"/>
          </p:cNvSpPr>
          <p:nvPr>
            <p:ph type="ftr" sz="quarter" idx="11"/>
          </p:nvPr>
        </p:nvSpPr>
        <p:spPr>
          <a:xfrm>
            <a:off x="3124200" y="6477000"/>
            <a:ext cx="2895600" cy="457200"/>
          </a:xfrm>
        </p:spPr>
        <p:txBody>
          <a:bodyPr wrap="square" anchor="t">
            <a:normAutofit/>
          </a:bodyPr>
          <a:lstStyle/>
          <a:p>
            <a:pPr>
              <a:spcAft>
                <a:spcPts val="600"/>
              </a:spcAft>
              <a:defRPr/>
            </a:pPr>
            <a:r>
              <a:rPr lang="en-US">
                <a:solidFill>
                  <a:srgbClr val="000000"/>
                </a:solidFill>
              </a:rPr>
              <a:t>INFO 605, Il-Yeol Song</a:t>
            </a:r>
          </a:p>
        </p:txBody>
      </p:sp>
      <p:sp>
        <p:nvSpPr>
          <p:cNvPr id="10" name="Slide Number Placeholder 5">
            <a:extLst>
              <a:ext uri="{FF2B5EF4-FFF2-40B4-BE49-F238E27FC236}">
                <a16:creationId xmlns:a16="http://schemas.microsoft.com/office/drawing/2014/main" id="{67BA6D27-9FB8-44B9-98CD-DA206731E278}"/>
              </a:ext>
            </a:extLst>
          </p:cNvPr>
          <p:cNvSpPr>
            <a:spLocks noGrp="1"/>
          </p:cNvSpPr>
          <p:nvPr>
            <p:ph type="sldNum" sz="quarter" idx="12"/>
          </p:nvPr>
        </p:nvSpPr>
        <p:spPr>
          <a:xfrm>
            <a:off x="7239000" y="6400799"/>
            <a:ext cx="1905000" cy="457200"/>
          </a:xfrm>
        </p:spPr>
        <p:txBody>
          <a:bodyPr/>
          <a:lstStyle/>
          <a:p>
            <a:pPr>
              <a:spcAft>
                <a:spcPts val="600"/>
              </a:spcAft>
              <a:defRPr/>
            </a:pPr>
            <a:fld id="{2A620667-3E2E-4318-968F-BD6A03CE7BFC}" type="slidenum">
              <a:rPr lang="en-US" altLang="en-US">
                <a:solidFill>
                  <a:srgbClr val="000000"/>
                </a:solidFill>
              </a:rPr>
              <a:pPr>
                <a:spcAft>
                  <a:spcPts val="600"/>
                </a:spcAft>
                <a:defRPr/>
              </a:pPr>
              <a:t>9</a:t>
            </a:fld>
            <a:endParaRPr lang="en-US" altLang="en-US">
              <a:solidFill>
                <a:srgbClr val="000000"/>
              </a:solidFill>
            </a:endParaRPr>
          </a:p>
        </p:txBody>
      </p:sp>
    </p:spTree>
    <p:extLst>
      <p:ext uri="{BB962C8B-B14F-4D97-AF65-F5344CB8AC3E}">
        <p14:creationId xmlns:p14="http://schemas.microsoft.com/office/powerpoint/2010/main" val="2022052300"/>
      </p:ext>
    </p:extLst>
  </p:cSld>
  <p:clrMapOvr>
    <a:masterClrMapping/>
  </p:clrMapOvr>
</p:sld>
</file>

<file path=ppt/theme/theme1.xml><?xml version="1.0" encoding="utf-8"?>
<a:theme xmlns:a="http://schemas.openxmlformats.org/drawingml/2006/main" name="1_songpre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ongp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ngp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ongpres 2">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ngpr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ongpres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ongpres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ongpres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asic ischool ppt template is018">
  <a:themeElements>
    <a:clrScheme name="Custom 4">
      <a:dk1>
        <a:srgbClr val="FFC600"/>
      </a:dk1>
      <a:lt1>
        <a:srgbClr val="FFFFFF"/>
      </a:lt1>
      <a:dk2>
        <a:srgbClr val="003478"/>
      </a:dk2>
      <a:lt2>
        <a:srgbClr val="FFC600"/>
      </a:lt2>
      <a:accent1>
        <a:srgbClr val="75AADB"/>
      </a:accent1>
      <a:accent2>
        <a:srgbClr val="9C182F"/>
      </a:accent2>
      <a:accent3>
        <a:srgbClr val="959300"/>
      </a:accent3>
      <a:accent4>
        <a:srgbClr val="006098"/>
      </a:accent4>
      <a:accent5>
        <a:srgbClr val="FF7D00"/>
      </a:accent5>
      <a:accent6>
        <a:srgbClr val="3F3F3F"/>
      </a:accent6>
      <a:hlink>
        <a:srgbClr val="595959"/>
      </a:hlink>
      <a:folHlink>
        <a:srgbClr val="7F7F7F"/>
      </a:folHlink>
    </a:clrScheme>
    <a:fontScheme name="ischool">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dirty="0" smtClean="0">
            <a:solidFill>
              <a:schemeClr val="bg1"/>
            </a:solidFill>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2136</Words>
  <Application>Microsoft Office PowerPoint</Application>
  <PresentationFormat>On-screen Show (4:3)</PresentationFormat>
  <Paragraphs>207</Paragraphs>
  <Slides>32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Times New Roman</vt:lpstr>
      <vt:lpstr>Times New Roman</vt:lpstr>
      <vt:lpstr>Wingdings</vt:lpstr>
      <vt:lpstr>1_songpres</vt:lpstr>
      <vt:lpstr>basic ischool ppt template is018</vt:lpstr>
      <vt:lpstr>PowerPoint Presentation</vt:lpstr>
      <vt:lpstr>What is Time Series Data</vt:lpstr>
      <vt:lpstr>What makes Time Series data different?</vt:lpstr>
      <vt:lpstr>Seasonality:</vt:lpstr>
      <vt:lpstr>Auto Co-relation</vt:lpstr>
      <vt:lpstr>Stationarity:</vt:lpstr>
      <vt:lpstr>Algorithms:</vt:lpstr>
      <vt:lpstr>When to use Multiplicative Model:</vt:lpstr>
      <vt:lpstr>When to use Additive Model</vt:lpstr>
      <vt:lpstr>Exponential Smoothing</vt:lpstr>
      <vt:lpstr>Model Performance Metrics: </vt:lpstr>
      <vt:lpstr>Timeseries with 1-Click in BigML</vt:lpstr>
      <vt:lpstr>Time Series Configuration Options</vt:lpstr>
      <vt:lpstr>Time Series Configuration Options (Conti..)</vt:lpstr>
      <vt:lpstr>Time Series Configuration Options (Conti..)</vt:lpstr>
      <vt:lpstr>Time Series Configuration Options (Conti..)</vt:lpstr>
      <vt:lpstr>Time Series Configuration Options (Conti..)</vt:lpstr>
      <vt:lpstr>Time Series Configuration Options (Conti..)</vt:lpstr>
      <vt:lpstr>Time Series Configuration Options (Conti..)</vt:lpstr>
      <vt:lpstr>Time series analysis</vt:lpstr>
      <vt:lpstr>Time series analysis</vt:lpstr>
      <vt:lpstr>Time series analysis</vt:lpstr>
      <vt:lpstr>Time series analysis – Customized</vt:lpstr>
      <vt:lpstr>Time series analysis – Customized</vt:lpstr>
      <vt:lpstr>Time series analysis – 1 Click Model</vt:lpstr>
      <vt:lpstr>Time series analysis – 1 Click Model</vt:lpstr>
      <vt:lpstr>Time series analysis – Configured Model</vt:lpstr>
      <vt:lpstr>Time series analysis – Evaluation</vt:lpstr>
      <vt:lpstr>Time series analysis – Evaluation</vt:lpstr>
      <vt:lpstr>Time series analysis – Evaluation</vt:lpstr>
      <vt:lpstr>Additional Materials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Devarahalli Nanjappa</dc:creator>
  <cp:lastModifiedBy>Aditya Devarahalli Nanjappa</cp:lastModifiedBy>
  <cp:revision>8</cp:revision>
  <dcterms:created xsi:type="dcterms:W3CDTF">2020-03-27T00:42:17Z</dcterms:created>
  <dcterms:modified xsi:type="dcterms:W3CDTF">2020-03-27T02:52:40Z</dcterms:modified>
</cp:coreProperties>
</file>