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9" r:id="rId3"/>
    <p:sldId id="348" r:id="rId4"/>
    <p:sldId id="349" r:id="rId5"/>
    <p:sldId id="314" r:id="rId6"/>
    <p:sldId id="368" r:id="rId7"/>
    <p:sldId id="371" r:id="rId8"/>
    <p:sldId id="372" r:id="rId9"/>
    <p:sldId id="373" r:id="rId10"/>
    <p:sldId id="374" r:id="rId11"/>
    <p:sldId id="375" r:id="rId12"/>
    <p:sldId id="333" r:id="rId13"/>
    <p:sldId id="335" r:id="rId14"/>
    <p:sldId id="350" r:id="rId15"/>
    <p:sldId id="351" r:id="rId16"/>
    <p:sldId id="352" r:id="rId17"/>
    <p:sldId id="357" r:id="rId18"/>
    <p:sldId id="367" r:id="rId19"/>
    <p:sldId id="358" r:id="rId20"/>
    <p:sldId id="359" r:id="rId2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CCCC"/>
    <a:srgbClr val="CCECFF"/>
    <a:srgbClr val="FFCC99"/>
    <a:srgbClr val="FF9999"/>
    <a:srgbClr val="FFFFCC"/>
    <a:srgbClr val="FF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13" autoAdjust="0"/>
  </p:normalViewPr>
  <p:slideViewPr>
    <p:cSldViewPr>
      <p:cViewPr varScale="1">
        <p:scale>
          <a:sx n="66" d="100"/>
          <a:sy n="66" d="100"/>
        </p:scale>
        <p:origin x="1930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3B1CDC87-9A49-411E-AD7B-BBE32E412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B1082DD4-20F9-4B30-8C4C-4397F9F1C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3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9DC612-59E6-4F20-B228-CF87146FA9B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How can I show that networking is now part of life?</a:t>
            </a:r>
          </a:p>
          <a:p>
            <a:pPr eaLnBrk="1" hangingPunct="1"/>
            <a:r>
              <a:rPr lang="en-US" b="1" dirty="0"/>
              <a:t>Live Examples in the</a:t>
            </a:r>
            <a:r>
              <a:rPr lang="en-US" b="1" baseline="0" dirty="0"/>
              <a:t> Class Room – Breakdown into </a:t>
            </a:r>
          </a:p>
          <a:p>
            <a:pPr eaLnBrk="1" hangingPunct="1"/>
            <a:r>
              <a:rPr lang="en-US" b="1" baseline="0" dirty="0"/>
              <a:t>a)Daily Life Usage</a:t>
            </a:r>
            <a:endParaRPr lang="en-US" b="1" dirty="0"/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Turning on/off AC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Connecting/Disconnecting</a:t>
            </a:r>
            <a:r>
              <a:rPr lang="en-US" baseline="0" dirty="0"/>
              <a:t> projector </a:t>
            </a:r>
            <a:endParaRPr lang="en-US" dirty="0"/>
          </a:p>
          <a:p>
            <a:pPr marL="171450" indent="-171450" eaLnBrk="1" hangingPunct="1">
              <a:buFontTx/>
              <a:buChar char="-"/>
            </a:pPr>
            <a:r>
              <a:rPr lang="en-US" dirty="0"/>
              <a:t>Quran Recitation + Attaching audio with sound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/>
              <a:t>Playing game on internet (</a:t>
            </a:r>
            <a:r>
              <a:rPr lang="en-US" baseline="0" dirty="0" err="1"/>
              <a:t>Stickcricket</a:t>
            </a:r>
            <a:r>
              <a:rPr lang="en-US" baseline="0" dirty="0"/>
              <a:t> World T20) [5 Minutes]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Playing game on internet (Checkers) [5 Minutes]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Ask</a:t>
            </a:r>
            <a:r>
              <a:rPr lang="en-US" baseline="0" dirty="0"/>
              <a:t> students to tell a song and then find it on net and then running it. [5 Minutes]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Playing a game with each other on Systems [10 Minutes]</a:t>
            </a:r>
            <a:endParaRPr lang="en-US" dirty="0"/>
          </a:p>
          <a:p>
            <a:pPr marL="171450" indent="-171450" eaLnBrk="1" hangingPunct="1">
              <a:buFontTx/>
              <a:buChar char="-"/>
            </a:pPr>
            <a:r>
              <a:rPr lang="en-US" baseline="0" dirty="0"/>
              <a:t>A mobile call – Asking some body to call me for a minute [2 Minutes]</a:t>
            </a:r>
          </a:p>
          <a:p>
            <a:pPr marL="171450" indent="-171450" eaLnBrk="1" hangingPunct="1">
              <a:buFontTx/>
              <a:buChar char="-"/>
            </a:pPr>
            <a:r>
              <a:rPr lang="en-US" baseline="0" dirty="0"/>
              <a:t>-- A discussion on all these things</a:t>
            </a:r>
          </a:p>
          <a:p>
            <a:pPr marL="0" indent="0" eaLnBrk="1" hangingPunct="1">
              <a:buFontTx/>
              <a:buNone/>
            </a:pPr>
            <a:r>
              <a:rPr lang="en-US" b="1" baseline="0" dirty="0"/>
              <a:t>c) Advancing Humanity at Large</a:t>
            </a:r>
            <a:endParaRPr lang="en-US" baseline="0" dirty="0"/>
          </a:p>
          <a:p>
            <a:pPr marL="0" indent="0" eaLnBrk="1" hangingPunct="1">
              <a:buFontTx/>
              <a:buNone/>
            </a:pPr>
            <a:r>
              <a:rPr lang="en-US" b="1" baseline="0" dirty="0"/>
              <a:t>Other Examples (Demos)</a:t>
            </a:r>
          </a:p>
          <a:p>
            <a:pPr marL="0" indent="0" eaLnBrk="1" hangingPunct="1">
              <a:buFontTx/>
              <a:buNone/>
            </a:pPr>
            <a:endParaRPr lang="en-US" b="1" baseline="0" dirty="0"/>
          </a:p>
          <a:p>
            <a:pPr marL="0" indent="0" eaLnBrk="1" hangingPunct="1">
              <a:buFontTx/>
              <a:buNone/>
            </a:pPr>
            <a:r>
              <a:rPr lang="en-US" b="1" baseline="0" dirty="0"/>
              <a:t>Space Exploration</a:t>
            </a:r>
          </a:p>
          <a:p>
            <a:pPr marL="0" indent="0" eaLnBrk="1" hangingPunct="1">
              <a:buFontTx/>
              <a:buNone/>
            </a:pPr>
            <a:r>
              <a:rPr lang="en-US" b="0" baseline="0" dirty="0"/>
              <a:t>- https://www.universetoday.com/101196/how-do-astronauts-on-the-space-station-stay-in-touch-with-earth/</a:t>
            </a:r>
          </a:p>
          <a:p>
            <a:pPr marL="0" indent="0" eaLnBrk="1" hangingPunct="1">
              <a:buFontTx/>
              <a:buNone/>
            </a:pPr>
            <a:r>
              <a:rPr lang="en-US" b="1" baseline="0" dirty="0" err="1"/>
              <a:t>Aeroplanes</a:t>
            </a:r>
            <a:r>
              <a:rPr lang="en-US" b="1" baseline="0" dirty="0"/>
              <a:t> / Air Traffic Control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https://www.youtube.com/watch?v=V1hCY1lHlkU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https://www.youtube.com/watch?v=m5KOgETF78o</a:t>
            </a:r>
            <a:endParaRPr lang="en-US" b="1" baseline="0" dirty="0"/>
          </a:p>
          <a:p>
            <a:pPr marL="0" lvl="0" indent="0" eaLnBrk="1" hangingPunct="1">
              <a:buFontTx/>
              <a:buNone/>
            </a:pPr>
            <a:r>
              <a:rPr lang="en-US" b="1" baseline="0" dirty="0"/>
              <a:t>Remote Surgery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https://www.youtube.com/watch?v=d7IojFFHtiA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https://www.youtube.com/watch?v=PwEpnZeF38M</a:t>
            </a:r>
          </a:p>
          <a:p>
            <a:pPr marL="0" lvl="0" indent="0" eaLnBrk="1" hangingPunct="1">
              <a:buFontTx/>
              <a:buNone/>
            </a:pPr>
            <a:r>
              <a:rPr lang="en-US" b="1" baseline="0" dirty="0"/>
              <a:t>Soldier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https://www.youtube.com/watch?v=2ZDsKbzfCXw (At 10:42)</a:t>
            </a:r>
          </a:p>
          <a:p>
            <a:pPr marL="0" indent="0" eaLnBrk="1" hangingPunct="1">
              <a:buFontTx/>
              <a:buNone/>
            </a:pPr>
            <a:r>
              <a:rPr lang="en-US" b="1" baseline="0" dirty="0"/>
              <a:t>Drones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https://www.theguardian.com/commentisfree/cifamerica/video/2011/jun/15/drone-attack-protocol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http://www.dailymail.co.uk/news/article-3225719/Wiped-RAF-team-sitting-3-000-miles-away-controversial-technology-remote-controlled-drone-attack.html</a:t>
            </a:r>
          </a:p>
          <a:p>
            <a:pPr marL="628650" lvl="1" indent="-171450" eaLnBrk="1" hangingPunct="1">
              <a:buFontTx/>
              <a:buChar char="-"/>
            </a:pPr>
            <a:r>
              <a:rPr lang="en-US" baseline="0" dirty="0"/>
              <a:t>http://newatlas.com/parrot-disco-drone-party/45064/</a:t>
            </a:r>
          </a:p>
          <a:p>
            <a:pPr marL="0" indent="0" eaLnBrk="1" hangingPunct="1">
              <a:buFontTx/>
              <a:buNone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b) Solution of our Problems</a:t>
            </a:r>
          </a:p>
          <a:p>
            <a:pPr marL="0" indent="0" eaLnBrk="1" hangingPunct="1">
              <a:buFontTx/>
              <a:buNone/>
            </a:pPr>
            <a:endParaRPr lang="en-US"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Very simple, Very Complex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82DD4-20F9-4B30-8C4C-4397F9F1CA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4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take all (or many of) these networks for granted.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82DD4-20F9-4B30-8C4C-4397F9F1CA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in this Module for a Electrical</a:t>
            </a:r>
            <a:r>
              <a:rPr lang="en-US" baseline="0" dirty="0"/>
              <a:t> Engineering</a:t>
            </a:r>
            <a:r>
              <a:rPr lang="en-US" dirty="0"/>
              <a:t> student?</a:t>
            </a:r>
          </a:p>
          <a:p>
            <a:r>
              <a:rPr lang="en-US" dirty="0"/>
              <a:t>What is in this Module for a Computer Science student?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082DD4-20F9-4B30-8C4C-4397F9F1CA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</a:t>
            </a:r>
            <a:r>
              <a:rPr lang="en-US" baseline="0" dirty="0"/>
              <a:t> are a manager/Administrator in the ISP (You may be a TE or a CS).</a:t>
            </a:r>
          </a:p>
          <a:p>
            <a:r>
              <a:rPr lang="en-US" baseline="0" dirty="0"/>
              <a:t>You figure out a problem and now you think of a solution.</a:t>
            </a:r>
          </a:p>
          <a:p>
            <a:endParaRPr lang="en-US" baseline="0" dirty="0"/>
          </a:p>
          <a:p>
            <a:r>
              <a:rPr lang="en-US" baseline="0" dirty="0"/>
              <a:t>So first of all, to be a good network admin/manager you must know the concepts very well.</a:t>
            </a:r>
          </a:p>
          <a:p>
            <a:endParaRPr lang="en-US" baseline="0" dirty="0"/>
          </a:p>
          <a:p>
            <a:r>
              <a:rPr lang="en-US" baseline="0" dirty="0"/>
              <a:t>If you are from CS, you will say , well let us develop some software services inside our ISP which can perform this task.</a:t>
            </a:r>
          </a:p>
          <a:p>
            <a:r>
              <a:rPr lang="en-US" baseline="0" dirty="0"/>
              <a:t>And if you are TE/EE you will say no, we should use/develop some hardware based solution as software solutions can be very slow.</a:t>
            </a:r>
          </a:p>
          <a:p>
            <a:endParaRPr lang="en-US" baseline="0" dirty="0"/>
          </a:p>
          <a:p>
            <a:r>
              <a:rPr lang="en-US" baseline="0" dirty="0"/>
              <a:t>The point here is, whether you are from CS background or a TE background, solutions cannot be proposed until you have good grasp of networking concepts.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082DD4-20F9-4B30-8C4C-4397F9F1CA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BD140-1794-4BA0-B431-2989BA55785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2"/>
          <p:cNvCxnSpPr>
            <a:cxnSpLocks noChangeShapeType="1"/>
          </p:cNvCxnSpPr>
          <p:nvPr userDrawn="1"/>
        </p:nvCxnSpPr>
        <p:spPr bwMode="auto">
          <a:xfrm>
            <a:off x="0" y="3048000"/>
            <a:ext cx="9144000" cy="1588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1382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010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8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086600" cy="16002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63B6E-BD60-4D12-A2D9-88762AE56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C52E1-EA16-4B3C-94A3-C1BAE535A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B57E5-8C9C-404A-B949-E7923986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 userDrawn="1"/>
        </p:nvCxnSpPr>
        <p:spPr bwMode="auto">
          <a:xfrm>
            <a:off x="0" y="914400"/>
            <a:ext cx="9144000" cy="1588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6839"/>
            <a:ext cx="8686799" cy="741362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799" cy="51054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q"/>
              <a:defRPr sz="2400">
                <a:latin typeface="Calibri" pitchFamily="34" charset="0"/>
              </a:defRPr>
            </a:lvl1pPr>
            <a:lvl2pPr>
              <a:buClr>
                <a:srgbClr val="0070C0"/>
              </a:buClr>
              <a:buFont typeface="Wingdings" pitchFamily="2" charset="2"/>
              <a:buChar char=""/>
              <a:defRPr sz="2000">
                <a:latin typeface="Calibri" pitchFamily="34" charset="0"/>
              </a:defRPr>
            </a:lvl2pPr>
            <a:lvl3pPr>
              <a:buClr>
                <a:srgbClr val="0070C0"/>
              </a:buClr>
              <a:defRPr sz="1800">
                <a:latin typeface="Calibri" pitchFamily="34" charset="0"/>
              </a:defRPr>
            </a:lvl3pPr>
            <a:lvl4pPr>
              <a:buClr>
                <a:srgbClr val="0070C0"/>
              </a:buClr>
              <a:defRPr sz="1600">
                <a:latin typeface="Calibri" pitchFamily="34" charset="0"/>
              </a:defRPr>
            </a:lvl4pPr>
            <a:lvl5pPr>
              <a:buClr>
                <a:srgbClr val="0070C0"/>
              </a:buClr>
              <a:defRPr sz="16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F903A-2BF7-412C-BE59-F370CDF9D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546BE-9263-48D8-98E8-FECB329DE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477C-6C66-4A21-BCEC-C83BA0FCE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EDD25-0674-4403-9757-1353797CA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46C9-B8DB-45CD-B028-1021304D9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176C3-6333-4451-BE4A-62BCE564E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E53D3-A145-4357-B208-52E70534F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A8D6-DC2B-4F89-BF3F-5C63BF639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FE720B2A-1017-4A87-8A82-4BB337863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7225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7226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NUl_9ZYA6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14400"/>
            <a:ext cx="9144000" cy="1905000"/>
          </a:xfrm>
        </p:spPr>
        <p:txBody>
          <a:bodyPr/>
          <a:lstStyle/>
          <a:p>
            <a:pPr eaLnBrk="1" hangingPunct="1"/>
            <a:r>
              <a:rPr lang="en-US" b="1" dirty="0"/>
              <a:t>Computer Networks</a:t>
            </a:r>
            <a:br>
              <a:rPr lang="en-US" b="1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76800"/>
            <a:ext cx="7696200" cy="1371600"/>
          </a:xfrm>
        </p:spPr>
        <p:txBody>
          <a:bodyPr/>
          <a:lstStyle/>
          <a:p>
            <a:pPr eaLnBrk="1" hangingPunct="1"/>
            <a:r>
              <a:rPr lang="en-US" sz="2400" b="1" dirty="0" err="1"/>
              <a:t>Adnan</a:t>
            </a:r>
            <a:r>
              <a:rPr lang="en-US" sz="2400" b="1" dirty="0"/>
              <a:t> </a:t>
            </a:r>
            <a:r>
              <a:rPr lang="en-US" sz="2400" b="1" dirty="0" err="1"/>
              <a:t>Iqbal</a:t>
            </a:r>
            <a:endParaRPr lang="en-US" sz="2400" b="1" dirty="0"/>
          </a:p>
          <a:p>
            <a:pPr eaLnBrk="1" hangingPunct="1"/>
            <a:r>
              <a:rPr lang="en-US" sz="2400" b="1" dirty="0"/>
              <a:t>Fall 2025</a:t>
            </a:r>
          </a:p>
          <a:p>
            <a:pPr eaLnBrk="1" hangingPunct="1"/>
            <a:r>
              <a:rPr lang="en-US" sz="2400" b="1" dirty="0"/>
              <a:t>PAF-IAST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276600"/>
            <a:ext cx="769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3200" kern="0" noProof="0" dirty="0">
                <a:latin typeface="+mn-lt"/>
              </a:rPr>
              <a:t>Lecture 1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n-US" sz="3200" kern="0" noProof="0" dirty="0">
                <a:latin typeface="+mn-lt"/>
              </a:rPr>
              <a:t>(Course Introduction)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8271-0D45-36B5-9B3B-DFB46602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7EB9-8C0A-AA3D-7D89-E27DB2B9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course?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1BEC-2565-2219-7470-E6DB9B57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about Cavium Networks?</a:t>
            </a:r>
            <a:br>
              <a:rPr lang="en-US" dirty="0"/>
            </a:b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4C5C3-9FFE-DB9D-310C-526FE686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9EA1A-3E67-41A7-45B3-D97351CD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" t="5038" r="30316" b="42468"/>
          <a:stretch>
            <a:fillRect/>
          </a:stretch>
        </p:blipFill>
        <p:spPr>
          <a:xfrm>
            <a:off x="228599" y="1600199"/>
            <a:ext cx="8686799" cy="36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2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05821-3E58-6B3B-5328-2878E153D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8F18-514E-6F70-DA9F-9A3E735D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course?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23434-9822-936C-8F8E-21951D31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7CF8B-46BA-8A11-2021-FEAB2032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30" r="1968" b="29182"/>
          <a:stretch>
            <a:fillRect/>
          </a:stretch>
        </p:blipFill>
        <p:spPr>
          <a:xfrm>
            <a:off x="0" y="990599"/>
            <a:ext cx="10896600" cy="36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8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152400" y="990600"/>
            <a:ext cx="8305800" cy="5410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552495" y="1447800"/>
            <a:ext cx="4171905" cy="42672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Infrastructure Design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Hardware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Connectivity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24295" y="1447800"/>
            <a:ext cx="4552905" cy="4267200"/>
          </a:xfrm>
          <a:prstGeom prst="ellipse">
            <a:avLst/>
          </a:prstGeom>
          <a:solidFill>
            <a:srgbClr val="FFFF00">
              <a:alpha val="68000"/>
            </a:srgbClr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Design and Development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8452" y="567888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System Design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295963" y="2920378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Maintenance </a:t>
            </a:r>
          </a:p>
          <a:p>
            <a:r>
              <a:rPr lang="en-US" dirty="0"/>
              <a:t>Security</a:t>
            </a:r>
            <a:br>
              <a:rPr lang="en-US" dirty="0"/>
            </a:br>
            <a:r>
              <a:rPr lang="en-US" dirty="0"/>
              <a:t>Monitoring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4355068"/>
            <a:ext cx="1518364" cy="369332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4431268"/>
            <a:ext cx="1402948" cy="369332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Course? (An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1010" y="1066800"/>
            <a:ext cx="3949990" cy="4521200"/>
            <a:chOff x="241010" y="1066800"/>
            <a:chExt cx="4102390" cy="5562600"/>
          </a:xfrm>
        </p:grpSpPr>
        <p:cxnSp>
          <p:nvCxnSpPr>
            <p:cNvPr id="14" name="Straight Connector 13"/>
            <p:cNvCxnSpPr/>
            <p:nvPr/>
          </p:nvCxnSpPr>
          <p:spPr bwMode="auto">
            <a:xfrm flipV="1">
              <a:off x="1752600" y="2590800"/>
              <a:ext cx="228600" cy="297180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8" idx="0"/>
              <a:endCxn id="1026" idx="2"/>
            </p:cNvCxnSpPr>
            <p:nvPr/>
          </p:nvCxnSpPr>
          <p:spPr bwMode="auto">
            <a:xfrm flipH="1" flipV="1">
              <a:off x="2247900" y="2563136"/>
              <a:ext cx="535033" cy="2923264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 rot="13008208">
              <a:off x="654646" y="2575665"/>
              <a:ext cx="1278678" cy="3230668"/>
            </a:xfrm>
            <a:custGeom>
              <a:avLst/>
              <a:gdLst>
                <a:gd name="connsiteX0" fmla="*/ 1158240 w 1158240"/>
                <a:gd name="connsiteY0" fmla="*/ 3048000 h 3048000"/>
                <a:gd name="connsiteX1" fmla="*/ 812800 w 1158240"/>
                <a:gd name="connsiteY1" fmla="*/ 1686560 h 3048000"/>
                <a:gd name="connsiteX2" fmla="*/ 0 w 1158240"/>
                <a:gd name="connsiteY2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240" h="3048000">
                  <a:moveTo>
                    <a:pt x="1158240" y="3048000"/>
                  </a:moveTo>
                  <a:cubicBezTo>
                    <a:pt x="1082040" y="2621280"/>
                    <a:pt x="1005840" y="2194560"/>
                    <a:pt x="812800" y="1686560"/>
                  </a:cubicBezTo>
                  <a:cubicBezTo>
                    <a:pt x="619760" y="1178560"/>
                    <a:pt x="169333" y="209973"/>
                    <a:pt x="0" y="0"/>
                  </a:cubicBezTo>
                </a:path>
              </a:pathLst>
            </a:cu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600960" y="2540000"/>
              <a:ext cx="1158240" cy="3048000"/>
            </a:xfrm>
            <a:custGeom>
              <a:avLst/>
              <a:gdLst>
                <a:gd name="connsiteX0" fmla="*/ 1158240 w 1158240"/>
                <a:gd name="connsiteY0" fmla="*/ 3048000 h 3048000"/>
                <a:gd name="connsiteX1" fmla="*/ 812800 w 1158240"/>
                <a:gd name="connsiteY1" fmla="*/ 1686560 h 3048000"/>
                <a:gd name="connsiteX2" fmla="*/ 0 w 1158240"/>
                <a:gd name="connsiteY2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240" h="3048000">
                  <a:moveTo>
                    <a:pt x="1158240" y="3048000"/>
                  </a:moveTo>
                  <a:cubicBezTo>
                    <a:pt x="1082040" y="2621280"/>
                    <a:pt x="1005840" y="2194560"/>
                    <a:pt x="812800" y="1686560"/>
                  </a:cubicBezTo>
                  <a:cubicBezTo>
                    <a:pt x="619760" y="1178560"/>
                    <a:pt x="169333" y="209973"/>
                    <a:pt x="0" y="0"/>
                  </a:cubicBezTo>
                </a:path>
              </a:pathLst>
            </a:cu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1066800"/>
              <a:ext cx="1295400" cy="1496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41010" y="5486400"/>
              <a:ext cx="1139734" cy="1143000"/>
            </a:xfrm>
            <a:prstGeom prst="rect">
              <a:avLst/>
            </a:prstGeom>
            <a:noFill/>
          </p:spPr>
        </p:pic>
        <p:pic>
          <p:nvPicPr>
            <p:cNvPr id="7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222466" y="5486400"/>
              <a:ext cx="1139734" cy="1143000"/>
            </a:xfrm>
            <a:prstGeom prst="rect">
              <a:avLst/>
            </a:prstGeom>
            <a:noFill/>
          </p:spPr>
        </p:pic>
        <p:pic>
          <p:nvPicPr>
            <p:cNvPr id="8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13066" y="5486400"/>
              <a:ext cx="1139734" cy="1143000"/>
            </a:xfrm>
            <a:prstGeom prst="rect">
              <a:avLst/>
            </a:prstGeom>
            <a:noFill/>
          </p:spPr>
        </p:pic>
        <p:pic>
          <p:nvPicPr>
            <p:cNvPr id="9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03666" y="5486400"/>
              <a:ext cx="1139734" cy="11430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57200" y="3657600"/>
              <a:ext cx="3581400" cy="1022406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79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Internet Service Provider</a:t>
              </a:r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60610" y="1066800"/>
            <a:ext cx="3797590" cy="4419600"/>
            <a:chOff x="4660610" y="1066800"/>
            <a:chExt cx="4102390" cy="5562600"/>
          </a:xfrm>
        </p:grpSpPr>
        <p:cxnSp>
          <p:nvCxnSpPr>
            <p:cNvPr id="41" name="Straight Connector 40"/>
            <p:cNvCxnSpPr/>
            <p:nvPr/>
          </p:nvCxnSpPr>
          <p:spPr bwMode="auto">
            <a:xfrm flipV="1">
              <a:off x="5334000" y="4703510"/>
              <a:ext cx="0" cy="859092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6172200" y="4703510"/>
              <a:ext cx="0" cy="859092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 flipV="1">
              <a:off x="7126333" y="4703510"/>
              <a:ext cx="1" cy="782890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Freeform 31"/>
            <p:cNvSpPr/>
            <p:nvPr/>
          </p:nvSpPr>
          <p:spPr bwMode="auto">
            <a:xfrm>
              <a:off x="8129410" y="4703510"/>
              <a:ext cx="49388" cy="884489"/>
            </a:xfrm>
            <a:custGeom>
              <a:avLst/>
              <a:gdLst>
                <a:gd name="connsiteX0" fmla="*/ 1158240 w 1158240"/>
                <a:gd name="connsiteY0" fmla="*/ 3048000 h 3048000"/>
                <a:gd name="connsiteX1" fmla="*/ 812800 w 1158240"/>
                <a:gd name="connsiteY1" fmla="*/ 1686560 h 3048000"/>
                <a:gd name="connsiteX2" fmla="*/ 0 w 1158240"/>
                <a:gd name="connsiteY2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240" h="3048000">
                  <a:moveTo>
                    <a:pt x="1158240" y="3048000"/>
                  </a:moveTo>
                  <a:cubicBezTo>
                    <a:pt x="1082040" y="2621280"/>
                    <a:pt x="1005840" y="2194560"/>
                    <a:pt x="812800" y="1686560"/>
                  </a:cubicBezTo>
                  <a:cubicBezTo>
                    <a:pt x="619760" y="1178560"/>
                    <a:pt x="169333" y="209973"/>
                    <a:pt x="0" y="0"/>
                  </a:cubicBezTo>
                </a:path>
              </a:pathLst>
            </a:cu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9800" y="1066800"/>
              <a:ext cx="1295400" cy="1496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660610" y="5486400"/>
              <a:ext cx="1139734" cy="1143000"/>
            </a:xfrm>
            <a:prstGeom prst="rect">
              <a:avLst/>
            </a:prstGeom>
            <a:noFill/>
          </p:spPr>
        </p:pic>
        <p:pic>
          <p:nvPicPr>
            <p:cNvPr id="35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642066" y="5486400"/>
              <a:ext cx="1139734" cy="1143000"/>
            </a:xfrm>
            <a:prstGeom prst="rect">
              <a:avLst/>
            </a:prstGeom>
            <a:noFill/>
          </p:spPr>
        </p:pic>
        <p:pic>
          <p:nvPicPr>
            <p:cNvPr id="36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632666" y="5486400"/>
              <a:ext cx="1139734" cy="1143000"/>
            </a:xfrm>
            <a:prstGeom prst="rect">
              <a:avLst/>
            </a:prstGeom>
            <a:noFill/>
          </p:spPr>
        </p:pic>
        <p:pic>
          <p:nvPicPr>
            <p:cNvPr id="37" name="Picture 3" descr="C:\Users\adnan\AppData\Local\Microsoft\Windows\Temporary Internet Files\Content.IE5\Y0UN7IL1\MP900433172[1]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623266" y="5486400"/>
              <a:ext cx="1139734" cy="1143000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4876799" y="3657600"/>
              <a:ext cx="3581400" cy="104591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79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Internet Service Provider</a:t>
              </a:r>
              <a:endParaRPr lang="en-US" sz="1400" dirty="0"/>
            </a:p>
          </p:txBody>
        </p:sp>
        <p:cxnSp>
          <p:nvCxnSpPr>
            <p:cNvPr id="42" name="Straight Connector 41"/>
            <p:cNvCxnSpPr>
              <a:endCxn id="33" idx="2"/>
            </p:cNvCxnSpPr>
            <p:nvPr/>
          </p:nvCxnSpPr>
          <p:spPr bwMode="auto">
            <a:xfrm flipV="1">
              <a:off x="6592934" y="2563136"/>
              <a:ext cx="74566" cy="109446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283003" y="5562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Situation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50203" y="5562600"/>
            <a:ext cx="20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Wanted Situation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6019800"/>
            <a:ext cx="876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Q: How to achieve </a:t>
            </a:r>
            <a:r>
              <a:rPr lang="en-US" sz="2400" dirty="0"/>
              <a:t>Wanted Situation</a:t>
            </a:r>
            <a:r>
              <a:rPr lang="en-US" sz="2400" b="0" dirty="0"/>
              <a:t> from </a:t>
            </a:r>
            <a:r>
              <a:rPr lang="en-US" sz="2400" dirty="0"/>
              <a:t>Current Situation?</a:t>
            </a: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making use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19200"/>
            <a:ext cx="2743200" cy="5105400"/>
          </a:xfrm>
        </p:spPr>
        <p:txBody>
          <a:bodyPr/>
          <a:lstStyle/>
          <a:p>
            <a:r>
              <a:rPr lang="en-US" sz="3200" b="1" dirty="0"/>
              <a:t>Email</a:t>
            </a:r>
          </a:p>
          <a:p>
            <a:r>
              <a:rPr lang="en-US" sz="3200" b="1" dirty="0"/>
              <a:t>WWW</a:t>
            </a:r>
          </a:p>
          <a:p>
            <a:r>
              <a:rPr lang="en-US" sz="3200" b="1" dirty="0" err="1"/>
              <a:t>Youtube</a:t>
            </a:r>
            <a:endParaRPr lang="en-US" sz="3200" b="1" dirty="0"/>
          </a:p>
          <a:p>
            <a:r>
              <a:rPr lang="en-US" sz="3200" b="1" dirty="0"/>
              <a:t>Skype</a:t>
            </a:r>
          </a:p>
          <a:p>
            <a:r>
              <a:rPr lang="en-US" sz="3200" b="1" dirty="0" err="1"/>
              <a:t>Facebook</a:t>
            </a:r>
            <a:endParaRPr lang="en-US" sz="3200" b="1" dirty="0"/>
          </a:p>
          <a:p>
            <a:r>
              <a:rPr lang="en-US" sz="3200" b="1" dirty="0"/>
              <a:t>Google</a:t>
            </a:r>
          </a:p>
          <a:p>
            <a:r>
              <a:rPr lang="en-US" sz="3200" b="1" dirty="0" err="1"/>
              <a:t>Whatsapp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1371600"/>
            <a:ext cx="30909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Cloud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2743200"/>
            <a:ext cx="4346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Big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305961"/>
            <a:ext cx="8848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Internet of Things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3934361"/>
            <a:ext cx="56589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err="1"/>
              <a:t>Blockchain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174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Basic concepts of computer networks</a:t>
            </a:r>
          </a:p>
          <a:p>
            <a:r>
              <a:rPr lang="en-US" sz="4000" dirty="0"/>
              <a:t>Study of existing protocols</a:t>
            </a:r>
          </a:p>
          <a:p>
            <a:r>
              <a:rPr lang="en-US" sz="4000" dirty="0"/>
              <a:t>Performance Analysis</a:t>
            </a:r>
          </a:p>
          <a:p>
            <a:r>
              <a:rPr lang="en-US" sz="4000" dirty="0"/>
              <a:t>Theoretical and Programming based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pPr eaLnBrk="1" hangingPunct="1"/>
            <a:r>
              <a:rPr lang="en-US" dirty="0"/>
              <a:t>Course Content </a:t>
            </a:r>
            <a:r>
              <a:rPr lang="en-US" b="1" dirty="0"/>
              <a:t>[Theory]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5400" b="1" dirty="0">
                <a:solidFill>
                  <a:srgbClr val="92D050"/>
                </a:solidFill>
              </a:rPr>
              <a:t>Introduction/History  </a:t>
            </a:r>
          </a:p>
          <a:p>
            <a:pPr eaLnBrk="1" hangingPunct="1">
              <a:lnSpc>
                <a:spcPct val="80000"/>
              </a:lnSpc>
            </a:pPr>
            <a:r>
              <a:rPr lang="en-US" sz="5400" b="1" dirty="0">
                <a:solidFill>
                  <a:srgbClr val="92D050"/>
                </a:solidFill>
              </a:rPr>
              <a:t>Application Layer</a:t>
            </a:r>
          </a:p>
          <a:p>
            <a:pPr eaLnBrk="1" hangingPunct="1">
              <a:lnSpc>
                <a:spcPct val="80000"/>
              </a:lnSpc>
            </a:pPr>
            <a:r>
              <a:rPr lang="en-US" sz="5400" b="1" dirty="0">
                <a:solidFill>
                  <a:srgbClr val="92D050"/>
                </a:solidFill>
              </a:rPr>
              <a:t>Transport Layer</a:t>
            </a:r>
          </a:p>
          <a:p>
            <a:pPr eaLnBrk="1" hangingPunct="1">
              <a:lnSpc>
                <a:spcPct val="80000"/>
              </a:lnSpc>
            </a:pPr>
            <a:r>
              <a:rPr lang="en-US" sz="5400" b="1" dirty="0">
                <a:solidFill>
                  <a:srgbClr val="0070C0"/>
                </a:solidFill>
              </a:rPr>
              <a:t>Network Layer</a:t>
            </a:r>
          </a:p>
          <a:p>
            <a:pPr eaLnBrk="1" hangingPunct="1">
              <a:lnSpc>
                <a:spcPct val="80000"/>
              </a:lnSpc>
            </a:pPr>
            <a:r>
              <a:rPr lang="en-US" sz="5400" b="1" dirty="0">
                <a:solidFill>
                  <a:srgbClr val="0070C0"/>
                </a:solidFill>
              </a:rPr>
              <a:t>Data Link Layer</a:t>
            </a:r>
          </a:p>
          <a:p>
            <a:pPr eaLnBrk="1" hangingPunct="1">
              <a:lnSpc>
                <a:spcPct val="80000"/>
              </a:lnSpc>
            </a:pPr>
            <a:r>
              <a:rPr lang="en-US" sz="5400" b="1" dirty="0">
                <a:solidFill>
                  <a:srgbClr val="FF0000"/>
                </a:solidFill>
              </a:rPr>
              <a:t>Wireless Networks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78546-B0CB-4A5B-A298-5E3D0901DA3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343400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b="1" dirty="0"/>
              <a:t>Text Books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/>
              <a:t>Computer Networking  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A Top-Down Approach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James F. Kurose , Keith W. Ross</a:t>
            </a:r>
          </a:p>
          <a:p>
            <a:pPr>
              <a:buNone/>
            </a:pPr>
            <a:r>
              <a:rPr lang="en-US" sz="2800" b="1" dirty="0"/>
              <a:t>	8</a:t>
            </a:r>
            <a:r>
              <a:rPr lang="en-US" sz="2800" b="1" baseline="30000" dirty="0"/>
              <a:t>th</a:t>
            </a:r>
            <a:r>
              <a:rPr lang="en-US" sz="2800" b="1" dirty="0"/>
              <a:t> Edition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dirty="0"/>
              <a:t>	</a:t>
            </a:r>
            <a:endParaRPr lang="en-US" dirty="0"/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28" name="Picture 4" descr="Computer Networking [RENTAL EDITION] | 8th edition | Pearson">
            <a:extLst>
              <a:ext uri="{FF2B5EF4-FFF2-40B4-BE49-F238E27FC236}">
                <a16:creationId xmlns:a16="http://schemas.microsoft.com/office/drawing/2014/main" id="{AD0C99D2-AE1E-4DA2-AE52-4019C6E5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18081"/>
            <a:ext cx="4343400" cy="543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7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Theory</a:t>
            </a:r>
          </a:p>
          <a:p>
            <a:pPr lvl="1"/>
            <a:r>
              <a:rPr lang="en-US" sz="3200" dirty="0"/>
              <a:t>Quizzes 20%</a:t>
            </a:r>
          </a:p>
          <a:p>
            <a:pPr lvl="1"/>
            <a:r>
              <a:rPr lang="en-US" sz="3200" dirty="0"/>
              <a:t>Assignments 20%</a:t>
            </a:r>
          </a:p>
          <a:p>
            <a:pPr lvl="1"/>
            <a:r>
              <a:rPr lang="en-US" sz="3200" dirty="0"/>
              <a:t>Mid-term 20% [Open Book]</a:t>
            </a:r>
          </a:p>
          <a:p>
            <a:pPr lvl="1"/>
            <a:r>
              <a:rPr lang="en-US" sz="3200" dirty="0"/>
              <a:t>Final 40% [Open Book]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Now we have enormous applications of networks and communications, this did not happen all at once. How did it all start? What was the state of networking few decades ago?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Communication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Whenever two or more devices </a:t>
            </a:r>
            <a:r>
              <a:rPr lang="en-US" sz="3200" b="1" i="1" dirty="0"/>
              <a:t>talk</a:t>
            </a:r>
            <a:r>
              <a:rPr lang="en-US" sz="3200" dirty="0"/>
              <a:t> to each other, it is a </a:t>
            </a:r>
            <a:r>
              <a:rPr lang="en-US" sz="3200" b="1" i="1" dirty="0"/>
              <a:t>Communication Network</a:t>
            </a:r>
            <a:r>
              <a:rPr lang="en-US" sz="3200" dirty="0"/>
              <a:t>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It may be as simple as </a:t>
            </a:r>
            <a:r>
              <a:rPr lang="en-US" sz="3200" b="1" dirty="0"/>
              <a:t>only two devices</a:t>
            </a:r>
            <a:r>
              <a:rPr lang="en-US" sz="3200" dirty="0"/>
              <a:t> communicate in a room (</a:t>
            </a:r>
            <a:r>
              <a:rPr lang="en-US" sz="3200" b="1" dirty="0"/>
              <a:t>Example</a:t>
            </a:r>
            <a:r>
              <a:rPr lang="en-US" sz="3200" dirty="0"/>
              <a:t> blue tooth data transfer between two cell phones)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It may be as large as </a:t>
            </a:r>
            <a:r>
              <a:rPr lang="en-US" sz="3200" b="1" dirty="0"/>
              <a:t>millions </a:t>
            </a:r>
            <a:r>
              <a:rPr lang="en-US" sz="3200" dirty="0"/>
              <a:t>of devices are connected over very large distances. (</a:t>
            </a:r>
            <a:r>
              <a:rPr lang="en-US" sz="3200" b="1" dirty="0"/>
              <a:t>Example</a:t>
            </a:r>
            <a:r>
              <a:rPr lang="en-US" sz="3200" dirty="0"/>
              <a:t> Internet)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799" cy="5562600"/>
          </a:xfrm>
        </p:spPr>
        <p:txBody>
          <a:bodyPr/>
          <a:lstStyle/>
          <a:p>
            <a:r>
              <a:rPr lang="en-US" dirty="0"/>
              <a:t>Self Reading: Chapter 1 Kurose</a:t>
            </a:r>
          </a:p>
          <a:p>
            <a:pPr lvl="1"/>
            <a:r>
              <a:rPr lang="en-US" dirty="0"/>
              <a:t>Section 1.7 [History]</a:t>
            </a:r>
          </a:p>
          <a:p>
            <a:r>
              <a:rPr lang="en-US" dirty="0"/>
              <a:t>Computer communications-How we got</a:t>
            </a:r>
            <a:br>
              <a:rPr lang="en-US" dirty="0"/>
            </a:br>
            <a:r>
              <a:rPr lang="en-US" dirty="0"/>
              <a:t>where we are </a:t>
            </a:r>
          </a:p>
          <a:p>
            <a:pPr lvl="1"/>
            <a:r>
              <a:rPr lang="en-US" dirty="0"/>
              <a:t>IVAN T. FRISCH and HOWARD FRANK </a:t>
            </a:r>
          </a:p>
          <a:p>
            <a:pPr lvl="1"/>
            <a:r>
              <a:rPr lang="en-US" dirty="0"/>
              <a:t>written in 1975</a:t>
            </a:r>
          </a:p>
          <a:p>
            <a:r>
              <a:rPr lang="en-US" dirty="0"/>
              <a:t>https://www.livescience.com/20727-internet-history.html</a:t>
            </a:r>
          </a:p>
          <a:p>
            <a:r>
              <a:rPr lang="en-US" b="1" dirty="0"/>
              <a:t>Video Session </a:t>
            </a:r>
            <a:endParaRPr lang="en-US" dirty="0"/>
          </a:p>
          <a:p>
            <a:pPr lvl="1"/>
            <a:r>
              <a:rPr lang="en-US" dirty="0"/>
              <a:t>History of Internet –BBC Documentary 2018</a:t>
            </a:r>
          </a:p>
          <a:p>
            <a:pPr lvl="1"/>
            <a:r>
              <a:rPr lang="en-US" u="sng" dirty="0">
                <a:hlinkClick r:id="rId2"/>
              </a:rPr>
              <a:t>https://www.youtube.com/watch?v=oNUl_9ZYA6w</a:t>
            </a:r>
            <a:endParaRPr lang="en-US" sz="3200" u="sng" dirty="0"/>
          </a:p>
          <a:p>
            <a:r>
              <a:rPr lang="en-US" b="1" dirty="0"/>
              <a:t>Reading required before next class </a:t>
            </a:r>
            <a:endParaRPr lang="en-US" dirty="0"/>
          </a:p>
          <a:p>
            <a:pPr lvl="1"/>
            <a:r>
              <a:rPr lang="en-US" dirty="0"/>
              <a:t>Chapter 1: Sections 1.1, 1.2, 1.3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7200" dirty="0"/>
              <a:t>Why do we need to understand </a:t>
            </a:r>
            <a:r>
              <a:rPr lang="en-US" sz="7200" b="1" dirty="0"/>
              <a:t>computer networks?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Academic </a:t>
            </a:r>
          </a:p>
          <a:p>
            <a:r>
              <a:rPr lang="en-US" sz="6000" dirty="0"/>
              <a:t>Career</a:t>
            </a:r>
          </a:p>
          <a:p>
            <a:r>
              <a:rPr lang="en-US" sz="6000" dirty="0"/>
              <a:t>Just for fun </a:t>
            </a:r>
            <a:r>
              <a:rPr lang="en-US" sz="6000" dirty="0">
                <a:sym typeface="Wingdings" pitchFamily="2" charset="2"/>
              </a:rPr>
              <a:t> 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228600" y="96838"/>
            <a:ext cx="8686800" cy="741362"/>
          </a:xfrm>
        </p:spPr>
        <p:txBody>
          <a:bodyPr/>
          <a:lstStyle/>
          <a:p>
            <a:r>
              <a:rPr lang="en-US" dirty="0"/>
              <a:t>Why Study This Course?</a:t>
            </a:r>
          </a:p>
        </p:txBody>
      </p:sp>
      <p:sp>
        <p:nvSpPr>
          <p:cNvPr id="12" name="Oval 11"/>
          <p:cNvSpPr/>
          <p:nvPr/>
        </p:nvSpPr>
        <p:spPr>
          <a:xfrm>
            <a:off x="3505200" y="2819400"/>
            <a:ext cx="1878854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42078" y="3065155"/>
            <a:ext cx="127401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Computer  Networks</a:t>
            </a:r>
          </a:p>
        </p:txBody>
      </p:sp>
      <p:sp>
        <p:nvSpPr>
          <p:cNvPr id="14" name="Oval 13"/>
          <p:cNvSpPr/>
          <p:nvPr/>
        </p:nvSpPr>
        <p:spPr>
          <a:xfrm>
            <a:off x="76200" y="1219200"/>
            <a:ext cx="31242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1295400"/>
            <a:ext cx="2819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Adv Computer Networks</a:t>
            </a:r>
          </a:p>
        </p:txBody>
      </p:sp>
      <p:sp>
        <p:nvSpPr>
          <p:cNvPr id="16" name="Oval 15"/>
          <p:cNvSpPr/>
          <p:nvPr/>
        </p:nvSpPr>
        <p:spPr>
          <a:xfrm>
            <a:off x="0" y="2667000"/>
            <a:ext cx="31242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" y="28194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Cloud Networking</a:t>
            </a:r>
          </a:p>
        </p:txBody>
      </p:sp>
      <p:sp>
        <p:nvSpPr>
          <p:cNvPr id="18" name="Oval 17"/>
          <p:cNvSpPr/>
          <p:nvPr/>
        </p:nvSpPr>
        <p:spPr>
          <a:xfrm>
            <a:off x="4343400" y="1295400"/>
            <a:ext cx="31242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00600" y="15240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Web Technologies</a:t>
            </a:r>
          </a:p>
        </p:txBody>
      </p:sp>
      <p:sp>
        <p:nvSpPr>
          <p:cNvPr id="20" name="Oval 19"/>
          <p:cNvSpPr/>
          <p:nvPr/>
        </p:nvSpPr>
        <p:spPr>
          <a:xfrm>
            <a:off x="5715000" y="2590800"/>
            <a:ext cx="31242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15000" y="2819400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Mobile Application Development</a:t>
            </a:r>
          </a:p>
        </p:txBody>
      </p:sp>
      <p:sp>
        <p:nvSpPr>
          <p:cNvPr id="22" name="Oval 21"/>
          <p:cNvSpPr/>
          <p:nvPr/>
        </p:nvSpPr>
        <p:spPr>
          <a:xfrm>
            <a:off x="5715000" y="4191000"/>
            <a:ext cx="31242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096000" y="4343400"/>
            <a:ext cx="2895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Concurrent and Distributed Systems</a:t>
            </a:r>
          </a:p>
        </p:txBody>
      </p:sp>
      <p:cxnSp>
        <p:nvCxnSpPr>
          <p:cNvPr id="28" name="Straight Arrow Connector 27"/>
          <p:cNvCxnSpPr>
            <a:cxnSpLocks/>
            <a:stCxn id="12" idx="3"/>
            <a:endCxn id="25" idx="6"/>
          </p:cNvCxnSpPr>
          <p:nvPr/>
        </p:nvCxnSpPr>
        <p:spPr>
          <a:xfrm flipH="1">
            <a:off x="3276600" y="3860052"/>
            <a:ext cx="503752" cy="711948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2" idx="0"/>
            <a:endCxn id="18" idx="3"/>
          </p:cNvCxnSpPr>
          <p:nvPr/>
        </p:nvCxnSpPr>
        <p:spPr>
          <a:xfrm flipV="1">
            <a:off x="4444627" y="2075889"/>
            <a:ext cx="356301" cy="743511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2" idx="6"/>
            <a:endCxn id="20" idx="2"/>
          </p:cNvCxnSpPr>
          <p:nvPr/>
        </p:nvCxnSpPr>
        <p:spPr>
          <a:xfrm flipV="1">
            <a:off x="5384054" y="3048000"/>
            <a:ext cx="330946" cy="38100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2" idx="5"/>
            <a:endCxn id="22" idx="1"/>
          </p:cNvCxnSpPr>
          <p:nvPr/>
        </p:nvCxnSpPr>
        <p:spPr>
          <a:xfrm>
            <a:off x="5108902" y="3860052"/>
            <a:ext cx="1063626" cy="464859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52400" y="4114800"/>
            <a:ext cx="31242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33400" y="4230469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Network Performance Analysis</a:t>
            </a:r>
          </a:p>
        </p:txBody>
      </p:sp>
      <p:cxnSp>
        <p:nvCxnSpPr>
          <p:cNvPr id="39" name="Straight Arrow Connector 38"/>
          <p:cNvCxnSpPr>
            <a:cxnSpLocks/>
            <a:stCxn id="12" idx="2"/>
            <a:endCxn id="16" idx="6"/>
          </p:cNvCxnSpPr>
          <p:nvPr/>
        </p:nvCxnSpPr>
        <p:spPr>
          <a:xfrm flipH="1" flipV="1">
            <a:off x="3124200" y="3124200"/>
            <a:ext cx="381000" cy="304800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3200400" y="1618566"/>
            <a:ext cx="579952" cy="1379382"/>
          </a:xfrm>
          <a:prstGeom prst="straightConnector1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2" idx="4"/>
            <a:endCxn id="45" idx="6"/>
          </p:cNvCxnSpPr>
          <p:nvPr/>
        </p:nvCxnSpPr>
        <p:spPr>
          <a:xfrm flipH="1">
            <a:off x="3352800" y="4038600"/>
            <a:ext cx="1091827" cy="2007348"/>
          </a:xfrm>
          <a:prstGeom prst="straightConnector1">
            <a:avLst/>
          </a:prstGeom>
          <a:ln w="635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28600" y="5588748"/>
            <a:ext cx="3124200" cy="9144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85800" y="5715000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Network Admin / Certifications</a:t>
            </a:r>
          </a:p>
        </p:txBody>
      </p:sp>
      <p:sp>
        <p:nvSpPr>
          <p:cNvPr id="29" name="Oval 28"/>
          <p:cNvSpPr/>
          <p:nvPr/>
        </p:nvSpPr>
        <p:spPr>
          <a:xfrm>
            <a:off x="5181600" y="5410200"/>
            <a:ext cx="31242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562600" y="5562600"/>
            <a:ext cx="289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Network Security</a:t>
            </a: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4648200" y="3860052"/>
            <a:ext cx="533400" cy="2007348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7F7C-DEE3-9F63-94EF-6D6DE78F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0084-E0DD-1A28-9854-1877799C4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819400"/>
            <a:ext cx="8686799" cy="20828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Entry Level Certifications: CompTIA Network+</a:t>
            </a:r>
          </a:p>
          <a:p>
            <a:r>
              <a:rPr lang="en-US" dirty="0"/>
              <a:t>Intermediate Certifications: CCNA</a:t>
            </a:r>
          </a:p>
          <a:p>
            <a:r>
              <a:rPr lang="en-US" dirty="0"/>
              <a:t>Advanced: CCNP , CCIE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F9C03-7718-46B1-3794-692598B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partners.comptia.org/res...">
            <a:extLst>
              <a:ext uri="{FF2B5EF4-FFF2-40B4-BE49-F238E27FC236}">
                <a16:creationId xmlns:a16="http://schemas.microsoft.com/office/drawing/2014/main" id="{EDC123B7-2CEC-2E90-C392-1CCD8E1F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ons.wikimedia.org/wi...">
            <a:extLst>
              <a:ext uri="{FF2B5EF4-FFF2-40B4-BE49-F238E27FC236}">
                <a16:creationId xmlns:a16="http://schemas.microsoft.com/office/drawing/2014/main" id="{7C975A3A-F824-B295-07BF-6D36042B5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14413"/>
            <a:ext cx="2362200" cy="124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00logos.net/huawei-log...">
            <a:extLst>
              <a:ext uri="{FF2B5EF4-FFF2-40B4-BE49-F238E27FC236}">
                <a16:creationId xmlns:a16="http://schemas.microsoft.com/office/drawing/2014/main" id="{0A112C65-04C7-DBC5-3DD8-D46AE869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89" y="952501"/>
            <a:ext cx="2327911" cy="130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.wine/logo/juniper_n...">
            <a:extLst>
              <a:ext uri="{FF2B5EF4-FFF2-40B4-BE49-F238E27FC236}">
                <a16:creationId xmlns:a16="http://schemas.microsoft.com/office/drawing/2014/main" id="{FE225B2E-3955-7014-6BE0-450F79BEA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14400"/>
            <a:ext cx="23622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038420-6594-F7E5-C56B-7FC7BB5A07A5}"/>
              </a:ext>
            </a:extLst>
          </p:cNvPr>
          <p:cNvSpPr txBox="1">
            <a:spLocks/>
          </p:cNvSpPr>
          <p:nvPr/>
        </p:nvSpPr>
        <p:spPr bwMode="auto">
          <a:xfrm>
            <a:off x="228600" y="4470399"/>
            <a:ext cx="8686799" cy="208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5000"/>
              <a:buFont typeface="Wingdings" pitchFamily="2" charset="2"/>
              <a:buChar char="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r>
              <a:rPr lang="en-US" b="0" kern="0" dirty="0"/>
              <a:t>Specialized </a:t>
            </a:r>
          </a:p>
          <a:p>
            <a:pPr lvl="1"/>
            <a:r>
              <a:rPr lang="en-US" b="0" kern="0" dirty="0"/>
              <a:t>Cloud Provider Based</a:t>
            </a:r>
          </a:p>
          <a:p>
            <a:pPr lvl="1"/>
            <a:r>
              <a:rPr lang="en-US" b="0" kern="0" dirty="0"/>
              <a:t>Security Related</a:t>
            </a:r>
            <a:endParaRPr lang="en-PK" b="0" kern="0" dirty="0"/>
          </a:p>
        </p:txBody>
      </p:sp>
    </p:spTree>
    <p:extLst>
      <p:ext uri="{BB962C8B-B14F-4D97-AF65-F5344CB8AC3E}">
        <p14:creationId xmlns:p14="http://schemas.microsoft.com/office/powerpoint/2010/main" val="5093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CFAE-04B3-FD8C-9D92-6435CE7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958B-94CE-6D44-0C55-EFDDF0B7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course?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0D9E-54CF-9588-E152-AA4EB1B7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the term VPN?</a:t>
            </a:r>
            <a:br>
              <a:rPr lang="en-US" dirty="0"/>
            </a:b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0F6BD-1398-BA58-8A52-08D9D444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B81B0-2E69-17FC-9FB3-6D99AA69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43BA-040B-B6E2-F9E9-127B91F9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course?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44A0-B23D-8FAB-5E0C-49D96497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the term VPN?</a:t>
            </a:r>
          </a:p>
          <a:p>
            <a:pPr marL="0" indent="0">
              <a:buNone/>
            </a:pPr>
            <a:br>
              <a:rPr lang="en-US" dirty="0"/>
            </a:b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ACCF5-B3AB-37C9-7721-C05604F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B6198-559D-9515-0A68-EEAFE231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9893" r="7480" b="6115"/>
          <a:stretch>
            <a:fillRect/>
          </a:stretch>
        </p:blipFill>
        <p:spPr>
          <a:xfrm>
            <a:off x="160125" y="1547400"/>
            <a:ext cx="8907675" cy="45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8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02D59-6F84-9CC9-780E-228CCBD5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4682-DA0A-953A-98A1-E77A480F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course?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79D8-E0B3-61FA-23DB-8D360ECF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heard about Cavium Networks?</a:t>
            </a:r>
            <a:br>
              <a:rPr lang="en-US" dirty="0"/>
            </a:b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A02BD-63C8-0C75-63A8-66CC7D2E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F903A-2BF7-412C-BE59-F370CDF9D9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390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4396</TotalTime>
  <Words>966</Words>
  <Application>Microsoft Office PowerPoint</Application>
  <PresentationFormat>On-screen Show (4:3)</PresentationFormat>
  <Paragraphs>187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Axis</vt:lpstr>
      <vt:lpstr>Computer Networks </vt:lpstr>
      <vt:lpstr>What is a Communication Network?</vt:lpstr>
      <vt:lpstr>PowerPoint Presentation</vt:lpstr>
      <vt:lpstr>Why Study This Course?</vt:lpstr>
      <vt:lpstr>Why Study This Course?</vt:lpstr>
      <vt:lpstr>Certifications</vt:lpstr>
      <vt:lpstr>Why study this course?</vt:lpstr>
      <vt:lpstr>Why study this course?</vt:lpstr>
      <vt:lpstr>Why study this course?</vt:lpstr>
      <vt:lpstr>Why study this course?</vt:lpstr>
      <vt:lpstr>Why study this course?</vt:lpstr>
      <vt:lpstr>Why this Course?</vt:lpstr>
      <vt:lpstr>Why this Course? (An Example)</vt:lpstr>
      <vt:lpstr>Applications making use of Network</vt:lpstr>
      <vt:lpstr>What to expect in this Course</vt:lpstr>
      <vt:lpstr>Course Content [Theory]</vt:lpstr>
      <vt:lpstr>Text</vt:lpstr>
      <vt:lpstr>Grading</vt:lpstr>
      <vt:lpstr>Question</vt:lpstr>
      <vt:lpstr>Reading Material</vt:lpstr>
    </vt:vector>
  </TitlesOfParts>
  <Company>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COS5010-B</dc:title>
  <dc:creator>Adnan Iqbal</dc:creator>
  <cp:lastModifiedBy>Adnan Iqbal</cp:lastModifiedBy>
  <cp:revision>630</cp:revision>
  <dcterms:created xsi:type="dcterms:W3CDTF">2007-03-12T06:58:10Z</dcterms:created>
  <dcterms:modified xsi:type="dcterms:W3CDTF">2025-08-26T08:50:33Z</dcterms:modified>
</cp:coreProperties>
</file>