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8.jpg" ContentType="image/png"/>
  <Override PartName="/ppt/media/image9.jpg" ContentType="image/png"/>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65" r:id="rId14"/>
    <p:sldId id="266"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D23B61-FBB7-48D0-8E50-EA983E9A2367}" type="datetimeFigureOut">
              <a:rPr lang="en-US" smtClean="0"/>
              <a:t>6/12/2024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783CEB2-5CFF-45EB-8E1D-A3BA1743C25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291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D23B61-FBB7-48D0-8E50-EA983E9A236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3CEB2-5CFF-45EB-8E1D-A3BA1743C250}" type="slidenum">
              <a:rPr lang="en-US" smtClean="0"/>
              <a:t>‹#›</a:t>
            </a:fld>
            <a:endParaRPr lang="en-US"/>
          </a:p>
        </p:txBody>
      </p:sp>
    </p:spTree>
    <p:extLst>
      <p:ext uri="{BB962C8B-B14F-4D97-AF65-F5344CB8AC3E}">
        <p14:creationId xmlns:p14="http://schemas.microsoft.com/office/powerpoint/2010/main" val="287759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23B61-FBB7-48D0-8E50-EA983E9A236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3CEB2-5CFF-45EB-8E1D-A3BA1743C25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275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23B61-FBB7-48D0-8E50-EA983E9A236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3CEB2-5CFF-45EB-8E1D-A3BA1743C25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388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23B61-FBB7-48D0-8E50-EA983E9A236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3CEB2-5CFF-45EB-8E1D-A3BA1743C250}" type="slidenum">
              <a:rPr lang="en-US" smtClean="0"/>
              <a:t>‹#›</a:t>
            </a:fld>
            <a:endParaRPr lang="en-US"/>
          </a:p>
        </p:txBody>
      </p:sp>
    </p:spTree>
    <p:extLst>
      <p:ext uri="{BB962C8B-B14F-4D97-AF65-F5344CB8AC3E}">
        <p14:creationId xmlns:p14="http://schemas.microsoft.com/office/powerpoint/2010/main" val="20853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23B61-FBB7-48D0-8E50-EA983E9A236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3CEB2-5CFF-45EB-8E1D-A3BA1743C25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4910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23B61-FBB7-48D0-8E50-EA983E9A236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3CEB2-5CFF-45EB-8E1D-A3BA1743C25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4678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23B61-FBB7-48D0-8E50-EA983E9A236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3CEB2-5CFF-45EB-8E1D-A3BA1743C25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9728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23B61-FBB7-48D0-8E50-EA983E9A236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3CEB2-5CFF-45EB-8E1D-A3BA1743C25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023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23B61-FBB7-48D0-8E50-EA983E9A236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3CEB2-5CFF-45EB-8E1D-A3BA1743C250}" type="slidenum">
              <a:rPr lang="en-US" smtClean="0"/>
              <a:t>‹#›</a:t>
            </a:fld>
            <a:endParaRPr lang="en-US"/>
          </a:p>
        </p:txBody>
      </p:sp>
    </p:spTree>
    <p:extLst>
      <p:ext uri="{BB962C8B-B14F-4D97-AF65-F5344CB8AC3E}">
        <p14:creationId xmlns:p14="http://schemas.microsoft.com/office/powerpoint/2010/main" val="313392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23B61-FBB7-48D0-8E50-EA983E9A2367}"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3CEB2-5CFF-45EB-8E1D-A3BA1743C25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58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23B61-FBB7-48D0-8E50-EA983E9A236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3CEB2-5CFF-45EB-8E1D-A3BA1743C250}" type="slidenum">
              <a:rPr lang="en-US" smtClean="0"/>
              <a:t>‹#›</a:t>
            </a:fld>
            <a:endParaRPr lang="en-US"/>
          </a:p>
        </p:txBody>
      </p:sp>
    </p:spTree>
    <p:extLst>
      <p:ext uri="{BB962C8B-B14F-4D97-AF65-F5344CB8AC3E}">
        <p14:creationId xmlns:p14="http://schemas.microsoft.com/office/powerpoint/2010/main" val="83164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23B61-FBB7-48D0-8E50-EA983E9A2367}"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3CEB2-5CFF-45EB-8E1D-A3BA1743C25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04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D23B61-FBB7-48D0-8E50-EA983E9A2367}"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3CEB2-5CFF-45EB-8E1D-A3BA1743C25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02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23B61-FBB7-48D0-8E50-EA983E9A2367}"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3CEB2-5CFF-45EB-8E1D-A3BA1743C250}" type="slidenum">
              <a:rPr lang="en-US" smtClean="0"/>
              <a:t>‹#›</a:t>
            </a:fld>
            <a:endParaRPr lang="en-US"/>
          </a:p>
        </p:txBody>
      </p:sp>
    </p:spTree>
    <p:extLst>
      <p:ext uri="{BB962C8B-B14F-4D97-AF65-F5344CB8AC3E}">
        <p14:creationId xmlns:p14="http://schemas.microsoft.com/office/powerpoint/2010/main" val="262032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D23B61-FBB7-48D0-8E50-EA983E9A236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3CEB2-5CFF-45EB-8E1D-A3BA1743C25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419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D23B61-FBB7-48D0-8E50-EA983E9A2367}"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3CEB2-5CFF-45EB-8E1D-A3BA1743C250}" type="slidenum">
              <a:rPr lang="en-US" smtClean="0"/>
              <a:t>‹#›</a:t>
            </a:fld>
            <a:endParaRPr lang="en-US"/>
          </a:p>
        </p:txBody>
      </p:sp>
    </p:spTree>
    <p:extLst>
      <p:ext uri="{BB962C8B-B14F-4D97-AF65-F5344CB8AC3E}">
        <p14:creationId xmlns:p14="http://schemas.microsoft.com/office/powerpoint/2010/main" val="306377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D23B61-FBB7-48D0-8E50-EA983E9A2367}" type="datetimeFigureOut">
              <a:rPr lang="en-US" smtClean="0"/>
              <a:t>6/12/2024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83CEB2-5CFF-45EB-8E1D-A3BA1743C250}" type="slidenum">
              <a:rPr lang="en-US" smtClean="0"/>
              <a:t>‹#›</a:t>
            </a:fld>
            <a:endParaRPr lang="en-US"/>
          </a:p>
        </p:txBody>
      </p:sp>
    </p:spTree>
    <p:extLst>
      <p:ext uri="{BB962C8B-B14F-4D97-AF65-F5344CB8AC3E}">
        <p14:creationId xmlns:p14="http://schemas.microsoft.com/office/powerpoint/2010/main" val="27450607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visualstudio.com/downloads/download-visual-studio-v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88624-B19D-BE37-33B6-FA79BBC2D401}"/>
              </a:ext>
            </a:extLst>
          </p:cNvPr>
          <p:cNvSpPr>
            <a:spLocks noGrp="1"/>
          </p:cNvSpPr>
          <p:nvPr>
            <p:ph type="ctrTitle"/>
          </p:nvPr>
        </p:nvSpPr>
        <p:spPr>
          <a:xfrm>
            <a:off x="2428568" y="1142028"/>
            <a:ext cx="7020232" cy="2387600"/>
          </a:xfrm>
        </p:spPr>
        <p:txBody>
          <a:bodyPr/>
          <a:lstStyle/>
          <a:p>
            <a:pPr algn="ctr"/>
            <a:r>
              <a:rPr lang="en-GB" sz="6000" dirty="0"/>
              <a:t>Introduction to Visual </a:t>
            </a:r>
            <a:r>
              <a:rPr lang="en-GB" sz="6000" dirty="0" err="1"/>
              <a:t>C#.Net</a:t>
            </a:r>
            <a:endParaRPr lang="en-US" dirty="0"/>
          </a:p>
        </p:txBody>
      </p:sp>
    </p:spTree>
    <p:extLst>
      <p:ext uri="{BB962C8B-B14F-4D97-AF65-F5344CB8AC3E}">
        <p14:creationId xmlns:p14="http://schemas.microsoft.com/office/powerpoint/2010/main" val="3411060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F0588F-8A23-51CD-6562-B749C9769CE3}"/>
              </a:ext>
            </a:extLst>
          </p:cNvPr>
          <p:cNvSpPr>
            <a:spLocks noGrp="1"/>
          </p:cNvSpPr>
          <p:nvPr>
            <p:ph type="title"/>
          </p:nvPr>
        </p:nvSpPr>
        <p:spPr>
          <a:xfrm>
            <a:off x="1451579" y="804519"/>
            <a:ext cx="9603275" cy="965287"/>
          </a:xfrm>
        </p:spPr>
        <p:txBody>
          <a:bodyPr>
            <a:normAutofit fontScale="90000"/>
          </a:bodyPr>
          <a:lstStyle/>
          <a:p>
            <a:r>
              <a:rPr lang="en-US" cap="none" dirty="0"/>
              <a:t>machine languages, assembly languages and high-level languages </a:t>
            </a:r>
          </a:p>
        </p:txBody>
      </p:sp>
      <p:sp>
        <p:nvSpPr>
          <p:cNvPr id="3" name="Content Placeholder 2">
            <a:extLst>
              <a:ext uri="{FF2B5EF4-FFF2-40B4-BE49-F238E27FC236}">
                <a16:creationId xmlns:a16="http://schemas.microsoft.com/office/drawing/2014/main" xmlns="" id="{06422C72-90E5-0236-0D2A-8D2534173918}"/>
              </a:ext>
            </a:extLst>
          </p:cNvPr>
          <p:cNvSpPr>
            <a:spLocks noGrp="1"/>
          </p:cNvSpPr>
          <p:nvPr>
            <p:ph idx="1"/>
          </p:nvPr>
        </p:nvSpPr>
        <p:spPr>
          <a:xfrm>
            <a:off x="1422082" y="2448351"/>
            <a:ext cx="9603275" cy="388362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programmers write instructions in various programming languages (such as C#), some directly understandable by computers and others requiring intermediate translation steps.</a:t>
            </a:r>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Machine Languages</a:t>
            </a:r>
          </a:p>
          <a:p>
            <a:r>
              <a:rPr lang="en-US" dirty="0">
                <a:latin typeface="Times New Roman" panose="02020603050405020304" pitchFamily="18" charset="0"/>
                <a:cs typeface="Times New Roman" panose="02020603050405020304" pitchFamily="18" charset="0"/>
              </a:rPr>
              <a:t>Any computer can directly understand only its own machine language, defined by its hardware architecture. Machine languages generally consist of numbers, ultimately reduced to 1s and 0s. Such languages are cumbersome for humans, who prefer words like “add” and “subtract” to indicate the operations to be performed, so the machine language numeric versions of these instructions were referred to as code. The term “code” has become more broadly used and now refers to the program instructions in all levels of language.</a:t>
            </a:r>
          </a:p>
        </p:txBody>
      </p:sp>
    </p:spTree>
    <p:extLst>
      <p:ext uri="{BB962C8B-B14F-4D97-AF65-F5344CB8AC3E}">
        <p14:creationId xmlns:p14="http://schemas.microsoft.com/office/powerpoint/2010/main" val="1653758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08033-C1DA-5A95-956B-53B656C2A52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5E0A86A8-F448-3CC1-9539-726CA32E18B0}"/>
              </a:ext>
            </a:extLst>
          </p:cNvPr>
          <p:cNvSpPr>
            <a:spLocks noGrp="1"/>
          </p:cNvSpPr>
          <p:nvPr>
            <p:ph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Assembly Languages and Assemblers</a:t>
            </a:r>
          </a:p>
          <a:p>
            <a:r>
              <a:rPr lang="en-US" dirty="0">
                <a:latin typeface="Times New Roman" panose="02020603050405020304" pitchFamily="18" charset="0"/>
                <a:cs typeface="Times New Roman" panose="02020603050405020304" pitchFamily="18" charset="0"/>
              </a:rPr>
              <a:t>Machine language was simply too slow and tedious to work with. Instead, programmers began using English-like abbreviations to represent elementary operations. These abbreviations form the basis of assembly languages. Translator programs called assemblers convert assembly-language code to machine code quickly. Although assembly-language code is</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clearer to humans, it’s incomprehensible to computers until translated to machine language code.</a:t>
            </a:r>
          </a:p>
        </p:txBody>
      </p:sp>
    </p:spTree>
    <p:extLst>
      <p:ext uri="{BB962C8B-B14F-4D97-AF65-F5344CB8AC3E}">
        <p14:creationId xmlns:p14="http://schemas.microsoft.com/office/powerpoint/2010/main" val="803268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CF125-F207-B3B0-3337-9AD2A153202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A98CF373-ADF5-7530-7C13-3AB09C89859B}"/>
              </a:ext>
            </a:extLst>
          </p:cNvPr>
          <p:cNvSpPr>
            <a:spLocks noGrp="1"/>
          </p:cNvSpPr>
          <p:nvPr>
            <p:ph idx="1"/>
          </p:nvPr>
        </p:nvSpPr>
        <p:spPr>
          <a:xfrm>
            <a:off x="1382753" y="2409023"/>
            <a:ext cx="9603275" cy="3863958"/>
          </a:xfrm>
        </p:spPr>
        <p:txBody>
          <a:bodyPr>
            <a:normAutofit fontScale="92500" lnSpcReduction="10000"/>
          </a:bodyPr>
          <a:lstStyle/>
          <a:p>
            <a:r>
              <a:rPr lang="en-US" dirty="0">
                <a:solidFill>
                  <a:srgbClr val="FF0000"/>
                </a:solidFill>
                <a:latin typeface="Times New Roman" panose="02020603050405020304" pitchFamily="18" charset="0"/>
                <a:cs typeface="Times New Roman" panose="02020603050405020304" pitchFamily="18" charset="0"/>
              </a:rPr>
              <a:t>High-Level Languages, Compilers and Interpreters.</a:t>
            </a:r>
          </a:p>
          <a:p>
            <a:r>
              <a:rPr lang="en-US" dirty="0">
                <a:latin typeface="Times New Roman" panose="02020603050405020304" pitchFamily="18" charset="0"/>
                <a:cs typeface="Times New Roman" panose="02020603050405020304" pitchFamily="18" charset="0"/>
              </a:rPr>
              <a:t>To speed the programming process even further, high-level languages were developed in which single statements could be written to accomplish substantial tasks. High-level languages, such as C#, Visual Basic, C++, C, Objective-C and Java, allow you to write instructions that look almost like everyday English and contain commonly used mathematical expressions. Translator programs called compilers convert high-level language code into machine language code.</a:t>
            </a:r>
          </a:p>
          <a:p>
            <a:r>
              <a:rPr lang="en-US" dirty="0">
                <a:latin typeface="Times New Roman" panose="02020603050405020304" pitchFamily="18" charset="0"/>
                <a:cs typeface="Times New Roman" panose="02020603050405020304" pitchFamily="18" charset="0"/>
              </a:rPr>
              <a:t>The process of compiling a large high-level language program into machine language can take a considerable amount of computer time. Interpreter programs were developed to execute high-level language programs directly (without the need for compilation), although more slowly than compiled programs.</a:t>
            </a:r>
          </a:p>
        </p:txBody>
      </p:sp>
    </p:spTree>
    <p:extLst>
      <p:ext uri="{BB962C8B-B14F-4D97-AF65-F5344CB8AC3E}">
        <p14:creationId xmlns:p14="http://schemas.microsoft.com/office/powerpoint/2010/main" val="613753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2A2F9-9B45-2CBE-213B-30150D61DF97}"/>
              </a:ext>
            </a:extLst>
          </p:cNvPr>
          <p:cNvSpPr>
            <a:spLocks noGrp="1"/>
          </p:cNvSpPr>
          <p:nvPr>
            <p:ph type="title"/>
          </p:nvPr>
        </p:nvSpPr>
        <p:spPr/>
        <p:txBody>
          <a:bodyPr/>
          <a:lstStyle/>
          <a:p>
            <a:r>
              <a:rPr lang="en-US" dirty="0"/>
              <a:t>What is </a:t>
            </a:r>
            <a:r>
              <a:rPr lang="en-US" dirty="0" err="1"/>
              <a:t>c#</a:t>
            </a:r>
            <a:endParaRPr lang="en-US" dirty="0"/>
          </a:p>
        </p:txBody>
      </p:sp>
      <p:sp>
        <p:nvSpPr>
          <p:cNvPr id="3" name="Content Placeholder 2">
            <a:extLst>
              <a:ext uri="{FF2B5EF4-FFF2-40B4-BE49-F238E27FC236}">
                <a16:creationId xmlns:a16="http://schemas.microsoft.com/office/drawing/2014/main" xmlns="" id="{B13310D7-85D9-D0EC-8D09-0D16FBBC5075}"/>
              </a:ext>
            </a:extLst>
          </p:cNvPr>
          <p:cNvSpPr>
            <a:spLocks noGrp="1"/>
          </p:cNvSpPr>
          <p:nvPr>
            <p:ph idx="1"/>
          </p:nvPr>
        </p:nvSpPr>
        <p:spPr>
          <a:xfrm>
            <a:off x="1451579" y="2586004"/>
            <a:ext cx="9603275" cy="3087210"/>
          </a:xfrm>
        </p:spPr>
        <p:txBody>
          <a:bodyPr>
            <a:normAutofit fontScale="92500" lnSpcReduction="20000"/>
          </a:bodyPr>
          <a:lstStyle/>
          <a:p>
            <a:r>
              <a:rPr lang="en-US" b="0" i="0" dirty="0">
                <a:solidFill>
                  <a:srgbClr val="FF0000"/>
                </a:solidFill>
                <a:effectLst/>
                <a:latin typeface="Times New Roman" panose="02020603050405020304" pitchFamily="18" charset="0"/>
                <a:cs typeface="Times New Roman" panose="02020603050405020304" pitchFamily="18" charset="0"/>
              </a:rPr>
              <a:t>C# </a:t>
            </a:r>
            <a:r>
              <a:rPr lang="en-US" b="0" i="0" dirty="0">
                <a:solidFill>
                  <a:srgbClr val="000000"/>
                </a:solidFill>
                <a:effectLst/>
                <a:latin typeface="Times New Roman" panose="02020603050405020304" pitchFamily="18" charset="0"/>
                <a:cs typeface="Times New Roman" panose="02020603050405020304" pitchFamily="18" charset="0"/>
              </a:rPr>
              <a:t>is a modern, general-purpose, object-oriented programming language developed by Microsoft and approved by European Computer Manufacturers Association (ECMA) and International Standards Organization (</a:t>
            </a:r>
            <a:r>
              <a:rPr lang="en-US" b="0" i="0" dirty="0">
                <a:solidFill>
                  <a:srgbClr val="FF0000"/>
                </a:solidFill>
                <a:effectLst/>
                <a:latin typeface="Times New Roman" panose="02020603050405020304" pitchFamily="18" charset="0"/>
                <a:cs typeface="Times New Roman" panose="02020603050405020304" pitchFamily="18" charset="0"/>
              </a:rPr>
              <a:t>ISO</a:t>
            </a:r>
            <a:r>
              <a:rPr lang="en-US" b="0" i="0" dirty="0">
                <a:solidFill>
                  <a:srgbClr val="000000"/>
                </a:solidFill>
                <a:effectLst/>
                <a:latin typeface="Times New Roman" panose="02020603050405020304" pitchFamily="18" charset="0"/>
                <a:cs typeface="Times New Roman" panose="02020603050405020304" pitchFamily="18" charset="0"/>
              </a:rPr>
              <a:t>).</a:t>
            </a:r>
          </a:p>
          <a:p>
            <a:r>
              <a:rPr lang="en-US" b="0" i="0" dirty="0">
                <a:solidFill>
                  <a:srgbClr val="000000"/>
                </a:solidFill>
                <a:effectLst/>
                <a:latin typeface="Times New Roman" panose="02020603050405020304" pitchFamily="18" charset="0"/>
                <a:cs typeface="Times New Roman" panose="02020603050405020304" pitchFamily="18" charset="0"/>
              </a:rPr>
              <a:t>C# was developed by Anders Hejlsberg and his team during the development of </a:t>
            </a:r>
            <a:r>
              <a:rPr lang="en-US" b="0" i="0" dirty="0" err="1">
                <a:solidFill>
                  <a:srgbClr val="000000"/>
                </a:solidFill>
                <a:effectLst/>
                <a:latin typeface="Times New Roman" panose="02020603050405020304" pitchFamily="18" charset="0"/>
                <a:cs typeface="Times New Roman" panose="02020603050405020304" pitchFamily="18" charset="0"/>
              </a:rPr>
              <a:t>.Net</a:t>
            </a:r>
            <a:r>
              <a:rPr lang="en-US" b="0" i="0" dirty="0">
                <a:solidFill>
                  <a:srgbClr val="000000"/>
                </a:solidFill>
                <a:effectLst/>
                <a:latin typeface="Times New Roman" panose="02020603050405020304" pitchFamily="18" charset="0"/>
                <a:cs typeface="Times New Roman" panose="02020603050405020304" pitchFamily="18" charset="0"/>
              </a:rPr>
              <a:t> Framework.</a:t>
            </a:r>
            <a:endParaRPr lang="en-US" dirty="0">
              <a:solidFill>
                <a:srgbClr val="00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 is programming language developed Microsoft in 2002</a:t>
            </a:r>
            <a:endParaRPr lang="en-US" dirty="0">
              <a:solidFill>
                <a:srgbClr val="000000"/>
              </a:solidFill>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C# is designed for Common Language Infrastructure (</a:t>
            </a:r>
            <a:r>
              <a:rPr lang="en-US" b="0" i="0" dirty="0">
                <a:solidFill>
                  <a:srgbClr val="FF0000"/>
                </a:solidFill>
                <a:effectLst/>
                <a:latin typeface="Times New Roman" panose="02020603050405020304" pitchFamily="18" charset="0"/>
                <a:cs typeface="Times New Roman" panose="02020603050405020304" pitchFamily="18" charset="0"/>
              </a:rPr>
              <a:t>CLI</a:t>
            </a:r>
            <a:r>
              <a:rPr lang="en-US" b="0" i="0" dirty="0">
                <a:solidFill>
                  <a:srgbClr val="000000"/>
                </a:solidFill>
                <a:effectLst/>
                <a:latin typeface="Times New Roman" panose="02020603050405020304" pitchFamily="18" charset="0"/>
                <a:cs typeface="Times New Roman" panose="02020603050405020304" pitchFamily="18" charset="0"/>
              </a:rPr>
              <a:t>), which consists of the executable code and runtime environment that allows use of various high-level languages on different computer platforms and architectures.</a:t>
            </a:r>
          </a:p>
          <a:p>
            <a:endParaRPr lang="en-US" b="0" i="0" dirty="0">
              <a:solidFill>
                <a:srgbClr val="000000"/>
              </a:solidFill>
              <a:effectLst/>
              <a:latin typeface="Nunito" panose="020B0604020202020204" pitchFamily="2" charset="0"/>
            </a:endParaRPr>
          </a:p>
          <a:p>
            <a:endParaRPr lang="en-US" b="0" i="0" dirty="0">
              <a:solidFill>
                <a:srgbClr val="000000"/>
              </a:solidFill>
              <a:effectLst/>
              <a:latin typeface="Nunito" panose="020B0604020202020204" pitchFamily="2" charset="0"/>
            </a:endParaRPr>
          </a:p>
          <a:p>
            <a:endParaRPr lang="en-US" b="0" i="0" dirty="0">
              <a:solidFill>
                <a:srgbClr val="000000"/>
              </a:solidFill>
              <a:effectLst/>
              <a:latin typeface="Nunito" panose="020B0604020202020204" pitchFamily="2" charset="0"/>
            </a:endParaRPr>
          </a:p>
          <a:p>
            <a:endParaRPr lang="en-US" dirty="0"/>
          </a:p>
        </p:txBody>
      </p:sp>
    </p:spTree>
    <p:extLst>
      <p:ext uri="{BB962C8B-B14F-4D97-AF65-F5344CB8AC3E}">
        <p14:creationId xmlns:p14="http://schemas.microsoft.com/office/powerpoint/2010/main" val="1384195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E7CF4D-2F47-A10B-2157-F18A974E8DB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B5B43BBB-090F-1EF9-3229-C871FB131DCC}"/>
              </a:ext>
            </a:extLst>
          </p:cNvPr>
          <p:cNvSpPr>
            <a:spLocks noGrp="1"/>
          </p:cNvSpPr>
          <p:nvPr>
            <p:ph idx="1"/>
          </p:nvPr>
        </p:nvSpPr>
        <p:spPr/>
        <p:txBody>
          <a:bodyPr>
            <a:normAutofit fontScale="92500" lnSpcReduction="10000"/>
          </a:bodyPr>
          <a:lstStyle/>
          <a:p>
            <a:r>
              <a:rPr lang="en-US" dirty="0">
                <a:solidFill>
                  <a:srgbClr val="FF0000"/>
                </a:solidFill>
                <a:latin typeface="Times New Roman" panose="02020603050405020304" pitchFamily="18" charset="0"/>
                <a:cs typeface="Times New Roman" panose="02020603050405020304" pitchFamily="18" charset="0"/>
              </a:rPr>
              <a:t>C#, pronounced as C Sharp</a:t>
            </a:r>
            <a:r>
              <a:rPr lang="en-US" dirty="0">
                <a:latin typeface="Times New Roman" panose="02020603050405020304" pitchFamily="18" charset="0"/>
                <a:cs typeface="Times New Roman" panose="02020603050405020304" pitchFamily="18" charset="0"/>
              </a:rPr>
              <a:t>, is an object-oriented programming language developed by Microsoft in the early 2002s, led by Anders Hejlsberg. It is part of the </a:t>
            </a:r>
            <a:r>
              <a:rPr lang="en-US" dirty="0" err="1">
                <a:latin typeface="Times New Roman" panose="02020603050405020304" pitchFamily="18" charset="0"/>
                <a:cs typeface="Times New Roman" panose="02020603050405020304" pitchFamily="18" charset="0"/>
              </a:rPr>
              <a:t>.Net</a:t>
            </a:r>
            <a:r>
              <a:rPr lang="en-US" dirty="0">
                <a:latin typeface="Times New Roman" panose="02020603050405020304" pitchFamily="18" charset="0"/>
                <a:cs typeface="Times New Roman" panose="02020603050405020304" pitchFamily="18" charset="0"/>
              </a:rPr>
              <a:t> framework and is intended to be a simple general-purpose programming language that can be used to develop different types of applications, including console, windows, web and mobile applications. Like all modern programming languages, </a:t>
            </a:r>
          </a:p>
          <a:p>
            <a:r>
              <a:rPr lang="en-US" dirty="0">
                <a:latin typeface="Times New Roman" panose="02020603050405020304" pitchFamily="18" charset="0"/>
                <a:cs typeface="Times New Roman" panose="02020603050405020304" pitchFamily="18" charset="0"/>
              </a:rPr>
              <a:t>C# code resembles the English language which computers are unable to understand. Therefore, C# code has to be converted into machine language using what is known as a compiler (refer to footnote). The compiler that we’ll be using in this book is the free Visual Studio Community 2015 provided by Microsoft.</a:t>
            </a:r>
          </a:p>
        </p:txBody>
      </p:sp>
    </p:spTree>
    <p:extLst>
      <p:ext uri="{BB962C8B-B14F-4D97-AF65-F5344CB8AC3E}">
        <p14:creationId xmlns:p14="http://schemas.microsoft.com/office/powerpoint/2010/main" val="221166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35FE4A-6B9E-3E13-1066-5CAE8AF02ED3}"/>
              </a:ext>
            </a:extLst>
          </p:cNvPr>
          <p:cNvSpPr>
            <a:spLocks noGrp="1"/>
          </p:cNvSpPr>
          <p:nvPr>
            <p:ph type="title"/>
          </p:nvPr>
        </p:nvSpPr>
        <p:spPr/>
        <p:txBody>
          <a:bodyPr/>
          <a:lstStyle/>
          <a:p>
            <a:r>
              <a:rPr lang="en-US" dirty="0"/>
              <a:t>Why Learn C#?</a:t>
            </a:r>
          </a:p>
        </p:txBody>
      </p:sp>
      <p:sp>
        <p:nvSpPr>
          <p:cNvPr id="3" name="Content Placeholder 2">
            <a:extLst>
              <a:ext uri="{FF2B5EF4-FFF2-40B4-BE49-F238E27FC236}">
                <a16:creationId xmlns:a16="http://schemas.microsoft.com/office/drawing/2014/main" xmlns="" id="{2014201C-FDAE-76D6-E071-E538FE3FDED0}"/>
              </a:ext>
            </a:extLst>
          </p:cNvPr>
          <p:cNvSpPr>
            <a:spLocks noGrp="1"/>
          </p:cNvSpPr>
          <p:nvPr>
            <p:ph idx="1"/>
          </p:nvPr>
        </p:nvSpPr>
        <p:spPr>
          <a:xfrm>
            <a:off x="1382753" y="2477848"/>
            <a:ext cx="9603275" cy="3804965"/>
          </a:xfrm>
        </p:spPr>
        <p:txBody>
          <a:bodyPr>
            <a:normAutofit fontScale="85000" lnSpcReduction="10000"/>
          </a:bodyPr>
          <a:lstStyle/>
          <a:p>
            <a:r>
              <a:rPr lang="en-US" dirty="0">
                <a:solidFill>
                  <a:srgbClr val="FF0000"/>
                </a:solidFill>
                <a:latin typeface="Times New Roman" panose="02020603050405020304" pitchFamily="18" charset="0"/>
                <a:cs typeface="Times New Roman" panose="02020603050405020304" pitchFamily="18" charset="0"/>
              </a:rPr>
              <a:t>C# </a:t>
            </a:r>
            <a:r>
              <a:rPr lang="en-US" dirty="0">
                <a:solidFill>
                  <a:schemeClr val="tx1"/>
                </a:solidFill>
                <a:latin typeface="Times New Roman" panose="02020603050405020304" pitchFamily="18" charset="0"/>
                <a:cs typeface="Times New Roman" panose="02020603050405020304" pitchFamily="18" charset="0"/>
              </a:rPr>
              <a:t>has syntax and features that resemble other programming languages like Java and C++. As such, if you have any prior programming experience, you will find learning C# a breeze. Even if you are totally new to programming, C# is designed to be easy to learn (unlike C or C++) and is a great first language to learn.</a:t>
            </a:r>
          </a:p>
          <a:p>
            <a:r>
              <a:rPr lang="en-US" dirty="0">
                <a:solidFill>
                  <a:schemeClr val="tx1"/>
                </a:solidFill>
                <a:latin typeface="Times New Roman" panose="02020603050405020304" pitchFamily="18" charset="0"/>
                <a:cs typeface="Times New Roman" panose="02020603050405020304" pitchFamily="18" charset="0"/>
              </a:rPr>
              <a:t>In addition, C# is part of the </a:t>
            </a:r>
            <a:r>
              <a:rPr lang="en-US" dirty="0" err="1">
                <a:solidFill>
                  <a:schemeClr val="tx1"/>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Net</a:t>
            </a:r>
            <a:r>
              <a:rPr lang="en-US" dirty="0">
                <a:solidFill>
                  <a:srgbClr val="FF0000"/>
                </a:solidFill>
                <a:latin typeface="Times New Roman" panose="02020603050405020304" pitchFamily="18" charset="0"/>
                <a:cs typeface="Times New Roman" panose="02020603050405020304" pitchFamily="18" charset="0"/>
              </a:rPr>
              <a:t> framework</a:t>
            </a:r>
            <a:r>
              <a:rPr lang="en-US" dirty="0">
                <a:solidFill>
                  <a:schemeClr val="tx1"/>
                </a:solidFill>
                <a:latin typeface="Times New Roman" panose="02020603050405020304" pitchFamily="18" charset="0"/>
                <a:cs typeface="Times New Roman" panose="02020603050405020304" pitchFamily="18" charset="0"/>
              </a:rPr>
              <a:t>. This framework includes a large library of pre-written code that programmers can use without having to write everything from scratch. This allows programmers to rapidly develop their applications in C#, making C# the ideal language to work with if you are on a tight schedule.</a:t>
            </a:r>
          </a:p>
          <a:p>
            <a:r>
              <a:rPr lang="en-US" dirty="0">
                <a:solidFill>
                  <a:schemeClr val="tx1"/>
                </a:solidFill>
                <a:latin typeface="Times New Roman" panose="02020603050405020304" pitchFamily="18" charset="0"/>
                <a:cs typeface="Times New Roman" panose="02020603050405020304" pitchFamily="18" charset="0"/>
              </a:rPr>
              <a:t>Lastly, C# is an </a:t>
            </a:r>
            <a:r>
              <a:rPr lang="en-US" dirty="0">
                <a:solidFill>
                  <a:srgbClr val="FF0000"/>
                </a:solidFill>
                <a:latin typeface="Times New Roman" panose="02020603050405020304" pitchFamily="18" charset="0"/>
                <a:cs typeface="Times New Roman" panose="02020603050405020304" pitchFamily="18" charset="0"/>
              </a:rPr>
              <a:t>object-oriented programming (OOP) </a:t>
            </a:r>
            <a:r>
              <a:rPr lang="en-US" dirty="0">
                <a:solidFill>
                  <a:schemeClr val="tx1"/>
                </a:solidFill>
                <a:latin typeface="Times New Roman" panose="02020603050405020304" pitchFamily="18" charset="0"/>
                <a:cs typeface="Times New Roman" panose="02020603050405020304" pitchFamily="18" charset="0"/>
              </a:rPr>
              <a:t>language. Object-oriented programming is an approach to programming that breaks a programming problem into objects that interact with each other. We’ll be looking at various object-oriented programming concepts in this book. </a:t>
            </a:r>
          </a:p>
        </p:txBody>
      </p:sp>
    </p:spTree>
    <p:extLst>
      <p:ext uri="{BB962C8B-B14F-4D97-AF65-F5344CB8AC3E}">
        <p14:creationId xmlns:p14="http://schemas.microsoft.com/office/powerpoint/2010/main" val="873211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F1D317-5C4E-BD2D-4ED6-69BECCE7C4DD}"/>
              </a:ext>
            </a:extLst>
          </p:cNvPr>
          <p:cNvSpPr>
            <a:spLocks noGrp="1"/>
          </p:cNvSpPr>
          <p:nvPr>
            <p:ph type="title"/>
          </p:nvPr>
        </p:nvSpPr>
        <p:spPr/>
        <p:txBody>
          <a:bodyPr>
            <a:normAutofit fontScale="90000"/>
          </a:bodyPr>
          <a:lstStyle/>
          <a:p>
            <a:r>
              <a:rPr lang="en-US" b="0" i="0" cap="none" dirty="0">
                <a:solidFill>
                  <a:srgbClr val="000000"/>
                </a:solidFill>
                <a:effectLst/>
                <a:latin typeface="Nunito" pitchFamily="2" charset="0"/>
              </a:rPr>
              <a:t>the following reasons make </a:t>
            </a:r>
            <a:r>
              <a:rPr lang="en-US" b="0" i="0" cap="none" dirty="0" err="1">
                <a:solidFill>
                  <a:srgbClr val="000000"/>
                </a:solidFill>
                <a:effectLst/>
                <a:latin typeface="Nunito" pitchFamily="2" charset="0"/>
              </a:rPr>
              <a:t>c#</a:t>
            </a:r>
            <a:r>
              <a:rPr lang="en-US" b="0" i="0" cap="none" dirty="0">
                <a:solidFill>
                  <a:srgbClr val="000000"/>
                </a:solidFill>
                <a:effectLst/>
                <a:latin typeface="Nunito" pitchFamily="2" charset="0"/>
              </a:rPr>
              <a:t> a widely used professional language </a:t>
            </a:r>
            <a:endParaRPr lang="en-US" cap="none" dirty="0"/>
          </a:p>
        </p:txBody>
      </p:sp>
      <p:sp>
        <p:nvSpPr>
          <p:cNvPr id="3" name="Content Placeholder 2">
            <a:extLst>
              <a:ext uri="{FF2B5EF4-FFF2-40B4-BE49-F238E27FC236}">
                <a16:creationId xmlns:a16="http://schemas.microsoft.com/office/drawing/2014/main" xmlns="" id="{2CC58E01-0112-948B-988B-3794D57F2A26}"/>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a modern, general-purpose programming language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object oriented.</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component oriented.</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easy to learn.</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a structured language.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produces efficient programs.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can be compiled on a variety of computer platforms.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a part of </a:t>
            </a:r>
            <a:r>
              <a:rPr lang="en-US" b="0" i="0" dirty="0" err="1">
                <a:solidFill>
                  <a:srgbClr val="000000"/>
                </a:solidFill>
                <a:effectLst/>
                <a:latin typeface="Times New Roman" panose="02020603050405020304" pitchFamily="18" charset="0"/>
                <a:cs typeface="Times New Roman" panose="02020603050405020304" pitchFamily="18" charset="0"/>
              </a:rPr>
              <a:t>.Net</a:t>
            </a:r>
            <a:r>
              <a:rPr lang="en-US" b="0" i="0" dirty="0">
                <a:solidFill>
                  <a:srgbClr val="000000"/>
                </a:solidFill>
                <a:effectLst/>
                <a:latin typeface="Times New Roman" panose="02020603050405020304" pitchFamily="18" charset="0"/>
                <a:cs typeface="Times New Roman" panose="02020603050405020304" pitchFamily="18" charset="0"/>
              </a:rPr>
              <a:t> Framework.</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437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427353-1E83-6F6E-30E0-F6E1A2A02B0A}"/>
              </a:ext>
            </a:extLst>
          </p:cNvPr>
          <p:cNvSpPr>
            <a:spLocks noGrp="1"/>
          </p:cNvSpPr>
          <p:nvPr>
            <p:ph type="title"/>
          </p:nvPr>
        </p:nvSpPr>
        <p:spPr/>
        <p:txBody>
          <a:bodyPr>
            <a:normAutofit fontScale="90000"/>
          </a:bodyPr>
          <a:lstStyle/>
          <a:p>
            <a:r>
              <a:rPr lang="en-US" b="0" i="0" cap="none" dirty="0">
                <a:solidFill>
                  <a:srgbClr val="000000"/>
                </a:solidFill>
                <a:effectLst/>
                <a:latin typeface="Heebo" panose="020B0604020202020204" pitchFamily="2" charset="-79"/>
                <a:cs typeface="Heebo" panose="020B0604020202020204" pitchFamily="2" charset="-79"/>
              </a:rPr>
              <a:t>strong programming features of </a:t>
            </a:r>
            <a:r>
              <a:rPr lang="en-US" b="0" i="0" cap="none" dirty="0" err="1">
                <a:solidFill>
                  <a:srgbClr val="000000"/>
                </a:solidFill>
                <a:effectLst/>
                <a:latin typeface="Heebo" panose="020B0604020202020204" pitchFamily="2" charset="-79"/>
                <a:cs typeface="Heebo" panose="020B0604020202020204" pitchFamily="2" charset="-79"/>
              </a:rPr>
              <a:t>c#</a:t>
            </a:r>
            <a:r>
              <a:rPr lang="en-US" b="0" i="0" cap="none" dirty="0">
                <a:solidFill>
                  <a:srgbClr val="000000"/>
                </a:solidFill>
                <a:effectLst/>
                <a:latin typeface="Heebo" panose="020B0604020202020204" pitchFamily="2" charset="-79"/>
                <a:cs typeface="Heebo" panose="020B0604020202020204" pitchFamily="2" charset="-79"/>
              </a:rPr>
              <a:t/>
            </a:r>
            <a:br>
              <a:rPr lang="en-US" b="0" i="0" cap="none" dirty="0">
                <a:solidFill>
                  <a:srgbClr val="000000"/>
                </a:solidFill>
                <a:effectLst/>
                <a:latin typeface="Heebo" panose="020B0604020202020204" pitchFamily="2" charset="-79"/>
                <a:cs typeface="Heebo" panose="020B0604020202020204" pitchFamily="2" charset="-79"/>
              </a:rPr>
            </a:br>
            <a:endParaRPr lang="en-US" cap="none" dirty="0"/>
          </a:p>
        </p:txBody>
      </p:sp>
      <p:sp>
        <p:nvSpPr>
          <p:cNvPr id="3" name="Content Placeholder 2">
            <a:extLst>
              <a:ext uri="{FF2B5EF4-FFF2-40B4-BE49-F238E27FC236}">
                <a16:creationId xmlns:a16="http://schemas.microsoft.com/office/drawing/2014/main" xmlns="" id="{A2A18ACF-BF44-340D-438B-0A9E60146AD8}"/>
              </a:ext>
            </a:extLst>
          </p:cNvPr>
          <p:cNvSpPr>
            <a:spLocks noGrp="1"/>
          </p:cNvSpPr>
          <p:nvPr>
            <p:ph idx="1"/>
          </p:nvPr>
        </p:nvSpPr>
        <p:spPr>
          <a:xfrm>
            <a:off x="1061883" y="2517059"/>
            <a:ext cx="10500851" cy="3864076"/>
          </a:xfrm>
        </p:spPr>
        <p:txBody>
          <a:bodyPr numCol="2">
            <a:normAutofit/>
          </a:bodyPr>
          <a:lstStyle/>
          <a:p>
            <a:r>
              <a:rPr lang="en-US" b="0" i="0" dirty="0">
                <a:solidFill>
                  <a:srgbClr val="000000"/>
                </a:solidFill>
                <a:effectLst/>
                <a:latin typeface="Times New Roman" panose="02020603050405020304" pitchFamily="18" charset="0"/>
                <a:cs typeface="Times New Roman" panose="02020603050405020304" pitchFamily="18" charset="0"/>
              </a:rPr>
              <a:t>Following is the list of few important features of C# −</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Boolean Conditions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Automatic Garbage Collection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Standard Library</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Assembly Versioning</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Properties and Events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Delegates and Events Management</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Easy-to-use Generics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Conditional Compilation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Simple Multithreading</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Integration with Windows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158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DF2705-0D24-B361-9DF2-6E36B20AD555}"/>
              </a:ext>
            </a:extLst>
          </p:cNvPr>
          <p:cNvSpPr>
            <a:spLocks noGrp="1"/>
          </p:cNvSpPr>
          <p:nvPr>
            <p:ph type="title"/>
          </p:nvPr>
        </p:nvSpPr>
        <p:spPr/>
        <p:txBody>
          <a:bodyPr/>
          <a:lstStyle/>
          <a:p>
            <a:r>
              <a:rPr lang="en-US" dirty="0"/>
              <a:t>Application of C#.NET </a:t>
            </a:r>
          </a:p>
        </p:txBody>
      </p:sp>
      <p:sp>
        <p:nvSpPr>
          <p:cNvPr id="3" name="Content Placeholder 2">
            <a:extLst>
              <a:ext uri="{FF2B5EF4-FFF2-40B4-BE49-F238E27FC236}">
                <a16:creationId xmlns:a16="http://schemas.microsoft.com/office/drawing/2014/main" xmlns="" id="{1ED9F9C9-8D67-FD60-6C80-D961FBF278D0}"/>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The </a:t>
            </a:r>
            <a:r>
              <a:rPr lang="en-US" b="0" i="0" dirty="0" err="1">
                <a:solidFill>
                  <a:srgbClr val="000000"/>
                </a:solidFill>
                <a:effectLst/>
                <a:latin typeface="Times New Roman" panose="02020603050405020304" pitchFamily="18" charset="0"/>
                <a:cs typeface="Times New Roman" panose="02020603050405020304" pitchFamily="18" charset="0"/>
              </a:rPr>
              <a:t>.Net</a:t>
            </a:r>
            <a:r>
              <a:rPr lang="en-US" b="0" i="0" dirty="0">
                <a:solidFill>
                  <a:srgbClr val="000000"/>
                </a:solidFill>
                <a:effectLst/>
                <a:latin typeface="Times New Roman" panose="02020603050405020304" pitchFamily="18" charset="0"/>
                <a:cs typeface="Times New Roman" panose="02020603050405020304" pitchFamily="18" charset="0"/>
              </a:rPr>
              <a:t> framework is a revolutionary platform that helps you to write the following types of applications −</a:t>
            </a:r>
          </a:p>
          <a:p>
            <a:r>
              <a:rPr lang="en-US" dirty="0">
                <a:latin typeface="Times New Roman" panose="02020603050405020304" pitchFamily="18" charset="0"/>
                <a:cs typeface="Times New Roman" panose="02020603050405020304" pitchFamily="18" charset="0"/>
              </a:rPr>
              <a:t>1-Desktop Apps</a:t>
            </a:r>
          </a:p>
          <a:p>
            <a:r>
              <a:rPr lang="en-US" dirty="0">
                <a:latin typeface="Times New Roman" panose="02020603050405020304" pitchFamily="18" charset="0"/>
                <a:cs typeface="Times New Roman" panose="02020603050405020304" pitchFamily="18" charset="0"/>
              </a:rPr>
              <a:t>2-Web Apps</a:t>
            </a:r>
          </a:p>
          <a:p>
            <a:r>
              <a:rPr lang="en-US" dirty="0">
                <a:latin typeface="Times New Roman" panose="02020603050405020304" pitchFamily="18" charset="0"/>
                <a:cs typeface="Times New Roman" panose="02020603050405020304" pitchFamily="18" charset="0"/>
              </a:rPr>
              <a:t>3-Mobile Apps</a:t>
            </a:r>
          </a:p>
          <a:p>
            <a:r>
              <a:rPr lang="en-US" dirty="0">
                <a:latin typeface="Times New Roman" panose="02020603050405020304" pitchFamily="18" charset="0"/>
                <a:cs typeface="Times New Roman" panose="02020603050405020304" pitchFamily="18" charset="0"/>
              </a:rPr>
              <a:t>4-Distributed Technologies (Webservices)</a:t>
            </a:r>
          </a:p>
        </p:txBody>
      </p:sp>
    </p:spTree>
    <p:extLst>
      <p:ext uri="{BB962C8B-B14F-4D97-AF65-F5344CB8AC3E}">
        <p14:creationId xmlns:p14="http://schemas.microsoft.com/office/powerpoint/2010/main" val="4161784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C63734-9572-AA70-09EA-FDDB1E9CCF12}"/>
              </a:ext>
            </a:extLst>
          </p:cNvPr>
          <p:cNvSpPr>
            <a:spLocks noGrp="1"/>
          </p:cNvSpPr>
          <p:nvPr>
            <p:ph type="title"/>
          </p:nvPr>
        </p:nvSpPr>
        <p:spPr/>
        <p:txBody>
          <a:bodyPr/>
          <a:lstStyle/>
          <a:p>
            <a:r>
              <a:rPr lang="en-US" dirty="0"/>
              <a:t>Getting ready for C#</a:t>
            </a:r>
          </a:p>
        </p:txBody>
      </p:sp>
      <p:sp>
        <p:nvSpPr>
          <p:cNvPr id="3" name="Content Placeholder 2">
            <a:extLst>
              <a:ext uri="{FF2B5EF4-FFF2-40B4-BE49-F238E27FC236}">
                <a16:creationId xmlns:a16="http://schemas.microsoft.com/office/drawing/2014/main" xmlns="" id="{E5CBC990-9B60-71BB-6D0C-0EF9AFE7B1C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Installing Visual Studio Community</a:t>
            </a:r>
          </a:p>
          <a:p>
            <a:r>
              <a:rPr lang="en-US" dirty="0">
                <a:latin typeface="Times New Roman" panose="02020603050405020304" pitchFamily="18" charset="0"/>
                <a:cs typeface="Times New Roman" panose="02020603050405020304" pitchFamily="18" charset="0"/>
              </a:rPr>
              <a:t>Before we can start developing applications in C#, we need to download Visual Studio Community. As mentioned in Chapter 1, Visual Studio Community (VSC) is a free complier provided by Microsoft.</a:t>
            </a:r>
          </a:p>
          <a:p>
            <a:r>
              <a:rPr lang="en-US" dirty="0">
                <a:latin typeface="Times New Roman" panose="02020603050405020304" pitchFamily="18" charset="0"/>
                <a:cs typeface="Times New Roman" panose="02020603050405020304" pitchFamily="18" charset="0"/>
              </a:rPr>
              <a:t>In fact, VSC is more than just a compiler. It is an Integrated Development Environment (IDE) that includes a text editor for us to write our code and a debugger to help us identify programming errors.</a:t>
            </a:r>
          </a:p>
        </p:txBody>
      </p:sp>
    </p:spTree>
    <p:extLst>
      <p:ext uri="{BB962C8B-B14F-4D97-AF65-F5344CB8AC3E}">
        <p14:creationId xmlns:p14="http://schemas.microsoft.com/office/powerpoint/2010/main" val="3161598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3CF72-C04D-62B8-BB26-2A964272627E}"/>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xmlns="" id="{0BF80372-A223-B618-A998-A22076695EE9}"/>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1-Introduction To Programming</a:t>
            </a:r>
          </a:p>
          <a:p>
            <a:r>
              <a:rPr lang="en-US" dirty="0">
                <a:latin typeface="Times New Roman" panose="02020603050405020304" pitchFamily="18" charset="0"/>
                <a:cs typeface="Times New Roman" panose="02020603050405020304" pitchFamily="18" charset="0"/>
              </a:rPr>
              <a:t>2-History </a:t>
            </a:r>
          </a:p>
          <a:p>
            <a:r>
              <a:rPr lang="en-US" dirty="0">
                <a:latin typeface="Times New Roman" panose="02020603050405020304" pitchFamily="18" charset="0"/>
                <a:cs typeface="Times New Roman" panose="02020603050405020304" pitchFamily="18" charset="0"/>
              </a:rPr>
              <a:t>3-Why Programming</a:t>
            </a:r>
          </a:p>
          <a:p>
            <a:r>
              <a:rPr lang="en-US" dirty="0">
                <a:latin typeface="Times New Roman" panose="02020603050405020304" pitchFamily="18" charset="0"/>
                <a:cs typeface="Times New Roman" panose="02020603050405020304" pitchFamily="18" charset="0"/>
              </a:rPr>
              <a:t>4-Introduction to C#.NET</a:t>
            </a:r>
          </a:p>
          <a:p>
            <a:r>
              <a:rPr lang="en-US" dirty="0">
                <a:latin typeface="Times New Roman" panose="02020603050405020304" pitchFamily="18" charset="0"/>
                <a:cs typeface="Times New Roman" panose="02020603050405020304" pitchFamily="18" charset="0"/>
              </a:rPr>
              <a:t>5-Features of .NET</a:t>
            </a:r>
          </a:p>
          <a:p>
            <a:r>
              <a:rPr lang="en-US" dirty="0">
                <a:latin typeface="Times New Roman" panose="02020603050405020304" pitchFamily="18" charset="0"/>
                <a:cs typeface="Times New Roman" panose="02020603050405020304" pitchFamily="18" charset="0"/>
              </a:rPr>
              <a:t>6-machine language, assemble language and high-level language  </a:t>
            </a:r>
          </a:p>
          <a:p>
            <a:r>
              <a:rPr lang="en-US" dirty="0">
                <a:latin typeface="Times New Roman" panose="02020603050405020304" pitchFamily="18" charset="0"/>
                <a:cs typeface="Times New Roman" panose="02020603050405020304" pitchFamily="18" charset="0"/>
              </a:rPr>
              <a:t>7-Application of C#</a:t>
            </a:r>
          </a:p>
          <a:p>
            <a:r>
              <a:rPr lang="en-US" dirty="0">
                <a:latin typeface="Times New Roman" panose="02020603050405020304" pitchFamily="18" charset="0"/>
                <a:cs typeface="Times New Roman" panose="02020603050405020304" pitchFamily="18" charset="0"/>
              </a:rPr>
              <a:t>8-Installation (IDE)</a:t>
            </a:r>
          </a:p>
        </p:txBody>
      </p:sp>
    </p:spTree>
    <p:extLst>
      <p:ext uri="{BB962C8B-B14F-4D97-AF65-F5344CB8AC3E}">
        <p14:creationId xmlns:p14="http://schemas.microsoft.com/office/powerpoint/2010/main" val="2432245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4F4803-97D9-EA3F-0D45-B8B7C87E1DA0}"/>
              </a:ext>
            </a:extLst>
          </p:cNvPr>
          <p:cNvSpPr>
            <a:spLocks noGrp="1"/>
          </p:cNvSpPr>
          <p:nvPr>
            <p:ph type="title"/>
          </p:nvPr>
        </p:nvSpPr>
        <p:spPr/>
        <p:txBody>
          <a:bodyPr/>
          <a:lstStyle/>
          <a:p>
            <a:r>
              <a:rPr lang="en-US" b="0" i="0" dirty="0">
                <a:effectLst/>
                <a:latin typeface="Arial" panose="020B0604020202020204" pitchFamily="34" charset="0"/>
              </a:rPr>
              <a:t>Installation</a:t>
            </a:r>
            <a:endParaRPr lang="en-US" dirty="0"/>
          </a:p>
        </p:txBody>
      </p:sp>
      <p:sp>
        <p:nvSpPr>
          <p:cNvPr id="3" name="Content Placeholder 2">
            <a:extLst>
              <a:ext uri="{FF2B5EF4-FFF2-40B4-BE49-F238E27FC236}">
                <a16:creationId xmlns:a16="http://schemas.microsoft.com/office/drawing/2014/main" xmlns="" id="{01FB4621-C315-8F97-C2A0-63FC3CF3AC9F}"/>
              </a:ext>
            </a:extLst>
          </p:cNvPr>
          <p:cNvSpPr>
            <a:spLocks noGrp="1"/>
          </p:cNvSpPr>
          <p:nvPr>
            <p:ph idx="1"/>
          </p:nvPr>
        </p:nvSpPr>
        <p:spPr>
          <a:xfrm>
            <a:off x="1295401" y="2556932"/>
            <a:ext cx="4387644" cy="3318936"/>
          </a:xfrm>
        </p:spPr>
        <p:txBody>
          <a:bodyPr>
            <a:normAutofit fontScale="92500" lnSpcReduction="10000"/>
          </a:bodyPr>
          <a:lstStyle/>
          <a:p>
            <a:r>
              <a:rPr lang="en-US" b="0" i="0" dirty="0">
                <a:solidFill>
                  <a:srgbClr val="000000"/>
                </a:solidFill>
                <a:effectLst/>
                <a:latin typeface="Arial" panose="020B0604020202020204" pitchFamily="34" charset="0"/>
              </a:rPr>
              <a:t>Microsoft provides a free version of visual studio which also contains SQL Server and it can be downloaded from </a:t>
            </a:r>
            <a:r>
              <a:rPr lang="en-US" b="0" i="0" u="none" strike="noStrike" dirty="0">
                <a:solidFill>
                  <a:srgbClr val="313131"/>
                </a:solidFill>
                <a:effectLst/>
                <a:latin typeface="Arial" panose="020B0604020202020204" pitchFamily="34" charset="0"/>
                <a:hlinkClick r:id="rId2"/>
              </a:rPr>
              <a:t>www.visualstudio.com</a:t>
            </a:r>
            <a:r>
              <a:rPr lang="en-US" b="0" i="0" dirty="0">
                <a:solidFill>
                  <a:srgbClr val="000000"/>
                </a:solidFill>
                <a:effectLst/>
                <a:latin typeface="Arial" panose="020B0604020202020204" pitchFamily="34" charset="0"/>
              </a:rPr>
              <a:t>.</a:t>
            </a:r>
          </a:p>
          <a:p>
            <a:r>
              <a:rPr lang="en-US" b="1" i="0" dirty="0">
                <a:solidFill>
                  <a:srgbClr val="000000"/>
                </a:solidFill>
                <a:effectLst/>
                <a:latin typeface="Arial" panose="020B0604020202020204" pitchFamily="34" charset="0"/>
              </a:rPr>
              <a:t>Step 1</a:t>
            </a:r>
            <a:r>
              <a:rPr lang="en-US" b="0" i="0" dirty="0">
                <a:solidFill>
                  <a:srgbClr val="000000"/>
                </a:solidFill>
                <a:effectLst/>
                <a:latin typeface="Arial" panose="020B0604020202020204" pitchFamily="34" charset="0"/>
              </a:rPr>
              <a:t> − Once downloading is complete, run the installer. The following dialog will be displayed.</a:t>
            </a:r>
            <a:endParaRPr lang="en-US" dirty="0"/>
          </a:p>
          <a:p>
            <a:endParaRPr lang="en-US" dirty="0"/>
          </a:p>
        </p:txBody>
      </p:sp>
      <p:pic>
        <p:nvPicPr>
          <p:cNvPr id="4" name="Picture 3">
            <a:extLst>
              <a:ext uri="{FF2B5EF4-FFF2-40B4-BE49-F238E27FC236}">
                <a16:creationId xmlns:a16="http://schemas.microsoft.com/office/drawing/2014/main" xmlns="" id="{CDB3F08C-2AD1-EC1F-58DC-5CF78806C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1660" y="2497394"/>
            <a:ext cx="3743920" cy="3814916"/>
          </a:xfrm>
          <a:prstGeom prst="rect">
            <a:avLst/>
          </a:prstGeom>
        </p:spPr>
      </p:pic>
    </p:spTree>
    <p:extLst>
      <p:ext uri="{BB962C8B-B14F-4D97-AF65-F5344CB8AC3E}">
        <p14:creationId xmlns:p14="http://schemas.microsoft.com/office/powerpoint/2010/main" val="1952480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815C2-04B2-0381-A7FF-C93FEEFE62E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7682B9C6-5631-296F-5768-EC727B7DD7F2}"/>
              </a:ext>
            </a:extLst>
          </p:cNvPr>
          <p:cNvSpPr>
            <a:spLocks noGrp="1"/>
          </p:cNvSpPr>
          <p:nvPr>
            <p:ph idx="1"/>
          </p:nvPr>
        </p:nvSpPr>
        <p:spPr>
          <a:xfrm>
            <a:off x="1295402" y="2556932"/>
            <a:ext cx="4702276" cy="3318936"/>
          </a:xfrm>
        </p:spPr>
        <p:txBody>
          <a:bodyPr>
            <a:normAutofit lnSpcReduction="10000"/>
          </a:bodyPr>
          <a:lstStyle/>
          <a:p>
            <a:r>
              <a:rPr lang="en-US" b="1" i="0" dirty="0">
                <a:solidFill>
                  <a:srgbClr val="000000"/>
                </a:solidFill>
                <a:effectLst/>
                <a:latin typeface="Arial" panose="020B0604020202020204" pitchFamily="34" charset="0"/>
              </a:rPr>
              <a:t>Step 2</a:t>
            </a:r>
            <a:r>
              <a:rPr lang="en-US" b="0" i="0" dirty="0">
                <a:solidFill>
                  <a:srgbClr val="000000"/>
                </a:solidFill>
                <a:effectLst/>
                <a:latin typeface="Arial" panose="020B0604020202020204" pitchFamily="34" charset="0"/>
              </a:rPr>
              <a:t> − Click on the Install button and it will start the installation process.</a:t>
            </a:r>
          </a:p>
          <a:p>
            <a:r>
              <a:rPr lang="en-US" b="1" i="0" dirty="0">
                <a:solidFill>
                  <a:srgbClr val="000000"/>
                </a:solidFill>
                <a:effectLst/>
                <a:latin typeface="Arial" panose="020B0604020202020204" pitchFamily="34" charset="0"/>
              </a:rPr>
              <a:t>Step 3</a:t>
            </a:r>
            <a:r>
              <a:rPr lang="en-US" b="0" i="0" dirty="0">
                <a:solidFill>
                  <a:srgbClr val="000000"/>
                </a:solidFill>
                <a:effectLst/>
                <a:latin typeface="Arial" panose="020B0604020202020204" pitchFamily="34" charset="0"/>
              </a:rPr>
              <a:t> − Once the installation process is completed successfully, you will see the following dialog. Close this dialog and restart your computer if require</a:t>
            </a:r>
            <a:endParaRPr lang="en-US" dirty="0"/>
          </a:p>
          <a:p>
            <a:endParaRPr lang="en-US" dirty="0"/>
          </a:p>
        </p:txBody>
      </p:sp>
      <p:pic>
        <p:nvPicPr>
          <p:cNvPr id="4" name="Picture 3">
            <a:extLst>
              <a:ext uri="{FF2B5EF4-FFF2-40B4-BE49-F238E27FC236}">
                <a16:creationId xmlns:a16="http://schemas.microsoft.com/office/drawing/2014/main" xmlns="" id="{F1B8BB1E-E4FD-C1B6-55F9-273572350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509" y="2615380"/>
            <a:ext cx="2855998" cy="3348857"/>
          </a:xfrm>
          <a:prstGeom prst="rect">
            <a:avLst/>
          </a:prstGeom>
        </p:spPr>
      </p:pic>
      <p:pic>
        <p:nvPicPr>
          <p:cNvPr id="5" name="Picture 4">
            <a:extLst>
              <a:ext uri="{FF2B5EF4-FFF2-40B4-BE49-F238E27FC236}">
                <a16:creationId xmlns:a16="http://schemas.microsoft.com/office/drawing/2014/main" xmlns="" id="{90752006-920B-9B8C-9B23-7500138A7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9092" y="2655319"/>
            <a:ext cx="2379830" cy="3308917"/>
          </a:xfrm>
          <a:prstGeom prst="rect">
            <a:avLst/>
          </a:prstGeom>
        </p:spPr>
      </p:pic>
    </p:spTree>
    <p:extLst>
      <p:ext uri="{BB962C8B-B14F-4D97-AF65-F5344CB8AC3E}">
        <p14:creationId xmlns:p14="http://schemas.microsoft.com/office/powerpoint/2010/main" val="1898114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C4CF47-40E5-0BF8-9D0F-906BAE8DCFEA}"/>
              </a:ext>
            </a:extLst>
          </p:cNvPr>
          <p:cNvSpPr>
            <a:spLocks noGrp="1"/>
          </p:cNvSpPr>
          <p:nvPr>
            <p:ph type="title"/>
          </p:nvPr>
        </p:nvSpPr>
        <p:spPr/>
        <p:txBody>
          <a:bodyPr/>
          <a:lstStyle/>
          <a:p>
            <a:r>
              <a:rPr lang="en-US" dirty="0"/>
              <a:t>Your First C# Program </a:t>
            </a:r>
          </a:p>
        </p:txBody>
      </p:sp>
      <p:pic>
        <p:nvPicPr>
          <p:cNvPr id="5" name="Content Placeholder 4">
            <a:extLst>
              <a:ext uri="{FF2B5EF4-FFF2-40B4-BE49-F238E27FC236}">
                <a16:creationId xmlns:a16="http://schemas.microsoft.com/office/drawing/2014/main" xmlns="" id="{2EC7FB52-D7C3-7BB2-3932-5F9EAC5C2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961" y="2526891"/>
            <a:ext cx="8318091" cy="3598606"/>
          </a:xfrm>
        </p:spPr>
      </p:pic>
    </p:spTree>
    <p:extLst>
      <p:ext uri="{BB962C8B-B14F-4D97-AF65-F5344CB8AC3E}">
        <p14:creationId xmlns:p14="http://schemas.microsoft.com/office/powerpoint/2010/main" val="75442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71563A65-6D6B-9AC3-0E9D-3189161F3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412" y="678426"/>
            <a:ext cx="10481187" cy="5486400"/>
          </a:xfrm>
        </p:spPr>
      </p:pic>
    </p:spTree>
    <p:extLst>
      <p:ext uri="{BB962C8B-B14F-4D97-AF65-F5344CB8AC3E}">
        <p14:creationId xmlns:p14="http://schemas.microsoft.com/office/powerpoint/2010/main" val="3552743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D2A918-A153-E8CD-477E-490223B2ABC6}"/>
              </a:ext>
            </a:extLst>
          </p:cNvPr>
          <p:cNvSpPr>
            <a:spLocks noGrp="1"/>
          </p:cNvSpPr>
          <p:nvPr>
            <p:ph type="title"/>
          </p:nvPr>
        </p:nvSpPr>
        <p:spPr/>
        <p:txBody>
          <a:bodyPr/>
          <a:lstStyle/>
          <a:p>
            <a:r>
              <a:rPr lang="en-US" dirty="0"/>
              <a:t>What is programming </a:t>
            </a:r>
          </a:p>
        </p:txBody>
      </p:sp>
      <p:sp>
        <p:nvSpPr>
          <p:cNvPr id="3" name="Content Placeholder 2">
            <a:extLst>
              <a:ext uri="{FF2B5EF4-FFF2-40B4-BE49-F238E27FC236}">
                <a16:creationId xmlns:a16="http://schemas.microsoft.com/office/drawing/2014/main" xmlns="" id="{853189C8-2640-ABB5-E258-136D55C47C54}"/>
              </a:ext>
            </a:extLst>
          </p:cNvPr>
          <p:cNvSpPr>
            <a:spLocks noGrp="1"/>
          </p:cNvSpPr>
          <p:nvPr>
            <p:ph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Programming</a:t>
            </a:r>
            <a:r>
              <a:rPr lang="en-US" dirty="0">
                <a:latin typeface="Times New Roman" panose="02020603050405020304" pitchFamily="18" charset="0"/>
                <a:cs typeface="Times New Roman" panose="02020603050405020304" pitchFamily="18" charset="0"/>
              </a:rPr>
              <a:t> is the act of giving set of instructions to the computer to perform specific task.</a:t>
            </a:r>
          </a:p>
          <a:p>
            <a:r>
              <a:rPr lang="en-US" dirty="0">
                <a:latin typeface="Times New Roman" panose="02020603050405020304" pitchFamily="18" charset="0"/>
                <a:cs typeface="Times New Roman" panose="02020603050405020304" pitchFamily="18" charset="0"/>
              </a:rPr>
              <a:t>peoples do programming to solve the problems they face and to automate their manual work. </a:t>
            </a:r>
          </a:p>
          <a:p>
            <a:r>
              <a:rPr lang="en-US" dirty="0">
                <a:latin typeface="Times New Roman" panose="02020603050405020304" pitchFamily="18" charset="0"/>
                <a:cs typeface="Times New Roman" panose="02020603050405020304" pitchFamily="18" charset="0"/>
              </a:rPr>
              <a:t>their is a big difference between</a:t>
            </a:r>
            <a:r>
              <a:rPr lang="en-US" dirty="0">
                <a:solidFill>
                  <a:srgbClr val="FF0000"/>
                </a:solidFill>
                <a:latin typeface="Times New Roman" panose="02020603050405020304" pitchFamily="18" charset="0"/>
                <a:cs typeface="Times New Roman" panose="02020603050405020304" pitchFamily="18" charset="0"/>
              </a:rPr>
              <a:t> Software </a:t>
            </a:r>
            <a:r>
              <a:rPr lang="en-US" dirty="0">
                <a:latin typeface="Times New Roman" panose="02020603050405020304" pitchFamily="18" charset="0"/>
                <a:cs typeface="Times New Roman" panose="02020603050405020304" pitchFamily="18" charset="0"/>
              </a:rPr>
              <a:t>and </a:t>
            </a:r>
            <a:r>
              <a:rPr lang="en-US" dirty="0">
                <a:solidFill>
                  <a:srgbClr val="FF0000"/>
                </a:solidFill>
                <a:latin typeface="Times New Roman" panose="02020603050405020304" pitchFamily="18" charset="0"/>
                <a:cs typeface="Times New Roman" panose="02020603050405020304" pitchFamily="18" charset="0"/>
              </a:rPr>
              <a:t>Program</a:t>
            </a:r>
            <a:r>
              <a:rPr lang="en-US" dirty="0">
                <a:latin typeface="Times New Roman" panose="02020603050405020304" pitchFamily="18" charset="0"/>
                <a:cs typeface="Times New Roman" panose="02020603050405020304" pitchFamily="18" charset="0"/>
              </a:rPr>
              <a:t>. Software is a collection of programs for multiple task while program is a set of instructions that perform specific task.</a:t>
            </a:r>
          </a:p>
        </p:txBody>
      </p:sp>
    </p:spTree>
    <p:extLst>
      <p:ext uri="{BB962C8B-B14F-4D97-AF65-F5344CB8AC3E}">
        <p14:creationId xmlns:p14="http://schemas.microsoft.com/office/powerpoint/2010/main" val="899008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DE89A-6532-D60D-AF73-72E16EC4488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E1D3E7FC-2364-90B1-97B6-D29F78E2837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Software can be divided into two categories:</a:t>
            </a:r>
          </a:p>
          <a:p>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System Software</a:t>
            </a:r>
            <a:r>
              <a:rPr lang="en-US" dirty="0">
                <a:latin typeface="Times New Roman" panose="02020603050405020304" pitchFamily="18" charset="0"/>
                <a:cs typeface="Times New Roman" panose="02020603050405020304" pitchFamily="18" charset="0"/>
              </a:rPr>
              <a:t>: this is a software which is able to communicate with the Hardware like OS, Device Drivers. The person is called System Programmer</a:t>
            </a:r>
          </a:p>
          <a:p>
            <a:r>
              <a:rPr lang="en-US" dirty="0">
                <a:latin typeface="Times New Roman" panose="02020603050405020304" pitchFamily="18" charset="0"/>
                <a:cs typeface="Times New Roman" panose="02020603050405020304" pitchFamily="18" charset="0"/>
              </a:rPr>
              <a:t>B- </a:t>
            </a:r>
            <a:r>
              <a:rPr lang="en-US" dirty="0">
                <a:solidFill>
                  <a:srgbClr val="FF0000"/>
                </a:solidFill>
                <a:latin typeface="Times New Roman" panose="02020603050405020304" pitchFamily="18" charset="0"/>
                <a:cs typeface="Times New Roman" panose="02020603050405020304" pitchFamily="18" charset="0"/>
              </a:rPr>
              <a:t>Application Software</a:t>
            </a:r>
            <a:r>
              <a:rPr lang="en-US" dirty="0">
                <a:latin typeface="Times New Roman" panose="02020603050405020304" pitchFamily="18" charset="0"/>
                <a:cs typeface="Times New Roman" panose="02020603050405020304" pitchFamily="18" charset="0"/>
              </a:rPr>
              <a:t>: is a software which can not communicate with the Hardware like Notepad, Excel. The person is called Application Programmer</a:t>
            </a:r>
          </a:p>
        </p:txBody>
      </p:sp>
    </p:spTree>
    <p:extLst>
      <p:ext uri="{BB962C8B-B14F-4D97-AF65-F5344CB8AC3E}">
        <p14:creationId xmlns:p14="http://schemas.microsoft.com/office/powerpoint/2010/main" val="3244562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5D30F6-12B8-B848-22B8-2B15A27D63BE}"/>
              </a:ext>
            </a:extLst>
          </p:cNvPr>
          <p:cNvSpPr>
            <a:spLocks noGrp="1"/>
          </p:cNvSpPr>
          <p:nvPr>
            <p:ph type="title"/>
          </p:nvPr>
        </p:nvSpPr>
        <p:spPr/>
        <p:txBody>
          <a:bodyPr/>
          <a:lstStyle/>
          <a:p>
            <a:r>
              <a:rPr lang="en-US" dirty="0"/>
              <a:t>WHAT IS PROGRAM? </a:t>
            </a:r>
          </a:p>
        </p:txBody>
      </p:sp>
      <p:sp>
        <p:nvSpPr>
          <p:cNvPr id="3" name="Content Placeholder 2">
            <a:extLst>
              <a:ext uri="{FF2B5EF4-FFF2-40B4-BE49-F238E27FC236}">
                <a16:creationId xmlns:a16="http://schemas.microsoft.com/office/drawing/2014/main" xmlns="" id="{B81D5911-829F-13C6-01F0-0A252DAFB2A1}"/>
              </a:ext>
            </a:extLst>
          </p:cNvPr>
          <p:cNvSpPr>
            <a:spLocks noGrp="1"/>
          </p:cNvSpPr>
          <p:nvPr>
            <p:ph idx="1"/>
          </p:nvPr>
        </p:nvSpPr>
        <p:spPr>
          <a:xfrm>
            <a:off x="1307691" y="2487561"/>
            <a:ext cx="9747164" cy="3785420"/>
          </a:xfrm>
        </p:spPr>
        <p:txBody>
          <a:bodyPr>
            <a:normAutofit fontScale="92500"/>
          </a:bodyPr>
          <a:lstStyle/>
          <a:p>
            <a:r>
              <a:rPr lang="en-US" dirty="0">
                <a:latin typeface="Times New Roman" panose="02020603050405020304" pitchFamily="18" charset="0"/>
                <a:cs typeface="Times New Roman" panose="02020603050405020304" pitchFamily="18" charset="0"/>
              </a:rPr>
              <a:t>An </a:t>
            </a:r>
            <a:r>
              <a:rPr lang="en-US" dirty="0">
                <a:solidFill>
                  <a:srgbClr val="FF0000"/>
                </a:solidFill>
                <a:latin typeface="Times New Roman" panose="02020603050405020304" pitchFamily="18" charset="0"/>
                <a:cs typeface="Times New Roman" panose="02020603050405020304" pitchFamily="18" charset="0"/>
              </a:rPr>
              <a:t>application or a program </a:t>
            </a:r>
            <a:r>
              <a:rPr lang="en-US" dirty="0">
                <a:latin typeface="Times New Roman" panose="02020603050405020304" pitchFamily="18" charset="0"/>
                <a:cs typeface="Times New Roman" panose="02020603050405020304" pitchFamily="18" charset="0"/>
              </a:rPr>
              <a:t>as it also is called can refer to many different things. It can be a desktop application which runs on Windows or Mac OSX like the calculator, a word processor or a spread sheet, but it can also be a web site or even something smaller like the application built in to a kitchen appliance.</a:t>
            </a:r>
          </a:p>
          <a:p>
            <a:r>
              <a:rPr lang="en-US" dirty="0">
                <a:latin typeface="Times New Roman" panose="02020603050405020304" pitchFamily="18" charset="0"/>
                <a:cs typeface="Times New Roman" panose="02020603050405020304" pitchFamily="18" charset="0"/>
              </a:rPr>
              <a:t>In its simplest form a program is comprised of </a:t>
            </a:r>
            <a:r>
              <a:rPr lang="en-US" dirty="0">
                <a:solidFill>
                  <a:srgbClr val="FF0000"/>
                </a:solidFill>
                <a:latin typeface="Times New Roman" panose="02020603050405020304" pitchFamily="18" charset="0"/>
                <a:cs typeface="Times New Roman" panose="02020603050405020304" pitchFamily="18" charset="0"/>
              </a:rPr>
              <a:t>algorithms</a:t>
            </a:r>
            <a:r>
              <a:rPr lang="en-US" dirty="0">
                <a:latin typeface="Times New Roman" panose="02020603050405020304" pitchFamily="18" charset="0"/>
                <a:cs typeface="Times New Roman" panose="02020603050405020304" pitchFamily="18" charset="0"/>
              </a:rPr>
              <a:t> that will process data which either is fetched from a data store, such as a database, a file or user input.</a:t>
            </a:r>
          </a:p>
          <a:p>
            <a:r>
              <a:rPr lang="en-US" dirty="0">
                <a:latin typeface="Times New Roman" panose="02020603050405020304" pitchFamily="18" charset="0"/>
                <a:cs typeface="Times New Roman" panose="02020603050405020304" pitchFamily="18" charset="0"/>
              </a:rPr>
              <a:t>Fetched data whether from a data store or user input can then be run through one or more algorithms to reach the goal set up for that algorithm sequence, such as display order data to a customer, calculate the total price for the items in an online shopping cart, or save data back to the data store. </a:t>
            </a:r>
          </a:p>
        </p:txBody>
      </p:sp>
    </p:spTree>
    <p:extLst>
      <p:ext uri="{BB962C8B-B14F-4D97-AF65-F5344CB8AC3E}">
        <p14:creationId xmlns:p14="http://schemas.microsoft.com/office/powerpoint/2010/main" val="284787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C934B-D911-930C-331B-01CC4B3FF956}"/>
              </a:ext>
            </a:extLst>
          </p:cNvPr>
          <p:cNvSpPr>
            <a:spLocks noGrp="1"/>
          </p:cNvSpPr>
          <p:nvPr>
            <p:ph type="title"/>
          </p:nvPr>
        </p:nvSpPr>
        <p:spPr/>
        <p:txBody>
          <a:bodyPr/>
          <a:lstStyle/>
          <a:p>
            <a:r>
              <a:rPr lang="en-US" cap="none" dirty="0"/>
              <a:t>what is an algorithm </a:t>
            </a:r>
          </a:p>
        </p:txBody>
      </p:sp>
      <p:sp>
        <p:nvSpPr>
          <p:cNvPr id="3" name="Content Placeholder 2">
            <a:extLst>
              <a:ext uri="{FF2B5EF4-FFF2-40B4-BE49-F238E27FC236}">
                <a16:creationId xmlns:a16="http://schemas.microsoft.com/office/drawing/2014/main" xmlns="" id="{BB73CF1F-AF65-CF94-974C-5826FFA6083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 </a:t>
            </a:r>
            <a:r>
              <a:rPr lang="en-US" dirty="0">
                <a:solidFill>
                  <a:srgbClr val="FF0000"/>
                </a:solidFill>
                <a:latin typeface="Times New Roman" panose="02020603050405020304" pitchFamily="18" charset="0"/>
                <a:cs typeface="Times New Roman" panose="02020603050405020304" pitchFamily="18" charset="0"/>
              </a:rPr>
              <a:t>algorithm</a:t>
            </a:r>
            <a:r>
              <a:rPr lang="en-US" dirty="0">
                <a:latin typeface="Times New Roman" panose="02020603050405020304" pitchFamily="18" charset="0"/>
                <a:cs typeface="Times New Roman" panose="02020603050405020304" pitchFamily="18" charset="0"/>
              </a:rPr>
              <a:t> is code that describes how data will be entered/fetched from a data store, a keyboard or other types of input devices and subsequently manipulated, calculated, displayed and/or saved back to a data store.</a:t>
            </a:r>
          </a:p>
          <a:p>
            <a:r>
              <a:rPr lang="en-US" dirty="0">
                <a:latin typeface="Times New Roman" panose="02020603050405020304" pitchFamily="18" charset="0"/>
                <a:cs typeface="Times New Roman" panose="02020603050405020304" pitchFamily="18" charset="0"/>
              </a:rPr>
              <a:t>When implementing code using a modern programming language </a:t>
            </a:r>
            <a:r>
              <a:rPr lang="en-US" dirty="0">
                <a:solidFill>
                  <a:srgbClr val="FF0000"/>
                </a:solidFill>
                <a:latin typeface="Times New Roman" panose="02020603050405020304" pitchFamily="18" charset="0"/>
                <a:cs typeface="Times New Roman" panose="02020603050405020304" pitchFamily="18" charset="0"/>
              </a:rPr>
              <a:t>algorithms</a:t>
            </a:r>
            <a:r>
              <a:rPr lang="en-US" dirty="0">
                <a:latin typeface="Times New Roman" panose="02020603050405020304" pitchFamily="18" charset="0"/>
                <a:cs typeface="Times New Roman" panose="02020603050405020304" pitchFamily="18" charset="0"/>
              </a:rPr>
              <a:t> are often placed in what is known as methods or functions for easier reuse. Though there arguably can be differences between methods and functions in some languages the names will be used interchangeably in this book.</a:t>
            </a:r>
          </a:p>
        </p:txBody>
      </p:sp>
      <p:pic>
        <p:nvPicPr>
          <p:cNvPr id="5" name="Picture 4">
            <a:extLst>
              <a:ext uri="{FF2B5EF4-FFF2-40B4-BE49-F238E27FC236}">
                <a16:creationId xmlns:a16="http://schemas.microsoft.com/office/drawing/2014/main" xmlns="" id="{4F082D3F-99B5-F443-0BA9-10AF304B1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251">
            <a:off x="6381135" y="5349654"/>
            <a:ext cx="4369210" cy="137922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78533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2B1F3B-FDB9-E811-2AF5-C1B4615B3047}"/>
              </a:ext>
            </a:extLst>
          </p:cNvPr>
          <p:cNvSpPr>
            <a:spLocks noGrp="1"/>
          </p:cNvSpPr>
          <p:nvPr>
            <p:ph type="title"/>
          </p:nvPr>
        </p:nvSpPr>
        <p:spPr/>
        <p:txBody>
          <a:bodyPr/>
          <a:lstStyle/>
          <a:p>
            <a:r>
              <a:rPr lang="en-US" dirty="0"/>
              <a:t>The language of a computer </a:t>
            </a:r>
          </a:p>
        </p:txBody>
      </p:sp>
      <p:sp>
        <p:nvSpPr>
          <p:cNvPr id="3" name="Content Placeholder 2">
            <a:extLst>
              <a:ext uri="{FF2B5EF4-FFF2-40B4-BE49-F238E27FC236}">
                <a16:creationId xmlns:a16="http://schemas.microsoft.com/office/drawing/2014/main" xmlns="" id="{DC796BEE-FB3C-B12E-7F19-973E74FB8B31}"/>
              </a:ext>
            </a:extLst>
          </p:cNvPr>
          <p:cNvSpPr>
            <a:spLocks noGrp="1"/>
          </p:cNvSpPr>
          <p:nvPr>
            <p:ph idx="1"/>
          </p:nvPr>
        </p:nvSpPr>
        <p:spPr>
          <a:xfrm>
            <a:off x="1304095" y="2487564"/>
            <a:ext cx="9603275" cy="3559275"/>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The core (brain) of a computer is its processor (</a:t>
            </a:r>
            <a:r>
              <a:rPr lang="en-US" dirty="0">
                <a:solidFill>
                  <a:srgbClr val="FF0000"/>
                </a:solidFill>
                <a:latin typeface="Times New Roman" panose="02020603050405020304" pitchFamily="18" charset="0"/>
                <a:cs typeface="Times New Roman" panose="02020603050405020304" pitchFamily="18" charset="0"/>
              </a:rPr>
              <a:t>CPU)</a:t>
            </a:r>
            <a:r>
              <a:rPr lang="en-US" dirty="0">
                <a:latin typeface="Times New Roman" panose="02020603050405020304" pitchFamily="18" charset="0"/>
                <a:cs typeface="Times New Roman" panose="02020603050405020304" pitchFamily="18" charset="0"/>
              </a:rPr>
              <a:t> which does all the calculations and runs all the algorithms. As of the writing of this book it is very common with multi-core processors meaning that they can execute multiple requests at the same time making the computer work faster. A 4-core processor can run 4 algorithms in parallel.</a:t>
            </a:r>
          </a:p>
          <a:p>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work with </a:t>
            </a:r>
            <a:r>
              <a:rPr lang="en-US" dirty="0">
                <a:solidFill>
                  <a:srgbClr val="FF0000"/>
                </a:solidFill>
                <a:latin typeface="Times New Roman" panose="02020603050405020304" pitchFamily="18" charset="0"/>
                <a:cs typeface="Times New Roman" panose="02020603050405020304" pitchFamily="18" charset="0"/>
              </a:rPr>
              <a:t>low-level</a:t>
            </a:r>
            <a:r>
              <a:rPr lang="en-US" dirty="0">
                <a:latin typeface="Times New Roman" panose="02020603050405020304" pitchFamily="18" charset="0"/>
                <a:cs typeface="Times New Roman" panose="02020603050405020304" pitchFamily="18" charset="0"/>
              </a:rPr>
              <a:t> instructions which is specific to certain types of processors. This mean that a program you write for a PC might not work on another personal computer. The low-level instructions are interpreted differently depending on what operating system the application was created for, this means that a program compiled (built) for the </a:t>
            </a:r>
            <a:r>
              <a:rPr lang="en-US" dirty="0">
                <a:solidFill>
                  <a:srgbClr val="FF0000"/>
                </a:solidFill>
                <a:latin typeface="Times New Roman" panose="02020603050405020304" pitchFamily="18" charset="0"/>
                <a:cs typeface="Times New Roman" panose="02020603050405020304" pitchFamily="18" charset="0"/>
              </a:rPr>
              <a:t>Windows operating system </a:t>
            </a:r>
            <a:r>
              <a:rPr lang="en-US" dirty="0">
                <a:latin typeface="Times New Roman" panose="02020603050405020304" pitchFamily="18" charset="0"/>
                <a:cs typeface="Times New Roman" panose="02020603050405020304" pitchFamily="18" charset="0"/>
              </a:rPr>
              <a:t>cannot be executed on for instance </a:t>
            </a:r>
            <a:r>
              <a:rPr lang="en-US" dirty="0">
                <a:solidFill>
                  <a:srgbClr val="FF0000"/>
                </a:solidFill>
                <a:latin typeface="Times New Roman" panose="02020603050405020304" pitchFamily="18" charset="0"/>
                <a:cs typeface="Times New Roman" panose="02020603050405020304" pitchFamily="18" charset="0"/>
              </a:rPr>
              <a:t>Mac OSX</a:t>
            </a:r>
            <a:r>
              <a:rPr lang="en-US" dirty="0">
                <a:latin typeface="Times New Roman" panose="02020603050405020304" pitchFamily="18" charset="0"/>
                <a:cs typeface="Times New Roman" panose="02020603050405020304" pitchFamily="18" charset="0"/>
              </a:rPr>
              <a:t>. On more modern Mac computers you can run what is called dual boot where you actually can install Windows on the computer enabling you to run the PC application provided the Mac is booted with Windows</a:t>
            </a:r>
          </a:p>
        </p:txBody>
      </p:sp>
    </p:spTree>
    <p:extLst>
      <p:ext uri="{BB962C8B-B14F-4D97-AF65-F5344CB8AC3E}">
        <p14:creationId xmlns:p14="http://schemas.microsoft.com/office/powerpoint/2010/main" val="3271968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A04EA-2559-5E80-6708-38A8DE90FCBE}"/>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xmlns="" id="{7D6401A2-51AE-3071-8B6F-B1ABC63840FC}"/>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All instructions sent to the processor is in binary format 0's and 1's. This means that your </a:t>
            </a:r>
            <a:r>
              <a:rPr lang="en-US" dirty="0">
                <a:solidFill>
                  <a:srgbClr val="FF0000"/>
                </a:solidFill>
                <a:latin typeface="Times New Roman" panose="02020603050405020304" pitchFamily="18" charset="0"/>
                <a:cs typeface="Times New Roman" panose="02020603050405020304" pitchFamily="18" charset="0"/>
              </a:rPr>
              <a:t>C# code </a:t>
            </a:r>
            <a:r>
              <a:rPr lang="en-US" dirty="0">
                <a:latin typeface="Times New Roman" panose="02020603050405020304" pitchFamily="18" charset="0"/>
                <a:cs typeface="Times New Roman" panose="02020603050405020304" pitchFamily="18" charset="0"/>
              </a:rPr>
              <a:t>must be converted into </a:t>
            </a:r>
            <a:r>
              <a:rPr lang="en-US" dirty="0">
                <a:solidFill>
                  <a:srgbClr val="FF0000"/>
                </a:solidFill>
                <a:latin typeface="Times New Roman" panose="02020603050405020304" pitchFamily="18" charset="0"/>
                <a:cs typeface="Times New Roman" panose="02020603050405020304" pitchFamily="18" charset="0"/>
              </a:rPr>
              <a:t>binary machine code </a:t>
            </a:r>
            <a:r>
              <a:rPr lang="en-US" dirty="0">
                <a:latin typeface="Times New Roman" panose="02020603050405020304" pitchFamily="18" charset="0"/>
                <a:cs typeface="Times New Roman" panose="02020603050405020304" pitchFamily="18" charset="0"/>
              </a:rPr>
              <a:t>somehow. For .NET applications this is a two stage rocket where the C# code first is compiled by Visual Studio into what is known as </a:t>
            </a:r>
            <a:r>
              <a:rPr lang="en-US" dirty="0">
                <a:solidFill>
                  <a:srgbClr val="FF0000"/>
                </a:solidFill>
                <a:latin typeface="Times New Roman" panose="02020603050405020304" pitchFamily="18" charset="0"/>
                <a:cs typeface="Times New Roman" panose="02020603050405020304" pitchFamily="18" charset="0"/>
              </a:rPr>
              <a:t>IL/MSIL (Intermediate language). </a:t>
            </a:r>
            <a:r>
              <a:rPr lang="en-US" dirty="0">
                <a:latin typeface="Times New Roman" panose="02020603050405020304" pitchFamily="18" charset="0"/>
                <a:cs typeface="Times New Roman" panose="02020603050405020304" pitchFamily="18" charset="0"/>
              </a:rPr>
              <a:t>The IL code can be viewed as C# code which has been turned into intermediate instructions which the .NET framework Just-in-time (</a:t>
            </a:r>
            <a:r>
              <a:rPr lang="en-US" dirty="0">
                <a:solidFill>
                  <a:srgbClr val="FF0000"/>
                </a:solidFill>
                <a:latin typeface="Times New Roman" panose="02020603050405020304" pitchFamily="18" charset="0"/>
                <a:cs typeface="Times New Roman" panose="02020603050405020304" pitchFamily="18" charset="0"/>
              </a:rPr>
              <a:t>JIT</a:t>
            </a:r>
            <a:r>
              <a:rPr lang="en-US" dirty="0">
                <a:latin typeface="Times New Roman" panose="02020603050405020304" pitchFamily="18" charset="0"/>
                <a:cs typeface="Times New Roman" panose="02020603050405020304" pitchFamily="18" charset="0"/>
              </a:rPr>
              <a:t>) compiler then can turn into low-level machine code (0's and 1's) when the application is run. The JIT compiler is even smart enough to only compile the code that is needed for the task at hand and to cache methods that already have been executed speeding up the execution for subsequent calls.</a:t>
            </a:r>
          </a:p>
        </p:txBody>
      </p:sp>
    </p:spTree>
    <p:extLst>
      <p:ext uri="{BB962C8B-B14F-4D97-AF65-F5344CB8AC3E}">
        <p14:creationId xmlns:p14="http://schemas.microsoft.com/office/powerpoint/2010/main" val="1725790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BC78C2-357F-2483-BF3D-DD55638D74F0}"/>
              </a:ext>
            </a:extLst>
          </p:cNvPr>
          <p:cNvSpPr>
            <a:spLocks noGrp="1"/>
          </p:cNvSpPr>
          <p:nvPr>
            <p:ph type="title"/>
          </p:nvPr>
        </p:nvSpPr>
        <p:spPr/>
        <p:txBody>
          <a:bodyPr/>
          <a:lstStyle/>
          <a:p>
            <a:r>
              <a:rPr lang="en-US" cap="none" dirty="0"/>
              <a:t>why programming </a:t>
            </a:r>
          </a:p>
        </p:txBody>
      </p:sp>
      <p:sp>
        <p:nvSpPr>
          <p:cNvPr id="3" name="Content Placeholder 2">
            <a:extLst>
              <a:ext uri="{FF2B5EF4-FFF2-40B4-BE49-F238E27FC236}">
                <a16:creationId xmlns:a16="http://schemas.microsoft.com/office/drawing/2014/main" xmlns="" id="{1B080EE1-FAEE-E919-9184-BD790E75B8C3}"/>
              </a:ext>
            </a:extLst>
          </p:cNvPr>
          <p:cNvSpPr>
            <a:spLocks noGrp="1"/>
          </p:cNvSpPr>
          <p:nvPr>
            <p:ph idx="1"/>
          </p:nvPr>
        </p:nvSpPr>
        <p:spPr/>
        <p:txBody>
          <a:bodyPr/>
          <a:lstStyle/>
          <a:p>
            <a:r>
              <a:rPr lang="en-US" dirty="0"/>
              <a:t>Peoples perform tasks on daily basis which might take long time and is difficult to complete.</a:t>
            </a:r>
          </a:p>
          <a:p>
            <a:r>
              <a:rPr lang="en-US" dirty="0"/>
              <a:t> Computer came up with two important factors;  </a:t>
            </a:r>
          </a:p>
          <a:p>
            <a:r>
              <a:rPr lang="en-US" dirty="0"/>
              <a:t>1. Accuracy and </a:t>
            </a:r>
          </a:p>
          <a:p>
            <a:r>
              <a:rPr lang="en-US" dirty="0"/>
              <a:t>2.  Speed. </a:t>
            </a:r>
          </a:p>
          <a:p>
            <a:r>
              <a:rPr lang="en-US" dirty="0"/>
              <a:t>we do programming to automate our tasks, speed up our business and .</a:t>
            </a:r>
          </a:p>
        </p:txBody>
      </p:sp>
    </p:spTree>
    <p:extLst>
      <p:ext uri="{BB962C8B-B14F-4D97-AF65-F5344CB8AC3E}">
        <p14:creationId xmlns:p14="http://schemas.microsoft.com/office/powerpoint/2010/main" val="39970590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1615</TotalTime>
  <Words>1788</Words>
  <Application>Microsoft Office PowerPoint</Application>
  <PresentationFormat>Widescreen</PresentationFormat>
  <Paragraphs>99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Garamond</vt:lpstr>
      <vt:lpstr>Heebo</vt:lpstr>
      <vt:lpstr>Nunito</vt:lpstr>
      <vt:lpstr>Times New Roman</vt:lpstr>
      <vt:lpstr>Organic</vt:lpstr>
      <vt:lpstr>Introduction to Visual C#.Net</vt:lpstr>
      <vt:lpstr>Objectives </vt:lpstr>
      <vt:lpstr>What is programming </vt:lpstr>
      <vt:lpstr>Cont..</vt:lpstr>
      <vt:lpstr>WHAT IS PROGRAM? </vt:lpstr>
      <vt:lpstr>what is an algorithm </vt:lpstr>
      <vt:lpstr>The language of a computer </vt:lpstr>
      <vt:lpstr>Cont…</vt:lpstr>
      <vt:lpstr>why programming </vt:lpstr>
      <vt:lpstr>machine languages, assembly languages and high-level languages </vt:lpstr>
      <vt:lpstr>Cont..</vt:lpstr>
      <vt:lpstr>Cont..</vt:lpstr>
      <vt:lpstr>What is c#</vt:lpstr>
      <vt:lpstr>Cont..</vt:lpstr>
      <vt:lpstr>Why Learn C#?</vt:lpstr>
      <vt:lpstr>the following reasons make c# a widely used professional language </vt:lpstr>
      <vt:lpstr>strong programming features of c# </vt:lpstr>
      <vt:lpstr>Application of C#.NET </vt:lpstr>
      <vt:lpstr>Getting ready for C#</vt:lpstr>
      <vt:lpstr>Installation</vt:lpstr>
      <vt:lpstr>Cont..</vt:lpstr>
      <vt:lpstr>Your First C# Program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Visual C#.Net</dc:title>
  <dc:creator>hanad abdirahmaan</dc:creator>
  <cp:lastModifiedBy>Microsoft account</cp:lastModifiedBy>
  <cp:revision>41</cp:revision>
  <dcterms:created xsi:type="dcterms:W3CDTF">2022-06-25T08:05:08Z</dcterms:created>
  <dcterms:modified xsi:type="dcterms:W3CDTF">2024-06-13T05:53:23Z</dcterms:modified>
</cp:coreProperties>
</file>