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20D98-F64B-43A6-B4AA-7C6278F2879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E16F4-6941-44EF-BFA4-FBE4198B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173-6392-45E4-80AB-10DB95BD5BDA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11D-F183-47BC-A597-D71735D7E240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60D1-153F-4F1B-8D8D-52D8580A2BD0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C4C-06AE-4C67-9AD1-DD46E8F1B8A4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2374-5BDC-40EB-9201-21E70F675EB5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AD8-ED2E-418F-88AB-21AFC7EE4E28}" type="datetime1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4BA-A997-4B50-8F90-180676F6B992}" type="datetime1">
              <a:rPr lang="en-IN" smtClean="0"/>
              <a:t>29-12-2019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F43-9C5E-41CC-AEF5-82ACF49CB116}" type="datetime1">
              <a:rPr lang="en-IN" smtClean="0"/>
              <a:t>29-12-2019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89AB-1720-40E4-8D9D-109D373368ED}" type="datetime1">
              <a:rPr lang="en-IN" smtClean="0"/>
              <a:t>29-12-2019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C69B-9122-4D5E-915C-08E119EACDEE}" type="datetime1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871F-4E0B-4FA2-B8B2-DCB2CBA1A415}" type="datetime1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C57E-C813-486B-A892-FAAE5F20CAC8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ED3-6882-45B6-8DB6-5C40BC93642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GB" b="1" dirty="0" smtClean="0">
                <a:latin typeface="Cambria Math" pitchFamily="18" charset="0"/>
                <a:ea typeface="Cambria Math" pitchFamily="18" charset="0"/>
              </a:rPr>
              <a:t>Data Conversions</a:t>
            </a:r>
            <a:endParaRPr lang="en-IN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088832" cy="364996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C00000"/>
                </a:solidFill>
              </a:rPr>
              <a:t>ASCII </a:t>
            </a:r>
            <a:r>
              <a:rPr lang="en-GB" b="1" dirty="0">
                <a:solidFill>
                  <a:srgbClr val="C00000"/>
                </a:solidFill>
              </a:rPr>
              <a:t>to </a:t>
            </a:r>
            <a:r>
              <a:rPr lang="en-GB" b="1" dirty="0" smtClean="0">
                <a:solidFill>
                  <a:srgbClr val="C00000"/>
                </a:solidFill>
              </a:rPr>
              <a:t>BCD/Hexadecimal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C00000"/>
                </a:solidFill>
              </a:rPr>
              <a:t>BCD/Hexadecimal </a:t>
            </a:r>
            <a:r>
              <a:rPr lang="en-GB" b="1" dirty="0">
                <a:solidFill>
                  <a:srgbClr val="C00000"/>
                </a:solidFill>
              </a:rPr>
              <a:t>to </a:t>
            </a:r>
            <a:r>
              <a:rPr lang="en-GB" b="1" dirty="0" smtClean="0">
                <a:solidFill>
                  <a:srgbClr val="C00000"/>
                </a:solidFill>
              </a:rPr>
              <a:t>ASCII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C00000"/>
                </a:solidFill>
              </a:rPr>
              <a:t>8 </a:t>
            </a:r>
            <a:r>
              <a:rPr lang="en-GB" b="1" dirty="0">
                <a:solidFill>
                  <a:srgbClr val="C00000"/>
                </a:solidFill>
              </a:rPr>
              <a:t>bit BCD to </a:t>
            </a:r>
            <a:r>
              <a:rPr lang="en-GB" b="1" dirty="0" smtClean="0">
                <a:solidFill>
                  <a:srgbClr val="C00000"/>
                </a:solidFill>
              </a:rPr>
              <a:t>Hexadecimal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8 bit Hexadecimal to BCD.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3886200" cy="4606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MOV DL, BL</a:t>
            </a:r>
          </a:p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MOV CL, 04</a:t>
            </a:r>
          </a:p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SHR DL, CL</a:t>
            </a:r>
          </a:p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CMP DL, 09H</a:t>
            </a:r>
          </a:p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JBE L1</a:t>
            </a:r>
          </a:p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ADD DL, 07H</a:t>
            </a:r>
          </a:p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L1:</a:t>
            </a:r>
          </a:p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ADD DL, 30H</a:t>
            </a:r>
          </a:p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MOV AH, 02H</a:t>
            </a:r>
          </a:p>
          <a:p>
            <a:pPr>
              <a:buFont typeface="Wingdings" pitchFamily="2" charset="2"/>
              <a:buNone/>
            </a:pPr>
            <a:r>
              <a:rPr lang="pt-BR" sz="2400" smtClean="0">
                <a:latin typeface="Comic Sans MS" pitchFamily="66" charset="0"/>
              </a:rPr>
              <a:t>INT 21H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 dirty="0"/>
          </a:p>
        </p:txBody>
      </p:sp>
      <p:sp>
        <p:nvSpPr>
          <p:cNvPr id="48134" name="Title 1"/>
          <p:cNvSpPr>
            <a:spLocks noGrp="1"/>
          </p:cNvSpPr>
          <p:nvPr>
            <p:ph type="title"/>
          </p:nvPr>
        </p:nvSpPr>
        <p:spPr>
          <a:xfrm>
            <a:off x="309563" y="166688"/>
            <a:ext cx="8453437" cy="1139825"/>
          </a:xfrm>
        </p:spPr>
        <p:txBody>
          <a:bodyPr/>
          <a:lstStyle/>
          <a:p>
            <a:pPr algn="just"/>
            <a:r>
              <a:rPr lang="en-US" sz="3200" smtClean="0">
                <a:latin typeface="Comic Sans MS" pitchFamily="66" charset="0"/>
              </a:rPr>
              <a:t>Displaying a 2 digit (8-bit) HEXA number which is stored in BL…</a:t>
            </a:r>
            <a:endParaRPr lang="en-US" sz="320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0600" y="1676400"/>
            <a:ext cx="38862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400" kern="0" dirty="0">
                <a:latin typeface="Comic Sans MS" pitchFamily="66" charset="0"/>
              </a:rPr>
              <a:t> 		MOV DL, BL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400" kern="0" dirty="0">
                <a:latin typeface="Comic Sans MS" pitchFamily="66" charset="0"/>
              </a:rPr>
              <a:t>		AND DL, 0FH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400" kern="0" dirty="0">
                <a:latin typeface="Comic Sans MS" pitchFamily="66" charset="0"/>
              </a:rPr>
              <a:t>		CMP DL, 09H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400" kern="0" dirty="0">
                <a:latin typeface="Comic Sans MS" pitchFamily="66" charset="0"/>
              </a:rPr>
              <a:t>		JBE L2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400" kern="0" dirty="0">
                <a:latin typeface="Comic Sans MS" pitchFamily="66" charset="0"/>
              </a:rPr>
              <a:t>		ADD DL, 07H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400" kern="0" dirty="0">
                <a:latin typeface="Comic Sans MS" pitchFamily="66" charset="0"/>
              </a:rPr>
              <a:t>	L2: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400" kern="0" dirty="0">
                <a:latin typeface="Comic Sans MS" pitchFamily="66" charset="0"/>
              </a:rPr>
              <a:t>		ADD DL, 30H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400" kern="0" dirty="0">
                <a:latin typeface="Comic Sans MS" pitchFamily="66" charset="0"/>
              </a:rPr>
              <a:t>		MOV AH, 02H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400" kern="0" dirty="0">
                <a:latin typeface="Comic Sans MS" pitchFamily="66" charset="0"/>
              </a:rPr>
              <a:t>		INT 21H</a:t>
            </a:r>
            <a:endParaRPr lang="en-US" sz="2400" kern="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Comic Sans MS" pitchFamily="66" charset="0"/>
              </a:rPr>
              <a:t>Assignment…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>
                <a:latin typeface="Comic Sans MS" pitchFamily="66" charset="0"/>
              </a:rPr>
              <a:t>Read a 8 bit BCD value from keyboard and display</a:t>
            </a:r>
          </a:p>
          <a:p>
            <a:pPr algn="just"/>
            <a:endParaRPr lang="en-US" sz="2400" smtClean="0">
              <a:latin typeface="Comic Sans MS" pitchFamily="66" charset="0"/>
            </a:endParaRPr>
          </a:p>
          <a:p>
            <a:pPr algn="just"/>
            <a:r>
              <a:rPr lang="en-US" sz="2400" smtClean="0">
                <a:latin typeface="Comic Sans MS" pitchFamily="66" charset="0"/>
              </a:rPr>
              <a:t>Read a 8 bit HEXA value from keyboard and display</a:t>
            </a:r>
          </a:p>
          <a:p>
            <a:pPr algn="just"/>
            <a:endParaRPr lang="en-US" sz="2400" smtClean="0">
              <a:latin typeface="Comic Sans MS" pitchFamily="66" charset="0"/>
            </a:endParaRPr>
          </a:p>
          <a:p>
            <a:pPr algn="just"/>
            <a:r>
              <a:rPr lang="en-US" sz="2400" smtClean="0">
                <a:latin typeface="Comic Sans MS" pitchFamily="66" charset="0"/>
              </a:rPr>
              <a:t>Linear Search/Binary Search – Display the position where element is found</a:t>
            </a:r>
          </a:p>
          <a:p>
            <a:pPr algn="just"/>
            <a:endParaRPr lang="en-US" sz="2400" smtClean="0">
              <a:latin typeface="Comic Sans MS" pitchFamily="66" charset="0"/>
            </a:endParaRPr>
          </a:p>
          <a:p>
            <a:pPr algn="just"/>
            <a:r>
              <a:rPr lang="en-US" sz="2400" smtClean="0">
                <a:latin typeface="Comic Sans MS" pitchFamily="66" charset="0"/>
              </a:rPr>
              <a:t>Finding max/min in array – Display the max/min number</a:t>
            </a:r>
          </a:p>
          <a:p>
            <a:pPr algn="just"/>
            <a:endParaRPr lang="en-US" sz="2400" smtClean="0"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2819400"/>
          </a:xfrm>
        </p:spPr>
        <p:txBody>
          <a:bodyPr/>
          <a:lstStyle/>
          <a:p>
            <a:pPr algn="ctr"/>
            <a:r>
              <a:rPr lang="en-US" sz="3400" smtClean="0">
                <a:solidFill>
                  <a:srgbClr val="990033"/>
                </a:solidFill>
                <a:latin typeface="Comic Sans MS" pitchFamily="66" charset="0"/>
              </a:rPr>
              <a:t>3. 8 bit BCD to Binary(Hexa)…</a:t>
            </a:r>
            <a:endParaRPr lang="en-US" smtClean="0">
              <a:solidFill>
                <a:srgbClr val="9900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6075"/>
            <a:ext cx="8305800" cy="5902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bcdinput db 17H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binval db 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MOV BL, bcdinput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AND BL,0FH 		; BL=07h(1</a:t>
            </a:r>
            <a:r>
              <a:rPr lang="en-US" sz="2200" baseline="30000" smtClean="0">
                <a:latin typeface="Comic Sans MS" pitchFamily="66" charset="0"/>
              </a:rPr>
              <a:t>st</a:t>
            </a:r>
            <a:r>
              <a:rPr lang="en-US" sz="2200" smtClean="0">
                <a:latin typeface="Comic Sans MS" pitchFamily="66" charset="0"/>
              </a:rPr>
              <a:t> digit)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MOV AL, bcdinput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AND AL,0F0H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MOV CL,04H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SHR AL,CL			; AL=01h(2</a:t>
            </a:r>
            <a:r>
              <a:rPr lang="en-US" sz="2200" baseline="30000" smtClean="0">
                <a:latin typeface="Comic Sans MS" pitchFamily="66" charset="0"/>
              </a:rPr>
              <a:t>nd</a:t>
            </a:r>
            <a:r>
              <a:rPr lang="en-US" sz="2200" smtClean="0">
                <a:latin typeface="Comic Sans MS" pitchFamily="66" charset="0"/>
              </a:rPr>
              <a:t> digit)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MOV BH,0AH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MUL BH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ADD AL,BL			 ;AL=11H(hex of 17)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MOV binval, AL</a:t>
            </a:r>
          </a:p>
          <a:p>
            <a:endParaRPr lang="en-US" sz="2200" smtClean="0"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pPr algn="ctr"/>
            <a:r>
              <a:rPr lang="en-US" sz="3400" smtClean="0">
                <a:solidFill>
                  <a:srgbClr val="990033"/>
                </a:solidFill>
                <a:latin typeface="Comic Sans MS" pitchFamily="66" charset="0"/>
              </a:rPr>
              <a:t>4. 8 bit Binary(Hexa) to BCD… </a:t>
            </a:r>
            <a:endParaRPr lang="en-US" smtClean="0">
              <a:solidFill>
                <a:srgbClr val="9900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Bin  db 17H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Dec_val db 00h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MOV CH,00H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MOV AL, Bin		; AL=17H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MOV BL,0AH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UP:	CMP CH,02H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 	JZ EXIT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MOV AH,00H		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DIV BL	; AH IS REMINDER, AL IS QUOTIENT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ADD dec_val,AH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MOV CL,04H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ROR dec_val,CL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INC CH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mic Sans MS" pitchFamily="66" charset="0"/>
              </a:rPr>
              <a:t>		JMP UP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Assignments…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algn="just"/>
            <a:r>
              <a:rPr lang="en-US" sz="2800" smtClean="0">
                <a:solidFill>
                  <a:srgbClr val="990033"/>
                </a:solidFill>
                <a:latin typeface="Comic Sans MS" pitchFamily="66" charset="0"/>
              </a:rPr>
              <a:t>Convert 16 bit BCD to Binary(Hexa)</a:t>
            </a:r>
          </a:p>
          <a:p>
            <a:pPr algn="just"/>
            <a:endParaRPr lang="en-US" sz="2800" smtClean="0">
              <a:solidFill>
                <a:srgbClr val="990033"/>
              </a:solidFill>
              <a:latin typeface="Comic Sans MS" pitchFamily="66" charset="0"/>
            </a:endParaRPr>
          </a:p>
          <a:p>
            <a:pPr algn="just"/>
            <a:r>
              <a:rPr lang="en-US" sz="2800" smtClean="0">
                <a:solidFill>
                  <a:srgbClr val="990033"/>
                </a:solidFill>
                <a:latin typeface="Comic Sans MS" pitchFamily="66" charset="0"/>
              </a:rPr>
              <a:t>Convert 16 bit Binary(Hexa) to BCD</a:t>
            </a:r>
          </a:p>
          <a:p>
            <a:pPr algn="just"/>
            <a:endParaRPr lang="en-US" sz="3200" smtClean="0">
              <a:solidFill>
                <a:srgbClr val="990033"/>
              </a:solidFill>
              <a:latin typeface="Comic Sans MS" pitchFamily="66" charset="0"/>
            </a:endParaRPr>
          </a:p>
          <a:p>
            <a:pPr algn="just"/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2819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  <a:t>1. ASCII to BCD/HEXA…</a:t>
            </a:r>
            <a:b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</a:br>
            <a: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  <a:t/>
            </a:r>
            <a:b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</a:br>
            <a:r>
              <a:rPr lang="en-US" sz="3200" smtClean="0">
                <a:solidFill>
                  <a:srgbClr val="990033"/>
                </a:solidFill>
                <a:latin typeface="Comic Sans MS" pitchFamily="66" charset="0"/>
              </a:rPr>
              <a:t>(Used to read numbers(BCD/HEXA) from keyboard)</a:t>
            </a:r>
            <a: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  <a:t/>
            </a:r>
            <a:b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</a:br>
            <a:endParaRPr lang="en-US" smtClean="0">
              <a:solidFill>
                <a:srgbClr val="9900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28600"/>
          <a:ext cx="8229600" cy="58470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31H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32H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33H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34H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35H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36H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37H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38H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39H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41H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42H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43H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44H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45H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46H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eaLnBrk="1" hangingPunct="1"/>
            <a:r>
              <a:rPr lang="en-US" sz="3800" smtClean="0">
                <a:latin typeface="Comic Sans MS" pitchFamily="66" charset="0"/>
              </a:rPr>
              <a:t>Converting 2 ASCII codes to BCD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Convert first ASCII number to unpacked BCD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Convert second ASCII number to unpacked BCD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Move first BCD nibble to upper nibble position in byte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Pack two BCD nibbles in one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sz="3800" smtClean="0">
                <a:latin typeface="Comic Sans MS" pitchFamily="66" charset="0"/>
              </a:rPr>
              <a:t>Example… 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MOV BL, ‘5’		; ASCII OF ‘5’ (35H)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MOV AL, ‘9’		; ASCII OF ‘9’ (39H)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AND BL, 0FH		; NOW BL=05H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AND AL, 0FH		; NOW AL=09H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MOV CL, 04H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SHL BL, CL		; NOW BL=50H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OR  AL, BL		; NOW AL=59H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;Otherwise ADD AL, BL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smtClean="0">
                <a:latin typeface="Comic Sans MS" pitchFamily="66" charset="0"/>
              </a:rPr>
              <a:t>Reading 2 digit (8-bit) BCD number from keyboard and store in AL…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3276600" cy="4378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Comic Sans MS" pitchFamily="66" charset="0"/>
              </a:rPr>
              <a:t>MOV AH, 01H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Comic Sans MS" pitchFamily="66" charset="0"/>
              </a:rPr>
              <a:t>INT 21H</a:t>
            </a:r>
          </a:p>
          <a:p>
            <a:pPr>
              <a:buFont typeface="Wingdings" pitchFamily="2" charset="2"/>
              <a:buNone/>
            </a:pPr>
            <a:endParaRPr lang="en-US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latin typeface="Comic Sans MS" pitchFamily="66" charset="0"/>
              </a:rPr>
              <a:t>MOV CL, 04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Comic Sans MS" pitchFamily="66" charset="0"/>
              </a:rPr>
              <a:t>SHL AL, CL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Comic Sans MS" pitchFamily="66" charset="0"/>
              </a:rPr>
              <a:t>MOV BL, 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828800"/>
            <a:ext cx="3276600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>
                <a:latin typeface="Comic Sans MS" pitchFamily="66" charset="0"/>
              </a:rPr>
              <a:t>MOV AH, 01H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>
                <a:latin typeface="Comic Sans MS" pitchFamily="66" charset="0"/>
              </a:rPr>
              <a:t>INT 21H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en-US" sz="3000" kern="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>
                <a:latin typeface="Comic Sans MS" pitchFamily="66" charset="0"/>
              </a:rPr>
              <a:t>AND AL, 0FH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>
                <a:latin typeface="Comic Sans MS" pitchFamily="66" charset="0"/>
              </a:rPr>
              <a:t>ADD AL, BL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smtClean="0">
                <a:latin typeface="Comic Sans MS" pitchFamily="66" charset="0"/>
              </a:rPr>
              <a:t>Reading 2 digit (8-bit) HEXA number from keyboard and store in AL…</a:t>
            </a: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33528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MOV AH, 01H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INT 21H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CMP AL, 39H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JBE L1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ADD AL, 09H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L1: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MOV CL, 04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SHL AL, CL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MOV BL, 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676400"/>
            <a:ext cx="4114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latin typeface="Comic Sans MS" pitchFamily="66" charset="0"/>
              </a:rPr>
              <a:t>MOV AH, 01H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latin typeface="Comic Sans MS" pitchFamily="66" charset="0"/>
              </a:rPr>
              <a:t>INT 21H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en-US" sz="2400" kern="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latin typeface="Comic Sans MS" pitchFamily="66" charset="0"/>
              </a:rPr>
              <a:t>CMP AL, 39H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latin typeface="Comic Sans MS" pitchFamily="66" charset="0"/>
              </a:rPr>
              <a:t>JBE L2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latin typeface="Comic Sans MS" pitchFamily="66" charset="0"/>
              </a:rPr>
              <a:t>ADD AL, 09H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latin typeface="Comic Sans MS" pitchFamily="66" charset="0"/>
              </a:rPr>
              <a:t>L2: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latin typeface="Comic Sans MS" pitchFamily="66" charset="0"/>
              </a:rPr>
              <a:t>AND AL, 0FH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latin typeface="Comic Sans MS" pitchFamily="66" charset="0"/>
              </a:rPr>
              <a:t>ADD AL, BL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2819400"/>
          </a:xfrm>
        </p:spPr>
        <p:txBody>
          <a:bodyPr/>
          <a:lstStyle/>
          <a:p>
            <a:pPr algn="ctr"/>
            <a: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  <a:t>2. BCD/HEXA to ASCII…</a:t>
            </a:r>
            <a:b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</a:br>
            <a: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  <a:t/>
            </a:r>
            <a:b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</a:br>
            <a:r>
              <a:rPr lang="en-US" sz="3200" smtClean="0">
                <a:solidFill>
                  <a:srgbClr val="990033"/>
                </a:solidFill>
                <a:latin typeface="Comic Sans MS" pitchFamily="66" charset="0"/>
              </a:rPr>
              <a:t>(Used to display numbers(BCD/HEXA))</a:t>
            </a:r>
            <a: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  <a:t/>
            </a:r>
            <a:br>
              <a:rPr lang="en-US" sz="4400" smtClean="0">
                <a:solidFill>
                  <a:srgbClr val="990033"/>
                </a:solidFill>
                <a:latin typeface="Comic Sans MS" pitchFamily="66" charset="0"/>
              </a:rPr>
            </a:br>
            <a:endParaRPr lang="en-US" smtClean="0">
              <a:solidFill>
                <a:srgbClr val="9900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smtClean="0">
                <a:latin typeface="Comic Sans MS" pitchFamily="66" charset="0"/>
              </a:rPr>
              <a:t>Displaying a 2 digit (8-bit) BCD number which is stored in BL…</a:t>
            </a: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475" y="1730375"/>
            <a:ext cx="3581400" cy="4606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600" smtClean="0">
                <a:latin typeface="Comic Sans MS" pitchFamily="66" charset="0"/>
              </a:rPr>
              <a:t>MOV DL, BL</a:t>
            </a:r>
          </a:p>
          <a:p>
            <a:pPr>
              <a:buFont typeface="Wingdings" pitchFamily="2" charset="2"/>
              <a:buNone/>
            </a:pPr>
            <a:endParaRPr lang="pt-BR" sz="26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pt-BR" sz="2600" smtClean="0">
                <a:latin typeface="Comic Sans MS" pitchFamily="66" charset="0"/>
              </a:rPr>
              <a:t>MOV CL, 04</a:t>
            </a:r>
          </a:p>
          <a:p>
            <a:pPr>
              <a:buFont typeface="Wingdings" pitchFamily="2" charset="2"/>
              <a:buNone/>
            </a:pPr>
            <a:r>
              <a:rPr lang="pt-BR" sz="2600" smtClean="0">
                <a:latin typeface="Comic Sans MS" pitchFamily="66" charset="0"/>
              </a:rPr>
              <a:t>SHR DL, CL</a:t>
            </a:r>
          </a:p>
          <a:p>
            <a:pPr>
              <a:buFont typeface="Wingdings" pitchFamily="2" charset="2"/>
              <a:buNone/>
            </a:pPr>
            <a:endParaRPr lang="pt-BR" sz="26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pt-BR" sz="2600" smtClean="0">
                <a:latin typeface="Comic Sans MS" pitchFamily="66" charset="0"/>
              </a:rPr>
              <a:t>ADD DL, 30H</a:t>
            </a:r>
          </a:p>
          <a:p>
            <a:pPr>
              <a:buFont typeface="Wingdings" pitchFamily="2" charset="2"/>
              <a:buNone/>
            </a:pPr>
            <a:endParaRPr lang="pt-BR" sz="26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pt-BR" sz="2600" smtClean="0">
                <a:latin typeface="Comic Sans MS" pitchFamily="66" charset="0"/>
              </a:rPr>
              <a:t>MOV AH, 02H</a:t>
            </a:r>
          </a:p>
          <a:p>
            <a:pPr>
              <a:buFont typeface="Wingdings" pitchFamily="2" charset="2"/>
              <a:buNone/>
            </a:pPr>
            <a:r>
              <a:rPr lang="pt-BR" sz="2600" smtClean="0">
                <a:latin typeface="Comic Sans MS" pitchFamily="66" charset="0"/>
              </a:rPr>
              <a:t>INT 21H</a:t>
            </a:r>
            <a:endParaRPr lang="en-US" sz="2600" smtClean="0"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</a:t>
            </a:r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05400" y="1752600"/>
            <a:ext cx="35814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600" kern="0" dirty="0">
                <a:latin typeface="Comic Sans MS" pitchFamily="66" charset="0"/>
              </a:rPr>
              <a:t>MOV DL, BL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pt-BR" sz="2600" kern="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600" kern="0" dirty="0">
                <a:latin typeface="Comic Sans MS" pitchFamily="66" charset="0"/>
              </a:rPr>
              <a:t>AND DL, 0FH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600" kern="0" dirty="0">
                <a:latin typeface="Comic Sans MS" pitchFamily="66" charset="0"/>
              </a:rPr>
              <a:t>ADD DL, 30H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pt-BR" sz="2600" kern="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600" kern="0" dirty="0">
                <a:latin typeface="Comic Sans MS" pitchFamily="66" charset="0"/>
              </a:rPr>
              <a:t>MOV AH, 02H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pt-BR" sz="2600" kern="0" dirty="0">
                <a:latin typeface="Comic Sans MS" pitchFamily="66" charset="0"/>
              </a:rPr>
              <a:t>INT 21H</a:t>
            </a:r>
            <a:endParaRPr lang="en-US" sz="2600" kern="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428</Words>
  <Application>Microsoft Office PowerPoint</Application>
  <PresentationFormat>On-screen Show (4:3)</PresentationFormat>
  <Paragraphs>203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Comic Sans MS</vt:lpstr>
      <vt:lpstr>Wingdings</vt:lpstr>
      <vt:lpstr>Office Theme</vt:lpstr>
      <vt:lpstr>Data Conversions</vt:lpstr>
      <vt:lpstr>1. ASCII to BCD/HEXA…  (Used to read numbers(BCD/HEXA) from keyboard) </vt:lpstr>
      <vt:lpstr>PowerPoint Presentation</vt:lpstr>
      <vt:lpstr>Converting 2 ASCII codes to BCD</vt:lpstr>
      <vt:lpstr>Example… </vt:lpstr>
      <vt:lpstr>Reading 2 digit (8-bit) BCD number from keyboard and store in AL…</vt:lpstr>
      <vt:lpstr>Reading 2 digit (8-bit) HEXA number from keyboard and store in AL…</vt:lpstr>
      <vt:lpstr>2. BCD/HEXA to ASCII…  (Used to display numbers(BCD/HEXA)) </vt:lpstr>
      <vt:lpstr>Displaying a 2 digit (8-bit) BCD number which is stored in BL…</vt:lpstr>
      <vt:lpstr>Displaying a 2 digit (8-bit) HEXA number which is stored in BL…</vt:lpstr>
      <vt:lpstr>Assignment…</vt:lpstr>
      <vt:lpstr>3. 8 bit BCD to Binary(Hexa)…</vt:lpstr>
      <vt:lpstr>PowerPoint Presentation</vt:lpstr>
      <vt:lpstr>4. 8 bit Binary(Hexa) to BCD… </vt:lpstr>
      <vt:lpstr>PowerPoint Presentation</vt:lpstr>
      <vt:lpstr>Assignments…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Conversions</dc:title>
  <dc:creator>shilpa m k</dc:creator>
  <cp:lastModifiedBy>Skanda</cp:lastModifiedBy>
  <cp:revision>2</cp:revision>
  <dcterms:created xsi:type="dcterms:W3CDTF">2017-07-28T06:13:46Z</dcterms:created>
  <dcterms:modified xsi:type="dcterms:W3CDTF">2019-12-29T09:26:09Z</dcterms:modified>
</cp:coreProperties>
</file>