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C6E0-C6AE-4BEC-905E-8CF893CA65EE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97FF-9C8F-44AD-BA85-BEF138A2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ECD0-084D-4FEE-ADDE-850BF1F0F4E2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F860-317B-4EC6-98C8-9961FF92B0FC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559D-E042-4E37-884F-353287A0A389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84B6-D0BF-4D0C-B87D-0E50C17F8C2E}" type="datetime1">
              <a:rPr lang="en-IN" smtClean="0"/>
              <a:t>29-12-2019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1528-2981-45FB-A980-1473F4C7F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FD4F-22CC-4A43-84B0-909C8C897E4F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DA03-D413-45C0-AA65-B85133461FE3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D8B-8FD7-4423-B91A-8FE8C7422615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D93E-FEF0-47B2-B28D-B259FB035148}" type="datetime1">
              <a:rPr lang="en-IN" smtClean="0"/>
              <a:t>29-12-2019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51E6-15E0-49E8-B365-64BDE0C80737}" type="datetime1">
              <a:rPr lang="en-IN" smtClean="0"/>
              <a:t>29-12-2019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F1E2-274C-4EDF-8633-5E8F6C538F30}" type="datetime1">
              <a:rPr lang="en-IN" smtClean="0"/>
              <a:t>29-12-2019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9A74-E47E-4EBA-BF6B-6171AA3105CD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EA00-07A9-4105-89F7-161231CBD42F}" type="datetime1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9877-5504-4592-802F-085323C6DDDD}" type="datetime1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++++++++++++++++++++++++++++++++++++++++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1359-383D-446B-878E-07E782C08C7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2800" b="1" i="1" smtClean="0"/>
          </a:p>
          <a:p>
            <a:pPr algn="ctr" eaLnBrk="1" hangingPunct="1">
              <a:buFont typeface="Wingdings" pitchFamily="2" charset="2"/>
              <a:buNone/>
            </a:pPr>
            <a:endParaRPr lang="en-US" sz="2800" b="1" i="1" smtClean="0"/>
          </a:p>
          <a:p>
            <a:pPr algn="ctr" eaLnBrk="1" hangingPunct="1">
              <a:buFont typeface="Wingdings" pitchFamily="2" charset="2"/>
              <a:buNone/>
            </a:pPr>
            <a:endParaRPr lang="en-US" sz="2800" b="1" i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3200" b="1" i="1" smtClean="0"/>
              <a:t>Memory Interfacing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++++++++++++++++++++++++++++++++++++++++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48768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To access memory byte from an odd address information, is transferred over the higher half of the data bus (D8 - D15)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The BHE output low(0) enables the upper memory bank(ODD)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A0 is output high(1) to disable the lower memory bank (EVEN)</a:t>
            </a:r>
          </a:p>
        </p:txBody>
      </p:sp>
      <p:sp>
        <p:nvSpPr>
          <p:cNvPr id="122886" name="Line 4"/>
          <p:cNvSpPr>
            <a:spLocks noChangeShapeType="1"/>
          </p:cNvSpPr>
          <p:nvPr/>
        </p:nvSpPr>
        <p:spPr bwMode="auto">
          <a:xfrm>
            <a:off x="1676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800" smtClean="0"/>
              <a:t>16-bit Data Access starting from Even - Address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81000" y="1509713"/>
          <a:ext cx="8382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4057650" imgH="2476500" progId="CorelDraw.Graphic.8">
                  <p:embed/>
                </p:oleObj>
              </mc:Choice>
              <mc:Fallback>
                <p:oleObj r:id="rId3" imgW="4057650" imgH="2476500" progId="CorelDraw.Graphic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09713"/>
                        <a:ext cx="83820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16-bit data from an even address is accessed in a single bus cycle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Address lines A1 - A19 select the appropriate byte within each bank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A0 low and BHE low enables both banks simultaneously </a:t>
            </a:r>
          </a:p>
        </p:txBody>
      </p:sp>
      <p:sp>
        <p:nvSpPr>
          <p:cNvPr id="123910" name="Line 4"/>
          <p:cNvSpPr>
            <a:spLocks noChangeShapeType="1"/>
          </p:cNvSpPr>
          <p:nvPr/>
        </p:nvSpPr>
        <p:spPr bwMode="auto">
          <a:xfrm>
            <a:off x="3352800" y="38671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eaLnBrk="1" hangingPunct="1"/>
            <a:r>
              <a:rPr lang="en-US" sz="3800" smtClean="0"/>
              <a:t>16-bit Data Access starting from Odd Address 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14350" y="1447800"/>
          <a:ext cx="82296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6105525" imgH="2286000" progId="CorelDraw.Graphic.8">
                  <p:embed/>
                </p:oleObj>
              </mc:Choice>
              <mc:Fallback>
                <p:oleObj r:id="rId3" imgW="6105525" imgH="2286000" progId="CorelDraw.Graphic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447800"/>
                        <a:ext cx="82296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16-bits word located at an odd address (two consecutive bytes with the least significant byte at an odd byte address) is accessed using two bus cycles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During the first bus cycle the lower byte (with the odd address 0005 as shown in fig. in previous slide) is accessed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 During the second bus cycle, the upper byte (with the even address 0006H as in fig. in previous slide) is accessed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During the first bus cycle, A1 - A19 address bus specifies the address and </a:t>
            </a:r>
            <a:r>
              <a:rPr lang="en-US" sz="2600" b="1" i="1" smtClean="0"/>
              <a:t>A0 is 1 and BHE is 0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Therefore the even memory bank is disabled and odd memory bank is enabled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During the second bus cycle, the address is incremented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Therefore  A0  is 0 and BHE is made 1</a:t>
            </a:r>
          </a:p>
          <a:p>
            <a:pPr algn="just" eaLnBrk="1" hangingPunct="1">
              <a:lnSpc>
                <a:spcPct val="90000"/>
              </a:lnSpc>
            </a:pPr>
            <a:endParaRPr lang="en-US" sz="26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600" smtClean="0"/>
              <a:t>The even memory bank is enabled and the odd memory bank is disabled </a:t>
            </a:r>
          </a:p>
        </p:txBody>
      </p:sp>
      <p:sp>
        <p:nvSpPr>
          <p:cNvPr id="125958" name="Line 4"/>
          <p:cNvSpPr>
            <a:spLocks noChangeShapeType="1"/>
          </p:cNvSpPr>
          <p:nvPr/>
        </p:nvSpPr>
        <p:spPr bwMode="auto">
          <a:xfrm>
            <a:off x="6586538" y="8667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5959" name="Line 5"/>
          <p:cNvSpPr>
            <a:spLocks noChangeShapeType="1"/>
          </p:cNvSpPr>
          <p:nvPr/>
        </p:nvSpPr>
        <p:spPr bwMode="auto">
          <a:xfrm>
            <a:off x="4419600" y="417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graphicFrame>
        <p:nvGraphicFramePr>
          <p:cNvPr id="76028" name="Group 252"/>
          <p:cNvGraphicFramePr>
            <a:graphicFrameLocks noGrp="1"/>
          </p:cNvGraphicFramePr>
          <p:nvPr>
            <p:ph idx="1"/>
          </p:nvPr>
        </p:nvGraphicFramePr>
        <p:xfrm>
          <a:off x="215900" y="152400"/>
          <a:ext cx="8763000" cy="6451601"/>
        </p:xfrm>
        <a:graphic>
          <a:graphicData uri="http://schemas.openxmlformats.org/drawingml/2006/table">
            <a:tbl>
              <a:tblPr/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BHE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A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Data Lines Used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a byte at an even address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 – D0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a byte at an odd address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D15 – D8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a word at an even address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D15 – D0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Read/Write a word at an odd address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D15 – D8 in first operation byte from odd bank is transferred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D7 – D0 in first operation byte from odd bank is transferred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CCECFF"/>
                        </a:gs>
                        <a:gs pos="100000">
                          <a:srgbClr val="CCE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013" name="Line 52"/>
          <p:cNvSpPr>
            <a:spLocks noChangeShapeType="1"/>
          </p:cNvSpPr>
          <p:nvPr/>
        </p:nvSpPr>
        <p:spPr bwMode="auto">
          <a:xfrm>
            <a:off x="4470400" y="381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902325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en-US" sz="2800" b="1" smtClean="0">
                <a:solidFill>
                  <a:schemeClr val="tx2"/>
                </a:solidFill>
              </a:rPr>
              <a:t>General procedure of static memory interfacing with 8086: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Arrange the available memory chips so as to obtain 16-bit data bus width. </a:t>
            </a:r>
          </a:p>
          <a:p>
            <a:pPr lvl="1" algn="just"/>
            <a:r>
              <a:rPr lang="en-US" sz="2400" smtClean="0"/>
              <a:t>The upper 8 bit bank is called odd bank and lower 8 bit bank is called even bank</a:t>
            </a:r>
          </a:p>
          <a:p>
            <a:pPr lvl="1"/>
            <a:endParaRPr lang="en-US" sz="2400" smtClean="0"/>
          </a:p>
          <a:p>
            <a:pPr algn="just"/>
            <a:r>
              <a:rPr lang="en-US" sz="2800" smtClean="0"/>
              <a:t>Connect available address lines of memory chips with those of the microprocessor </a:t>
            </a:r>
          </a:p>
          <a:p>
            <a:pPr lvl="1" algn="just"/>
            <a:r>
              <a:rPr lang="en-US" sz="2400" smtClean="0"/>
              <a:t>Connect the memory RD and WR inputs to the corresponding processor control signals</a:t>
            </a:r>
          </a:p>
          <a:p>
            <a:pPr lvl="1" algn="just"/>
            <a:r>
              <a:rPr lang="en-US" sz="2400" smtClean="0"/>
              <a:t>Connect 16 bit data bus with that of the microprocessor 8086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28006" name="Straight Connector 7"/>
          <p:cNvCxnSpPr>
            <a:cxnSpLocks noChangeShapeType="1"/>
          </p:cNvCxnSpPr>
          <p:nvPr/>
        </p:nvCxnSpPr>
        <p:spPr bwMode="auto">
          <a:xfrm>
            <a:off x="4648200" y="4800600"/>
            <a:ext cx="381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007" name="Straight Connector 8"/>
          <p:cNvCxnSpPr>
            <a:cxnSpLocks noChangeShapeType="1"/>
          </p:cNvCxnSpPr>
          <p:nvPr/>
        </p:nvCxnSpPr>
        <p:spPr bwMode="auto">
          <a:xfrm>
            <a:off x="6096000" y="4800600"/>
            <a:ext cx="381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457200" y="803275"/>
            <a:ext cx="8229600" cy="5749925"/>
          </a:xfrm>
        </p:spPr>
        <p:txBody>
          <a:bodyPr/>
          <a:lstStyle/>
          <a:p>
            <a:pPr algn="just"/>
            <a:r>
              <a:rPr lang="en-US" smtClean="0"/>
              <a:t>The remaining address lines of the microprocessor, BHE and A</a:t>
            </a:r>
            <a:r>
              <a:rPr lang="en-US" baseline="-25000" smtClean="0"/>
              <a:t>0 </a:t>
            </a:r>
            <a:r>
              <a:rPr lang="en-US" smtClean="0"/>
              <a:t>are used for decoding the required chip select signals for the odd and even memory banks</a:t>
            </a:r>
          </a:p>
          <a:p>
            <a:pPr lvl="1" algn="just"/>
            <a:r>
              <a:rPr lang="en-US" smtClean="0"/>
              <a:t>The CS of memory is derived from the O/P of the decoding circuit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29030" name="Straight Connector 6"/>
          <p:cNvCxnSpPr>
            <a:cxnSpLocks noChangeShapeType="1"/>
          </p:cNvCxnSpPr>
          <p:nvPr/>
        </p:nvCxnSpPr>
        <p:spPr bwMode="auto">
          <a:xfrm>
            <a:off x="3886200" y="1370013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031" name="Straight Connector 8"/>
          <p:cNvCxnSpPr>
            <a:cxnSpLocks noChangeShapeType="1"/>
          </p:cNvCxnSpPr>
          <p:nvPr/>
        </p:nvCxnSpPr>
        <p:spPr bwMode="auto">
          <a:xfrm>
            <a:off x="1952625" y="2789238"/>
            <a:ext cx="381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001000" cy="712787"/>
          </a:xfrm>
        </p:spPr>
        <p:txBody>
          <a:bodyPr/>
          <a:lstStyle/>
          <a:p>
            <a:r>
              <a:rPr lang="en-US" sz="3200" smtClean="0"/>
              <a:t>Interface 512KB RAM with 8086</a:t>
            </a:r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5064125"/>
          </a:xfrm>
        </p:spPr>
        <p:txBody>
          <a:bodyPr/>
          <a:lstStyle/>
          <a:p>
            <a:r>
              <a:rPr lang="en-US" smtClean="0"/>
              <a:t>Divide memory into odd/even address bank</a:t>
            </a:r>
          </a:p>
          <a:p>
            <a:endParaRPr lang="en-US" smtClean="0"/>
          </a:p>
          <a:p>
            <a:r>
              <a:rPr lang="en-US" smtClean="0"/>
              <a:t>Connect RD,WR of 8086 to RD,WR of RAM</a:t>
            </a:r>
          </a:p>
          <a:p>
            <a:endParaRPr lang="en-US" smtClean="0"/>
          </a:p>
          <a:p>
            <a:r>
              <a:rPr lang="en-US" smtClean="0"/>
              <a:t>If A</a:t>
            </a:r>
            <a:r>
              <a:rPr lang="en-US" baseline="-25000" smtClean="0"/>
              <a:t>0</a:t>
            </a:r>
            <a:r>
              <a:rPr lang="en-US" smtClean="0"/>
              <a:t>  is low(0), BHE is high(1) then Even bank is selected. That is data lines are D</a:t>
            </a:r>
            <a:r>
              <a:rPr lang="en-US" baseline="-25000" smtClean="0"/>
              <a:t>0</a:t>
            </a:r>
            <a:r>
              <a:rPr lang="en-US" smtClean="0"/>
              <a:t>-D</a:t>
            </a:r>
            <a:r>
              <a:rPr lang="en-US" baseline="-25000" smtClean="0"/>
              <a:t>7</a:t>
            </a:r>
          </a:p>
          <a:p>
            <a:endParaRPr lang="en-US" baseline="-25000" smtClean="0"/>
          </a:p>
          <a:p>
            <a:r>
              <a:rPr lang="en-US" smtClean="0"/>
              <a:t>If A</a:t>
            </a:r>
            <a:r>
              <a:rPr lang="en-US" baseline="-25000" smtClean="0"/>
              <a:t>0</a:t>
            </a:r>
            <a:r>
              <a:rPr lang="en-US" smtClean="0"/>
              <a:t> is high(1),BHE is low(0) then Odd bank is selected. That is data lines are D</a:t>
            </a:r>
            <a:r>
              <a:rPr lang="en-US" baseline="-25000" smtClean="0"/>
              <a:t>8</a:t>
            </a:r>
            <a:r>
              <a:rPr lang="en-US" smtClean="0"/>
              <a:t>-D</a:t>
            </a:r>
            <a:r>
              <a:rPr lang="en-US" baseline="-25000" smtClean="0"/>
              <a:t>15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30055" name="Straight Connector 7"/>
          <p:cNvCxnSpPr>
            <a:cxnSpLocks noChangeShapeType="1"/>
          </p:cNvCxnSpPr>
          <p:nvPr/>
        </p:nvCxnSpPr>
        <p:spPr bwMode="auto">
          <a:xfrm>
            <a:off x="2438400" y="2282825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6" name="Straight Connector 8"/>
          <p:cNvCxnSpPr>
            <a:cxnSpLocks noChangeShapeType="1"/>
          </p:cNvCxnSpPr>
          <p:nvPr/>
        </p:nvCxnSpPr>
        <p:spPr bwMode="auto">
          <a:xfrm>
            <a:off x="3124200" y="2282825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7" name="Straight Connector 9"/>
          <p:cNvCxnSpPr>
            <a:cxnSpLocks noChangeShapeType="1"/>
          </p:cNvCxnSpPr>
          <p:nvPr/>
        </p:nvCxnSpPr>
        <p:spPr bwMode="auto">
          <a:xfrm>
            <a:off x="6248400" y="2284413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8" name="Straight Connector 10"/>
          <p:cNvCxnSpPr>
            <a:cxnSpLocks noChangeShapeType="1"/>
          </p:cNvCxnSpPr>
          <p:nvPr/>
        </p:nvCxnSpPr>
        <p:spPr bwMode="auto">
          <a:xfrm>
            <a:off x="5638800" y="2284413"/>
            <a:ext cx="457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59" name="Straight Connector 11"/>
          <p:cNvCxnSpPr>
            <a:cxnSpLocks noChangeShapeType="1"/>
          </p:cNvCxnSpPr>
          <p:nvPr/>
        </p:nvCxnSpPr>
        <p:spPr bwMode="auto">
          <a:xfrm>
            <a:off x="3505200" y="33528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060" name="Straight Connector 13"/>
          <p:cNvCxnSpPr>
            <a:cxnSpLocks noChangeShapeType="1"/>
          </p:cNvCxnSpPr>
          <p:nvPr/>
        </p:nvCxnSpPr>
        <p:spPr bwMode="auto">
          <a:xfrm>
            <a:off x="3429000" y="4722813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941387"/>
          </a:xfrm>
        </p:spPr>
        <p:txBody>
          <a:bodyPr>
            <a:normAutofit fontScale="90000"/>
          </a:bodyPr>
          <a:lstStyle/>
          <a:p>
            <a:r>
              <a:rPr lang="en-US" smtClean="0"/>
              <a:t>Physical organization of memory and memory addressing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 algn="just"/>
            <a:r>
              <a:rPr lang="en-US" sz="2800" smtClean="0"/>
              <a:t>Each memory location can store one byte of data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The 8086 is a 16-bit microprocessor, it can transfer 16-bit data 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This is stored by using 2 consecutive memory locations ,one for least significant byte and one for most significant byte</a:t>
            </a:r>
          </a:p>
          <a:p>
            <a:pPr algn="just"/>
            <a:endParaRPr lang="en-US" sz="28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algn="just"/>
            <a:r>
              <a:rPr lang="en-US" smtClean="0"/>
              <a:t>8086 CPU has 20 address lines (00000h to FFFFFh)</a:t>
            </a:r>
          </a:p>
          <a:p>
            <a:pPr algn="just"/>
            <a:r>
              <a:rPr lang="en-US" smtClean="0"/>
              <a:t>RAM is of 512KB (1KB=1024 bytes=2</a:t>
            </a:r>
            <a:r>
              <a:rPr lang="en-US" baseline="30000" smtClean="0"/>
              <a:t>10</a:t>
            </a:r>
            <a:r>
              <a:rPr lang="en-US" smtClean="0"/>
              <a:t> bytes)</a:t>
            </a:r>
          </a:p>
          <a:p>
            <a:pPr algn="just"/>
            <a:r>
              <a:rPr lang="en-US" smtClean="0"/>
              <a:t>Divide 512KB RAM  into  even and odd memory banks that  is 512KB/2=256KB</a:t>
            </a:r>
          </a:p>
          <a:p>
            <a:pPr algn="just"/>
            <a:r>
              <a:rPr lang="en-US" smtClean="0"/>
              <a:t>Each bank is of 256KBytes</a:t>
            </a:r>
          </a:p>
          <a:p>
            <a:pPr algn="just">
              <a:buFont typeface="Wingdings" pitchFamily="2" charset="2"/>
              <a:buNone/>
            </a:pPr>
            <a:r>
              <a:rPr lang="en-US" smtClean="0"/>
              <a:t>		=256x2</a:t>
            </a:r>
            <a:r>
              <a:rPr lang="en-US" baseline="30000" smtClean="0"/>
              <a:t>10</a:t>
            </a:r>
            <a:r>
              <a:rPr lang="en-US" smtClean="0"/>
              <a:t> bytes</a:t>
            </a:r>
          </a:p>
          <a:p>
            <a:pPr algn="just">
              <a:buFont typeface="Wingdings" pitchFamily="2" charset="2"/>
              <a:buNone/>
            </a:pPr>
            <a:r>
              <a:rPr lang="en-US" smtClean="0"/>
              <a:t>		=2</a:t>
            </a:r>
            <a:r>
              <a:rPr lang="en-US" baseline="30000" smtClean="0"/>
              <a:t>8</a:t>
            </a:r>
            <a:r>
              <a:rPr lang="en-US" smtClean="0"/>
              <a:t>x2</a:t>
            </a:r>
            <a:r>
              <a:rPr lang="en-US" baseline="30000" smtClean="0"/>
              <a:t>10</a:t>
            </a:r>
            <a:r>
              <a:rPr lang="en-US" smtClean="0"/>
              <a:t>bytes=2</a:t>
            </a:r>
            <a:r>
              <a:rPr lang="en-US" baseline="30000" smtClean="0"/>
              <a:t>18</a:t>
            </a:r>
            <a:r>
              <a:rPr lang="en-US" smtClean="0"/>
              <a:t> bytes</a:t>
            </a:r>
          </a:p>
          <a:p>
            <a:pPr algn="just"/>
            <a:r>
              <a:rPr lang="en-US" smtClean="0"/>
              <a:t>18 address lines required to address memory location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mtClean="0"/>
              <a:t>Address map…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14288" y="1371600"/>
          <a:ext cx="91440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9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67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7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4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9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56434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19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18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17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16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15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14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13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12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11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10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9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8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7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6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5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4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3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2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1</a:t>
                      </a:r>
                      <a:endParaRPr lang="en-US" sz="12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r>
                        <a:rPr lang="en-US" sz="1200" b="1" baseline="-25000" dirty="0" smtClean="0"/>
                        <a:t>0</a:t>
                      </a:r>
                      <a:endParaRPr lang="en-US" sz="12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80000h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47">
                <a:tc grid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RAM</a:t>
                      </a:r>
                      <a:r>
                        <a:rPr lang="en-US" sz="1400" b="1" baseline="0" dirty="0" smtClean="0"/>
                        <a:t> 1 AND 2                                      512KB:          RAM1(256KB)             RAM2(256KB)</a:t>
                      </a:r>
                      <a:endParaRPr 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214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: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 smtClean="0"/>
                        <a:t>: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 smtClean="0"/>
                        <a:t>: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FFFFFh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/>
          <a:lstStyle/>
          <a:p>
            <a:r>
              <a:rPr lang="en-US" smtClean="0"/>
              <a:t>Interfacing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838200" y="1828800"/>
            <a:ext cx="1676400" cy="3352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</a:t>
            </a:r>
            <a:r>
              <a:rPr lang="en-US" sz="2000" b="1"/>
              <a:t>8086 CPU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4267200" y="2133600"/>
            <a:ext cx="15240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256KB RAM</a:t>
            </a:r>
          </a:p>
          <a:p>
            <a:r>
              <a:rPr lang="en-US" b="1"/>
              <a:t>(Odd Bank)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391400" y="2133600"/>
            <a:ext cx="1524000" cy="1828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  <a:p>
            <a:r>
              <a:rPr lang="en-US" b="1"/>
              <a:t>256KB RAM</a:t>
            </a:r>
          </a:p>
          <a:p>
            <a:r>
              <a:rPr lang="en-US" b="1"/>
              <a:t>(Even Bank)</a:t>
            </a:r>
          </a:p>
          <a:p>
            <a:endParaRPr lang="en-US"/>
          </a:p>
        </p:txBody>
      </p:sp>
      <p:sp>
        <p:nvSpPr>
          <p:cNvPr id="133129" name="Left-Right Arrow 9"/>
          <p:cNvSpPr>
            <a:spLocks noChangeArrowheads="1"/>
          </p:cNvSpPr>
          <p:nvPr/>
        </p:nvSpPr>
        <p:spPr bwMode="auto">
          <a:xfrm>
            <a:off x="2514600" y="2438400"/>
            <a:ext cx="1752600" cy="457200"/>
          </a:xfrm>
          <a:prstGeom prst="leftRight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TextBox 10"/>
          <p:cNvSpPr txBox="1">
            <a:spLocks noChangeArrowheads="1"/>
          </p:cNvSpPr>
          <p:nvPr/>
        </p:nvSpPr>
        <p:spPr bwMode="auto">
          <a:xfrm>
            <a:off x="2514600" y="21336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  <a:r>
              <a:rPr lang="en-US" sz="1600"/>
              <a:t>-A</a:t>
            </a:r>
            <a:r>
              <a:rPr lang="en-US" sz="1600" baseline="-25000"/>
              <a:t>18</a:t>
            </a:r>
          </a:p>
        </p:txBody>
      </p:sp>
      <p:sp>
        <p:nvSpPr>
          <p:cNvPr id="133131" name="TextBox 11"/>
          <p:cNvSpPr txBox="1">
            <a:spLocks noChangeArrowheads="1"/>
          </p:cNvSpPr>
          <p:nvPr/>
        </p:nvSpPr>
        <p:spPr bwMode="auto">
          <a:xfrm>
            <a:off x="3581400" y="21336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17</a:t>
            </a:r>
          </a:p>
        </p:txBody>
      </p:sp>
      <p:sp>
        <p:nvSpPr>
          <p:cNvPr id="133132" name="Right Arrow 16"/>
          <p:cNvSpPr>
            <a:spLocks noChangeArrowheads="1"/>
          </p:cNvSpPr>
          <p:nvPr/>
        </p:nvSpPr>
        <p:spPr bwMode="auto">
          <a:xfrm>
            <a:off x="3352800" y="1447800"/>
            <a:ext cx="3124200" cy="152400"/>
          </a:xfrm>
          <a:prstGeom prst="rightArrow">
            <a:avLst>
              <a:gd name="adj1" fmla="val 88093"/>
              <a:gd name="adj2" fmla="val 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ight Arrow 17"/>
          <p:cNvSpPr>
            <a:spLocks noChangeArrowheads="1"/>
          </p:cNvSpPr>
          <p:nvPr/>
        </p:nvSpPr>
        <p:spPr bwMode="auto">
          <a:xfrm flipH="1">
            <a:off x="3352800" y="1447800"/>
            <a:ext cx="152400" cy="11430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ight Arrow 18"/>
          <p:cNvSpPr>
            <a:spLocks noChangeArrowheads="1"/>
          </p:cNvSpPr>
          <p:nvPr/>
        </p:nvSpPr>
        <p:spPr bwMode="auto">
          <a:xfrm flipH="1">
            <a:off x="6324600" y="1447800"/>
            <a:ext cx="152400" cy="11430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ight Arrow 19"/>
          <p:cNvSpPr>
            <a:spLocks noChangeArrowheads="1"/>
          </p:cNvSpPr>
          <p:nvPr/>
        </p:nvSpPr>
        <p:spPr bwMode="auto">
          <a:xfrm>
            <a:off x="6477000" y="2362200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TextBox 20"/>
          <p:cNvSpPr txBox="1">
            <a:spLocks noChangeArrowheads="1"/>
          </p:cNvSpPr>
          <p:nvPr/>
        </p:nvSpPr>
        <p:spPr bwMode="auto">
          <a:xfrm>
            <a:off x="6705600" y="20574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17</a:t>
            </a:r>
          </a:p>
        </p:txBody>
      </p:sp>
      <p:sp>
        <p:nvSpPr>
          <p:cNvPr id="133137" name="TextBox 30"/>
          <p:cNvSpPr txBox="1">
            <a:spLocks noChangeArrowheads="1"/>
          </p:cNvSpPr>
          <p:nvPr/>
        </p:nvSpPr>
        <p:spPr bwMode="auto">
          <a:xfrm>
            <a:off x="2438400" y="29718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RD</a:t>
            </a:r>
          </a:p>
        </p:txBody>
      </p:sp>
      <p:sp>
        <p:nvSpPr>
          <p:cNvPr id="133138" name="TextBox 31"/>
          <p:cNvSpPr txBox="1">
            <a:spLocks noChangeArrowheads="1"/>
          </p:cNvSpPr>
          <p:nvPr/>
        </p:nvSpPr>
        <p:spPr bwMode="auto">
          <a:xfrm>
            <a:off x="2514600" y="36861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WR</a:t>
            </a:r>
          </a:p>
        </p:txBody>
      </p:sp>
      <p:sp>
        <p:nvSpPr>
          <p:cNvPr id="133139" name="TextBox 32"/>
          <p:cNvSpPr txBox="1">
            <a:spLocks noChangeArrowheads="1"/>
          </p:cNvSpPr>
          <p:nvPr/>
        </p:nvSpPr>
        <p:spPr bwMode="auto">
          <a:xfrm>
            <a:off x="3810000" y="29718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RD</a:t>
            </a:r>
          </a:p>
        </p:txBody>
      </p:sp>
      <p:sp>
        <p:nvSpPr>
          <p:cNvPr id="133140" name="TextBox 33"/>
          <p:cNvSpPr txBox="1">
            <a:spLocks noChangeArrowheads="1"/>
          </p:cNvSpPr>
          <p:nvPr/>
        </p:nvSpPr>
        <p:spPr bwMode="auto">
          <a:xfrm>
            <a:off x="3810000" y="36861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WR</a:t>
            </a:r>
          </a:p>
        </p:txBody>
      </p:sp>
      <p:cxnSp>
        <p:nvCxnSpPr>
          <p:cNvPr id="133141" name="Straight Connector 47"/>
          <p:cNvCxnSpPr>
            <a:cxnSpLocks noChangeShapeType="1"/>
          </p:cNvCxnSpPr>
          <p:nvPr/>
        </p:nvCxnSpPr>
        <p:spPr bwMode="auto">
          <a:xfrm rot="5400000">
            <a:off x="3200401" y="3810000"/>
            <a:ext cx="12192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42" name="Straight Connector 55"/>
          <p:cNvCxnSpPr>
            <a:cxnSpLocks noChangeShapeType="1"/>
          </p:cNvCxnSpPr>
          <p:nvPr/>
        </p:nvCxnSpPr>
        <p:spPr bwMode="auto">
          <a:xfrm rot="5400000">
            <a:off x="2668588" y="4267200"/>
            <a:ext cx="137001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143" name="TextBox 59"/>
          <p:cNvSpPr txBox="1">
            <a:spLocks noChangeArrowheads="1"/>
          </p:cNvSpPr>
          <p:nvPr/>
        </p:nvSpPr>
        <p:spPr bwMode="auto">
          <a:xfrm>
            <a:off x="6934200" y="30480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RD</a:t>
            </a:r>
          </a:p>
        </p:txBody>
      </p:sp>
      <p:sp>
        <p:nvSpPr>
          <p:cNvPr id="133144" name="TextBox 60"/>
          <p:cNvSpPr txBox="1">
            <a:spLocks noChangeArrowheads="1"/>
          </p:cNvSpPr>
          <p:nvPr/>
        </p:nvSpPr>
        <p:spPr bwMode="auto">
          <a:xfrm>
            <a:off x="6934200" y="37623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WR</a:t>
            </a:r>
          </a:p>
        </p:txBody>
      </p:sp>
      <p:sp>
        <p:nvSpPr>
          <p:cNvPr id="133145" name="TextBox 69"/>
          <p:cNvSpPr txBox="1">
            <a:spLocks noChangeArrowheads="1"/>
          </p:cNvSpPr>
          <p:nvPr/>
        </p:nvSpPr>
        <p:spPr bwMode="auto">
          <a:xfrm>
            <a:off x="4379913" y="1887538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CS</a:t>
            </a:r>
            <a:r>
              <a:rPr lang="en-US" sz="1200" baseline="-25000"/>
              <a:t>1</a:t>
            </a:r>
          </a:p>
        </p:txBody>
      </p:sp>
      <p:sp>
        <p:nvSpPr>
          <p:cNvPr id="133146" name="TextBox 70"/>
          <p:cNvSpPr txBox="1">
            <a:spLocks noChangeArrowheads="1"/>
          </p:cNvSpPr>
          <p:nvPr/>
        </p:nvSpPr>
        <p:spPr bwMode="auto">
          <a:xfrm>
            <a:off x="7772400" y="1752600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CS</a:t>
            </a:r>
            <a:r>
              <a:rPr lang="en-US" sz="1200" baseline="-25000"/>
              <a:t>2</a:t>
            </a:r>
          </a:p>
        </p:txBody>
      </p:sp>
      <p:sp>
        <p:nvSpPr>
          <p:cNvPr id="133147" name="Up-Down Arrow 73"/>
          <p:cNvSpPr>
            <a:spLocks noChangeArrowheads="1"/>
          </p:cNvSpPr>
          <p:nvPr/>
        </p:nvSpPr>
        <p:spPr bwMode="auto">
          <a:xfrm>
            <a:off x="4876800" y="4038600"/>
            <a:ext cx="533400" cy="1676400"/>
          </a:xfrm>
          <a:prstGeom prst="up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Up-Down Arrow 75"/>
          <p:cNvSpPr>
            <a:spLocks noChangeArrowheads="1"/>
          </p:cNvSpPr>
          <p:nvPr/>
        </p:nvSpPr>
        <p:spPr bwMode="auto">
          <a:xfrm>
            <a:off x="8001000" y="3962400"/>
            <a:ext cx="533400" cy="1676400"/>
          </a:xfrm>
          <a:prstGeom prst="upDownArrow">
            <a:avLst>
              <a:gd name="adj1" fmla="val 50000"/>
              <a:gd name="adj2" fmla="val 499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TextBox 76"/>
          <p:cNvSpPr txBox="1">
            <a:spLocks noChangeArrowheads="1"/>
          </p:cNvSpPr>
          <p:nvPr/>
        </p:nvSpPr>
        <p:spPr bwMode="auto">
          <a:xfrm>
            <a:off x="4800600" y="57150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15</a:t>
            </a:r>
            <a:r>
              <a:rPr lang="en-US" sz="1600"/>
              <a:t>-D</a:t>
            </a:r>
            <a:r>
              <a:rPr lang="en-US" sz="1600" baseline="-25000"/>
              <a:t>8</a:t>
            </a:r>
          </a:p>
        </p:txBody>
      </p:sp>
      <p:sp>
        <p:nvSpPr>
          <p:cNvPr id="133150" name="TextBox 77"/>
          <p:cNvSpPr txBox="1">
            <a:spLocks noChangeArrowheads="1"/>
          </p:cNvSpPr>
          <p:nvPr/>
        </p:nvSpPr>
        <p:spPr bwMode="auto">
          <a:xfrm>
            <a:off x="7924800" y="5715000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0</a:t>
            </a:r>
            <a:r>
              <a:rPr lang="en-US" sz="1600"/>
              <a:t>-D</a:t>
            </a:r>
            <a:r>
              <a:rPr lang="en-US" sz="1600" baseline="-25000"/>
              <a:t>7</a:t>
            </a:r>
          </a:p>
        </p:txBody>
      </p:sp>
      <p:sp>
        <p:nvSpPr>
          <p:cNvPr id="133151" name="Oval 78"/>
          <p:cNvSpPr>
            <a:spLocks noChangeArrowheads="1"/>
          </p:cNvSpPr>
          <p:nvPr/>
        </p:nvSpPr>
        <p:spPr bwMode="auto">
          <a:xfrm>
            <a:off x="4191000" y="31242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Oval 80"/>
          <p:cNvSpPr>
            <a:spLocks noChangeArrowheads="1"/>
          </p:cNvSpPr>
          <p:nvPr/>
        </p:nvSpPr>
        <p:spPr bwMode="auto">
          <a:xfrm>
            <a:off x="4191000" y="35052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Oval 81"/>
          <p:cNvSpPr>
            <a:spLocks noChangeArrowheads="1"/>
          </p:cNvSpPr>
          <p:nvPr/>
        </p:nvSpPr>
        <p:spPr bwMode="auto">
          <a:xfrm>
            <a:off x="7315200" y="28956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Oval 82"/>
          <p:cNvSpPr>
            <a:spLocks noChangeArrowheads="1"/>
          </p:cNvSpPr>
          <p:nvPr/>
        </p:nvSpPr>
        <p:spPr bwMode="auto">
          <a:xfrm>
            <a:off x="7315200" y="34290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Oval 83"/>
          <p:cNvSpPr>
            <a:spLocks noChangeArrowheads="1"/>
          </p:cNvSpPr>
          <p:nvPr/>
        </p:nvSpPr>
        <p:spPr bwMode="auto">
          <a:xfrm>
            <a:off x="8153400" y="21336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Oval 84"/>
          <p:cNvSpPr>
            <a:spLocks noChangeArrowheads="1"/>
          </p:cNvSpPr>
          <p:nvPr/>
        </p:nvSpPr>
        <p:spPr bwMode="auto">
          <a:xfrm>
            <a:off x="5029200" y="21336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57" name="Straight Connector 89"/>
          <p:cNvCxnSpPr>
            <a:cxnSpLocks noChangeShapeType="1"/>
          </p:cNvCxnSpPr>
          <p:nvPr/>
        </p:nvCxnSpPr>
        <p:spPr bwMode="auto">
          <a:xfrm>
            <a:off x="4495800" y="18288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58" name="Straight Connector 91"/>
          <p:cNvCxnSpPr>
            <a:cxnSpLocks noChangeShapeType="1"/>
          </p:cNvCxnSpPr>
          <p:nvPr/>
        </p:nvCxnSpPr>
        <p:spPr bwMode="auto">
          <a:xfrm>
            <a:off x="3886200" y="29718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59" name="Straight Connector 92"/>
          <p:cNvCxnSpPr>
            <a:cxnSpLocks noChangeShapeType="1"/>
          </p:cNvCxnSpPr>
          <p:nvPr/>
        </p:nvCxnSpPr>
        <p:spPr bwMode="auto">
          <a:xfrm>
            <a:off x="4800600" y="21336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0" name="Straight Connector 93"/>
          <p:cNvCxnSpPr>
            <a:cxnSpLocks noChangeShapeType="1"/>
          </p:cNvCxnSpPr>
          <p:nvPr/>
        </p:nvCxnSpPr>
        <p:spPr bwMode="auto">
          <a:xfrm>
            <a:off x="7848600" y="17526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1" name="Straight Connector 94"/>
          <p:cNvCxnSpPr>
            <a:cxnSpLocks noChangeShapeType="1"/>
          </p:cNvCxnSpPr>
          <p:nvPr/>
        </p:nvCxnSpPr>
        <p:spPr bwMode="auto">
          <a:xfrm>
            <a:off x="7010400" y="30480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2" name="Straight Connector 95"/>
          <p:cNvCxnSpPr>
            <a:cxnSpLocks noChangeShapeType="1"/>
          </p:cNvCxnSpPr>
          <p:nvPr/>
        </p:nvCxnSpPr>
        <p:spPr bwMode="auto">
          <a:xfrm>
            <a:off x="4800600" y="21336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3" name="Straight Connector 96"/>
          <p:cNvCxnSpPr>
            <a:cxnSpLocks noChangeShapeType="1"/>
          </p:cNvCxnSpPr>
          <p:nvPr/>
        </p:nvCxnSpPr>
        <p:spPr bwMode="auto">
          <a:xfrm>
            <a:off x="3962400" y="37338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4" name="Straight Connector 97"/>
          <p:cNvCxnSpPr>
            <a:cxnSpLocks noChangeShapeType="1"/>
          </p:cNvCxnSpPr>
          <p:nvPr/>
        </p:nvCxnSpPr>
        <p:spPr bwMode="auto">
          <a:xfrm>
            <a:off x="7086600" y="38100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5" name="Straight Connector 98"/>
          <p:cNvCxnSpPr>
            <a:cxnSpLocks noChangeShapeType="1"/>
          </p:cNvCxnSpPr>
          <p:nvPr/>
        </p:nvCxnSpPr>
        <p:spPr bwMode="auto">
          <a:xfrm>
            <a:off x="2590800" y="37338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6" name="Straight Connector 99"/>
          <p:cNvCxnSpPr>
            <a:cxnSpLocks noChangeShapeType="1"/>
          </p:cNvCxnSpPr>
          <p:nvPr/>
        </p:nvCxnSpPr>
        <p:spPr bwMode="auto">
          <a:xfrm>
            <a:off x="2514600" y="29718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67" name="Straight Arrow Connector 101"/>
          <p:cNvCxnSpPr>
            <a:cxnSpLocks noChangeShapeType="1"/>
            <a:endCxn id="133127" idx="0"/>
          </p:cNvCxnSpPr>
          <p:nvPr/>
        </p:nvCxnSpPr>
        <p:spPr bwMode="auto">
          <a:xfrm rot="5400000">
            <a:off x="4800601" y="1905000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68" name="Straight Arrow Connector 103"/>
          <p:cNvCxnSpPr>
            <a:cxnSpLocks noChangeShapeType="1"/>
          </p:cNvCxnSpPr>
          <p:nvPr/>
        </p:nvCxnSpPr>
        <p:spPr bwMode="auto">
          <a:xfrm rot="5400000">
            <a:off x="8001794" y="1904206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69" name="Straight Arrow Connector 105"/>
          <p:cNvCxnSpPr>
            <a:cxnSpLocks noChangeShapeType="1"/>
          </p:cNvCxnSpPr>
          <p:nvPr/>
        </p:nvCxnSpPr>
        <p:spPr bwMode="auto">
          <a:xfrm>
            <a:off x="2514600" y="3200400"/>
            <a:ext cx="175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70" name="Straight Arrow Connector 106"/>
          <p:cNvCxnSpPr>
            <a:cxnSpLocks noChangeShapeType="1"/>
          </p:cNvCxnSpPr>
          <p:nvPr/>
        </p:nvCxnSpPr>
        <p:spPr bwMode="auto">
          <a:xfrm>
            <a:off x="2514600" y="3579813"/>
            <a:ext cx="1752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71" name="Elbow Connector 110"/>
          <p:cNvCxnSpPr>
            <a:cxnSpLocks noChangeShapeType="1"/>
            <a:endCxn id="133153" idx="2"/>
          </p:cNvCxnSpPr>
          <p:nvPr/>
        </p:nvCxnSpPr>
        <p:spPr bwMode="auto">
          <a:xfrm flipV="1">
            <a:off x="3810000" y="2933700"/>
            <a:ext cx="3505200" cy="1485900"/>
          </a:xfrm>
          <a:prstGeom prst="bentConnector3">
            <a:avLst>
              <a:gd name="adj1" fmla="val 7319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172" name="Elbow Connector 114"/>
          <p:cNvCxnSpPr>
            <a:cxnSpLocks noChangeShapeType="1"/>
          </p:cNvCxnSpPr>
          <p:nvPr/>
        </p:nvCxnSpPr>
        <p:spPr bwMode="auto">
          <a:xfrm flipV="1">
            <a:off x="3352800" y="3505200"/>
            <a:ext cx="4038600" cy="1447800"/>
          </a:xfrm>
          <a:prstGeom prst="bentConnector3">
            <a:avLst>
              <a:gd name="adj1" fmla="val 8845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/>
      <p:bldP spid="133127" grpId="0" animBg="1"/>
      <p:bldP spid="133128" grpId="0" animBg="1"/>
      <p:bldP spid="133129" grpId="0" animBg="1"/>
      <p:bldP spid="133132" grpId="0" animBg="1"/>
      <p:bldP spid="133133" grpId="0" animBg="1"/>
      <p:bldP spid="133134" grpId="0" animBg="1"/>
      <p:bldP spid="133135" grpId="0" animBg="1"/>
      <p:bldP spid="133145" grpId="0"/>
      <p:bldP spid="133146" grpId="0"/>
      <p:bldP spid="133147" grpId="0" animBg="1"/>
      <p:bldP spid="133148" grpId="0" animBg="1"/>
      <p:bldP spid="133149" grpId="0"/>
      <p:bldP spid="133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>
          <a:xfrm>
            <a:off x="381000" y="201613"/>
            <a:ext cx="8229600" cy="712787"/>
          </a:xfrm>
        </p:spPr>
        <p:txBody>
          <a:bodyPr>
            <a:normAutofit fontScale="90000"/>
          </a:bodyPr>
          <a:lstStyle/>
          <a:p>
            <a:r>
              <a:rPr lang="en-US" smtClean="0"/>
              <a:t>Memory Chip selection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2095500"/>
          <a:ext cx="2971801" cy="331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0001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BHE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0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CS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CS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6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34188" name="Straight Connector 8"/>
          <p:cNvCxnSpPr>
            <a:cxnSpLocks noChangeShapeType="1"/>
          </p:cNvCxnSpPr>
          <p:nvPr/>
        </p:nvCxnSpPr>
        <p:spPr bwMode="auto">
          <a:xfrm>
            <a:off x="1066800" y="2363788"/>
            <a:ext cx="304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189" name="Straight Connector 10"/>
          <p:cNvCxnSpPr>
            <a:cxnSpLocks noChangeShapeType="1"/>
          </p:cNvCxnSpPr>
          <p:nvPr/>
        </p:nvCxnSpPr>
        <p:spPr bwMode="auto">
          <a:xfrm>
            <a:off x="2895600" y="23622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190" name="Straight Connector 11"/>
          <p:cNvCxnSpPr>
            <a:cxnSpLocks noChangeShapeType="1"/>
          </p:cNvCxnSpPr>
          <p:nvPr/>
        </p:nvCxnSpPr>
        <p:spPr bwMode="auto">
          <a:xfrm>
            <a:off x="2209800" y="23622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191" name="TextBox 15"/>
          <p:cNvSpPr txBox="1">
            <a:spLocks noChangeArrowheads="1"/>
          </p:cNvSpPr>
          <p:nvPr/>
        </p:nvSpPr>
        <p:spPr bwMode="auto">
          <a:xfrm>
            <a:off x="990600" y="16875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Input</a:t>
            </a:r>
          </a:p>
        </p:txBody>
      </p:sp>
      <p:sp>
        <p:nvSpPr>
          <p:cNvPr id="134192" name="TextBox 16"/>
          <p:cNvSpPr txBox="1">
            <a:spLocks noChangeArrowheads="1"/>
          </p:cNvSpPr>
          <p:nvPr/>
        </p:nvSpPr>
        <p:spPr bwMode="auto">
          <a:xfrm>
            <a:off x="2514600" y="1687513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Output</a:t>
            </a:r>
          </a:p>
        </p:txBody>
      </p:sp>
      <p:sp>
        <p:nvSpPr>
          <p:cNvPr id="134193" name="Flowchart: Delay 17"/>
          <p:cNvSpPr>
            <a:spLocks noChangeArrowheads="1"/>
          </p:cNvSpPr>
          <p:nvPr/>
        </p:nvSpPr>
        <p:spPr bwMode="auto">
          <a:xfrm>
            <a:off x="6629400" y="914400"/>
            <a:ext cx="762000" cy="7620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194" name="Straight Connector 19"/>
          <p:cNvCxnSpPr>
            <a:cxnSpLocks noChangeShapeType="1"/>
          </p:cNvCxnSpPr>
          <p:nvPr/>
        </p:nvCxnSpPr>
        <p:spPr bwMode="auto">
          <a:xfrm>
            <a:off x="5791200" y="1066800"/>
            <a:ext cx="838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195" name="Elbow Connector 21"/>
          <p:cNvCxnSpPr>
            <a:cxnSpLocks noChangeShapeType="1"/>
          </p:cNvCxnSpPr>
          <p:nvPr/>
        </p:nvCxnSpPr>
        <p:spPr bwMode="auto">
          <a:xfrm rot="16200000" flipH="1">
            <a:off x="6172200" y="1066800"/>
            <a:ext cx="455613" cy="455613"/>
          </a:xfrm>
          <a:prstGeom prst="bentConnector3">
            <a:avLst>
              <a:gd name="adj1" fmla="val 9452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196" name="Oval 31"/>
          <p:cNvSpPr>
            <a:spLocks noChangeArrowheads="1"/>
          </p:cNvSpPr>
          <p:nvPr/>
        </p:nvSpPr>
        <p:spPr bwMode="auto">
          <a:xfrm>
            <a:off x="7391400" y="12192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197" name="Straight Connector 33"/>
          <p:cNvCxnSpPr>
            <a:cxnSpLocks noChangeShapeType="1"/>
            <a:stCxn id="134196" idx="6"/>
          </p:cNvCxnSpPr>
          <p:nvPr/>
        </p:nvCxnSpPr>
        <p:spPr bwMode="auto">
          <a:xfrm>
            <a:off x="7467600" y="12954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198" name="TextBox 34"/>
          <p:cNvSpPr txBox="1">
            <a:spLocks noChangeArrowheads="1"/>
          </p:cNvSpPr>
          <p:nvPr/>
        </p:nvSpPr>
        <p:spPr bwMode="auto">
          <a:xfrm>
            <a:off x="5715000" y="685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19</a:t>
            </a:r>
          </a:p>
        </p:txBody>
      </p:sp>
      <p:sp>
        <p:nvSpPr>
          <p:cNvPr id="134199" name="TextBox 35"/>
          <p:cNvSpPr txBox="1">
            <a:spLocks noChangeArrowheads="1"/>
          </p:cNvSpPr>
          <p:nvPr/>
        </p:nvSpPr>
        <p:spPr bwMode="auto">
          <a:xfrm>
            <a:off x="7696200" y="914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4200" name="Flowchart: Delay 36"/>
          <p:cNvSpPr>
            <a:spLocks noChangeArrowheads="1"/>
          </p:cNvSpPr>
          <p:nvPr/>
        </p:nvSpPr>
        <p:spPr bwMode="auto">
          <a:xfrm>
            <a:off x="7162800" y="2819400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Flowchart: Delay 37"/>
          <p:cNvSpPr>
            <a:spLocks noChangeArrowheads="1"/>
          </p:cNvSpPr>
          <p:nvPr/>
        </p:nvSpPr>
        <p:spPr bwMode="auto">
          <a:xfrm>
            <a:off x="7162800" y="4191000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2" name="Oval 38"/>
          <p:cNvSpPr>
            <a:spLocks noChangeArrowheads="1"/>
          </p:cNvSpPr>
          <p:nvPr/>
        </p:nvSpPr>
        <p:spPr bwMode="auto">
          <a:xfrm>
            <a:off x="8001000" y="31242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03" name="Straight Connector 39"/>
          <p:cNvCxnSpPr>
            <a:cxnSpLocks noChangeShapeType="1"/>
            <a:stCxn id="134202" idx="6"/>
          </p:cNvCxnSpPr>
          <p:nvPr/>
        </p:nvCxnSpPr>
        <p:spPr bwMode="auto">
          <a:xfrm>
            <a:off x="8077200" y="32004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04" name="Oval 40"/>
          <p:cNvSpPr>
            <a:spLocks noChangeArrowheads="1"/>
          </p:cNvSpPr>
          <p:nvPr/>
        </p:nvSpPr>
        <p:spPr bwMode="auto">
          <a:xfrm>
            <a:off x="8001000" y="44958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05" name="Straight Connector 41"/>
          <p:cNvCxnSpPr>
            <a:cxnSpLocks noChangeShapeType="1"/>
            <a:stCxn id="134204" idx="6"/>
          </p:cNvCxnSpPr>
          <p:nvPr/>
        </p:nvCxnSpPr>
        <p:spPr bwMode="auto">
          <a:xfrm>
            <a:off x="8077200" y="45720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06" name="Oval 42"/>
          <p:cNvSpPr>
            <a:spLocks noChangeArrowheads="1"/>
          </p:cNvSpPr>
          <p:nvPr/>
        </p:nvSpPr>
        <p:spPr bwMode="auto">
          <a:xfrm>
            <a:off x="7086600" y="43434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7" name="Oval 43"/>
          <p:cNvSpPr>
            <a:spLocks noChangeArrowheads="1"/>
          </p:cNvSpPr>
          <p:nvPr/>
        </p:nvSpPr>
        <p:spPr bwMode="auto">
          <a:xfrm>
            <a:off x="7086600" y="29718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8" name="Oval 45"/>
          <p:cNvSpPr>
            <a:spLocks noChangeArrowheads="1"/>
          </p:cNvSpPr>
          <p:nvPr/>
        </p:nvSpPr>
        <p:spPr bwMode="auto">
          <a:xfrm>
            <a:off x="7086600" y="32766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9" name="Oval 47"/>
          <p:cNvSpPr>
            <a:spLocks noChangeArrowheads="1"/>
          </p:cNvSpPr>
          <p:nvPr/>
        </p:nvSpPr>
        <p:spPr bwMode="auto">
          <a:xfrm>
            <a:off x="7086600" y="46482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10" name="Straight Connector 49"/>
          <p:cNvCxnSpPr>
            <a:cxnSpLocks noChangeShapeType="1"/>
            <a:stCxn id="134207" idx="2"/>
          </p:cNvCxnSpPr>
          <p:nvPr/>
        </p:nvCxnSpPr>
        <p:spPr bwMode="auto">
          <a:xfrm rot="10800000">
            <a:off x="5943600" y="3048000"/>
            <a:ext cx="114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11" name="Straight Connector 50"/>
          <p:cNvCxnSpPr>
            <a:cxnSpLocks noChangeShapeType="1"/>
          </p:cNvCxnSpPr>
          <p:nvPr/>
        </p:nvCxnSpPr>
        <p:spPr bwMode="auto">
          <a:xfrm rot="10800000">
            <a:off x="5867400" y="4724400"/>
            <a:ext cx="121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12" name="Straight Connector 70"/>
          <p:cNvCxnSpPr>
            <a:cxnSpLocks noChangeShapeType="1"/>
          </p:cNvCxnSpPr>
          <p:nvPr/>
        </p:nvCxnSpPr>
        <p:spPr bwMode="auto">
          <a:xfrm rot="5400000">
            <a:off x="5867400" y="3886200"/>
            <a:ext cx="10683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13" name="Straight Connector 71"/>
          <p:cNvCxnSpPr>
            <a:cxnSpLocks noChangeShapeType="1"/>
          </p:cNvCxnSpPr>
          <p:nvPr/>
        </p:nvCxnSpPr>
        <p:spPr bwMode="auto">
          <a:xfrm rot="10800000">
            <a:off x="6400800" y="33528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14" name="Straight Connector 74"/>
          <p:cNvCxnSpPr>
            <a:cxnSpLocks noChangeShapeType="1"/>
          </p:cNvCxnSpPr>
          <p:nvPr/>
        </p:nvCxnSpPr>
        <p:spPr bwMode="auto">
          <a:xfrm rot="10800000">
            <a:off x="6400800" y="44196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15" name="TextBox 77"/>
          <p:cNvSpPr txBox="1">
            <a:spLocks noChangeArrowheads="1"/>
          </p:cNvSpPr>
          <p:nvPr/>
        </p:nvSpPr>
        <p:spPr bwMode="auto">
          <a:xfrm>
            <a:off x="5334000" y="29067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BHE</a:t>
            </a:r>
          </a:p>
        </p:txBody>
      </p:sp>
      <p:sp>
        <p:nvSpPr>
          <p:cNvPr id="134216" name="TextBox 79"/>
          <p:cNvSpPr txBox="1">
            <a:spLocks noChangeArrowheads="1"/>
          </p:cNvSpPr>
          <p:nvPr/>
        </p:nvSpPr>
        <p:spPr bwMode="auto">
          <a:xfrm>
            <a:off x="5486400" y="4495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0</a:t>
            </a:r>
          </a:p>
        </p:txBody>
      </p:sp>
      <p:cxnSp>
        <p:nvCxnSpPr>
          <p:cNvPr id="134217" name="Straight Connector 80"/>
          <p:cNvCxnSpPr>
            <a:cxnSpLocks noChangeShapeType="1"/>
          </p:cNvCxnSpPr>
          <p:nvPr/>
        </p:nvCxnSpPr>
        <p:spPr bwMode="auto">
          <a:xfrm>
            <a:off x="5486400" y="28956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18" name="TextBox 81"/>
          <p:cNvSpPr txBox="1">
            <a:spLocks noChangeArrowheads="1"/>
          </p:cNvSpPr>
          <p:nvPr/>
        </p:nvSpPr>
        <p:spPr bwMode="auto">
          <a:xfrm>
            <a:off x="8610600" y="3048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CS</a:t>
            </a:r>
            <a:r>
              <a:rPr lang="en-US" baseline="-25000"/>
              <a:t>1</a:t>
            </a:r>
          </a:p>
        </p:txBody>
      </p:sp>
      <p:sp>
        <p:nvSpPr>
          <p:cNvPr id="134219" name="TextBox 82"/>
          <p:cNvSpPr txBox="1">
            <a:spLocks noChangeArrowheads="1"/>
          </p:cNvSpPr>
          <p:nvPr/>
        </p:nvSpPr>
        <p:spPr bwMode="auto">
          <a:xfrm>
            <a:off x="8610600" y="4343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CS</a:t>
            </a:r>
            <a:r>
              <a:rPr lang="en-US" baseline="-25000"/>
              <a:t>2</a:t>
            </a:r>
          </a:p>
        </p:txBody>
      </p:sp>
      <p:cxnSp>
        <p:nvCxnSpPr>
          <p:cNvPr id="134220" name="Straight Connector 83"/>
          <p:cNvCxnSpPr>
            <a:cxnSpLocks noChangeShapeType="1"/>
          </p:cNvCxnSpPr>
          <p:nvPr/>
        </p:nvCxnSpPr>
        <p:spPr bwMode="auto">
          <a:xfrm>
            <a:off x="8763000" y="3048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21" name="Straight Connector 84"/>
          <p:cNvCxnSpPr>
            <a:cxnSpLocks noChangeShapeType="1"/>
          </p:cNvCxnSpPr>
          <p:nvPr/>
        </p:nvCxnSpPr>
        <p:spPr bwMode="auto">
          <a:xfrm>
            <a:off x="8763000" y="4343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22" name="TextBox 85"/>
          <p:cNvSpPr txBox="1">
            <a:spLocks noChangeArrowheads="1"/>
          </p:cNvSpPr>
          <p:nvPr/>
        </p:nvSpPr>
        <p:spPr bwMode="auto">
          <a:xfrm>
            <a:off x="5867400" y="51816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CS</a:t>
            </a:r>
            <a:r>
              <a:rPr lang="en-US" baseline="-25000"/>
              <a:t>1</a:t>
            </a:r>
            <a:r>
              <a:rPr lang="en-US"/>
              <a:t>=C + BHE</a:t>
            </a:r>
          </a:p>
          <a:p>
            <a:endParaRPr lang="en-US"/>
          </a:p>
          <a:p>
            <a:r>
              <a:rPr lang="en-US"/>
              <a:t>CS</a:t>
            </a:r>
            <a:r>
              <a:rPr lang="en-US" baseline="-25000"/>
              <a:t>2</a:t>
            </a:r>
            <a:r>
              <a:rPr lang="en-US"/>
              <a:t>=C +  A</a:t>
            </a:r>
            <a:r>
              <a:rPr lang="en-US" baseline="-25000"/>
              <a:t>0</a:t>
            </a:r>
          </a:p>
        </p:txBody>
      </p:sp>
      <p:cxnSp>
        <p:nvCxnSpPr>
          <p:cNvPr id="134223" name="Straight Connector 86"/>
          <p:cNvCxnSpPr>
            <a:cxnSpLocks noChangeShapeType="1"/>
          </p:cNvCxnSpPr>
          <p:nvPr/>
        </p:nvCxnSpPr>
        <p:spPr bwMode="auto">
          <a:xfrm>
            <a:off x="6934200" y="51816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24" name="Straight Connector 87"/>
          <p:cNvCxnSpPr>
            <a:cxnSpLocks noChangeShapeType="1"/>
          </p:cNvCxnSpPr>
          <p:nvPr/>
        </p:nvCxnSpPr>
        <p:spPr bwMode="auto">
          <a:xfrm>
            <a:off x="6019800" y="51816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25" name="Straight Connector 88"/>
          <p:cNvCxnSpPr>
            <a:cxnSpLocks noChangeShapeType="1"/>
          </p:cNvCxnSpPr>
          <p:nvPr/>
        </p:nvCxnSpPr>
        <p:spPr bwMode="auto">
          <a:xfrm>
            <a:off x="6019800" y="5715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226" name="Straight Connector 33"/>
          <p:cNvCxnSpPr>
            <a:cxnSpLocks noChangeShapeType="1"/>
          </p:cNvCxnSpPr>
          <p:nvPr/>
        </p:nvCxnSpPr>
        <p:spPr bwMode="auto">
          <a:xfrm>
            <a:off x="5867400" y="3886200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227" name="TextBox 35"/>
          <p:cNvSpPr txBox="1">
            <a:spLocks noChangeArrowheads="1"/>
          </p:cNvSpPr>
          <p:nvPr/>
        </p:nvSpPr>
        <p:spPr bwMode="auto">
          <a:xfrm>
            <a:off x="5562600" y="3733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4228" name="TextBox 48"/>
          <p:cNvSpPr txBox="1">
            <a:spLocks noChangeArrowheads="1"/>
          </p:cNvSpPr>
          <p:nvPr/>
        </p:nvSpPr>
        <p:spPr bwMode="auto">
          <a:xfrm>
            <a:off x="3352800" y="3657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ODD BANK</a:t>
            </a:r>
          </a:p>
        </p:txBody>
      </p:sp>
      <p:sp>
        <p:nvSpPr>
          <p:cNvPr id="134229" name="TextBox 51"/>
          <p:cNvSpPr txBox="1">
            <a:spLocks noChangeArrowheads="1"/>
          </p:cNvSpPr>
          <p:nvPr/>
        </p:nvSpPr>
        <p:spPr bwMode="auto">
          <a:xfrm>
            <a:off x="3352800" y="4267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EVEN BANK</a:t>
            </a:r>
          </a:p>
        </p:txBody>
      </p:sp>
      <p:sp>
        <p:nvSpPr>
          <p:cNvPr id="134230" name="TextBox 85"/>
          <p:cNvSpPr txBox="1">
            <a:spLocks noChangeArrowheads="1"/>
          </p:cNvSpPr>
          <p:nvPr/>
        </p:nvSpPr>
        <p:spPr bwMode="auto">
          <a:xfrm>
            <a:off x="6324600" y="1905000"/>
            <a:ext cx="160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 = A</a:t>
            </a:r>
            <a:r>
              <a:rPr lang="en-US" baseline="-25000"/>
              <a:t>19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134231" name="Straight Connector 11"/>
          <p:cNvCxnSpPr>
            <a:cxnSpLocks noChangeShapeType="1"/>
          </p:cNvCxnSpPr>
          <p:nvPr/>
        </p:nvCxnSpPr>
        <p:spPr bwMode="auto">
          <a:xfrm>
            <a:off x="6781800" y="1905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2"/>
                </a:solidFill>
                <a:ea typeface="+mn-ea"/>
                <a:cs typeface="+mn-cs"/>
              </a:rPr>
              <a:t>80386DX and 80486(32-bit) Memory interface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530725"/>
          </a:xfrm>
        </p:spPr>
        <p:txBody>
          <a:bodyPr/>
          <a:lstStyle/>
          <a:p>
            <a:pPr algn="just">
              <a:defRPr/>
            </a:pPr>
            <a:r>
              <a:rPr lang="en-US" dirty="0" smtClean="0"/>
              <a:t> 80386DX and 80486 have </a:t>
            </a:r>
            <a:r>
              <a:rPr lang="en-US" b="1" dirty="0" smtClean="0"/>
              <a:t>32-bit data buses and therefore 4 banks of memory</a:t>
            </a:r>
          </a:p>
          <a:p>
            <a:pPr algn="just">
              <a:defRPr/>
            </a:pPr>
            <a:endParaRPr lang="en-US" b="1" dirty="0" smtClean="0"/>
          </a:p>
          <a:p>
            <a:pPr lvl="2" algn="just">
              <a:defRPr/>
            </a:pPr>
            <a:r>
              <a:rPr lang="en-US" b="1" dirty="0" smtClean="0">
                <a:ea typeface="+mn-ea"/>
                <a:cs typeface="+mn-cs"/>
              </a:rPr>
              <a:t>32-bit, 16-bit and 8-bit transfers are accomplished by different combinations of the bank selection signals BE3, BE2, BE1, BE0.</a:t>
            </a:r>
          </a:p>
          <a:p>
            <a:pPr lvl="2" algn="just">
              <a:defRPr/>
            </a:pPr>
            <a:endParaRPr lang="en-US" b="1" dirty="0" smtClean="0">
              <a:ea typeface="+mn-ea"/>
              <a:cs typeface="+mn-cs"/>
            </a:endParaRPr>
          </a:p>
          <a:p>
            <a:pPr lvl="2" algn="just">
              <a:defRPr/>
            </a:pPr>
            <a:r>
              <a:rPr lang="en-US" b="1" dirty="0" smtClean="0">
                <a:ea typeface="+mn-ea"/>
                <a:cs typeface="+mn-cs"/>
              </a:rPr>
              <a:t>The Address bits A0 and A1 are used within the microprocessor to generate these signals</a:t>
            </a:r>
          </a:p>
          <a:p>
            <a:pPr lvl="2" algn="just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712787"/>
          </a:xfrm>
        </p:spPr>
        <p:txBody>
          <a:bodyPr/>
          <a:lstStyle/>
          <a:p>
            <a:r>
              <a:rPr lang="en-US" sz="3600" smtClean="0"/>
              <a:t>Memory interface of 1GB RAM to 80386DX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smtClean="0"/>
              <a:t>80386DX CPU has 32 address lines: A</a:t>
            </a:r>
            <a:r>
              <a:rPr lang="en-US" sz="2400" baseline="-25000" smtClean="0"/>
              <a:t>0</a:t>
            </a:r>
            <a:r>
              <a:rPr lang="en-US" sz="2400" smtClean="0"/>
              <a:t> to A</a:t>
            </a:r>
            <a:r>
              <a:rPr lang="en-US" sz="2400" baseline="-25000" smtClean="0"/>
              <a:t>31 </a:t>
            </a:r>
            <a:r>
              <a:rPr lang="en-US" sz="2400" smtClean="0"/>
              <a:t>(00000000h to FFFFFFFFh)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RAM is of 1GB (IGB=1024MB and IMB=1024 KB)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Divide 1GB RAM  into  4 memory banks that  is 1GB/4=256MB</a:t>
            </a:r>
          </a:p>
          <a:p>
            <a:pPr algn="just"/>
            <a:r>
              <a:rPr lang="en-US" sz="2400" smtClean="0"/>
              <a:t>Each bank is of 256KBytes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		=256x2</a:t>
            </a:r>
            <a:r>
              <a:rPr lang="en-US" sz="2400" baseline="30000" smtClean="0"/>
              <a:t>10</a:t>
            </a:r>
            <a:r>
              <a:rPr lang="en-US" sz="2400" smtClean="0"/>
              <a:t> X2</a:t>
            </a:r>
            <a:r>
              <a:rPr lang="en-US" sz="2400" baseline="30000" smtClean="0"/>
              <a:t>10</a:t>
            </a:r>
            <a:r>
              <a:rPr lang="en-US" sz="2400" smtClean="0"/>
              <a:t> bytes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		=2</a:t>
            </a:r>
            <a:r>
              <a:rPr lang="en-US" sz="2400" baseline="30000" smtClean="0"/>
              <a:t>8</a:t>
            </a:r>
            <a:r>
              <a:rPr lang="en-US" sz="2400" smtClean="0"/>
              <a:t>x2</a:t>
            </a:r>
            <a:r>
              <a:rPr lang="en-US" sz="2400" baseline="30000" smtClean="0"/>
              <a:t>10</a:t>
            </a:r>
            <a:r>
              <a:rPr lang="en-US" sz="2400" smtClean="0"/>
              <a:t> X 2</a:t>
            </a:r>
            <a:r>
              <a:rPr lang="en-US" sz="2400" baseline="30000" smtClean="0"/>
              <a:t>10</a:t>
            </a:r>
            <a:r>
              <a:rPr lang="en-US" sz="2400" smtClean="0"/>
              <a:t> bytes=2</a:t>
            </a:r>
            <a:r>
              <a:rPr lang="en-US" sz="2400" baseline="30000" smtClean="0"/>
              <a:t>28</a:t>
            </a:r>
            <a:r>
              <a:rPr lang="en-US" sz="2400" smtClean="0"/>
              <a:t> bytes</a:t>
            </a:r>
          </a:p>
          <a:p>
            <a:pPr algn="just">
              <a:buFont typeface="Wingdings" pitchFamily="2" charset="2"/>
              <a:buNone/>
            </a:pPr>
            <a:endParaRPr lang="en-US" sz="2400" smtClean="0"/>
          </a:p>
          <a:p>
            <a:pPr algn="just"/>
            <a:r>
              <a:rPr lang="en-US" sz="2400" smtClean="0"/>
              <a:t>28 address lines required to address memory location</a:t>
            </a:r>
          </a:p>
          <a:p>
            <a:pPr algn="just"/>
            <a:endParaRPr lang="en-US" sz="28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map…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algn="just"/>
            <a:r>
              <a:rPr lang="en-US" smtClean="0"/>
              <a:t>Address:  C0000000h to FFFFFFFFh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Address lines A</a:t>
            </a:r>
            <a:r>
              <a:rPr lang="en-US" baseline="-25000" smtClean="0"/>
              <a:t>0</a:t>
            </a:r>
            <a:r>
              <a:rPr lang="en-US" smtClean="0"/>
              <a:t> to A</a:t>
            </a:r>
            <a:r>
              <a:rPr lang="en-US" baseline="-25000" smtClean="0"/>
              <a:t>27</a:t>
            </a:r>
            <a:r>
              <a:rPr lang="en-US" smtClean="0"/>
              <a:t> of Memory are connected to address lines A</a:t>
            </a:r>
            <a:r>
              <a:rPr lang="en-US" baseline="-25000" smtClean="0"/>
              <a:t>2</a:t>
            </a:r>
            <a:r>
              <a:rPr lang="en-US" smtClean="0"/>
              <a:t> to A</a:t>
            </a:r>
            <a:r>
              <a:rPr lang="en-US" baseline="-25000" smtClean="0"/>
              <a:t>29</a:t>
            </a:r>
            <a:r>
              <a:rPr lang="en-US" smtClean="0"/>
              <a:t>  of processor</a:t>
            </a:r>
            <a:endParaRPr lang="en-US" baseline="-25000" smtClean="0"/>
          </a:p>
          <a:p>
            <a:pPr algn="just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sz="4000" b="1" smtClean="0"/>
              <a:t>Interfacing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1752600"/>
            <a:ext cx="1676400" cy="3352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</a:t>
            </a:r>
            <a:r>
              <a:rPr lang="en-US" sz="2000" b="1"/>
              <a:t>80386DX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3400" y="2819400"/>
            <a:ext cx="1219200" cy="1219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256MB RAM</a:t>
            </a:r>
          </a:p>
          <a:p>
            <a:r>
              <a:rPr lang="en-US" sz="1400" b="1"/>
              <a:t>  (BANK2)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7000" y="2819400"/>
            <a:ext cx="1219200" cy="1219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256MB RAM</a:t>
            </a:r>
          </a:p>
          <a:p>
            <a:r>
              <a:rPr lang="en-US" sz="1400" b="1"/>
              <a:t>   (BANK3)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43600" y="2819400"/>
            <a:ext cx="1219200" cy="1219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256MB RAM</a:t>
            </a:r>
          </a:p>
          <a:p>
            <a:r>
              <a:rPr lang="en-US" sz="1400" b="1"/>
              <a:t>  (BANK1)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0" y="2819400"/>
            <a:ext cx="1143000" cy="1219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b="1"/>
              <a:t>256MB RAM</a:t>
            </a:r>
          </a:p>
          <a:p>
            <a:r>
              <a:rPr lang="en-US" sz="1400" b="1"/>
              <a:t>   (BANK0)</a:t>
            </a:r>
          </a:p>
        </p:txBody>
      </p:sp>
      <p:cxnSp>
        <p:nvCxnSpPr>
          <p:cNvPr id="138251" name="Straight Connector 16"/>
          <p:cNvCxnSpPr>
            <a:cxnSpLocks noChangeShapeType="1"/>
          </p:cNvCxnSpPr>
          <p:nvPr/>
        </p:nvCxnSpPr>
        <p:spPr bwMode="auto">
          <a:xfrm>
            <a:off x="1905000" y="2209800"/>
            <a:ext cx="6248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2" name="Straight Connector 18"/>
          <p:cNvCxnSpPr>
            <a:cxnSpLocks noChangeShapeType="1"/>
            <a:endCxn id="10" idx="0"/>
          </p:cNvCxnSpPr>
          <p:nvPr/>
        </p:nvCxnSpPr>
        <p:spPr bwMode="auto">
          <a:xfrm rot="5400000">
            <a:off x="2971801" y="2514600"/>
            <a:ext cx="609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3" name="Straight Connector 20"/>
          <p:cNvCxnSpPr>
            <a:cxnSpLocks noChangeShapeType="1"/>
          </p:cNvCxnSpPr>
          <p:nvPr/>
        </p:nvCxnSpPr>
        <p:spPr bwMode="auto">
          <a:xfrm rot="5400000">
            <a:off x="4647407" y="2513806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4" name="Straight Connector 21"/>
          <p:cNvCxnSpPr>
            <a:cxnSpLocks noChangeShapeType="1"/>
          </p:cNvCxnSpPr>
          <p:nvPr/>
        </p:nvCxnSpPr>
        <p:spPr bwMode="auto">
          <a:xfrm rot="5400000">
            <a:off x="6247607" y="2513806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5" name="Straight Connector 22"/>
          <p:cNvCxnSpPr>
            <a:cxnSpLocks noChangeShapeType="1"/>
          </p:cNvCxnSpPr>
          <p:nvPr/>
        </p:nvCxnSpPr>
        <p:spPr bwMode="auto">
          <a:xfrm rot="5400000">
            <a:off x="7847807" y="2513806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56" name="TextBox 10"/>
          <p:cNvSpPr txBox="1">
            <a:spLocks noChangeArrowheads="1"/>
          </p:cNvSpPr>
          <p:nvPr/>
        </p:nvSpPr>
        <p:spPr bwMode="auto">
          <a:xfrm>
            <a:off x="1981200" y="18288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  <a:r>
              <a:rPr lang="en-US" sz="1600"/>
              <a:t>-A</a:t>
            </a:r>
            <a:r>
              <a:rPr lang="en-US" sz="1600" baseline="-25000"/>
              <a:t>29</a:t>
            </a:r>
          </a:p>
        </p:txBody>
      </p:sp>
      <p:sp>
        <p:nvSpPr>
          <p:cNvPr id="138257" name="TextBox 10"/>
          <p:cNvSpPr txBox="1">
            <a:spLocks noChangeArrowheads="1"/>
          </p:cNvSpPr>
          <p:nvPr/>
        </p:nvSpPr>
        <p:spPr bwMode="auto">
          <a:xfrm>
            <a:off x="2895600" y="27432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27</a:t>
            </a:r>
          </a:p>
        </p:txBody>
      </p:sp>
      <p:sp>
        <p:nvSpPr>
          <p:cNvPr id="138258" name="TextBox 10"/>
          <p:cNvSpPr txBox="1">
            <a:spLocks noChangeArrowheads="1"/>
          </p:cNvSpPr>
          <p:nvPr/>
        </p:nvSpPr>
        <p:spPr bwMode="auto">
          <a:xfrm>
            <a:off x="4572000" y="27432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27</a:t>
            </a:r>
          </a:p>
        </p:txBody>
      </p:sp>
      <p:sp>
        <p:nvSpPr>
          <p:cNvPr id="138259" name="TextBox 10"/>
          <p:cNvSpPr txBox="1">
            <a:spLocks noChangeArrowheads="1"/>
          </p:cNvSpPr>
          <p:nvPr/>
        </p:nvSpPr>
        <p:spPr bwMode="auto">
          <a:xfrm>
            <a:off x="7772400" y="27432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27</a:t>
            </a:r>
          </a:p>
        </p:txBody>
      </p:sp>
      <p:sp>
        <p:nvSpPr>
          <p:cNvPr id="138260" name="TextBox 10"/>
          <p:cNvSpPr txBox="1">
            <a:spLocks noChangeArrowheads="1"/>
          </p:cNvSpPr>
          <p:nvPr/>
        </p:nvSpPr>
        <p:spPr bwMode="auto">
          <a:xfrm>
            <a:off x="6248400" y="27432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0</a:t>
            </a:r>
            <a:r>
              <a:rPr lang="en-US" sz="1600"/>
              <a:t>-A</a:t>
            </a:r>
            <a:r>
              <a:rPr lang="en-US" sz="1600" baseline="-25000"/>
              <a:t>27</a:t>
            </a:r>
          </a:p>
        </p:txBody>
      </p:sp>
      <p:sp>
        <p:nvSpPr>
          <p:cNvPr id="138261" name="Oval 82"/>
          <p:cNvSpPr>
            <a:spLocks noChangeArrowheads="1"/>
          </p:cNvSpPr>
          <p:nvPr/>
        </p:nvSpPr>
        <p:spPr bwMode="auto">
          <a:xfrm>
            <a:off x="3886200" y="34290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62" name="Oval 82"/>
          <p:cNvSpPr>
            <a:spLocks noChangeArrowheads="1"/>
          </p:cNvSpPr>
          <p:nvPr/>
        </p:nvSpPr>
        <p:spPr bwMode="auto">
          <a:xfrm>
            <a:off x="7162800" y="34290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63" name="Oval 82"/>
          <p:cNvSpPr>
            <a:spLocks noChangeArrowheads="1"/>
          </p:cNvSpPr>
          <p:nvPr/>
        </p:nvSpPr>
        <p:spPr bwMode="auto">
          <a:xfrm>
            <a:off x="8763000" y="34290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64" name="Oval 82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8265" name="Shape 34"/>
          <p:cNvCxnSpPr>
            <a:cxnSpLocks noChangeShapeType="1"/>
            <a:endCxn id="138261" idx="6"/>
          </p:cNvCxnSpPr>
          <p:nvPr/>
        </p:nvCxnSpPr>
        <p:spPr bwMode="auto">
          <a:xfrm rot="16200000" flipV="1">
            <a:off x="3562350" y="3867150"/>
            <a:ext cx="9525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266" name="Shape 35"/>
          <p:cNvCxnSpPr>
            <a:cxnSpLocks noChangeShapeType="1"/>
          </p:cNvCxnSpPr>
          <p:nvPr/>
        </p:nvCxnSpPr>
        <p:spPr bwMode="auto">
          <a:xfrm rot="16200000" flipV="1">
            <a:off x="8439150" y="3829050"/>
            <a:ext cx="9525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267" name="Shape 36"/>
          <p:cNvCxnSpPr>
            <a:cxnSpLocks noChangeShapeType="1"/>
          </p:cNvCxnSpPr>
          <p:nvPr/>
        </p:nvCxnSpPr>
        <p:spPr bwMode="auto">
          <a:xfrm rot="16200000" flipV="1">
            <a:off x="6838950" y="3867150"/>
            <a:ext cx="9525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268" name="Shape 37"/>
          <p:cNvCxnSpPr>
            <a:cxnSpLocks noChangeShapeType="1"/>
          </p:cNvCxnSpPr>
          <p:nvPr/>
        </p:nvCxnSpPr>
        <p:spPr bwMode="auto">
          <a:xfrm rot="16200000" flipV="1">
            <a:off x="5238750" y="3829050"/>
            <a:ext cx="952500" cy="1524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8269" name="TextBox 38"/>
          <p:cNvSpPr txBox="1">
            <a:spLocks noChangeArrowheads="1"/>
          </p:cNvSpPr>
          <p:nvPr/>
        </p:nvSpPr>
        <p:spPr bwMode="auto">
          <a:xfrm>
            <a:off x="3886200" y="4495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38270" name="Straight Connector 40"/>
          <p:cNvCxnSpPr>
            <a:cxnSpLocks noChangeShapeType="1"/>
          </p:cNvCxnSpPr>
          <p:nvPr/>
        </p:nvCxnSpPr>
        <p:spPr bwMode="auto">
          <a:xfrm>
            <a:off x="3962400" y="44958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71" name="TextBox 42"/>
          <p:cNvSpPr txBox="1">
            <a:spLocks noChangeArrowheads="1"/>
          </p:cNvSpPr>
          <p:nvPr/>
        </p:nvSpPr>
        <p:spPr bwMode="auto">
          <a:xfrm>
            <a:off x="7162800" y="4506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cxnSp>
        <p:nvCxnSpPr>
          <p:cNvPr id="138272" name="Straight Connector 43"/>
          <p:cNvCxnSpPr>
            <a:cxnSpLocks noChangeShapeType="1"/>
          </p:cNvCxnSpPr>
          <p:nvPr/>
        </p:nvCxnSpPr>
        <p:spPr bwMode="auto">
          <a:xfrm>
            <a:off x="7239000" y="4494213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73" name="TextBox 44"/>
          <p:cNvSpPr txBox="1">
            <a:spLocks noChangeArrowheads="1"/>
          </p:cNvSpPr>
          <p:nvPr/>
        </p:nvSpPr>
        <p:spPr bwMode="auto">
          <a:xfrm>
            <a:off x="8686800" y="4419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0</a:t>
            </a:r>
          </a:p>
        </p:txBody>
      </p:sp>
      <p:cxnSp>
        <p:nvCxnSpPr>
          <p:cNvPr id="138274" name="Straight Connector 45"/>
          <p:cNvCxnSpPr>
            <a:cxnSpLocks noChangeShapeType="1"/>
          </p:cNvCxnSpPr>
          <p:nvPr/>
        </p:nvCxnSpPr>
        <p:spPr bwMode="auto">
          <a:xfrm>
            <a:off x="8763000" y="4419600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275" name="TextBox 48"/>
          <p:cNvSpPr txBox="1">
            <a:spLocks noChangeArrowheads="1"/>
          </p:cNvSpPr>
          <p:nvPr/>
        </p:nvSpPr>
        <p:spPr bwMode="auto">
          <a:xfrm>
            <a:off x="5638800" y="44307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cxnSp>
        <p:nvCxnSpPr>
          <p:cNvPr id="138276" name="Straight Connector 49"/>
          <p:cNvCxnSpPr>
            <a:cxnSpLocks noChangeShapeType="1"/>
          </p:cNvCxnSpPr>
          <p:nvPr/>
        </p:nvCxnSpPr>
        <p:spPr bwMode="auto">
          <a:xfrm>
            <a:off x="5715000" y="4418013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77" name="Straight Arrow Connector 51"/>
          <p:cNvCxnSpPr>
            <a:cxnSpLocks noChangeShapeType="1"/>
            <a:stCxn id="10" idx="2"/>
          </p:cNvCxnSpPr>
          <p:nvPr/>
        </p:nvCxnSpPr>
        <p:spPr bwMode="auto">
          <a:xfrm rot="5400000">
            <a:off x="2667001" y="4648200"/>
            <a:ext cx="1219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8278" name="Straight Arrow Connector 53"/>
          <p:cNvCxnSpPr>
            <a:cxnSpLocks noChangeShapeType="1"/>
          </p:cNvCxnSpPr>
          <p:nvPr/>
        </p:nvCxnSpPr>
        <p:spPr bwMode="auto">
          <a:xfrm rot="5400000">
            <a:off x="4344194" y="4647406"/>
            <a:ext cx="121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8279" name="Straight Arrow Connector 54"/>
          <p:cNvCxnSpPr>
            <a:cxnSpLocks noChangeShapeType="1"/>
          </p:cNvCxnSpPr>
          <p:nvPr/>
        </p:nvCxnSpPr>
        <p:spPr bwMode="auto">
          <a:xfrm rot="5400000">
            <a:off x="6020594" y="4647406"/>
            <a:ext cx="1219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8280" name="Straight Arrow Connector 55"/>
          <p:cNvCxnSpPr>
            <a:cxnSpLocks noChangeShapeType="1"/>
          </p:cNvCxnSpPr>
          <p:nvPr/>
        </p:nvCxnSpPr>
        <p:spPr bwMode="auto">
          <a:xfrm rot="5400000">
            <a:off x="7582694" y="4685506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38281" name="TextBox 10"/>
          <p:cNvSpPr txBox="1">
            <a:spLocks noChangeArrowheads="1"/>
          </p:cNvSpPr>
          <p:nvPr/>
        </p:nvSpPr>
        <p:spPr bwMode="auto">
          <a:xfrm>
            <a:off x="2895600" y="52578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24</a:t>
            </a:r>
            <a:r>
              <a:rPr lang="en-US" sz="1600"/>
              <a:t>-D</a:t>
            </a:r>
            <a:r>
              <a:rPr lang="en-US" sz="1600" baseline="-25000"/>
              <a:t>31</a:t>
            </a:r>
          </a:p>
        </p:txBody>
      </p:sp>
      <p:sp>
        <p:nvSpPr>
          <p:cNvPr id="138282" name="TextBox 10"/>
          <p:cNvSpPr txBox="1">
            <a:spLocks noChangeArrowheads="1"/>
          </p:cNvSpPr>
          <p:nvPr/>
        </p:nvSpPr>
        <p:spPr bwMode="auto">
          <a:xfrm>
            <a:off x="4495800" y="52578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16</a:t>
            </a:r>
            <a:r>
              <a:rPr lang="en-US" sz="1600"/>
              <a:t>-D</a:t>
            </a:r>
            <a:r>
              <a:rPr lang="en-US" sz="1600" baseline="-25000"/>
              <a:t>23</a:t>
            </a:r>
          </a:p>
        </p:txBody>
      </p:sp>
      <p:sp>
        <p:nvSpPr>
          <p:cNvPr id="138283" name="TextBox 10"/>
          <p:cNvSpPr txBox="1">
            <a:spLocks noChangeArrowheads="1"/>
          </p:cNvSpPr>
          <p:nvPr/>
        </p:nvSpPr>
        <p:spPr bwMode="auto">
          <a:xfrm>
            <a:off x="6172200" y="52578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8</a:t>
            </a:r>
            <a:r>
              <a:rPr lang="en-US" sz="1600"/>
              <a:t>-D</a:t>
            </a:r>
            <a:r>
              <a:rPr lang="en-US" sz="1600" baseline="-25000"/>
              <a:t>15</a:t>
            </a:r>
          </a:p>
        </p:txBody>
      </p:sp>
      <p:sp>
        <p:nvSpPr>
          <p:cNvPr id="138284" name="TextBox 10"/>
          <p:cNvSpPr txBox="1">
            <a:spLocks noChangeArrowheads="1"/>
          </p:cNvSpPr>
          <p:nvPr/>
        </p:nvSpPr>
        <p:spPr bwMode="auto">
          <a:xfrm>
            <a:off x="7772400" y="53340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D</a:t>
            </a:r>
            <a:r>
              <a:rPr lang="en-US" sz="1600" baseline="-25000"/>
              <a:t>0</a:t>
            </a:r>
            <a:r>
              <a:rPr lang="en-US" sz="1600"/>
              <a:t>-D</a:t>
            </a:r>
            <a:r>
              <a:rPr lang="en-US" sz="1600" baseline="-25000"/>
              <a:t>7</a:t>
            </a:r>
          </a:p>
        </p:txBody>
      </p:sp>
      <p:cxnSp>
        <p:nvCxnSpPr>
          <p:cNvPr id="138285" name="Straight Connector 67"/>
          <p:cNvCxnSpPr>
            <a:cxnSpLocks noChangeShapeType="1"/>
          </p:cNvCxnSpPr>
          <p:nvPr/>
        </p:nvCxnSpPr>
        <p:spPr bwMode="auto">
          <a:xfrm flipV="1">
            <a:off x="3124200" y="44958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86" name="Straight Connector 68"/>
          <p:cNvCxnSpPr>
            <a:cxnSpLocks noChangeShapeType="1"/>
          </p:cNvCxnSpPr>
          <p:nvPr/>
        </p:nvCxnSpPr>
        <p:spPr bwMode="auto">
          <a:xfrm flipV="1">
            <a:off x="4800600" y="46482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87" name="Straight Connector 69"/>
          <p:cNvCxnSpPr>
            <a:cxnSpLocks noChangeShapeType="1"/>
          </p:cNvCxnSpPr>
          <p:nvPr/>
        </p:nvCxnSpPr>
        <p:spPr bwMode="auto">
          <a:xfrm flipV="1">
            <a:off x="6477000" y="46482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88" name="Straight Connector 70"/>
          <p:cNvCxnSpPr>
            <a:cxnSpLocks noChangeShapeType="1"/>
          </p:cNvCxnSpPr>
          <p:nvPr/>
        </p:nvCxnSpPr>
        <p:spPr bwMode="auto">
          <a:xfrm flipV="1">
            <a:off x="8077200" y="45720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89" name="Straight Connector 71"/>
          <p:cNvCxnSpPr>
            <a:cxnSpLocks noChangeShapeType="1"/>
          </p:cNvCxnSpPr>
          <p:nvPr/>
        </p:nvCxnSpPr>
        <p:spPr bwMode="auto">
          <a:xfrm flipV="1">
            <a:off x="2590800" y="20574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0" name="Straight Connector 72"/>
          <p:cNvCxnSpPr>
            <a:cxnSpLocks noChangeShapeType="1"/>
          </p:cNvCxnSpPr>
          <p:nvPr/>
        </p:nvCxnSpPr>
        <p:spPr bwMode="auto">
          <a:xfrm rot="5400000" flipH="1" flipV="1">
            <a:off x="3886200" y="20574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1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5410200" y="20574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2" name="Straight Connector 74"/>
          <p:cNvCxnSpPr>
            <a:cxnSpLocks noChangeShapeType="1"/>
          </p:cNvCxnSpPr>
          <p:nvPr/>
        </p:nvCxnSpPr>
        <p:spPr bwMode="auto">
          <a:xfrm rot="5400000" flipH="1" flipV="1">
            <a:off x="7162800" y="20574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3" name="Straight Connector 75"/>
          <p:cNvCxnSpPr>
            <a:cxnSpLocks noChangeShapeType="1"/>
          </p:cNvCxnSpPr>
          <p:nvPr/>
        </p:nvCxnSpPr>
        <p:spPr bwMode="auto">
          <a:xfrm flipV="1">
            <a:off x="3124200" y="24384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4" name="Straight Connector 81"/>
          <p:cNvCxnSpPr>
            <a:cxnSpLocks noChangeShapeType="1"/>
          </p:cNvCxnSpPr>
          <p:nvPr/>
        </p:nvCxnSpPr>
        <p:spPr bwMode="auto">
          <a:xfrm flipV="1">
            <a:off x="4800600" y="24384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5" name="Straight Connector 82"/>
          <p:cNvCxnSpPr>
            <a:cxnSpLocks noChangeShapeType="1"/>
          </p:cNvCxnSpPr>
          <p:nvPr/>
        </p:nvCxnSpPr>
        <p:spPr bwMode="auto">
          <a:xfrm flipV="1">
            <a:off x="6400800" y="24384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6" name="Straight Connector 83"/>
          <p:cNvCxnSpPr>
            <a:cxnSpLocks noChangeShapeType="1"/>
          </p:cNvCxnSpPr>
          <p:nvPr/>
        </p:nvCxnSpPr>
        <p:spPr bwMode="auto">
          <a:xfrm flipV="1">
            <a:off x="8001000" y="23622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97" name="Straight Arrow Connector 85"/>
          <p:cNvCxnSpPr>
            <a:cxnSpLocks noChangeShapeType="1"/>
          </p:cNvCxnSpPr>
          <p:nvPr/>
        </p:nvCxnSpPr>
        <p:spPr bwMode="auto">
          <a:xfrm rot="5400000">
            <a:off x="266701" y="5448300"/>
            <a:ext cx="685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298" name="Straight Arrow Connector 86"/>
          <p:cNvCxnSpPr>
            <a:cxnSpLocks noChangeShapeType="1"/>
          </p:cNvCxnSpPr>
          <p:nvPr/>
        </p:nvCxnSpPr>
        <p:spPr bwMode="auto">
          <a:xfrm rot="5400000">
            <a:off x="1105694" y="54475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8299" name="Straight Connector 87"/>
          <p:cNvCxnSpPr>
            <a:cxnSpLocks noChangeShapeType="1"/>
          </p:cNvCxnSpPr>
          <p:nvPr/>
        </p:nvCxnSpPr>
        <p:spPr bwMode="auto">
          <a:xfrm flipV="1">
            <a:off x="1295400" y="53340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300" name="Straight Connector 88"/>
          <p:cNvCxnSpPr>
            <a:cxnSpLocks noChangeShapeType="1"/>
          </p:cNvCxnSpPr>
          <p:nvPr/>
        </p:nvCxnSpPr>
        <p:spPr bwMode="auto">
          <a:xfrm flipV="1">
            <a:off x="457200" y="53340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301" name="TextBox 10"/>
          <p:cNvSpPr txBox="1">
            <a:spLocks noChangeArrowheads="1"/>
          </p:cNvSpPr>
          <p:nvPr/>
        </p:nvSpPr>
        <p:spPr bwMode="auto">
          <a:xfrm>
            <a:off x="228600" y="4724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BE</a:t>
            </a:r>
            <a:r>
              <a:rPr lang="en-US" sz="1600" baseline="-25000"/>
              <a:t>0</a:t>
            </a:r>
            <a:r>
              <a:rPr lang="en-US" sz="1600"/>
              <a:t>-BE</a:t>
            </a:r>
            <a:r>
              <a:rPr lang="en-US" sz="1600" baseline="-25000"/>
              <a:t>3</a:t>
            </a:r>
          </a:p>
        </p:txBody>
      </p:sp>
      <p:sp>
        <p:nvSpPr>
          <p:cNvPr id="138302" name="TextBox 10"/>
          <p:cNvSpPr txBox="1">
            <a:spLocks noChangeArrowheads="1"/>
          </p:cNvSpPr>
          <p:nvPr/>
        </p:nvSpPr>
        <p:spPr bwMode="auto">
          <a:xfrm>
            <a:off x="1143000" y="4724400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30</a:t>
            </a:r>
            <a:r>
              <a:rPr lang="en-US" sz="1600"/>
              <a:t>-A</a:t>
            </a:r>
            <a:r>
              <a:rPr lang="en-US" sz="1600" baseline="-25000"/>
              <a:t>31</a:t>
            </a:r>
          </a:p>
        </p:txBody>
      </p:sp>
      <p:cxnSp>
        <p:nvCxnSpPr>
          <p:cNvPr id="138303" name="Straight Connector 92"/>
          <p:cNvCxnSpPr>
            <a:cxnSpLocks noChangeShapeType="1"/>
          </p:cNvCxnSpPr>
          <p:nvPr/>
        </p:nvCxnSpPr>
        <p:spPr bwMode="auto">
          <a:xfrm>
            <a:off x="762000" y="4724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304" name="Straight Connector 93"/>
          <p:cNvCxnSpPr>
            <a:cxnSpLocks noChangeShapeType="1"/>
          </p:cNvCxnSpPr>
          <p:nvPr/>
        </p:nvCxnSpPr>
        <p:spPr bwMode="auto">
          <a:xfrm>
            <a:off x="304800" y="4724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8305" name="Oval 82"/>
          <p:cNvSpPr>
            <a:spLocks noChangeArrowheads="1"/>
          </p:cNvSpPr>
          <p:nvPr/>
        </p:nvSpPr>
        <p:spPr bwMode="auto">
          <a:xfrm>
            <a:off x="609600" y="510540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39269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smtClean="0"/>
              <a:t>Memory Chip selection</a:t>
            </a:r>
          </a:p>
        </p:txBody>
      </p:sp>
      <p:sp>
        <p:nvSpPr>
          <p:cNvPr id="139270" name="Flowchart: Delay 17"/>
          <p:cNvSpPr>
            <a:spLocks noChangeArrowheads="1"/>
          </p:cNvSpPr>
          <p:nvPr/>
        </p:nvSpPr>
        <p:spPr bwMode="auto">
          <a:xfrm>
            <a:off x="1981200" y="1524000"/>
            <a:ext cx="762000" cy="7620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71" name="Straight Connector 19"/>
          <p:cNvCxnSpPr>
            <a:cxnSpLocks noChangeShapeType="1"/>
          </p:cNvCxnSpPr>
          <p:nvPr/>
        </p:nvCxnSpPr>
        <p:spPr bwMode="auto">
          <a:xfrm>
            <a:off x="1143000" y="1676400"/>
            <a:ext cx="838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72" name="Oval 31"/>
          <p:cNvSpPr>
            <a:spLocks noChangeArrowheads="1"/>
          </p:cNvSpPr>
          <p:nvPr/>
        </p:nvSpPr>
        <p:spPr bwMode="auto">
          <a:xfrm>
            <a:off x="2743200" y="18288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73" name="Straight Connector 33"/>
          <p:cNvCxnSpPr>
            <a:cxnSpLocks noChangeShapeType="1"/>
            <a:stCxn id="139272" idx="6"/>
          </p:cNvCxnSpPr>
          <p:nvPr/>
        </p:nvCxnSpPr>
        <p:spPr bwMode="auto">
          <a:xfrm>
            <a:off x="2819400" y="19050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74" name="TextBox 34"/>
          <p:cNvSpPr txBox="1">
            <a:spLocks noChangeArrowheads="1"/>
          </p:cNvSpPr>
          <p:nvPr/>
        </p:nvSpPr>
        <p:spPr bwMode="auto">
          <a:xfrm>
            <a:off x="1066800" y="1295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30</a:t>
            </a:r>
          </a:p>
        </p:txBody>
      </p:sp>
      <p:sp>
        <p:nvSpPr>
          <p:cNvPr id="139275" name="TextBox 35"/>
          <p:cNvSpPr txBox="1">
            <a:spLocks noChangeArrowheads="1"/>
          </p:cNvSpPr>
          <p:nvPr/>
        </p:nvSpPr>
        <p:spPr bwMode="auto">
          <a:xfrm>
            <a:off x="3048000" y="1524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9276" name="Flowchart: Delay 36"/>
          <p:cNvSpPr>
            <a:spLocks noChangeArrowheads="1"/>
          </p:cNvSpPr>
          <p:nvPr/>
        </p:nvSpPr>
        <p:spPr bwMode="auto">
          <a:xfrm>
            <a:off x="2438400" y="3592513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Oval 38"/>
          <p:cNvSpPr>
            <a:spLocks noChangeArrowheads="1"/>
          </p:cNvSpPr>
          <p:nvPr/>
        </p:nvSpPr>
        <p:spPr bwMode="auto">
          <a:xfrm>
            <a:off x="3276600" y="38973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78" name="Straight Connector 39"/>
          <p:cNvCxnSpPr>
            <a:cxnSpLocks noChangeShapeType="1"/>
            <a:stCxn id="139277" idx="6"/>
          </p:cNvCxnSpPr>
          <p:nvPr/>
        </p:nvCxnSpPr>
        <p:spPr bwMode="auto">
          <a:xfrm>
            <a:off x="3352800" y="3973513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79" name="Oval 43"/>
          <p:cNvSpPr>
            <a:spLocks noChangeArrowheads="1"/>
          </p:cNvSpPr>
          <p:nvPr/>
        </p:nvSpPr>
        <p:spPr bwMode="auto">
          <a:xfrm>
            <a:off x="2362200" y="36687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Oval 45"/>
          <p:cNvSpPr>
            <a:spLocks noChangeArrowheads="1"/>
          </p:cNvSpPr>
          <p:nvPr/>
        </p:nvSpPr>
        <p:spPr bwMode="auto">
          <a:xfrm>
            <a:off x="2362200" y="40497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81" name="Straight Connector 71"/>
          <p:cNvCxnSpPr>
            <a:cxnSpLocks noChangeShapeType="1"/>
          </p:cNvCxnSpPr>
          <p:nvPr/>
        </p:nvCxnSpPr>
        <p:spPr bwMode="auto">
          <a:xfrm rot="10800000">
            <a:off x="1676400" y="4125913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82" name="TextBox 77"/>
          <p:cNvSpPr txBox="1">
            <a:spLocks noChangeArrowheads="1"/>
          </p:cNvSpPr>
          <p:nvPr/>
        </p:nvSpPr>
        <p:spPr bwMode="auto">
          <a:xfrm>
            <a:off x="1143000" y="360362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</a:t>
            </a:r>
            <a:r>
              <a:rPr lang="en-US" baseline="-25000"/>
              <a:t>0</a:t>
            </a:r>
          </a:p>
        </p:txBody>
      </p:sp>
      <p:cxnSp>
        <p:nvCxnSpPr>
          <p:cNvPr id="139283" name="Straight Connector 83"/>
          <p:cNvCxnSpPr>
            <a:cxnSpLocks noChangeShapeType="1"/>
          </p:cNvCxnSpPr>
          <p:nvPr/>
        </p:nvCxnSpPr>
        <p:spPr bwMode="auto">
          <a:xfrm>
            <a:off x="4038600" y="38973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84" name="TextBox 35"/>
          <p:cNvSpPr txBox="1">
            <a:spLocks noChangeArrowheads="1"/>
          </p:cNvSpPr>
          <p:nvPr/>
        </p:nvSpPr>
        <p:spPr bwMode="auto">
          <a:xfrm>
            <a:off x="1295400" y="3973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9285" name="TextBox 85"/>
          <p:cNvSpPr txBox="1">
            <a:spLocks noChangeArrowheads="1"/>
          </p:cNvSpPr>
          <p:nvPr/>
        </p:nvSpPr>
        <p:spPr bwMode="auto">
          <a:xfrm>
            <a:off x="1447800" y="2514600"/>
            <a:ext cx="160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 = A</a:t>
            </a:r>
            <a:r>
              <a:rPr lang="en-US" baseline="-25000"/>
              <a:t>30</a:t>
            </a:r>
            <a:r>
              <a:rPr lang="en-US"/>
              <a:t> . A</a:t>
            </a:r>
            <a:r>
              <a:rPr lang="en-US" baseline="-25000"/>
              <a:t>31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139286" name="Straight Connector 11"/>
          <p:cNvCxnSpPr>
            <a:cxnSpLocks noChangeShapeType="1"/>
          </p:cNvCxnSpPr>
          <p:nvPr/>
        </p:nvCxnSpPr>
        <p:spPr bwMode="auto">
          <a:xfrm>
            <a:off x="1905000" y="2514600"/>
            <a:ext cx="838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287" name="Straight Connector 19"/>
          <p:cNvCxnSpPr>
            <a:cxnSpLocks noChangeShapeType="1"/>
          </p:cNvCxnSpPr>
          <p:nvPr/>
        </p:nvCxnSpPr>
        <p:spPr bwMode="auto">
          <a:xfrm>
            <a:off x="1143000" y="2132013"/>
            <a:ext cx="838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88" name="TextBox 34"/>
          <p:cNvSpPr txBox="1">
            <a:spLocks noChangeArrowheads="1"/>
          </p:cNvSpPr>
          <p:nvPr/>
        </p:nvSpPr>
        <p:spPr bwMode="auto">
          <a:xfrm>
            <a:off x="1066800" y="17510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31</a:t>
            </a:r>
          </a:p>
        </p:txBody>
      </p:sp>
      <p:cxnSp>
        <p:nvCxnSpPr>
          <p:cNvPr id="139289" name="Straight Connector 83"/>
          <p:cNvCxnSpPr>
            <a:cxnSpLocks noChangeShapeType="1"/>
          </p:cNvCxnSpPr>
          <p:nvPr/>
        </p:nvCxnSpPr>
        <p:spPr bwMode="auto">
          <a:xfrm>
            <a:off x="1295400" y="35925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290" name="Straight Connector 71"/>
          <p:cNvCxnSpPr>
            <a:cxnSpLocks noChangeShapeType="1"/>
          </p:cNvCxnSpPr>
          <p:nvPr/>
        </p:nvCxnSpPr>
        <p:spPr bwMode="auto">
          <a:xfrm rot="10800000">
            <a:off x="1676400" y="3744913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91" name="TextBox 77"/>
          <p:cNvSpPr txBox="1">
            <a:spLocks noChangeArrowheads="1"/>
          </p:cNvSpPr>
          <p:nvPr/>
        </p:nvSpPr>
        <p:spPr bwMode="auto">
          <a:xfrm>
            <a:off x="3962400" y="3886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0</a:t>
            </a:r>
          </a:p>
        </p:txBody>
      </p:sp>
      <p:sp>
        <p:nvSpPr>
          <p:cNvPr id="139292" name="Flowchart: Delay 36"/>
          <p:cNvSpPr>
            <a:spLocks noChangeArrowheads="1"/>
          </p:cNvSpPr>
          <p:nvPr/>
        </p:nvSpPr>
        <p:spPr bwMode="auto">
          <a:xfrm>
            <a:off x="2438400" y="4876800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93" name="Oval 38"/>
          <p:cNvSpPr>
            <a:spLocks noChangeArrowheads="1"/>
          </p:cNvSpPr>
          <p:nvPr/>
        </p:nvSpPr>
        <p:spPr bwMode="auto">
          <a:xfrm>
            <a:off x="3276600" y="51816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94" name="Straight Connector 39"/>
          <p:cNvCxnSpPr>
            <a:cxnSpLocks noChangeShapeType="1"/>
            <a:stCxn id="139293" idx="6"/>
          </p:cNvCxnSpPr>
          <p:nvPr/>
        </p:nvCxnSpPr>
        <p:spPr bwMode="auto">
          <a:xfrm>
            <a:off x="3352800" y="52578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95" name="Oval 43"/>
          <p:cNvSpPr>
            <a:spLocks noChangeArrowheads="1"/>
          </p:cNvSpPr>
          <p:nvPr/>
        </p:nvSpPr>
        <p:spPr bwMode="auto">
          <a:xfrm>
            <a:off x="2362200" y="49530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296" name="Oval 45"/>
          <p:cNvSpPr>
            <a:spLocks noChangeArrowheads="1"/>
          </p:cNvSpPr>
          <p:nvPr/>
        </p:nvSpPr>
        <p:spPr bwMode="auto">
          <a:xfrm>
            <a:off x="2362200" y="53340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297" name="Straight Connector 71"/>
          <p:cNvCxnSpPr>
            <a:cxnSpLocks noChangeShapeType="1"/>
          </p:cNvCxnSpPr>
          <p:nvPr/>
        </p:nvCxnSpPr>
        <p:spPr bwMode="auto">
          <a:xfrm rot="10800000">
            <a:off x="1676400" y="54102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298" name="TextBox 77"/>
          <p:cNvSpPr txBox="1">
            <a:spLocks noChangeArrowheads="1"/>
          </p:cNvSpPr>
          <p:nvPr/>
        </p:nvSpPr>
        <p:spPr bwMode="auto">
          <a:xfrm>
            <a:off x="1143000" y="48879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</a:t>
            </a:r>
            <a:r>
              <a:rPr lang="en-US" baseline="-25000"/>
              <a:t>1</a:t>
            </a:r>
          </a:p>
        </p:txBody>
      </p:sp>
      <p:cxnSp>
        <p:nvCxnSpPr>
          <p:cNvPr id="139299" name="Straight Connector 83"/>
          <p:cNvCxnSpPr>
            <a:cxnSpLocks noChangeShapeType="1"/>
          </p:cNvCxnSpPr>
          <p:nvPr/>
        </p:nvCxnSpPr>
        <p:spPr bwMode="auto">
          <a:xfrm>
            <a:off x="4038600" y="51816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00" name="TextBox 35"/>
          <p:cNvSpPr txBox="1">
            <a:spLocks noChangeArrowheads="1"/>
          </p:cNvSpPr>
          <p:nvPr/>
        </p:nvSpPr>
        <p:spPr bwMode="auto">
          <a:xfrm>
            <a:off x="1295400" y="5257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39301" name="Straight Connector 83"/>
          <p:cNvCxnSpPr>
            <a:cxnSpLocks noChangeShapeType="1"/>
          </p:cNvCxnSpPr>
          <p:nvPr/>
        </p:nvCxnSpPr>
        <p:spPr bwMode="auto">
          <a:xfrm>
            <a:off x="1295400" y="48768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02" name="Straight Connector 71"/>
          <p:cNvCxnSpPr>
            <a:cxnSpLocks noChangeShapeType="1"/>
          </p:cNvCxnSpPr>
          <p:nvPr/>
        </p:nvCxnSpPr>
        <p:spPr bwMode="auto">
          <a:xfrm rot="10800000">
            <a:off x="1676400" y="50292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03" name="TextBox 77"/>
          <p:cNvSpPr txBox="1">
            <a:spLocks noChangeArrowheads="1"/>
          </p:cNvSpPr>
          <p:nvPr/>
        </p:nvSpPr>
        <p:spPr bwMode="auto">
          <a:xfrm>
            <a:off x="3962400" y="5170488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39304" name="Flowchart: Delay 36"/>
          <p:cNvSpPr>
            <a:spLocks noChangeArrowheads="1"/>
          </p:cNvSpPr>
          <p:nvPr/>
        </p:nvSpPr>
        <p:spPr bwMode="auto">
          <a:xfrm>
            <a:off x="6324600" y="3744913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305" name="Oval 38"/>
          <p:cNvSpPr>
            <a:spLocks noChangeArrowheads="1"/>
          </p:cNvSpPr>
          <p:nvPr/>
        </p:nvSpPr>
        <p:spPr bwMode="auto">
          <a:xfrm>
            <a:off x="7162800" y="40497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306" name="Straight Connector 39"/>
          <p:cNvCxnSpPr>
            <a:cxnSpLocks noChangeShapeType="1"/>
            <a:stCxn id="139305" idx="6"/>
          </p:cNvCxnSpPr>
          <p:nvPr/>
        </p:nvCxnSpPr>
        <p:spPr bwMode="auto">
          <a:xfrm>
            <a:off x="7239000" y="4125913"/>
            <a:ext cx="609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07" name="Oval 43"/>
          <p:cNvSpPr>
            <a:spLocks noChangeArrowheads="1"/>
          </p:cNvSpPr>
          <p:nvPr/>
        </p:nvSpPr>
        <p:spPr bwMode="auto">
          <a:xfrm>
            <a:off x="6248400" y="38211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308" name="Oval 45"/>
          <p:cNvSpPr>
            <a:spLocks noChangeArrowheads="1"/>
          </p:cNvSpPr>
          <p:nvPr/>
        </p:nvSpPr>
        <p:spPr bwMode="auto">
          <a:xfrm>
            <a:off x="6248400" y="4202113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309" name="Straight Connector 71"/>
          <p:cNvCxnSpPr>
            <a:cxnSpLocks noChangeShapeType="1"/>
          </p:cNvCxnSpPr>
          <p:nvPr/>
        </p:nvCxnSpPr>
        <p:spPr bwMode="auto">
          <a:xfrm rot="10800000">
            <a:off x="5562600" y="4278313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10" name="TextBox 77"/>
          <p:cNvSpPr txBox="1">
            <a:spLocks noChangeArrowheads="1"/>
          </p:cNvSpPr>
          <p:nvPr/>
        </p:nvSpPr>
        <p:spPr bwMode="auto">
          <a:xfrm>
            <a:off x="5029200" y="375602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</a:t>
            </a:r>
            <a:r>
              <a:rPr lang="en-US" baseline="-25000"/>
              <a:t>2</a:t>
            </a:r>
          </a:p>
        </p:txBody>
      </p:sp>
      <p:cxnSp>
        <p:nvCxnSpPr>
          <p:cNvPr id="139311" name="Straight Connector 83"/>
          <p:cNvCxnSpPr>
            <a:cxnSpLocks noChangeShapeType="1"/>
          </p:cNvCxnSpPr>
          <p:nvPr/>
        </p:nvCxnSpPr>
        <p:spPr bwMode="auto">
          <a:xfrm>
            <a:off x="7924800" y="40497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12" name="TextBox 35"/>
          <p:cNvSpPr txBox="1">
            <a:spLocks noChangeArrowheads="1"/>
          </p:cNvSpPr>
          <p:nvPr/>
        </p:nvSpPr>
        <p:spPr bwMode="auto">
          <a:xfrm>
            <a:off x="5181600" y="41259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39313" name="Straight Connector 83"/>
          <p:cNvCxnSpPr>
            <a:cxnSpLocks noChangeShapeType="1"/>
          </p:cNvCxnSpPr>
          <p:nvPr/>
        </p:nvCxnSpPr>
        <p:spPr bwMode="auto">
          <a:xfrm>
            <a:off x="5181600" y="37449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14" name="Straight Connector 71"/>
          <p:cNvCxnSpPr>
            <a:cxnSpLocks noChangeShapeType="1"/>
          </p:cNvCxnSpPr>
          <p:nvPr/>
        </p:nvCxnSpPr>
        <p:spPr bwMode="auto">
          <a:xfrm rot="10800000">
            <a:off x="5562600" y="3897313"/>
            <a:ext cx="685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15" name="TextBox 77"/>
          <p:cNvSpPr txBox="1">
            <a:spLocks noChangeArrowheads="1"/>
          </p:cNvSpPr>
          <p:nvPr/>
        </p:nvSpPr>
        <p:spPr bwMode="auto">
          <a:xfrm>
            <a:off x="7848600" y="4038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39316" name="Flowchart: Delay 36"/>
          <p:cNvSpPr>
            <a:spLocks noChangeArrowheads="1"/>
          </p:cNvSpPr>
          <p:nvPr/>
        </p:nvSpPr>
        <p:spPr bwMode="auto">
          <a:xfrm>
            <a:off x="6400800" y="5029200"/>
            <a:ext cx="838200" cy="685800"/>
          </a:xfrm>
          <a:prstGeom prst="flowChartDelay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317" name="Oval 38"/>
          <p:cNvSpPr>
            <a:spLocks noChangeArrowheads="1"/>
          </p:cNvSpPr>
          <p:nvPr/>
        </p:nvSpPr>
        <p:spPr bwMode="auto">
          <a:xfrm>
            <a:off x="7239000" y="53340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318" name="Straight Connector 39"/>
          <p:cNvCxnSpPr>
            <a:cxnSpLocks noChangeShapeType="1"/>
            <a:stCxn id="139317" idx="6"/>
          </p:cNvCxnSpPr>
          <p:nvPr/>
        </p:nvCxnSpPr>
        <p:spPr bwMode="auto">
          <a:xfrm>
            <a:off x="7315200" y="5410200"/>
            <a:ext cx="609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19" name="Oval 43"/>
          <p:cNvSpPr>
            <a:spLocks noChangeArrowheads="1"/>
          </p:cNvSpPr>
          <p:nvPr/>
        </p:nvSpPr>
        <p:spPr bwMode="auto">
          <a:xfrm>
            <a:off x="6324600" y="51054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320" name="Oval 45"/>
          <p:cNvSpPr>
            <a:spLocks noChangeArrowheads="1"/>
          </p:cNvSpPr>
          <p:nvPr/>
        </p:nvSpPr>
        <p:spPr bwMode="auto">
          <a:xfrm>
            <a:off x="6324600" y="5486400"/>
            <a:ext cx="762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321" name="Straight Connector 71"/>
          <p:cNvCxnSpPr>
            <a:cxnSpLocks noChangeShapeType="1"/>
          </p:cNvCxnSpPr>
          <p:nvPr/>
        </p:nvCxnSpPr>
        <p:spPr bwMode="auto">
          <a:xfrm rot="10800000">
            <a:off x="5638800" y="55626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22" name="TextBox 77"/>
          <p:cNvSpPr txBox="1">
            <a:spLocks noChangeArrowheads="1"/>
          </p:cNvSpPr>
          <p:nvPr/>
        </p:nvSpPr>
        <p:spPr bwMode="auto">
          <a:xfrm>
            <a:off x="5105400" y="5040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BE</a:t>
            </a:r>
            <a:r>
              <a:rPr lang="en-US" baseline="-25000"/>
              <a:t>3</a:t>
            </a:r>
          </a:p>
        </p:txBody>
      </p:sp>
      <p:cxnSp>
        <p:nvCxnSpPr>
          <p:cNvPr id="139323" name="Straight Connector 83"/>
          <p:cNvCxnSpPr>
            <a:cxnSpLocks noChangeShapeType="1"/>
          </p:cNvCxnSpPr>
          <p:nvPr/>
        </p:nvCxnSpPr>
        <p:spPr bwMode="auto">
          <a:xfrm>
            <a:off x="8001000" y="5334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24" name="TextBox 35"/>
          <p:cNvSpPr txBox="1">
            <a:spLocks noChangeArrowheads="1"/>
          </p:cNvSpPr>
          <p:nvPr/>
        </p:nvSpPr>
        <p:spPr bwMode="auto">
          <a:xfrm>
            <a:off x="5257800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39325" name="Straight Connector 83"/>
          <p:cNvCxnSpPr>
            <a:cxnSpLocks noChangeShapeType="1"/>
          </p:cNvCxnSpPr>
          <p:nvPr/>
        </p:nvCxnSpPr>
        <p:spPr bwMode="auto">
          <a:xfrm>
            <a:off x="5257800" y="50292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26" name="Straight Connector 71"/>
          <p:cNvCxnSpPr>
            <a:cxnSpLocks noChangeShapeType="1"/>
          </p:cNvCxnSpPr>
          <p:nvPr/>
        </p:nvCxnSpPr>
        <p:spPr bwMode="auto">
          <a:xfrm rot="10800000">
            <a:off x="5638800" y="5181600"/>
            <a:ext cx="685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27" name="TextBox 77"/>
          <p:cNvSpPr txBox="1">
            <a:spLocks noChangeArrowheads="1"/>
          </p:cNvSpPr>
          <p:nvPr/>
        </p:nvSpPr>
        <p:spPr bwMode="auto">
          <a:xfrm>
            <a:off x="7924800" y="5322888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39328" name="TextBox 85"/>
          <p:cNvSpPr txBox="1">
            <a:spLocks noChangeArrowheads="1"/>
          </p:cNvSpPr>
          <p:nvPr/>
        </p:nvSpPr>
        <p:spPr bwMode="auto">
          <a:xfrm>
            <a:off x="5943600" y="15240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r>
              <a:rPr lang="en-US"/>
              <a:t>=C + BE</a:t>
            </a:r>
            <a:r>
              <a:rPr lang="en-US" baseline="-25000"/>
              <a:t>1</a:t>
            </a:r>
          </a:p>
          <a:p>
            <a:endParaRPr lang="en-US"/>
          </a:p>
        </p:txBody>
      </p:sp>
      <p:cxnSp>
        <p:nvCxnSpPr>
          <p:cNvPr id="139329" name="Straight Connector 86"/>
          <p:cNvCxnSpPr>
            <a:cxnSpLocks noChangeShapeType="1"/>
          </p:cNvCxnSpPr>
          <p:nvPr/>
        </p:nvCxnSpPr>
        <p:spPr bwMode="auto">
          <a:xfrm>
            <a:off x="6858000" y="1524000"/>
            <a:ext cx="2667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30" name="Straight Connector 87"/>
          <p:cNvCxnSpPr>
            <a:cxnSpLocks noChangeShapeType="1"/>
          </p:cNvCxnSpPr>
          <p:nvPr/>
        </p:nvCxnSpPr>
        <p:spPr bwMode="auto">
          <a:xfrm>
            <a:off x="6019800" y="15240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31" name="TextBox 85"/>
          <p:cNvSpPr txBox="1">
            <a:spLocks noChangeArrowheads="1"/>
          </p:cNvSpPr>
          <p:nvPr/>
        </p:nvSpPr>
        <p:spPr bwMode="auto">
          <a:xfrm>
            <a:off x="5943600" y="914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0</a:t>
            </a:r>
            <a:r>
              <a:rPr lang="en-US"/>
              <a:t>=C + BE</a:t>
            </a:r>
            <a:r>
              <a:rPr lang="en-US" baseline="-25000"/>
              <a:t>0</a:t>
            </a:r>
          </a:p>
          <a:p>
            <a:endParaRPr lang="en-US"/>
          </a:p>
        </p:txBody>
      </p:sp>
      <p:cxnSp>
        <p:nvCxnSpPr>
          <p:cNvPr id="139332" name="Straight Connector 86"/>
          <p:cNvCxnSpPr>
            <a:cxnSpLocks noChangeShapeType="1"/>
          </p:cNvCxnSpPr>
          <p:nvPr/>
        </p:nvCxnSpPr>
        <p:spPr bwMode="auto">
          <a:xfrm>
            <a:off x="6858000" y="2132013"/>
            <a:ext cx="2667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33" name="Straight Connector 87"/>
          <p:cNvCxnSpPr>
            <a:cxnSpLocks noChangeShapeType="1"/>
          </p:cNvCxnSpPr>
          <p:nvPr/>
        </p:nvCxnSpPr>
        <p:spPr bwMode="auto">
          <a:xfrm>
            <a:off x="6019800" y="2132013"/>
            <a:ext cx="2286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34" name="TextBox 85"/>
          <p:cNvSpPr txBox="1">
            <a:spLocks noChangeArrowheads="1"/>
          </p:cNvSpPr>
          <p:nvPr/>
        </p:nvSpPr>
        <p:spPr bwMode="auto">
          <a:xfrm>
            <a:off x="5943600" y="21336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r>
              <a:rPr lang="en-US"/>
              <a:t>=C + BE</a:t>
            </a:r>
            <a:r>
              <a:rPr lang="en-US" baseline="-25000"/>
              <a:t>2</a:t>
            </a:r>
          </a:p>
          <a:p>
            <a:endParaRPr lang="en-US"/>
          </a:p>
        </p:txBody>
      </p:sp>
      <p:cxnSp>
        <p:nvCxnSpPr>
          <p:cNvPr id="139335" name="Straight Connector 86"/>
          <p:cNvCxnSpPr>
            <a:cxnSpLocks noChangeShapeType="1"/>
          </p:cNvCxnSpPr>
          <p:nvPr/>
        </p:nvCxnSpPr>
        <p:spPr bwMode="auto">
          <a:xfrm>
            <a:off x="6858000" y="914400"/>
            <a:ext cx="2667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36" name="Straight Connector 87"/>
          <p:cNvCxnSpPr>
            <a:cxnSpLocks noChangeShapeType="1"/>
          </p:cNvCxnSpPr>
          <p:nvPr/>
        </p:nvCxnSpPr>
        <p:spPr bwMode="auto">
          <a:xfrm>
            <a:off x="6019800" y="9144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337" name="TextBox 85"/>
          <p:cNvSpPr txBox="1">
            <a:spLocks noChangeArrowheads="1"/>
          </p:cNvSpPr>
          <p:nvPr/>
        </p:nvSpPr>
        <p:spPr bwMode="auto">
          <a:xfrm>
            <a:off x="5943600" y="27432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  <a:r>
              <a:rPr lang="en-US"/>
              <a:t>=C + BE</a:t>
            </a:r>
            <a:r>
              <a:rPr lang="en-US" baseline="-25000"/>
              <a:t>3</a:t>
            </a:r>
          </a:p>
          <a:p>
            <a:endParaRPr lang="en-US"/>
          </a:p>
        </p:txBody>
      </p:sp>
      <p:cxnSp>
        <p:nvCxnSpPr>
          <p:cNvPr id="139338" name="Straight Connector 86"/>
          <p:cNvCxnSpPr>
            <a:cxnSpLocks noChangeShapeType="1"/>
          </p:cNvCxnSpPr>
          <p:nvPr/>
        </p:nvCxnSpPr>
        <p:spPr bwMode="auto">
          <a:xfrm>
            <a:off x="6858000" y="2743200"/>
            <a:ext cx="2667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9339" name="Straight Connector 87"/>
          <p:cNvCxnSpPr>
            <a:cxnSpLocks noChangeShapeType="1"/>
          </p:cNvCxnSpPr>
          <p:nvPr/>
        </p:nvCxnSpPr>
        <p:spPr bwMode="auto">
          <a:xfrm>
            <a:off x="6019800" y="2743200"/>
            <a:ext cx="228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64 – bit processor memory interface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The Pentium, Pentium Pro, Pentium II and III contain a </a:t>
            </a:r>
            <a:r>
              <a:rPr lang="en-US" b="1" smtClean="0"/>
              <a:t>64-bit data bus.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Therefore, 8 decoders or 8 write strobes are needed as well as </a:t>
            </a:r>
            <a:r>
              <a:rPr lang="en-US" b="1" smtClean="0"/>
              <a:t>8 memory banks.</a:t>
            </a:r>
          </a:p>
          <a:p>
            <a:endParaRPr lang="en-US" b="1" smtClean="0"/>
          </a:p>
          <a:p>
            <a:r>
              <a:rPr lang="en-US" smtClean="0"/>
              <a:t>A</a:t>
            </a:r>
            <a:r>
              <a:rPr lang="en-US" baseline="-25000" smtClean="0"/>
              <a:t>0</a:t>
            </a:r>
            <a:r>
              <a:rPr lang="en-US" smtClean="0"/>
              <a:t>,A</a:t>
            </a:r>
            <a:r>
              <a:rPr lang="en-US" baseline="-25000" smtClean="0"/>
              <a:t>1</a:t>
            </a:r>
            <a:r>
              <a:rPr lang="en-US" smtClean="0"/>
              <a:t> and A</a:t>
            </a:r>
            <a:r>
              <a:rPr lang="en-US" baseline="-25000" smtClean="0"/>
              <a:t>2</a:t>
            </a:r>
            <a:r>
              <a:rPr lang="en-US" smtClean="0"/>
              <a:t> lines of processor are used for  bank selection : </a:t>
            </a:r>
            <a:r>
              <a:rPr lang="en-US" b="1" smtClean="0"/>
              <a:t>BE7, BE6, BE5, BE4, BE3, BE2, BE1, BE0.</a:t>
            </a:r>
            <a:endParaRPr lang="en-US" smtClean="0"/>
          </a:p>
          <a:p>
            <a:endParaRPr lang="en-US" b="1" smtClean="0"/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To implement this entire memory is divided into 2 memory banks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address space is physically connected to a 16-bit data bus by dividing the address space into two 8-bit banks of up to 512K bytes each 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One bank is connected to the lower half of the 16-bit data bus (D0 – D7) and contains even address bytes. </a:t>
            </a:r>
            <a:r>
              <a:rPr lang="en-US" sz="2800" i="1" smtClean="0"/>
              <a:t>i.e., </a:t>
            </a:r>
            <a:r>
              <a:rPr lang="en-US" sz="2800" smtClean="0"/>
              <a:t>when </a:t>
            </a:r>
            <a:r>
              <a:rPr lang="en-US" sz="2800" b="1" i="1" smtClean="0"/>
              <a:t>A0 bit is low(0)</a:t>
            </a:r>
            <a:r>
              <a:rPr lang="en-US" sz="2800" smtClean="0"/>
              <a:t>, the bank is selected. so it is referred as </a:t>
            </a:r>
            <a:r>
              <a:rPr lang="en-US" sz="2800" b="1" i="1" smtClean="0"/>
              <a:t>even addressed bank</a:t>
            </a:r>
            <a:r>
              <a:rPr lang="en-US" sz="280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Generation of Write Strobes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en-US" smtClean="0"/>
              <a:t>The write strobes are obtained by combining the bank enable signals (BEx) with the MWTC signal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MWTC(memory write command) is generated by combining the M/IO and W/R signals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41319" name="Straight Connector 11"/>
          <p:cNvCxnSpPr>
            <a:cxnSpLocks noChangeShapeType="1"/>
          </p:cNvCxnSpPr>
          <p:nvPr/>
        </p:nvCxnSpPr>
        <p:spPr bwMode="auto">
          <a:xfrm>
            <a:off x="914400" y="3124200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320" name="Straight Connector 11"/>
          <p:cNvCxnSpPr>
            <a:cxnSpLocks noChangeShapeType="1"/>
          </p:cNvCxnSpPr>
          <p:nvPr/>
        </p:nvCxnSpPr>
        <p:spPr bwMode="auto">
          <a:xfrm>
            <a:off x="5943600" y="26670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321" name="Straight Connector 11"/>
          <p:cNvCxnSpPr>
            <a:cxnSpLocks noChangeShapeType="1"/>
          </p:cNvCxnSpPr>
          <p:nvPr/>
        </p:nvCxnSpPr>
        <p:spPr bwMode="auto">
          <a:xfrm>
            <a:off x="5943600" y="46482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322" name="Straight Connector 11"/>
          <p:cNvCxnSpPr>
            <a:cxnSpLocks noChangeShapeType="1"/>
          </p:cNvCxnSpPr>
          <p:nvPr/>
        </p:nvCxnSpPr>
        <p:spPr bwMode="auto">
          <a:xfrm>
            <a:off x="4267200" y="46482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323" name="Straight Connector 11"/>
          <p:cNvCxnSpPr>
            <a:cxnSpLocks noChangeShapeType="1"/>
          </p:cNvCxnSpPr>
          <p:nvPr/>
        </p:nvCxnSpPr>
        <p:spPr bwMode="auto">
          <a:xfrm>
            <a:off x="838200" y="4191000"/>
            <a:ext cx="114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pic>
        <p:nvPicPr>
          <p:cNvPr id="142341" name="Picture 7" descr="http://www.ece.unm.edu/%7Ejimp/310/slides/8086_memory3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Memory interface of 512KB RAM to 64 bit processor(Pentium)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4336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smtClean="0"/>
              <a:t>Pentium CPU has 32 address lines: A</a:t>
            </a:r>
            <a:r>
              <a:rPr lang="en-US" sz="2400" baseline="-25000" smtClean="0"/>
              <a:t>0</a:t>
            </a:r>
            <a:r>
              <a:rPr lang="en-US" sz="2400" smtClean="0"/>
              <a:t> to A</a:t>
            </a:r>
            <a:r>
              <a:rPr lang="en-US" sz="2400" baseline="-25000" smtClean="0"/>
              <a:t>31 </a:t>
            </a:r>
            <a:r>
              <a:rPr lang="en-US" sz="2400" smtClean="0"/>
              <a:t>(00000000h to FFFFFFFFh)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RAM is of 512KB (IKB=1024B)</a:t>
            </a:r>
          </a:p>
          <a:p>
            <a:pPr algn="just"/>
            <a:endParaRPr lang="en-US" sz="2400" smtClean="0"/>
          </a:p>
          <a:p>
            <a:pPr algn="just"/>
            <a:r>
              <a:rPr lang="en-US" sz="2400" smtClean="0"/>
              <a:t>Divide 512KB RAM  into  8 memory banks that  is 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	512KB /8=64KB</a:t>
            </a:r>
          </a:p>
          <a:p>
            <a:pPr algn="just"/>
            <a:r>
              <a:rPr lang="en-US" sz="2400" smtClean="0"/>
              <a:t>Each bank is of 64KBytes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		=64x2</a:t>
            </a:r>
            <a:r>
              <a:rPr lang="en-US" sz="2400" baseline="30000" smtClean="0"/>
              <a:t>10</a:t>
            </a:r>
            <a:r>
              <a:rPr lang="en-US" sz="2400" smtClean="0"/>
              <a:t> bytes</a:t>
            </a:r>
          </a:p>
          <a:p>
            <a:pPr algn="just">
              <a:buFont typeface="Wingdings" pitchFamily="2" charset="2"/>
              <a:buNone/>
            </a:pPr>
            <a:r>
              <a:rPr lang="en-US" sz="2400" smtClean="0"/>
              <a:t>		=2</a:t>
            </a:r>
            <a:r>
              <a:rPr lang="en-US" sz="2400" baseline="30000" smtClean="0"/>
              <a:t>6</a:t>
            </a:r>
            <a:r>
              <a:rPr lang="en-US" sz="2400" smtClean="0"/>
              <a:t>x2</a:t>
            </a:r>
            <a:r>
              <a:rPr lang="en-US" sz="2400" baseline="30000" smtClean="0"/>
              <a:t>10</a:t>
            </a:r>
            <a:r>
              <a:rPr lang="en-US" sz="2400" smtClean="0"/>
              <a:t> bytes=2</a:t>
            </a:r>
            <a:r>
              <a:rPr lang="en-US" sz="2400" baseline="30000" smtClean="0"/>
              <a:t>16</a:t>
            </a:r>
            <a:r>
              <a:rPr lang="en-US" sz="2400" smtClean="0"/>
              <a:t> bytes</a:t>
            </a:r>
          </a:p>
          <a:p>
            <a:pPr algn="just"/>
            <a:r>
              <a:rPr lang="en-US" sz="2400" smtClean="0"/>
              <a:t>16 address lines required to address memory location</a:t>
            </a:r>
          </a:p>
          <a:p>
            <a:pPr algn="just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443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map…</a:t>
            </a:r>
          </a:p>
        </p:txBody>
      </p:sp>
      <p:sp>
        <p:nvSpPr>
          <p:cNvPr id="14439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mtClean="0"/>
              <a:t>Address: </a:t>
            </a:r>
            <a:r>
              <a:rPr lang="en-US" sz="3200" smtClean="0"/>
              <a:t>FFF80000H – FFFFFFFFH</a:t>
            </a:r>
            <a:endParaRPr lang="en-US" smtClean="0"/>
          </a:p>
          <a:p>
            <a:pPr algn="just"/>
            <a:endParaRPr lang="en-US" smtClean="0"/>
          </a:p>
          <a:p>
            <a:pPr algn="just"/>
            <a:r>
              <a:rPr lang="en-US" sz="3200" smtClean="0"/>
              <a:t>Address lines A</a:t>
            </a:r>
            <a:r>
              <a:rPr lang="en-US" sz="3200" baseline="-25000" smtClean="0"/>
              <a:t>0</a:t>
            </a:r>
            <a:r>
              <a:rPr lang="en-US" sz="3200" smtClean="0"/>
              <a:t> to A</a:t>
            </a:r>
            <a:r>
              <a:rPr lang="en-US" sz="3200" baseline="-25000" smtClean="0"/>
              <a:t>15</a:t>
            </a:r>
            <a:r>
              <a:rPr lang="en-US" sz="3200" smtClean="0"/>
              <a:t> of Memory are connected to address lines A</a:t>
            </a:r>
            <a:r>
              <a:rPr lang="en-US" sz="3200" baseline="-25000" smtClean="0"/>
              <a:t>3</a:t>
            </a:r>
            <a:r>
              <a:rPr lang="en-US" sz="3200" smtClean="0"/>
              <a:t> to A</a:t>
            </a:r>
            <a:r>
              <a:rPr lang="en-US" sz="3200" baseline="-25000" smtClean="0"/>
              <a:t>18</a:t>
            </a:r>
            <a:r>
              <a:rPr lang="en-US" sz="3200" smtClean="0"/>
              <a:t>  of processor</a:t>
            </a:r>
          </a:p>
          <a:p>
            <a:pPr algn="just"/>
            <a:endParaRPr lang="en-US" sz="3200" smtClean="0"/>
          </a:p>
          <a:p>
            <a:pPr algn="just"/>
            <a:r>
              <a:rPr lang="en-US" sz="3200" smtClean="0"/>
              <a:t>A</a:t>
            </a:r>
            <a:r>
              <a:rPr lang="en-US" sz="3200" baseline="-25000" smtClean="0"/>
              <a:t>0</a:t>
            </a:r>
            <a:r>
              <a:rPr lang="en-US" sz="3200" smtClean="0"/>
              <a:t>,A</a:t>
            </a:r>
            <a:r>
              <a:rPr lang="en-US" sz="3200" baseline="-25000" smtClean="0"/>
              <a:t>1</a:t>
            </a:r>
            <a:r>
              <a:rPr lang="en-US" sz="3200" smtClean="0"/>
              <a:t> and A</a:t>
            </a:r>
            <a:r>
              <a:rPr lang="en-US" sz="3200" baseline="-25000" smtClean="0"/>
              <a:t>2</a:t>
            </a:r>
            <a:r>
              <a:rPr lang="en-US" sz="3200" smtClean="0"/>
              <a:t> lines of processor are used for  bank selection : </a:t>
            </a:r>
            <a:r>
              <a:rPr lang="en-US" sz="3200" b="1" smtClean="0"/>
              <a:t>BE7, BE6, BE5, BE4, BE3, BE2, BE1, BE0.</a:t>
            </a:r>
            <a:endParaRPr lang="en-US" sz="3200" smtClean="0"/>
          </a:p>
          <a:p>
            <a:pPr algn="just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Pentium Memory Interface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pic>
        <p:nvPicPr>
          <p:cNvPr id="145414" name="Picture 8" descr="http://www.ece.unm.edu/%7Ejimp/310/slides/8086_memory3-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1534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216525"/>
          </a:xfrm>
        </p:spPr>
        <p:txBody>
          <a:bodyPr/>
          <a:lstStyle/>
          <a:p>
            <a:pPr algn="just"/>
            <a:r>
              <a:rPr lang="en-US" sz="2800" smtClean="0"/>
              <a:t>16L8 is a memory address decoder with </a:t>
            </a:r>
            <a:r>
              <a:rPr lang="en-US" sz="2800" i="1" smtClean="0"/>
              <a:t>10 fixed inputs(I</a:t>
            </a:r>
            <a:r>
              <a:rPr lang="en-US" sz="2800" i="1" baseline="-25000" smtClean="0"/>
              <a:t>1</a:t>
            </a:r>
            <a:r>
              <a:rPr lang="en-US" sz="2800" i="1" smtClean="0"/>
              <a:t> to I</a:t>
            </a:r>
            <a:r>
              <a:rPr lang="en-US" sz="2800" i="1" baseline="-25000" smtClean="0"/>
              <a:t>10</a:t>
            </a:r>
            <a:r>
              <a:rPr lang="en-US" sz="2800" i="1" smtClean="0"/>
              <a:t>) , two fixed outputs(O</a:t>
            </a:r>
            <a:r>
              <a:rPr lang="en-US" sz="2800" i="1" baseline="-25000" smtClean="0"/>
              <a:t>1</a:t>
            </a:r>
            <a:r>
              <a:rPr lang="en-US" sz="2800" i="1" smtClean="0"/>
              <a:t>,O</a:t>
            </a:r>
            <a:r>
              <a:rPr lang="en-US" sz="2800" i="1" baseline="-25000" smtClean="0"/>
              <a:t>8</a:t>
            </a:r>
            <a:r>
              <a:rPr lang="en-US" sz="2800" i="1" smtClean="0"/>
              <a:t>)</a:t>
            </a:r>
            <a:endParaRPr lang="en-US" sz="2800" smtClean="0"/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Address lines A</a:t>
            </a:r>
            <a:r>
              <a:rPr lang="en-US" sz="2800" baseline="-25000" smtClean="0"/>
              <a:t>19</a:t>
            </a:r>
            <a:r>
              <a:rPr lang="en-US" sz="2800" smtClean="0"/>
              <a:t> to A</a:t>
            </a:r>
            <a:r>
              <a:rPr lang="en-US" sz="2800" baseline="-25000" smtClean="0"/>
              <a:t>31</a:t>
            </a:r>
            <a:r>
              <a:rPr lang="en-US" sz="2800" smtClean="0"/>
              <a:t> are given as input to 16L8 decoder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U</a:t>
            </a:r>
            <a:r>
              <a:rPr lang="en-US" sz="2800" baseline="-25000" smtClean="0"/>
              <a:t>2</a:t>
            </a:r>
            <a:r>
              <a:rPr lang="en-US" sz="2800" smtClean="0"/>
              <a:t>	=A</a:t>
            </a:r>
            <a:r>
              <a:rPr lang="en-US" sz="2800" baseline="-25000" smtClean="0"/>
              <a:t>19</a:t>
            </a:r>
            <a:r>
              <a:rPr lang="en-US" sz="2800" smtClean="0"/>
              <a:t>….A</a:t>
            </a:r>
            <a:r>
              <a:rPr lang="en-US" sz="2800" baseline="-25000" smtClean="0"/>
              <a:t>28</a:t>
            </a:r>
            <a:endParaRPr lang="en-US" sz="2800" smtClean="0"/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CE=    U</a:t>
            </a:r>
            <a:r>
              <a:rPr lang="en-US" sz="2800" baseline="-25000" smtClean="0"/>
              <a:t>2</a:t>
            </a:r>
            <a:r>
              <a:rPr lang="en-US" sz="2800" smtClean="0"/>
              <a:t>  A</a:t>
            </a:r>
            <a:r>
              <a:rPr lang="en-US" sz="2800" baseline="-25000" smtClean="0"/>
              <a:t>29 </a:t>
            </a:r>
            <a:r>
              <a:rPr lang="en-US" sz="2800" smtClean="0"/>
              <a:t>A</a:t>
            </a:r>
            <a:r>
              <a:rPr lang="en-US" sz="2800" baseline="-25000" smtClean="0"/>
              <a:t>30 </a:t>
            </a:r>
            <a:r>
              <a:rPr lang="en-US" sz="2800" smtClean="0"/>
              <a:t>A</a:t>
            </a:r>
            <a:r>
              <a:rPr lang="en-US" sz="2800" baseline="-25000" smtClean="0"/>
              <a:t>31</a:t>
            </a:r>
            <a:r>
              <a:rPr lang="en-US" sz="2800" smtClean="0"/>
              <a:t>	</a:t>
            </a:r>
          </a:p>
          <a:p>
            <a:pPr algn="just"/>
            <a:endParaRPr lang="en-US" sz="2800" smtClean="0"/>
          </a:p>
          <a:p>
            <a:pPr algn="just"/>
            <a:endParaRPr lang="en-US" sz="2800" smtClean="0"/>
          </a:p>
          <a:p>
            <a:pPr algn="just"/>
            <a:endParaRPr lang="en-US" sz="2800" baseline="-25000" smtClean="0"/>
          </a:p>
          <a:p>
            <a:pPr algn="just"/>
            <a:endParaRPr lang="en-US" sz="2800" smtClean="0"/>
          </a:p>
          <a:p>
            <a:pPr algn="just">
              <a:buFont typeface="Wingdings" pitchFamily="2" charset="2"/>
              <a:buNone/>
            </a:pPr>
            <a:endParaRPr lang="en-US" sz="2800" smtClean="0"/>
          </a:p>
          <a:p>
            <a:pPr algn="just"/>
            <a:endParaRPr lang="en-US" sz="2800" b="1" smtClean="0"/>
          </a:p>
          <a:p>
            <a:pPr algn="just"/>
            <a:endParaRPr lang="en-US" sz="2800" smtClean="0"/>
          </a:p>
          <a:p>
            <a:pPr algn="just"/>
            <a:endParaRPr lang="en-US" sz="2800" smtClean="0"/>
          </a:p>
          <a:p>
            <a:pPr algn="just"/>
            <a:endParaRPr lang="en-US" sz="2800" b="1" smtClean="0"/>
          </a:p>
          <a:p>
            <a:pPr algn="just"/>
            <a:endParaRPr lang="en-US" sz="28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 dirty="0"/>
          </a:p>
        </p:txBody>
      </p:sp>
      <p:cxnSp>
        <p:nvCxnSpPr>
          <p:cNvPr id="146438" name="Straight Connector 7"/>
          <p:cNvCxnSpPr>
            <a:cxnSpLocks noChangeShapeType="1"/>
          </p:cNvCxnSpPr>
          <p:nvPr/>
        </p:nvCxnSpPr>
        <p:spPr bwMode="auto">
          <a:xfrm>
            <a:off x="838200" y="32766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6439" name="Straight Connector 8"/>
          <p:cNvCxnSpPr>
            <a:cxnSpLocks noChangeShapeType="1"/>
          </p:cNvCxnSpPr>
          <p:nvPr/>
        </p:nvCxnSpPr>
        <p:spPr bwMode="auto">
          <a:xfrm>
            <a:off x="1905000" y="43434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6440" name="Straight Connector 9"/>
          <p:cNvCxnSpPr>
            <a:cxnSpLocks noChangeShapeType="1"/>
          </p:cNvCxnSpPr>
          <p:nvPr/>
        </p:nvCxnSpPr>
        <p:spPr bwMode="auto">
          <a:xfrm>
            <a:off x="990600" y="43434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The decoder output is given to memory bank enable signal(chip enable(CE))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OE(output enable) of all memory banks is connected to  MRDC(memory read command)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cxnSp>
        <p:nvCxnSpPr>
          <p:cNvPr id="147462" name="Straight Connector 11"/>
          <p:cNvCxnSpPr>
            <a:cxnSpLocks noChangeShapeType="1"/>
          </p:cNvCxnSpPr>
          <p:nvPr/>
        </p:nvCxnSpPr>
        <p:spPr bwMode="auto">
          <a:xfrm>
            <a:off x="6629400" y="21336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463" name="Straight Connector 11"/>
          <p:cNvCxnSpPr>
            <a:cxnSpLocks noChangeShapeType="1"/>
          </p:cNvCxnSpPr>
          <p:nvPr/>
        </p:nvCxnSpPr>
        <p:spPr bwMode="auto">
          <a:xfrm>
            <a:off x="914400" y="3276600"/>
            <a:ext cx="457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464" name="Straight Connector 11"/>
          <p:cNvCxnSpPr>
            <a:cxnSpLocks noChangeShapeType="1"/>
          </p:cNvCxnSpPr>
          <p:nvPr/>
        </p:nvCxnSpPr>
        <p:spPr bwMode="auto">
          <a:xfrm>
            <a:off x="3276600" y="3733800"/>
            <a:ext cx="914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pic>
        <p:nvPicPr>
          <p:cNvPr id="148485" name="Picture 7" descr="http://www.ece.unm.edu/%7Ejimp/310/slides/8086_memory3-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533400"/>
            <a:ext cx="8077200" cy="5334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5673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other bank is connected to the upper half of the data bus (D8 - D15) and contains odd address bytes. </a:t>
            </a:r>
            <a:r>
              <a:rPr lang="en-US" sz="2800" i="1" smtClean="0"/>
              <a:t>i.e.,</a:t>
            </a:r>
            <a:r>
              <a:rPr lang="en-US" sz="2800" smtClean="0"/>
              <a:t> when  </a:t>
            </a:r>
            <a:r>
              <a:rPr lang="en-US" sz="2800" b="1" i="1" smtClean="0"/>
              <a:t>A0 is high(1) and BHE (Bus High Enable) is low(0)</a:t>
            </a:r>
            <a:r>
              <a:rPr lang="en-US" sz="2800" smtClean="0"/>
              <a:t>, the odd bank is selected. so it is referred as </a:t>
            </a:r>
            <a:r>
              <a:rPr lang="en-US" sz="2800" b="1" i="1" smtClean="0"/>
              <a:t>odd addressed bank.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specific byte within each bank is selected by address lines A1-A19 </a:t>
            </a:r>
          </a:p>
        </p:txBody>
      </p:sp>
      <p:sp>
        <p:nvSpPr>
          <p:cNvPr id="1198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15" name="Line 6"/>
          <p:cNvSpPr>
            <a:spLocks noChangeShapeType="1"/>
          </p:cNvSpPr>
          <p:nvPr/>
        </p:nvSpPr>
        <p:spPr bwMode="auto">
          <a:xfrm>
            <a:off x="7239000" y="1676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457200"/>
          <a:ext cx="86106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667250" imgH="1685925" progId="CorelDraw.Graphic.8">
                  <p:embed/>
                </p:oleObj>
              </mc:Choice>
              <mc:Fallback>
                <p:oleObj r:id="rId3" imgW="4667250" imgH="1685925" progId="CorelDraw.Graphic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861060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Data can be accessed from the memory in four different ways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8 - bit data from Lower (Even) address Bank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8 - bit data from Higher (Odd) address Bank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16 - bit data starting from Even Address</a:t>
            </a:r>
          </a:p>
          <a:p>
            <a:pPr algn="just" eaLnBrk="1" hangingPunct="1">
              <a:lnSpc>
                <a:spcPct val="90000"/>
              </a:lnSpc>
            </a:pPr>
            <a:endParaRPr lang="en-US" sz="28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16 - bit data starting from Odd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mtClean="0"/>
              <a:t> 8-bit data from Even address Bank 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4800" y="1295400"/>
          <a:ext cx="8382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057650" imgH="2476500" progId="CorelDraw.Graphic.8">
                  <p:embed/>
                </p:oleObj>
              </mc:Choice>
              <mc:Fallback>
                <p:oleObj r:id="rId3" imgW="4057650" imgH="2476500" progId="CorelDraw.Graphic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382000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4290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To access memory bytes from Even address, information is transferred over the  lower half of the data bus (D0 - D7)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The A0 is output LOW(0) and BHE is output HIGH(1) enabling only the even address bank </a:t>
            </a:r>
          </a:p>
        </p:txBody>
      </p:sp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6324600" y="3276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++++++++++++++++++++++++++++++++++++++++</a:t>
            </a:r>
            <a:endParaRPr lang="en-US" alt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smtClean="0"/>
              <a:t>8-bit Data from Odd Address Bank 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81000" y="1371600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4057650" imgH="2476500" progId="CorelDraw.Graphic.8">
                  <p:embed/>
                </p:oleObj>
              </mc:Choice>
              <mc:Fallback>
                <p:oleObj r:id="rId3" imgW="4057650" imgH="2476500" progId="CorelDraw.Graphic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3820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1454</Words>
  <Application>Microsoft Office PowerPoint</Application>
  <PresentationFormat>On-screen Show (4:3)</PresentationFormat>
  <Paragraphs>400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CorelDraw.Graphic.8</vt:lpstr>
      <vt:lpstr>PowerPoint Presentation</vt:lpstr>
      <vt:lpstr>Physical organization of memory and memory addressing</vt:lpstr>
      <vt:lpstr>PowerPoint Presentation</vt:lpstr>
      <vt:lpstr>PowerPoint Presentation</vt:lpstr>
      <vt:lpstr>PowerPoint Presentation</vt:lpstr>
      <vt:lpstr>PowerPoint Presentation</vt:lpstr>
      <vt:lpstr> 8-bit data from Even address Bank </vt:lpstr>
      <vt:lpstr>PowerPoint Presentation</vt:lpstr>
      <vt:lpstr>8-bit Data from Odd Address Bank </vt:lpstr>
      <vt:lpstr>PowerPoint Presentation</vt:lpstr>
      <vt:lpstr>16-bit Data Access starting from Even - Address</vt:lpstr>
      <vt:lpstr>PowerPoint Presentation</vt:lpstr>
      <vt:lpstr>16-bit Data Access starting from Odd Address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 512KB RAM with 8086</vt:lpstr>
      <vt:lpstr>PowerPoint Presentation</vt:lpstr>
      <vt:lpstr>Address map…</vt:lpstr>
      <vt:lpstr>Interfacing</vt:lpstr>
      <vt:lpstr>Memory Chip selection</vt:lpstr>
      <vt:lpstr>80386DX and 80486(32-bit) Memory interface</vt:lpstr>
      <vt:lpstr>Memory interface of 1GB RAM to 80386DX</vt:lpstr>
      <vt:lpstr>Address map…</vt:lpstr>
      <vt:lpstr>Interfacing</vt:lpstr>
      <vt:lpstr>Memory Chip selection</vt:lpstr>
      <vt:lpstr>64 – bit processor memory interface</vt:lpstr>
      <vt:lpstr>Generation of Write Strobes</vt:lpstr>
      <vt:lpstr>PowerPoint Presentation</vt:lpstr>
      <vt:lpstr>Memory interface of 512KB RAM to 64 bit processor(Pentium)</vt:lpstr>
      <vt:lpstr>Address map…</vt:lpstr>
      <vt:lpstr>Pentium Memory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shilpa m k</dc:creator>
  <cp:lastModifiedBy>Skanda</cp:lastModifiedBy>
  <cp:revision>2</cp:revision>
  <dcterms:created xsi:type="dcterms:W3CDTF">2017-07-28T06:33:29Z</dcterms:created>
  <dcterms:modified xsi:type="dcterms:W3CDTF">2019-12-29T10:03:32Z</dcterms:modified>
</cp:coreProperties>
</file>