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99" r:id="rId6"/>
    <p:sldId id="261" r:id="rId7"/>
    <p:sldId id="263" r:id="rId8"/>
    <p:sldId id="266" r:id="rId9"/>
    <p:sldId id="267" r:id="rId10"/>
    <p:sldId id="268" r:id="rId11"/>
    <p:sldId id="271" r:id="rId12"/>
    <p:sldId id="269" r:id="rId13"/>
    <p:sldId id="272" r:id="rId14"/>
    <p:sldId id="273" r:id="rId15"/>
    <p:sldId id="274" r:id="rId16"/>
    <p:sldId id="275" r:id="rId17"/>
    <p:sldId id="300" r:id="rId18"/>
    <p:sldId id="301" r:id="rId19"/>
    <p:sldId id="306" r:id="rId20"/>
    <p:sldId id="277" r:id="rId21"/>
    <p:sldId id="281" r:id="rId22"/>
    <p:sldId id="282" r:id="rId23"/>
    <p:sldId id="283" r:id="rId24"/>
    <p:sldId id="285" r:id="rId25"/>
    <p:sldId id="307" r:id="rId26"/>
    <p:sldId id="279" r:id="rId27"/>
    <p:sldId id="286" r:id="rId28"/>
    <p:sldId id="287" r:id="rId29"/>
    <p:sldId id="288" r:id="rId30"/>
    <p:sldId id="302" r:id="rId31"/>
    <p:sldId id="303" r:id="rId32"/>
    <p:sldId id="289" r:id="rId33"/>
    <p:sldId id="304" r:id="rId34"/>
    <p:sldId id="290" r:id="rId35"/>
    <p:sldId id="292" r:id="rId36"/>
    <p:sldId id="305" r:id="rId37"/>
    <p:sldId id="294" r:id="rId38"/>
    <p:sldId id="295" r:id="rId39"/>
    <p:sldId id="296" r:id="rId40"/>
    <p:sldId id="297" r:id="rId41"/>
    <p:sldId id="29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44B1B-6FC4-44AA-9DE5-9901E9A38078}" type="datetimeFigureOut">
              <a:rPr lang="en-US" smtClean="0"/>
              <a:pPr/>
              <a:t>3/16/2017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662F9-04EC-4A33-9D67-FBC2331C0CA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662F9-04EC-4A33-9D67-FBC2331C0CA1}" type="slidenum">
              <a:rPr lang="en-IN" smtClean="0"/>
              <a:pPr/>
              <a:t>27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er_Datagram_Protocol" TargetMode="External"/><Relationship Id="rId2" Type="http://schemas.openxmlformats.org/officeDocument/2006/relationships/hyperlink" Target="https://en.wikipedia.org/wiki/Transmission_Control_Protoco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Network Programming with Java 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User Datagram Protocol (UDP) is faster than TCP.</a:t>
            </a:r>
          </a:p>
          <a:p>
            <a:pPr algn="just"/>
            <a:r>
              <a:rPr lang="en-IN" sz="2400" dirty="0" smtClean="0"/>
              <a:t>UDP is an unreliable protocol, since:</a:t>
            </a:r>
          </a:p>
          <a:p>
            <a:pPr algn="just"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FF0000"/>
                </a:solidFill>
              </a:rPr>
              <a:t> it doesn't guarantee that each packet will arrive;</a:t>
            </a:r>
          </a:p>
          <a:p>
            <a:pPr algn="just"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FF0000"/>
                </a:solidFill>
              </a:rPr>
              <a:t> it doesn't guarantee that packets will be in the right order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 smtClean="0"/>
              <a:t>UDP doesn't </a:t>
            </a:r>
            <a:r>
              <a:rPr lang="en-IN" sz="2400" dirty="0" smtClean="0">
                <a:solidFill>
                  <a:srgbClr val="FF0000"/>
                </a:solidFill>
              </a:rPr>
              <a:t>re-send a packet if it is missing or there is some other error, and it doesn't assemble packets into the correct order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Starting Network Programming in Java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The </a:t>
            </a:r>
            <a:r>
              <a:rPr lang="en-IN" b="1" dirty="0" err="1" smtClean="0"/>
              <a:t>InetAddress</a:t>
            </a:r>
            <a:r>
              <a:rPr lang="en-IN" b="1" dirty="0" smtClean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One of the classes within package java.net is called </a:t>
            </a:r>
            <a:r>
              <a:rPr lang="en-IN" sz="2400" dirty="0" err="1" smtClean="0"/>
              <a:t>InetAddress</a:t>
            </a:r>
            <a:r>
              <a:rPr lang="en-IN" sz="2400" dirty="0" smtClean="0"/>
              <a:t>, which handles Internet addresses both as host names and as IP addresses.</a:t>
            </a:r>
          </a:p>
          <a:p>
            <a:pPr algn="just"/>
            <a:r>
              <a:rPr lang="en-IN" sz="2400" dirty="0" smtClean="0"/>
              <a:t>Method </a:t>
            </a:r>
            <a:r>
              <a:rPr lang="en-IN" sz="2400" dirty="0" err="1" smtClean="0">
                <a:solidFill>
                  <a:srgbClr val="FF0000"/>
                </a:solidFill>
              </a:rPr>
              <a:t>getByName</a:t>
            </a:r>
            <a:r>
              <a:rPr lang="en-IN" sz="2400" dirty="0" smtClean="0"/>
              <a:t> of this class uses DNS to return the Internet address of a </a:t>
            </a:r>
            <a:r>
              <a:rPr lang="en-IN" sz="2400" dirty="0" smtClean="0">
                <a:solidFill>
                  <a:srgbClr val="FF0000"/>
                </a:solidFill>
              </a:rPr>
              <a:t>specified host name as an </a:t>
            </a:r>
            <a:r>
              <a:rPr lang="en-IN" sz="2400" dirty="0" err="1" smtClean="0">
                <a:solidFill>
                  <a:srgbClr val="FF0000"/>
                </a:solidFill>
              </a:rPr>
              <a:t>InetAddress</a:t>
            </a:r>
            <a:r>
              <a:rPr lang="en-IN" sz="2400" dirty="0" smtClean="0">
                <a:solidFill>
                  <a:srgbClr val="FF0000"/>
                </a:solidFill>
              </a:rPr>
              <a:t> object.</a:t>
            </a:r>
          </a:p>
          <a:p>
            <a:pPr algn="just"/>
            <a:r>
              <a:rPr lang="en-IN" sz="2400" dirty="0" err="1" smtClean="0"/>
              <a:t>getByName</a:t>
            </a:r>
            <a:r>
              <a:rPr lang="en-IN" sz="2400" dirty="0" smtClean="0"/>
              <a:t> throws the checked exception </a:t>
            </a:r>
            <a:r>
              <a:rPr lang="en-IN" sz="2400" dirty="0" err="1" smtClean="0">
                <a:solidFill>
                  <a:srgbClr val="FF0000"/>
                </a:solidFill>
              </a:rPr>
              <a:t>UnknownHostException</a:t>
            </a:r>
            <a:r>
              <a:rPr lang="en-IN" sz="2400" dirty="0" smtClean="0"/>
              <a:t> if the host name is not recognised</a:t>
            </a:r>
            <a:endParaRPr lang="en-IN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04850"/>
            <a:ext cx="8177213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752600"/>
            <a:ext cx="6248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IP address of</a:t>
            </a:r>
            <a:br>
              <a:rPr lang="en-IN" dirty="0" smtClean="0"/>
            </a:br>
            <a:r>
              <a:rPr lang="en-IN" dirty="0" smtClean="0"/>
              <a:t>the current machine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9976" y="1600200"/>
            <a:ext cx="716404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76400"/>
            <a:ext cx="7315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TCP Sockets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A communication link created via TCP/IP sockets is a </a:t>
            </a:r>
            <a:r>
              <a:rPr lang="en-IN" sz="2400" b="1" dirty="0" smtClean="0">
                <a:solidFill>
                  <a:srgbClr val="FF0000"/>
                </a:solidFill>
              </a:rPr>
              <a:t>connection-orientated link.</a:t>
            </a:r>
          </a:p>
          <a:p>
            <a:pPr algn="just"/>
            <a:r>
              <a:rPr lang="en-IN" sz="2400" dirty="0" smtClean="0"/>
              <a:t>Connection between server and client remains </a:t>
            </a:r>
            <a:r>
              <a:rPr lang="en-IN" sz="2400" dirty="0" smtClean="0">
                <a:solidFill>
                  <a:srgbClr val="FF0000"/>
                </a:solidFill>
              </a:rPr>
              <a:t>open throughout only broken formally terminates the exchanges.</a:t>
            </a:r>
          </a:p>
          <a:p>
            <a:pPr algn="just"/>
            <a:r>
              <a:rPr lang="en-IN" sz="2400" dirty="0" smtClean="0"/>
              <a:t>There are two separate types of process involved :</a:t>
            </a:r>
            <a:r>
              <a:rPr lang="en-IN" sz="2400" dirty="0" smtClean="0">
                <a:solidFill>
                  <a:srgbClr val="FF0000"/>
                </a:solidFill>
              </a:rPr>
              <a:t>client and server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 lvl="0" algn="just"/>
            <a:r>
              <a:rPr lang="en-US" sz="2800" b="1" dirty="0" smtClean="0"/>
              <a:t>Create a socket program using TCP sockets to send message between client and server. </a:t>
            </a:r>
            <a:endParaRPr lang="en-IN" sz="2800" b="1" dirty="0" smtClean="0"/>
          </a:p>
          <a:p>
            <a:pPr algn="just"/>
            <a:endParaRPr lang="en-IN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Steps for the Server End</a:t>
            </a:r>
          </a:p>
          <a:p>
            <a:pPr marL="514350" indent="-514350" algn="just">
              <a:buNone/>
            </a:pPr>
            <a:r>
              <a:rPr lang="en-IN" sz="2400" dirty="0" smtClean="0"/>
              <a:t>1.Create a Server Socket object.</a:t>
            </a:r>
          </a:p>
          <a:p>
            <a:pPr marL="514350" indent="-514350" algn="just">
              <a:buNone/>
            </a:pPr>
            <a:r>
              <a:rPr lang="en-IN" sz="2400" dirty="0" smtClean="0"/>
              <a:t>2. Put the server into a waiting state.</a:t>
            </a:r>
          </a:p>
          <a:p>
            <a:pPr marL="514350" indent="-514350" algn="just">
              <a:buNone/>
            </a:pPr>
            <a:r>
              <a:rPr lang="en-IN" sz="2400" dirty="0" smtClean="0"/>
              <a:t>3. Set up input and output streams.</a:t>
            </a:r>
          </a:p>
          <a:p>
            <a:pPr marL="514350" indent="-514350" algn="just">
              <a:buNone/>
            </a:pPr>
            <a:r>
              <a:rPr lang="en-IN" sz="2400" dirty="0" smtClean="0"/>
              <a:t>4. Send and receive data.</a:t>
            </a:r>
          </a:p>
          <a:p>
            <a:pPr marL="514350" indent="-514350" algn="just">
              <a:buNone/>
            </a:pPr>
            <a:r>
              <a:rPr lang="en-IN" sz="2400" dirty="0" smtClean="0"/>
              <a:t>5. Close the connection (after completion of the dialogue).</a:t>
            </a:r>
          </a:p>
          <a:p>
            <a:pPr marL="514350" indent="-514350" algn="just">
              <a:buNone/>
            </a:pPr>
            <a:endParaRPr lang="en-IN" b="1" dirty="0" smtClean="0"/>
          </a:p>
          <a:p>
            <a:pPr marL="514350" indent="-514350" algn="just">
              <a:buNone/>
            </a:pPr>
            <a:endParaRPr lang="en-IN" b="1" dirty="0" smtClean="0"/>
          </a:p>
          <a:p>
            <a:pPr marL="514350" indent="-514350" algn="just">
              <a:buNone/>
            </a:pPr>
            <a:endParaRPr lang="en-IN" b="1" dirty="0" smtClean="0"/>
          </a:p>
          <a:p>
            <a:pPr marL="514350" indent="-514350" algn="just">
              <a:buAutoNum type="arabicPeriod"/>
            </a:pPr>
            <a:endParaRPr lang="en-IN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Clients and  Servers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b="1" dirty="0" smtClean="0"/>
              <a:t>Computer network</a:t>
            </a:r>
            <a:r>
              <a:rPr lang="en-IN" sz="2400" dirty="0" smtClean="0"/>
              <a:t> is a set of </a:t>
            </a:r>
            <a:r>
              <a:rPr lang="en-IN" sz="2400" b="1" dirty="0" smtClean="0"/>
              <a:t>computers</a:t>
            </a:r>
            <a:r>
              <a:rPr lang="en-IN" sz="2400" dirty="0" smtClean="0"/>
              <a:t> connected together for the purpose of sharing resources</a:t>
            </a:r>
          </a:p>
          <a:p>
            <a:pPr algn="just"/>
            <a:r>
              <a:rPr lang="en-IN" sz="2400" dirty="0" smtClean="0"/>
              <a:t>The most common categories of network software nowadays are </a:t>
            </a:r>
            <a:r>
              <a:rPr lang="en-IN" sz="2400" dirty="0" smtClean="0">
                <a:solidFill>
                  <a:srgbClr val="FF0000"/>
                </a:solidFill>
              </a:rPr>
              <a:t>clients and servers.</a:t>
            </a:r>
          </a:p>
          <a:p>
            <a:pPr algn="just"/>
            <a:r>
              <a:rPr lang="en-IN" sz="2400" dirty="0" smtClean="0"/>
              <a:t>A server, as the name implies, provides a service of some kind. </a:t>
            </a:r>
          </a:p>
          <a:p>
            <a:pPr algn="just"/>
            <a:r>
              <a:rPr lang="en-IN" sz="2400" dirty="0" smtClean="0"/>
              <a:t>This service is provided for clients that connect to the server's host machine specifically for the purpose of accessing the service. </a:t>
            </a:r>
          </a:p>
          <a:p>
            <a:r>
              <a:rPr lang="en-IN" sz="2400" dirty="0" smtClean="0"/>
              <a:t>clients that </a:t>
            </a:r>
            <a:r>
              <a:rPr lang="en-IN" sz="2400" dirty="0" smtClean="0">
                <a:solidFill>
                  <a:srgbClr val="FF0000"/>
                </a:solidFill>
              </a:rPr>
              <a:t>initiate a dialogue with the server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IN" sz="2400" b="1" dirty="0" smtClean="0"/>
              <a:t>Setting up a server process requires five steps...</a:t>
            </a:r>
          </a:p>
          <a:p>
            <a:pPr marL="514350" indent="-514350" algn="just">
              <a:buAutoNum type="arabicPeriod"/>
            </a:pPr>
            <a:r>
              <a:rPr lang="en-IN" sz="2400" b="1" dirty="0" smtClean="0"/>
              <a:t>Create a </a:t>
            </a:r>
            <a:r>
              <a:rPr lang="en-IN" sz="2400" b="1" dirty="0" err="1" smtClean="0"/>
              <a:t>ServerSocket</a:t>
            </a:r>
            <a:r>
              <a:rPr lang="en-IN" sz="2400" b="1" dirty="0" smtClean="0"/>
              <a:t> object.</a:t>
            </a:r>
          </a:p>
          <a:p>
            <a:pPr marL="742950" indent="-742950" algn="just">
              <a:buNone/>
            </a:pPr>
            <a:r>
              <a:rPr lang="en-IN" sz="2400" b="1" dirty="0" err="1" smtClean="0">
                <a:solidFill>
                  <a:srgbClr val="FF0000"/>
                </a:solidFill>
              </a:rPr>
              <a:t>ServerSocket</a:t>
            </a:r>
            <a:r>
              <a:rPr lang="en-IN" sz="2400" b="1" dirty="0" smtClean="0">
                <a:solidFill>
                  <a:srgbClr val="FF0000"/>
                </a:solidFill>
              </a:rPr>
              <a:t> </a:t>
            </a:r>
            <a:r>
              <a:rPr lang="en-IN" sz="2400" b="1" dirty="0" err="1" smtClean="0">
                <a:solidFill>
                  <a:srgbClr val="FF0000"/>
                </a:solidFill>
              </a:rPr>
              <a:t>servSock</a:t>
            </a:r>
            <a:r>
              <a:rPr lang="en-IN" sz="2400" b="1" dirty="0" smtClean="0">
                <a:solidFill>
                  <a:srgbClr val="FF0000"/>
                </a:solidFill>
              </a:rPr>
              <a:t> = new </a:t>
            </a:r>
            <a:r>
              <a:rPr lang="en-IN" sz="2400" b="1" dirty="0" err="1" smtClean="0">
                <a:solidFill>
                  <a:srgbClr val="FF0000"/>
                </a:solidFill>
              </a:rPr>
              <a:t>ServerSocket</a:t>
            </a:r>
            <a:r>
              <a:rPr lang="en-IN" sz="2400" b="1" dirty="0" smtClean="0">
                <a:solidFill>
                  <a:srgbClr val="FF0000"/>
                </a:solidFill>
              </a:rPr>
              <a:t>(1234);</a:t>
            </a:r>
          </a:p>
          <a:p>
            <a:pPr algn="just">
              <a:buNone/>
            </a:pPr>
            <a:r>
              <a:rPr lang="en-IN" sz="2400" b="1" dirty="0" smtClean="0"/>
              <a:t>2. Put the server into a waiting state.</a:t>
            </a:r>
          </a:p>
          <a:p>
            <a:pPr algn="just">
              <a:buNone/>
            </a:pPr>
            <a:r>
              <a:rPr lang="en-IN" sz="2400" dirty="0" smtClean="0"/>
              <a:t> Socket object when a connection is made. </a:t>
            </a:r>
          </a:p>
          <a:p>
            <a:pPr algn="just"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Socket link = </a:t>
            </a:r>
            <a:r>
              <a:rPr lang="en-IN" sz="2400" b="1" dirty="0" err="1" smtClean="0">
                <a:solidFill>
                  <a:srgbClr val="FF0000"/>
                </a:solidFill>
              </a:rPr>
              <a:t>servSock.accept</a:t>
            </a:r>
            <a:r>
              <a:rPr lang="en-IN" sz="2400" b="1" dirty="0" smtClean="0">
                <a:solidFill>
                  <a:srgbClr val="FF0000"/>
                </a:solidFill>
              </a:rPr>
              <a:t>();</a:t>
            </a:r>
          </a:p>
          <a:p>
            <a:pPr algn="just">
              <a:buNone/>
            </a:pPr>
            <a:r>
              <a:rPr lang="en-IN" sz="2400" b="1" dirty="0" smtClean="0"/>
              <a:t>3. Set up input and output streams.</a:t>
            </a:r>
          </a:p>
          <a:p>
            <a:pPr algn="just"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Scanner input = new Scanner(</a:t>
            </a:r>
            <a:r>
              <a:rPr lang="en-IN" sz="2400" b="1" dirty="0" err="1" smtClean="0">
                <a:solidFill>
                  <a:srgbClr val="FF0000"/>
                </a:solidFill>
              </a:rPr>
              <a:t>link.getInputStream</a:t>
            </a:r>
            <a:r>
              <a:rPr lang="en-IN" sz="2400" b="1" dirty="0" smtClean="0">
                <a:solidFill>
                  <a:srgbClr val="FF0000"/>
                </a:solidFill>
              </a:rPr>
              <a:t>());</a:t>
            </a:r>
          </a:p>
          <a:p>
            <a:pPr algn="just">
              <a:buNone/>
            </a:pPr>
            <a:r>
              <a:rPr lang="en-IN" sz="2400" b="1" dirty="0" err="1" smtClean="0">
                <a:solidFill>
                  <a:srgbClr val="FF0000"/>
                </a:solidFill>
              </a:rPr>
              <a:t>PrintWriter</a:t>
            </a:r>
            <a:r>
              <a:rPr lang="en-IN" sz="2400" b="1" dirty="0" smtClean="0">
                <a:solidFill>
                  <a:srgbClr val="FF0000"/>
                </a:solidFill>
              </a:rPr>
              <a:t> output =new </a:t>
            </a:r>
            <a:r>
              <a:rPr lang="en-IN" sz="2400" b="1" dirty="0" err="1" smtClean="0">
                <a:solidFill>
                  <a:srgbClr val="FF0000"/>
                </a:solidFill>
              </a:rPr>
              <a:t>PrintWriter</a:t>
            </a:r>
            <a:r>
              <a:rPr lang="en-IN" sz="2400" b="1" dirty="0" smtClean="0">
                <a:solidFill>
                  <a:srgbClr val="FF0000"/>
                </a:solidFill>
              </a:rPr>
              <a:t>(</a:t>
            </a:r>
            <a:r>
              <a:rPr lang="en-IN" sz="2400" b="1" dirty="0" err="1" smtClean="0">
                <a:solidFill>
                  <a:srgbClr val="FF0000"/>
                </a:solidFill>
              </a:rPr>
              <a:t>link.getOutputStream</a:t>
            </a:r>
            <a:r>
              <a:rPr lang="en-IN" sz="2400" b="1" dirty="0" smtClean="0">
                <a:solidFill>
                  <a:srgbClr val="FF0000"/>
                </a:solidFill>
              </a:rPr>
              <a:t>(),true);</a:t>
            </a:r>
          </a:p>
          <a:p>
            <a:pPr algn="just">
              <a:buNone/>
            </a:pPr>
            <a:r>
              <a:rPr lang="en-IN" sz="2400" b="1" dirty="0" smtClean="0"/>
              <a:t>4. Send and receive data.</a:t>
            </a:r>
          </a:p>
          <a:p>
            <a:pPr algn="just">
              <a:buNone/>
            </a:pPr>
            <a:r>
              <a:rPr lang="en-IN" sz="2400" dirty="0" smtClean="0"/>
              <a:t>Use method </a:t>
            </a:r>
            <a:r>
              <a:rPr lang="en-IN" sz="2400" dirty="0" err="1" smtClean="0"/>
              <a:t>nextLine</a:t>
            </a:r>
            <a:r>
              <a:rPr lang="en-IN" sz="2400" dirty="0" smtClean="0"/>
              <a:t> for receiving data and method </a:t>
            </a:r>
            <a:r>
              <a:rPr lang="en-IN" sz="2400" dirty="0" err="1" smtClean="0"/>
              <a:t>println</a:t>
            </a:r>
            <a:r>
              <a:rPr lang="en-IN" sz="2400" dirty="0" smtClean="0"/>
              <a:t> for sending data, </a:t>
            </a:r>
            <a:endParaRPr lang="en-IN" sz="2400" b="1" dirty="0" smtClean="0"/>
          </a:p>
          <a:p>
            <a:pPr algn="just">
              <a:buNone/>
            </a:pPr>
            <a:r>
              <a:rPr lang="en-IN" sz="2400" b="1" dirty="0" err="1" smtClean="0">
                <a:solidFill>
                  <a:srgbClr val="FF0000"/>
                </a:solidFill>
              </a:rPr>
              <a:t>output.println</a:t>
            </a:r>
            <a:r>
              <a:rPr lang="en-IN" sz="2400" b="1" dirty="0" smtClean="0">
                <a:solidFill>
                  <a:srgbClr val="FF0000"/>
                </a:solidFill>
              </a:rPr>
              <a:t>("Awaiting data...");</a:t>
            </a:r>
          </a:p>
          <a:p>
            <a:pPr algn="just"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String input = </a:t>
            </a:r>
            <a:r>
              <a:rPr lang="en-IN" sz="2400" b="1" dirty="0" err="1" smtClean="0">
                <a:solidFill>
                  <a:srgbClr val="FF0000"/>
                </a:solidFill>
              </a:rPr>
              <a:t>input.nextLine</a:t>
            </a:r>
            <a:r>
              <a:rPr lang="en-IN" sz="2400" b="1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IN" sz="2400" b="1" dirty="0" smtClean="0"/>
              <a:t>5. Close the connection (after completion of the dialogue).</a:t>
            </a:r>
          </a:p>
          <a:p>
            <a:pPr>
              <a:buNone/>
            </a:pPr>
            <a:r>
              <a:rPr lang="en-IN" sz="2400" dirty="0" smtClean="0"/>
              <a:t>This is achieved via method </a:t>
            </a:r>
            <a:r>
              <a:rPr lang="en-IN" sz="2400" i="1" dirty="0" smtClean="0"/>
              <a:t>close of class Socket. For example: </a:t>
            </a:r>
            <a:r>
              <a:rPr lang="en-IN" sz="2400" b="1" dirty="0" err="1" smtClean="0">
                <a:solidFill>
                  <a:srgbClr val="FF0000"/>
                </a:solidFill>
              </a:rPr>
              <a:t>link.close</a:t>
            </a:r>
            <a:r>
              <a:rPr lang="en-IN" sz="2400" b="1" dirty="0" smtClean="0">
                <a:solidFill>
                  <a:srgbClr val="FF0000"/>
                </a:solidFill>
              </a:rPr>
              <a:t>();</a:t>
            </a:r>
          </a:p>
          <a:p>
            <a:pPr algn="just">
              <a:buNone/>
            </a:pPr>
            <a:endParaRPr lang="en-IN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705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//Server that echoes back client's messages.</a:t>
            </a:r>
          </a:p>
          <a:p>
            <a:pPr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//messages received. Uses TCP.</a:t>
            </a:r>
          </a:p>
          <a:p>
            <a:pPr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import java.io.*;</a:t>
            </a:r>
          </a:p>
          <a:p>
            <a:pPr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import java.net.*;</a:t>
            </a:r>
          </a:p>
          <a:p>
            <a:pPr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IN" sz="1400" b="1" dirty="0" err="1" smtClean="0">
                <a:latin typeface="Arial" pitchFamily="34" charset="0"/>
                <a:cs typeface="Arial" pitchFamily="34" charset="0"/>
              </a:rPr>
              <a:t>java.util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.*;</a:t>
            </a:r>
          </a:p>
          <a:p>
            <a:pPr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public class </a:t>
            </a:r>
            <a:r>
              <a:rPr lang="en-IN" sz="1400" b="1" dirty="0" err="1" smtClean="0">
                <a:latin typeface="Arial" pitchFamily="34" charset="0"/>
                <a:cs typeface="Arial" pitchFamily="34" charset="0"/>
              </a:rPr>
              <a:t>TCPEchoServer</a:t>
            </a:r>
            <a:endParaRPr lang="en-IN" sz="1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private static </a:t>
            </a:r>
            <a:r>
              <a:rPr lang="en-IN" sz="1400" b="1" dirty="0" err="1" smtClean="0">
                <a:latin typeface="Arial" pitchFamily="34" charset="0"/>
                <a:cs typeface="Arial" pitchFamily="34" charset="0"/>
              </a:rPr>
              <a:t>ServerSocket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b="1" i="1" dirty="0" err="1" smtClean="0">
                <a:latin typeface="Arial" pitchFamily="34" charset="0"/>
                <a:cs typeface="Arial" pitchFamily="34" charset="0"/>
              </a:rPr>
              <a:t>servSock</a:t>
            </a:r>
            <a:r>
              <a:rPr lang="en-IN" sz="1400" b="1" i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private static final </a:t>
            </a:r>
            <a:r>
              <a:rPr lang="en-IN" sz="14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b="1" i="1" dirty="0" smtClean="0">
                <a:latin typeface="Arial" pitchFamily="34" charset="0"/>
                <a:cs typeface="Arial" pitchFamily="34" charset="0"/>
              </a:rPr>
              <a:t>PORT = 1234;</a:t>
            </a:r>
          </a:p>
          <a:p>
            <a:pPr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public static void main(String[] </a:t>
            </a:r>
            <a:r>
              <a:rPr lang="en-IN" sz="1400" b="1" dirty="0" err="1" smtClean="0">
                <a:latin typeface="Arial" pitchFamily="34" charset="0"/>
                <a:cs typeface="Arial" pitchFamily="34" charset="0"/>
              </a:rPr>
              <a:t>args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IN" sz="1400" b="1" i="1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IN" sz="1400" b="1" i="1" dirty="0" smtClean="0">
                <a:latin typeface="Arial" pitchFamily="34" charset="0"/>
                <a:cs typeface="Arial" pitchFamily="34" charset="0"/>
              </a:rPr>
              <a:t>("Opening port...\n");</a:t>
            </a:r>
          </a:p>
          <a:p>
            <a:pPr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try</a:t>
            </a:r>
          </a:p>
          <a:p>
            <a:pPr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IN" sz="1400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servSock</a:t>
            </a:r>
            <a:r>
              <a:rPr lang="en-IN" sz="14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IN" sz="14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new </a:t>
            </a:r>
            <a:r>
              <a:rPr lang="en-IN" sz="14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ServerSocket</a:t>
            </a:r>
            <a:r>
              <a:rPr lang="en-IN" sz="14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(PORT); </a:t>
            </a:r>
            <a:r>
              <a:rPr lang="en-IN" sz="1400" b="1" i="1" dirty="0" smtClean="0">
                <a:latin typeface="Arial" pitchFamily="34" charset="0"/>
                <a:cs typeface="Arial" pitchFamily="34" charset="0"/>
              </a:rPr>
              <a:t>//Step 1</a:t>
            </a:r>
            <a:r>
              <a:rPr lang="en-IN" sz="14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catch(</a:t>
            </a:r>
            <a:r>
              <a:rPr lang="en-IN" sz="1400" b="1" dirty="0" err="1" smtClean="0">
                <a:latin typeface="Arial" pitchFamily="34" charset="0"/>
                <a:cs typeface="Arial" pitchFamily="34" charset="0"/>
              </a:rPr>
              <a:t>IOException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b="1" dirty="0" err="1" smtClean="0">
                <a:latin typeface="Arial" pitchFamily="34" charset="0"/>
                <a:cs typeface="Arial" pitchFamily="34" charset="0"/>
              </a:rPr>
              <a:t>ioEx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IN" sz="1400" b="1" i="1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IN" sz="1400" b="1" i="1" dirty="0" smtClean="0">
                <a:latin typeface="Arial" pitchFamily="34" charset="0"/>
                <a:cs typeface="Arial" pitchFamily="34" charset="0"/>
              </a:rPr>
              <a:t>("Unable to attach to port!");</a:t>
            </a:r>
          </a:p>
          <a:p>
            <a:pPr>
              <a:buNone/>
            </a:pP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IN" sz="1400" i="1" dirty="0" err="1" smtClean="0">
                <a:latin typeface="Arial" pitchFamily="34" charset="0"/>
                <a:cs typeface="Arial" pitchFamily="34" charset="0"/>
              </a:rPr>
              <a:t>exit</a:t>
            </a:r>
            <a:r>
              <a:rPr lang="en-IN" sz="1400" i="1" dirty="0" smtClean="0">
                <a:latin typeface="Arial" pitchFamily="34" charset="0"/>
                <a:cs typeface="Arial" pitchFamily="34" charset="0"/>
              </a:rPr>
              <a:t>(1);</a:t>
            </a:r>
          </a:p>
          <a:p>
            <a:pPr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do</a:t>
            </a:r>
          </a:p>
          <a:p>
            <a:pPr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IN" sz="1400" b="1" i="1" dirty="0" err="1" smtClean="0">
                <a:latin typeface="Arial" pitchFamily="34" charset="0"/>
                <a:cs typeface="Arial" pitchFamily="34" charset="0"/>
              </a:rPr>
              <a:t>handleClient</a:t>
            </a:r>
            <a:r>
              <a:rPr lang="en-IN" sz="1400" b="1" i="1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}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while (true);</a:t>
            </a:r>
          </a:p>
          <a:p>
            <a:pPr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}</a:t>
            </a:r>
            <a:endParaRPr lang="en-IN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private static void </a:t>
            </a:r>
            <a:r>
              <a:rPr lang="en-IN" sz="1400" b="1" dirty="0" err="1" smtClean="0">
                <a:latin typeface="Arial" pitchFamily="34" charset="0"/>
                <a:cs typeface="Arial" pitchFamily="34" charset="0"/>
              </a:rPr>
              <a:t>handleClient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Socket link =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null; //Step 2.</a:t>
            </a:r>
          </a:p>
          <a:p>
            <a:pPr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try</a:t>
            </a:r>
          </a:p>
          <a:p>
            <a:pPr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IN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link = </a:t>
            </a:r>
            <a:r>
              <a:rPr lang="en-IN" sz="1400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servSock.accept</a:t>
            </a:r>
            <a:r>
              <a:rPr lang="en-IN" sz="14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(); </a:t>
            </a:r>
            <a:r>
              <a:rPr lang="en-IN" sz="1400" i="1" dirty="0" smtClean="0">
                <a:latin typeface="Arial" pitchFamily="34" charset="0"/>
                <a:cs typeface="Arial" pitchFamily="34" charset="0"/>
              </a:rPr>
              <a:t>//Step 2.</a:t>
            </a:r>
          </a:p>
          <a:p>
            <a:pPr>
              <a:buNone/>
            </a:pPr>
            <a:r>
              <a:rPr lang="en-IN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Scanner input =</a:t>
            </a:r>
            <a:r>
              <a:rPr lang="en-IN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new Scanner(</a:t>
            </a:r>
            <a:r>
              <a:rPr lang="en-IN" sz="1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link.getInputStream</a:t>
            </a:r>
            <a:r>
              <a:rPr lang="en-IN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());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//Step 3.</a:t>
            </a:r>
          </a:p>
          <a:p>
            <a:pPr>
              <a:buNone/>
            </a:pPr>
            <a:r>
              <a:rPr lang="en-IN" sz="1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PrintWriter</a:t>
            </a:r>
            <a:r>
              <a:rPr lang="en-IN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output =</a:t>
            </a:r>
            <a:r>
              <a:rPr lang="en-IN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new </a:t>
            </a:r>
            <a:r>
              <a:rPr lang="en-IN" sz="1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PrintWriter</a:t>
            </a:r>
            <a:r>
              <a:rPr lang="en-IN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IN" sz="1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link.getOutputStream</a:t>
            </a:r>
            <a:r>
              <a:rPr lang="en-IN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(),true);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//Step 3.</a:t>
            </a:r>
          </a:p>
          <a:p>
            <a:pPr>
              <a:buNone/>
            </a:pPr>
            <a:r>
              <a:rPr lang="en-IN" sz="14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b="1" dirty="0" err="1" smtClean="0">
                <a:latin typeface="Arial" pitchFamily="34" charset="0"/>
                <a:cs typeface="Arial" pitchFamily="34" charset="0"/>
              </a:rPr>
              <a:t>numMessages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 = 0;</a:t>
            </a:r>
          </a:p>
          <a:p>
            <a:pPr>
              <a:buNone/>
            </a:pPr>
            <a:r>
              <a:rPr lang="en-IN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String message = </a:t>
            </a:r>
            <a:r>
              <a:rPr lang="en-IN" sz="1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input.nextLine</a:t>
            </a:r>
            <a:r>
              <a:rPr lang="en-IN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(); //Step 4.</a:t>
            </a:r>
          </a:p>
          <a:p>
            <a:pPr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while (!</a:t>
            </a:r>
            <a:r>
              <a:rPr lang="en-IN" sz="1400" b="1" dirty="0" err="1" smtClean="0">
                <a:latin typeface="Arial" pitchFamily="34" charset="0"/>
                <a:cs typeface="Arial" pitchFamily="34" charset="0"/>
              </a:rPr>
              <a:t>message.equals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("***CLOSE***"))</a:t>
            </a:r>
          </a:p>
          <a:p>
            <a:pPr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IN" sz="1400" b="1" i="1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IN" sz="1400" b="1" i="1" dirty="0" smtClean="0">
                <a:latin typeface="Arial" pitchFamily="34" charset="0"/>
                <a:cs typeface="Arial" pitchFamily="34" charset="0"/>
              </a:rPr>
              <a:t>("Message received.");</a:t>
            </a:r>
          </a:p>
          <a:p>
            <a:pPr>
              <a:buNone/>
            </a:pP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numMessages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++;</a:t>
            </a:r>
          </a:p>
          <a:p>
            <a:pPr>
              <a:buNone/>
            </a:pP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output.println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("Message " + </a:t>
            </a: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numMessages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+ ": " + message); //Step 4.</a:t>
            </a:r>
          </a:p>
          <a:p>
            <a:pPr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message = </a:t>
            </a: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input.nextLine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output.println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numMessages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+ " messages received.");/</a:t>
            </a:r>
            <a:r>
              <a:rPr lang="en-IN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/Step 4.</a:t>
            </a:r>
          </a:p>
          <a:p>
            <a:pPr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catch(</a:t>
            </a:r>
            <a:r>
              <a:rPr lang="en-IN" sz="1400" b="1" dirty="0" err="1" smtClean="0">
                <a:latin typeface="Arial" pitchFamily="34" charset="0"/>
                <a:cs typeface="Arial" pitchFamily="34" charset="0"/>
              </a:rPr>
              <a:t>IOException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b="1" dirty="0" err="1" smtClean="0">
                <a:latin typeface="Arial" pitchFamily="34" charset="0"/>
                <a:cs typeface="Arial" pitchFamily="34" charset="0"/>
              </a:rPr>
              <a:t>ioEx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ioEx.printStackTrace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sz="2500" b="1" dirty="0" smtClean="0">
                <a:latin typeface="Arial" pitchFamily="34" charset="0"/>
                <a:cs typeface="Arial" pitchFamily="34" charset="0"/>
              </a:rPr>
              <a:t>finally</a:t>
            </a:r>
          </a:p>
          <a:p>
            <a:pPr>
              <a:buNone/>
            </a:pPr>
            <a:r>
              <a:rPr lang="en-IN" sz="25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IN" sz="2500" b="1" dirty="0" smtClean="0">
                <a:latin typeface="Arial" pitchFamily="34" charset="0"/>
                <a:cs typeface="Arial" pitchFamily="34" charset="0"/>
              </a:rPr>
              <a:t>try</a:t>
            </a:r>
          </a:p>
          <a:p>
            <a:pPr>
              <a:buNone/>
            </a:pPr>
            <a:r>
              <a:rPr lang="en-IN" sz="25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IN" sz="25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IN" sz="2500" b="1" i="1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IN" sz="2500" b="1" i="1" dirty="0" smtClean="0">
                <a:latin typeface="Arial" pitchFamily="34" charset="0"/>
                <a:cs typeface="Arial" pitchFamily="34" charset="0"/>
              </a:rPr>
              <a:t>("\n* Closing connection... *");</a:t>
            </a:r>
          </a:p>
          <a:p>
            <a:pPr>
              <a:buNone/>
            </a:pPr>
            <a:r>
              <a:rPr lang="en-IN" sz="25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link.close</a:t>
            </a:r>
            <a:r>
              <a:rPr lang="en-IN" sz="2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(); </a:t>
            </a:r>
            <a:r>
              <a:rPr lang="en-IN" sz="2500" dirty="0" smtClean="0">
                <a:latin typeface="Arial" pitchFamily="34" charset="0"/>
                <a:cs typeface="Arial" pitchFamily="34" charset="0"/>
              </a:rPr>
              <a:t>//Step 5.</a:t>
            </a:r>
          </a:p>
          <a:p>
            <a:pPr>
              <a:buNone/>
            </a:pPr>
            <a:r>
              <a:rPr lang="en-IN" sz="25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r>
              <a:rPr lang="en-IN" sz="2500" b="1" dirty="0" smtClean="0">
                <a:latin typeface="Arial" pitchFamily="34" charset="0"/>
                <a:cs typeface="Arial" pitchFamily="34" charset="0"/>
              </a:rPr>
              <a:t>catch(</a:t>
            </a:r>
            <a:r>
              <a:rPr lang="en-IN" sz="2500" b="1" dirty="0" err="1" smtClean="0">
                <a:latin typeface="Arial" pitchFamily="34" charset="0"/>
                <a:cs typeface="Arial" pitchFamily="34" charset="0"/>
              </a:rPr>
              <a:t>IOException</a:t>
            </a:r>
            <a:r>
              <a:rPr lang="en-IN" sz="2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500" b="1" dirty="0" err="1" smtClean="0">
                <a:latin typeface="Arial" pitchFamily="34" charset="0"/>
                <a:cs typeface="Arial" pitchFamily="34" charset="0"/>
              </a:rPr>
              <a:t>ioEx</a:t>
            </a:r>
            <a:r>
              <a:rPr lang="en-IN" sz="25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IN" sz="25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IN" sz="25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IN" sz="2500" b="1" i="1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IN" sz="2500" b="1" i="1" dirty="0" smtClean="0">
                <a:latin typeface="Arial" pitchFamily="34" charset="0"/>
                <a:cs typeface="Arial" pitchFamily="34" charset="0"/>
              </a:rPr>
              <a:t>("Unable to disconnect!");</a:t>
            </a:r>
          </a:p>
          <a:p>
            <a:pPr>
              <a:buNone/>
            </a:pPr>
            <a:r>
              <a:rPr lang="en-IN" sz="25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IN" sz="2500" i="1" dirty="0" err="1" smtClean="0">
                <a:latin typeface="Arial" pitchFamily="34" charset="0"/>
                <a:cs typeface="Arial" pitchFamily="34" charset="0"/>
              </a:rPr>
              <a:t>exit</a:t>
            </a:r>
            <a:r>
              <a:rPr lang="en-IN" sz="2500" i="1" dirty="0" smtClean="0">
                <a:latin typeface="Arial" pitchFamily="34" charset="0"/>
                <a:cs typeface="Arial" pitchFamily="34" charset="0"/>
              </a:rPr>
              <a:t>(1);</a:t>
            </a:r>
          </a:p>
          <a:p>
            <a:pPr>
              <a:buNone/>
            </a:pPr>
            <a:endParaRPr lang="en-IN" sz="25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N" sz="25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r>
              <a:rPr lang="en-IN" sz="25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r>
              <a:rPr lang="en-IN" sz="25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r>
              <a:rPr lang="en-IN" sz="25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077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Basic Steps for the Client End:</a:t>
            </a:r>
          </a:p>
          <a:p>
            <a:pPr marL="514350" indent="-514350">
              <a:buNone/>
            </a:pPr>
            <a:r>
              <a:rPr lang="en-IN" sz="2000" b="1" dirty="0" smtClean="0"/>
              <a:t>1.Establish a connection to the server.</a:t>
            </a:r>
          </a:p>
          <a:p>
            <a:pPr marL="514350" indent="-514350">
              <a:buNone/>
            </a:pPr>
            <a:r>
              <a:rPr lang="en-IN" sz="2000" b="1" dirty="0" smtClean="0"/>
              <a:t>2. Set up input and output streams.</a:t>
            </a:r>
          </a:p>
          <a:p>
            <a:pPr marL="514350" indent="-514350">
              <a:buNone/>
            </a:pPr>
            <a:r>
              <a:rPr lang="en-IN" sz="2000" b="1" dirty="0" smtClean="0"/>
              <a:t>3. Send and receive data.</a:t>
            </a:r>
          </a:p>
          <a:p>
            <a:pPr marL="514350" indent="-514350">
              <a:buNone/>
            </a:pPr>
            <a:r>
              <a:rPr lang="en-IN" sz="2000" b="1" dirty="0" smtClean="0"/>
              <a:t>4. Close the connection.</a:t>
            </a:r>
          </a:p>
          <a:p>
            <a:pPr marL="514350" indent="-514350">
              <a:buFont typeface="Arial" pitchFamily="34" charset="0"/>
              <a:buAutoNum type="arabicPeriod"/>
            </a:pPr>
            <a:endParaRPr lang="en-IN" sz="2000" b="1" dirty="0" smtClean="0"/>
          </a:p>
          <a:p>
            <a:pPr marL="514350" indent="-514350">
              <a:buFont typeface="Arial" pitchFamily="34" charset="0"/>
              <a:buAutoNum type="arabicPeriod"/>
            </a:pPr>
            <a:endParaRPr lang="en-IN" b="1" dirty="0" smtClean="0"/>
          </a:p>
          <a:p>
            <a:pPr marL="514350" indent="-514350">
              <a:buAutoNum type="arabicPeriod"/>
            </a:pPr>
            <a:endParaRPr lang="en-IN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sz="1800" b="1" dirty="0" smtClean="0"/>
              <a:t>Establish a connection to the server.</a:t>
            </a:r>
            <a:endParaRPr lang="en-IN" sz="1800" dirty="0" smtClean="0"/>
          </a:p>
          <a:p>
            <a:pPr>
              <a:buNone/>
            </a:pPr>
            <a:r>
              <a:rPr lang="en-IN" sz="1800" b="1" dirty="0" smtClean="0">
                <a:solidFill>
                  <a:srgbClr val="FF0000"/>
                </a:solidFill>
              </a:rPr>
              <a:t>Socket link =new Socket(</a:t>
            </a:r>
            <a:r>
              <a:rPr lang="en-IN" sz="1800" b="1" dirty="0" err="1" smtClean="0">
                <a:solidFill>
                  <a:srgbClr val="FF0000"/>
                </a:solidFill>
              </a:rPr>
              <a:t>InetAddress.getLocalHost</a:t>
            </a:r>
            <a:r>
              <a:rPr lang="en-IN" sz="1800" b="1" dirty="0" smtClean="0">
                <a:solidFill>
                  <a:srgbClr val="FF0000"/>
                </a:solidFill>
              </a:rPr>
              <a:t>(),1234);</a:t>
            </a:r>
          </a:p>
          <a:p>
            <a:pPr>
              <a:buNone/>
            </a:pPr>
            <a:r>
              <a:rPr lang="en-IN" sz="1800" b="1" dirty="0" smtClean="0"/>
              <a:t>2. Set up input and output streams.</a:t>
            </a:r>
          </a:p>
          <a:p>
            <a:pPr>
              <a:buNone/>
            </a:pPr>
            <a:r>
              <a:rPr lang="en-IN" sz="1800" dirty="0" smtClean="0"/>
              <a:t>These are set up in exactly the same way as the server streams were set up</a:t>
            </a:r>
          </a:p>
          <a:p>
            <a:pPr>
              <a:buNone/>
            </a:pPr>
            <a:r>
              <a:rPr lang="en-IN" sz="1800" b="1" dirty="0" smtClean="0"/>
              <a:t>3. Send and receive data.</a:t>
            </a:r>
          </a:p>
          <a:p>
            <a:r>
              <a:rPr lang="en-IN" sz="1800" b="1" dirty="0" smtClean="0">
                <a:solidFill>
                  <a:srgbClr val="FF0000"/>
                </a:solidFill>
              </a:rPr>
              <a:t>The Scanner object at the client end will </a:t>
            </a:r>
            <a:r>
              <a:rPr lang="en-IN" sz="1800" b="1" dirty="0" smtClean="0">
                <a:solidFill>
                  <a:srgbClr val="00B050"/>
                </a:solidFill>
              </a:rPr>
              <a:t>receive messages sent by the </a:t>
            </a:r>
            <a:r>
              <a:rPr lang="en-IN" sz="1800" b="1" dirty="0" err="1" smtClean="0">
                <a:solidFill>
                  <a:srgbClr val="00B050"/>
                </a:solidFill>
              </a:rPr>
              <a:t>PrintWriter</a:t>
            </a:r>
            <a:r>
              <a:rPr lang="en-IN" sz="1800" b="1" dirty="0" smtClean="0">
                <a:solidFill>
                  <a:srgbClr val="00B050"/>
                </a:solidFill>
              </a:rPr>
              <a:t> object at the server end. </a:t>
            </a:r>
          </a:p>
          <a:p>
            <a:r>
              <a:rPr lang="en-IN" sz="1800" b="1" dirty="0" smtClean="0">
                <a:solidFill>
                  <a:srgbClr val="FF0000"/>
                </a:solidFill>
              </a:rPr>
              <a:t> The </a:t>
            </a:r>
            <a:r>
              <a:rPr lang="en-IN" sz="1800" b="1" dirty="0" err="1" smtClean="0">
                <a:solidFill>
                  <a:srgbClr val="FF0000"/>
                </a:solidFill>
              </a:rPr>
              <a:t>PrintWriter</a:t>
            </a:r>
            <a:r>
              <a:rPr lang="en-IN" sz="1800" b="1" dirty="0" smtClean="0">
                <a:solidFill>
                  <a:srgbClr val="FF0000"/>
                </a:solidFill>
              </a:rPr>
              <a:t> object at the client end </a:t>
            </a:r>
            <a:r>
              <a:rPr lang="en-IN" sz="1800" b="1" dirty="0" smtClean="0">
                <a:solidFill>
                  <a:srgbClr val="00B050"/>
                </a:solidFill>
              </a:rPr>
              <a:t>will send messages that are received by the Scanner object at the server end</a:t>
            </a:r>
          </a:p>
          <a:p>
            <a:pPr>
              <a:buNone/>
            </a:pPr>
            <a:r>
              <a:rPr lang="en-IN" sz="1800" b="1" dirty="0" smtClean="0"/>
              <a:t>4. Close the connection.</a:t>
            </a:r>
          </a:p>
          <a:p>
            <a:r>
              <a:rPr lang="en-IN" sz="1800" dirty="0" smtClean="0"/>
              <a:t>This is exactly the same as for the server process (using method close of class Socket).</a:t>
            </a:r>
          </a:p>
          <a:p>
            <a:endParaRPr lang="en-IN" sz="1800" b="1" dirty="0" smtClean="0">
              <a:solidFill>
                <a:srgbClr val="00B050"/>
              </a:solidFill>
            </a:endParaRPr>
          </a:p>
          <a:p>
            <a:endParaRPr lang="en-IN" sz="2400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600" b="1" dirty="0" smtClean="0"/>
              <a:t>import java.io.*;</a:t>
            </a:r>
          </a:p>
          <a:p>
            <a:pPr>
              <a:buNone/>
            </a:pPr>
            <a:r>
              <a:rPr lang="en-IN" sz="1600" b="1" dirty="0" smtClean="0"/>
              <a:t>import java.net.*;</a:t>
            </a:r>
          </a:p>
          <a:p>
            <a:pPr>
              <a:buNone/>
            </a:pPr>
            <a:r>
              <a:rPr lang="en-IN" sz="1600" b="1" dirty="0" smtClean="0"/>
              <a:t>import </a:t>
            </a:r>
            <a:r>
              <a:rPr lang="en-IN" sz="1600" b="1" dirty="0" err="1" smtClean="0"/>
              <a:t>java.util</a:t>
            </a:r>
            <a:r>
              <a:rPr lang="en-IN" sz="1600" b="1" dirty="0" smtClean="0"/>
              <a:t>.*;</a:t>
            </a:r>
          </a:p>
          <a:p>
            <a:pPr>
              <a:buNone/>
            </a:pPr>
            <a:r>
              <a:rPr lang="en-IN" sz="1600" b="1" dirty="0" smtClean="0"/>
              <a:t>public class </a:t>
            </a:r>
            <a:r>
              <a:rPr lang="en-IN" sz="1600" b="1" dirty="0" err="1" smtClean="0"/>
              <a:t>TCPEchoClient</a:t>
            </a:r>
            <a:endParaRPr lang="en-IN" sz="1600" b="1" dirty="0" smtClean="0"/>
          </a:p>
          <a:p>
            <a:pPr>
              <a:buNone/>
            </a:pPr>
            <a:r>
              <a:rPr lang="en-IN" sz="1600" dirty="0" smtClean="0"/>
              <a:t>{</a:t>
            </a:r>
          </a:p>
          <a:p>
            <a:pPr>
              <a:buNone/>
            </a:pPr>
            <a:r>
              <a:rPr lang="en-IN" sz="1600" b="1" dirty="0" smtClean="0"/>
              <a:t>private static </a:t>
            </a:r>
            <a:r>
              <a:rPr lang="en-IN" sz="1600" b="1" dirty="0" err="1" smtClean="0"/>
              <a:t>InetAddress</a:t>
            </a:r>
            <a:r>
              <a:rPr lang="en-IN" sz="1600" b="1" dirty="0" smtClean="0"/>
              <a:t> host;</a:t>
            </a:r>
          </a:p>
          <a:p>
            <a:pPr>
              <a:buNone/>
            </a:pPr>
            <a:r>
              <a:rPr lang="en-IN" sz="1600" b="1" dirty="0" smtClean="0"/>
              <a:t>private static final </a:t>
            </a:r>
            <a:r>
              <a:rPr lang="en-IN" sz="1600" b="1" dirty="0" err="1" smtClean="0"/>
              <a:t>int</a:t>
            </a:r>
            <a:r>
              <a:rPr lang="en-IN" sz="1600" b="1" dirty="0" smtClean="0"/>
              <a:t> PORT = 1234;</a:t>
            </a:r>
          </a:p>
          <a:p>
            <a:pPr>
              <a:buNone/>
            </a:pPr>
            <a:r>
              <a:rPr lang="en-IN" sz="1600" b="1" dirty="0" smtClean="0"/>
              <a:t>public static void main(String[] </a:t>
            </a:r>
            <a:r>
              <a:rPr lang="en-IN" sz="1600" b="1" dirty="0" err="1" smtClean="0"/>
              <a:t>args</a:t>
            </a:r>
            <a:r>
              <a:rPr lang="en-IN" sz="1600" b="1" dirty="0" smtClean="0"/>
              <a:t>)</a:t>
            </a:r>
          </a:p>
          <a:p>
            <a:pPr>
              <a:buNone/>
            </a:pPr>
            <a:r>
              <a:rPr lang="en-IN" sz="1600" dirty="0" smtClean="0"/>
              <a:t>{</a:t>
            </a:r>
          </a:p>
          <a:p>
            <a:pPr>
              <a:buNone/>
            </a:pPr>
            <a:r>
              <a:rPr lang="en-IN" sz="1600" b="1" dirty="0" smtClean="0"/>
              <a:t>try</a:t>
            </a:r>
          </a:p>
          <a:p>
            <a:pPr>
              <a:buNone/>
            </a:pPr>
            <a:r>
              <a:rPr lang="en-IN" sz="1600" dirty="0" smtClean="0"/>
              <a:t>{</a:t>
            </a:r>
          </a:p>
          <a:p>
            <a:pPr>
              <a:buNone/>
            </a:pPr>
            <a:r>
              <a:rPr lang="en-IN" sz="1600" dirty="0" smtClean="0"/>
              <a:t>host = </a:t>
            </a:r>
            <a:r>
              <a:rPr lang="en-IN" sz="1600" dirty="0" err="1" smtClean="0"/>
              <a:t>InetAddress.getLocalHost</a:t>
            </a:r>
            <a:r>
              <a:rPr lang="en-IN" sz="1600" dirty="0" smtClean="0"/>
              <a:t>();</a:t>
            </a:r>
          </a:p>
          <a:p>
            <a:pPr>
              <a:buNone/>
            </a:pPr>
            <a:r>
              <a:rPr lang="en-IN" sz="1600" dirty="0" smtClean="0"/>
              <a:t>}</a:t>
            </a:r>
          </a:p>
          <a:p>
            <a:pPr>
              <a:buNone/>
            </a:pPr>
            <a:r>
              <a:rPr lang="en-IN" sz="1600" b="1" dirty="0" smtClean="0"/>
              <a:t>catch(</a:t>
            </a:r>
            <a:r>
              <a:rPr lang="en-IN" sz="1600" b="1" dirty="0" err="1" smtClean="0"/>
              <a:t>UnknownHostException</a:t>
            </a:r>
            <a:r>
              <a:rPr lang="en-IN" sz="1600" b="1" dirty="0" smtClean="0"/>
              <a:t> </a:t>
            </a:r>
            <a:r>
              <a:rPr lang="en-IN" sz="1600" b="1" dirty="0" err="1" smtClean="0"/>
              <a:t>uhEx</a:t>
            </a:r>
            <a:r>
              <a:rPr lang="en-IN" sz="1600" b="1" dirty="0" smtClean="0"/>
              <a:t>)</a:t>
            </a:r>
          </a:p>
          <a:p>
            <a:pPr>
              <a:buNone/>
            </a:pPr>
            <a:r>
              <a:rPr lang="en-IN" sz="1600" dirty="0" smtClean="0"/>
              <a:t>{</a:t>
            </a:r>
          </a:p>
          <a:p>
            <a:pPr>
              <a:buNone/>
            </a:pPr>
            <a:r>
              <a:rPr lang="en-IN" sz="1600" dirty="0" err="1" smtClean="0"/>
              <a:t>System.</a:t>
            </a:r>
            <a:r>
              <a:rPr lang="en-IN" sz="1600" b="1" dirty="0" err="1" smtClean="0"/>
              <a:t>out.println</a:t>
            </a:r>
            <a:r>
              <a:rPr lang="en-IN" sz="1600" b="1" dirty="0" smtClean="0"/>
              <a:t>("Host ID not found!");</a:t>
            </a:r>
          </a:p>
          <a:p>
            <a:pPr>
              <a:buNone/>
            </a:pPr>
            <a:r>
              <a:rPr lang="en-IN" sz="1600" dirty="0" err="1" smtClean="0"/>
              <a:t>System.exit</a:t>
            </a:r>
            <a:r>
              <a:rPr lang="en-IN" sz="1600" dirty="0" smtClean="0"/>
              <a:t>(1);</a:t>
            </a:r>
          </a:p>
          <a:p>
            <a:pPr>
              <a:buNone/>
            </a:pPr>
            <a:r>
              <a:rPr lang="en-IN" sz="1600" dirty="0" smtClean="0"/>
              <a:t>}</a:t>
            </a:r>
          </a:p>
          <a:p>
            <a:pPr>
              <a:buNone/>
            </a:pPr>
            <a:r>
              <a:rPr lang="en-IN" sz="1600" dirty="0" err="1" smtClean="0"/>
              <a:t>accessServer</a:t>
            </a:r>
            <a:r>
              <a:rPr lang="en-IN" sz="1600" dirty="0" smtClean="0"/>
              <a:t>();</a:t>
            </a:r>
          </a:p>
          <a:p>
            <a:pPr>
              <a:buNone/>
            </a:pPr>
            <a:r>
              <a:rPr lang="en-IN" sz="1600" dirty="0" smtClean="0"/>
              <a:t>}</a:t>
            </a:r>
            <a:endParaRPr lang="en-IN" sz="1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400" b="1" dirty="0" smtClean="0"/>
              <a:t>private static void </a:t>
            </a:r>
            <a:r>
              <a:rPr lang="en-IN" sz="1400" b="1" dirty="0" err="1" smtClean="0"/>
              <a:t>accessServer</a:t>
            </a:r>
            <a:r>
              <a:rPr lang="en-IN" sz="1400" b="1" dirty="0" smtClean="0"/>
              <a:t>()</a:t>
            </a:r>
          </a:p>
          <a:p>
            <a:pPr>
              <a:buNone/>
            </a:pPr>
            <a:r>
              <a:rPr lang="en-IN" sz="1400" dirty="0" smtClean="0"/>
              <a:t>{</a:t>
            </a:r>
          </a:p>
          <a:p>
            <a:pPr>
              <a:buNone/>
            </a:pPr>
            <a:r>
              <a:rPr lang="en-IN" sz="1400" dirty="0" smtClean="0">
                <a:solidFill>
                  <a:srgbClr val="FF0000"/>
                </a:solidFill>
              </a:rPr>
              <a:t>Socket link = </a:t>
            </a:r>
            <a:r>
              <a:rPr lang="en-IN" sz="1400" b="1" dirty="0" smtClean="0">
                <a:solidFill>
                  <a:srgbClr val="FF0000"/>
                </a:solidFill>
              </a:rPr>
              <a:t>null</a:t>
            </a:r>
            <a:r>
              <a:rPr lang="en-IN" sz="1400" b="1" dirty="0" smtClean="0"/>
              <a:t>; //Step 1.</a:t>
            </a:r>
          </a:p>
          <a:p>
            <a:pPr>
              <a:buNone/>
            </a:pPr>
            <a:r>
              <a:rPr lang="en-IN" sz="1400" b="1" dirty="0" smtClean="0"/>
              <a:t>try</a:t>
            </a:r>
          </a:p>
          <a:p>
            <a:pPr>
              <a:buNone/>
            </a:pPr>
            <a:r>
              <a:rPr lang="en-IN" sz="1400" dirty="0" smtClean="0"/>
              <a:t>{</a:t>
            </a:r>
          </a:p>
          <a:p>
            <a:pPr>
              <a:buNone/>
            </a:pPr>
            <a:r>
              <a:rPr lang="en-IN" sz="1400" dirty="0" smtClean="0">
                <a:solidFill>
                  <a:srgbClr val="FF0000"/>
                </a:solidFill>
              </a:rPr>
              <a:t>link = </a:t>
            </a:r>
            <a:r>
              <a:rPr lang="en-IN" sz="1400" b="1" dirty="0" smtClean="0">
                <a:solidFill>
                  <a:srgbClr val="FF0000"/>
                </a:solidFill>
              </a:rPr>
              <a:t>new Socket(</a:t>
            </a:r>
            <a:r>
              <a:rPr lang="en-IN" sz="1400" b="1" dirty="0" err="1" smtClean="0">
                <a:solidFill>
                  <a:srgbClr val="FF0000"/>
                </a:solidFill>
              </a:rPr>
              <a:t>host,PORT</a:t>
            </a:r>
            <a:r>
              <a:rPr lang="en-IN" sz="1400" b="1" dirty="0" smtClean="0">
                <a:solidFill>
                  <a:srgbClr val="FF0000"/>
                </a:solidFill>
              </a:rPr>
              <a:t>); </a:t>
            </a:r>
            <a:r>
              <a:rPr lang="en-IN" sz="1400" b="1" dirty="0" smtClean="0"/>
              <a:t>//Step 1.</a:t>
            </a:r>
          </a:p>
          <a:p>
            <a:pPr>
              <a:buNone/>
            </a:pPr>
            <a:r>
              <a:rPr lang="en-IN" sz="1400" dirty="0" smtClean="0">
                <a:solidFill>
                  <a:srgbClr val="FF0000"/>
                </a:solidFill>
              </a:rPr>
              <a:t>Scanner input =</a:t>
            </a:r>
            <a:r>
              <a:rPr lang="en-IN" sz="1400" b="1" dirty="0" smtClean="0">
                <a:solidFill>
                  <a:srgbClr val="FF0000"/>
                </a:solidFill>
              </a:rPr>
              <a:t>new Scanner(</a:t>
            </a:r>
            <a:r>
              <a:rPr lang="en-IN" sz="1400" b="1" dirty="0" err="1" smtClean="0">
                <a:solidFill>
                  <a:srgbClr val="FF0000"/>
                </a:solidFill>
              </a:rPr>
              <a:t>link.getInputStream</a:t>
            </a:r>
            <a:r>
              <a:rPr lang="en-IN" sz="1400" b="1" dirty="0" smtClean="0">
                <a:solidFill>
                  <a:srgbClr val="FF0000"/>
                </a:solidFill>
              </a:rPr>
              <a:t>()); </a:t>
            </a:r>
            <a:r>
              <a:rPr lang="en-IN" sz="1400" b="1" dirty="0" smtClean="0"/>
              <a:t>//Step 2.</a:t>
            </a:r>
          </a:p>
          <a:p>
            <a:pPr>
              <a:buNone/>
            </a:pPr>
            <a:r>
              <a:rPr lang="en-IN" sz="1400" dirty="0" err="1" smtClean="0">
                <a:solidFill>
                  <a:srgbClr val="FF0000"/>
                </a:solidFill>
              </a:rPr>
              <a:t>PrintWriter</a:t>
            </a:r>
            <a:r>
              <a:rPr lang="en-IN" sz="1400" dirty="0" smtClean="0">
                <a:solidFill>
                  <a:srgbClr val="FF0000"/>
                </a:solidFill>
              </a:rPr>
              <a:t> output =</a:t>
            </a:r>
            <a:r>
              <a:rPr lang="en-IN" sz="1400" b="1" dirty="0" smtClean="0">
                <a:solidFill>
                  <a:srgbClr val="FF0000"/>
                </a:solidFill>
              </a:rPr>
              <a:t>new </a:t>
            </a:r>
            <a:r>
              <a:rPr lang="en-IN" sz="1400" b="1" dirty="0" err="1" smtClean="0">
                <a:solidFill>
                  <a:srgbClr val="FF0000"/>
                </a:solidFill>
              </a:rPr>
              <a:t>PrintWriter</a:t>
            </a:r>
            <a:r>
              <a:rPr lang="en-IN" sz="1400" b="1" dirty="0" smtClean="0">
                <a:solidFill>
                  <a:srgbClr val="FF0000"/>
                </a:solidFill>
              </a:rPr>
              <a:t>(</a:t>
            </a:r>
            <a:r>
              <a:rPr lang="en-IN" sz="1400" b="1" dirty="0" err="1" smtClean="0">
                <a:solidFill>
                  <a:srgbClr val="FF0000"/>
                </a:solidFill>
              </a:rPr>
              <a:t>link.getOutputStream</a:t>
            </a:r>
            <a:r>
              <a:rPr lang="en-IN" sz="1400" b="1" dirty="0" smtClean="0">
                <a:solidFill>
                  <a:srgbClr val="FF0000"/>
                </a:solidFill>
              </a:rPr>
              <a:t>(),true); </a:t>
            </a:r>
            <a:r>
              <a:rPr lang="en-IN" sz="1400" b="1" dirty="0" smtClean="0"/>
              <a:t>//Step 2.</a:t>
            </a:r>
          </a:p>
          <a:p>
            <a:pPr>
              <a:buNone/>
            </a:pPr>
            <a:r>
              <a:rPr lang="en-IN" sz="1400" dirty="0" smtClean="0"/>
              <a:t>//Set up stream for keyboard entry...</a:t>
            </a:r>
          </a:p>
          <a:p>
            <a:pPr>
              <a:buNone/>
            </a:pPr>
            <a:r>
              <a:rPr lang="en-IN" sz="1400" dirty="0" smtClean="0"/>
              <a:t>Scanner </a:t>
            </a:r>
            <a:r>
              <a:rPr lang="en-IN" sz="1400" dirty="0" err="1" smtClean="0"/>
              <a:t>userEntry</a:t>
            </a:r>
            <a:r>
              <a:rPr lang="en-IN" sz="1400" dirty="0" smtClean="0"/>
              <a:t> = </a:t>
            </a:r>
            <a:r>
              <a:rPr lang="en-IN" sz="1400" b="1" dirty="0" smtClean="0"/>
              <a:t>new Scanner(</a:t>
            </a:r>
            <a:r>
              <a:rPr lang="en-IN" sz="1400" b="1" dirty="0" err="1" smtClean="0"/>
              <a:t>System.in</a:t>
            </a:r>
            <a:r>
              <a:rPr lang="en-IN" sz="1400" b="1" dirty="0" smtClean="0"/>
              <a:t>);</a:t>
            </a:r>
          </a:p>
          <a:p>
            <a:pPr>
              <a:buNone/>
            </a:pPr>
            <a:r>
              <a:rPr lang="en-IN" sz="1400" dirty="0" smtClean="0"/>
              <a:t>String message, response;</a:t>
            </a:r>
          </a:p>
          <a:p>
            <a:pPr>
              <a:buNone/>
            </a:pPr>
            <a:r>
              <a:rPr lang="en-IN" sz="1400" b="1" dirty="0" smtClean="0"/>
              <a:t>do</a:t>
            </a:r>
          </a:p>
          <a:p>
            <a:pPr>
              <a:buNone/>
            </a:pPr>
            <a:r>
              <a:rPr lang="en-IN" sz="1400" dirty="0" smtClean="0"/>
              <a:t>{</a:t>
            </a:r>
          </a:p>
          <a:p>
            <a:pPr>
              <a:buNone/>
            </a:pPr>
            <a:r>
              <a:rPr lang="en-IN" sz="1400" dirty="0" err="1" smtClean="0"/>
              <a:t>System.</a:t>
            </a:r>
            <a:r>
              <a:rPr lang="en-IN" sz="1400" b="1" dirty="0" err="1" smtClean="0"/>
              <a:t>out.print</a:t>
            </a:r>
            <a:r>
              <a:rPr lang="en-IN" sz="1400" b="1" dirty="0" smtClean="0"/>
              <a:t>("Enter message: ");</a:t>
            </a:r>
          </a:p>
          <a:p>
            <a:pPr>
              <a:buNone/>
            </a:pPr>
            <a:r>
              <a:rPr lang="en-IN" sz="1400" dirty="0" smtClean="0"/>
              <a:t>message = </a:t>
            </a:r>
            <a:r>
              <a:rPr lang="en-IN" sz="1400" dirty="0" err="1" smtClean="0"/>
              <a:t>userEntry.nextLine</a:t>
            </a:r>
            <a:r>
              <a:rPr lang="en-IN" sz="1400" dirty="0" smtClean="0"/>
              <a:t>();</a:t>
            </a:r>
          </a:p>
          <a:p>
            <a:pPr>
              <a:buNone/>
            </a:pPr>
            <a:r>
              <a:rPr lang="en-IN" sz="1400" dirty="0" err="1" smtClean="0">
                <a:solidFill>
                  <a:srgbClr val="FF0000"/>
                </a:solidFill>
              </a:rPr>
              <a:t>output.println</a:t>
            </a:r>
            <a:r>
              <a:rPr lang="en-IN" sz="1400" dirty="0" smtClean="0">
                <a:solidFill>
                  <a:srgbClr val="FF0000"/>
                </a:solidFill>
              </a:rPr>
              <a:t>(message); </a:t>
            </a:r>
            <a:r>
              <a:rPr lang="en-IN" sz="1400" dirty="0" smtClean="0"/>
              <a:t>//Step 3.</a:t>
            </a:r>
          </a:p>
          <a:p>
            <a:pPr>
              <a:buNone/>
            </a:pPr>
            <a:r>
              <a:rPr lang="en-IN" sz="1400" dirty="0" smtClean="0">
                <a:solidFill>
                  <a:srgbClr val="FF0000"/>
                </a:solidFill>
              </a:rPr>
              <a:t>response = </a:t>
            </a:r>
            <a:r>
              <a:rPr lang="en-IN" sz="1400" dirty="0" err="1" smtClean="0">
                <a:solidFill>
                  <a:srgbClr val="FF0000"/>
                </a:solidFill>
              </a:rPr>
              <a:t>input.nextLine</a:t>
            </a:r>
            <a:r>
              <a:rPr lang="en-IN" sz="1400" dirty="0" smtClean="0">
                <a:solidFill>
                  <a:srgbClr val="FF0000"/>
                </a:solidFill>
              </a:rPr>
              <a:t>(); </a:t>
            </a:r>
            <a:r>
              <a:rPr lang="en-IN" sz="1400" dirty="0" smtClean="0"/>
              <a:t>//Step 3.</a:t>
            </a:r>
          </a:p>
          <a:p>
            <a:pPr>
              <a:buNone/>
            </a:pPr>
            <a:r>
              <a:rPr lang="en-IN" sz="1400" dirty="0" err="1" smtClean="0"/>
              <a:t>System.</a:t>
            </a:r>
            <a:r>
              <a:rPr lang="en-IN" sz="1400" b="1" dirty="0" err="1" smtClean="0"/>
              <a:t>out.println</a:t>
            </a:r>
            <a:r>
              <a:rPr lang="en-IN" sz="1400" b="1" dirty="0" smtClean="0"/>
              <a:t>("\</a:t>
            </a:r>
            <a:r>
              <a:rPr lang="en-IN" sz="1400" b="1" dirty="0" err="1" smtClean="0"/>
              <a:t>nSERVER</a:t>
            </a:r>
            <a:r>
              <a:rPr lang="en-IN" sz="1400" b="1" dirty="0" smtClean="0"/>
              <a:t>&gt; "+response);</a:t>
            </a:r>
          </a:p>
          <a:p>
            <a:pPr>
              <a:buNone/>
            </a:pPr>
            <a:r>
              <a:rPr lang="en-IN" sz="1400" dirty="0" smtClean="0"/>
              <a:t>}</a:t>
            </a:r>
            <a:r>
              <a:rPr lang="en-IN" sz="1400" b="1" dirty="0" smtClean="0"/>
              <a:t>while (!</a:t>
            </a:r>
            <a:r>
              <a:rPr lang="en-IN" sz="1400" b="1" dirty="0" err="1" smtClean="0"/>
              <a:t>message.equals</a:t>
            </a:r>
            <a:r>
              <a:rPr lang="en-IN" sz="1400" b="1" dirty="0" smtClean="0"/>
              <a:t>("***CLOSE***"));</a:t>
            </a:r>
          </a:p>
          <a:p>
            <a:pPr>
              <a:buNone/>
            </a:pPr>
            <a:r>
              <a:rPr lang="en-IN" sz="1400" dirty="0" smtClean="0"/>
              <a:t>}</a:t>
            </a:r>
          </a:p>
          <a:p>
            <a:pPr>
              <a:buNone/>
            </a:pPr>
            <a:r>
              <a:rPr lang="en-IN" sz="1400" b="1" dirty="0" smtClean="0"/>
              <a:t>catch(</a:t>
            </a:r>
            <a:r>
              <a:rPr lang="en-IN" sz="1400" b="1" dirty="0" err="1" smtClean="0"/>
              <a:t>IOException</a:t>
            </a:r>
            <a:r>
              <a:rPr lang="en-IN" sz="1400" b="1" dirty="0" smtClean="0"/>
              <a:t> </a:t>
            </a:r>
            <a:r>
              <a:rPr lang="en-IN" sz="1400" b="1" dirty="0" err="1" smtClean="0"/>
              <a:t>ioEx</a:t>
            </a:r>
            <a:r>
              <a:rPr lang="en-IN" sz="1400" b="1" dirty="0" smtClean="0"/>
              <a:t>)</a:t>
            </a:r>
          </a:p>
          <a:p>
            <a:pPr>
              <a:buNone/>
            </a:pPr>
            <a:r>
              <a:rPr lang="en-IN" sz="1400" dirty="0" smtClean="0"/>
              <a:t>{</a:t>
            </a:r>
          </a:p>
          <a:p>
            <a:pPr>
              <a:buNone/>
            </a:pPr>
            <a:r>
              <a:rPr lang="en-IN" sz="1400" dirty="0" err="1" smtClean="0"/>
              <a:t>ioEx.printStackTrace</a:t>
            </a:r>
            <a:r>
              <a:rPr lang="en-IN" sz="1400" dirty="0" smtClean="0"/>
              <a:t>();</a:t>
            </a:r>
          </a:p>
          <a:p>
            <a:pPr>
              <a:buNone/>
            </a:pPr>
            <a:r>
              <a:rPr lang="en-IN" sz="1400" dirty="0" smtClean="0"/>
              <a:t>}</a:t>
            </a:r>
            <a:endParaRPr lang="en-IN" sz="1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b="1" dirty="0" smtClean="0"/>
              <a:t>finally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b="1" dirty="0" smtClean="0"/>
              <a:t>try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err="1" smtClean="0"/>
              <a:t>System.</a:t>
            </a:r>
            <a:r>
              <a:rPr lang="en-IN" b="1" i="1" dirty="0" err="1" smtClean="0"/>
              <a:t>out.println</a:t>
            </a:r>
            <a:r>
              <a:rPr lang="en-IN" b="1" i="1" dirty="0" smtClean="0"/>
              <a:t>("\n* Closing connection... *");</a:t>
            </a:r>
          </a:p>
          <a:p>
            <a:pPr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link.close</a:t>
            </a:r>
            <a:r>
              <a:rPr lang="en-IN" dirty="0" smtClean="0">
                <a:solidFill>
                  <a:srgbClr val="FF0000"/>
                </a:solidFill>
              </a:rPr>
              <a:t>(); </a:t>
            </a:r>
            <a:r>
              <a:rPr lang="en-IN" dirty="0" smtClean="0"/>
              <a:t>//Step 4.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b="1" dirty="0" smtClean="0"/>
              <a:t>catch(</a:t>
            </a:r>
            <a:r>
              <a:rPr lang="en-IN" b="1" dirty="0" err="1" smtClean="0"/>
              <a:t>IOException</a:t>
            </a:r>
            <a:r>
              <a:rPr lang="en-IN" b="1" dirty="0" smtClean="0"/>
              <a:t> </a:t>
            </a:r>
            <a:r>
              <a:rPr lang="en-IN" b="1" dirty="0" err="1" smtClean="0"/>
              <a:t>ioEx</a:t>
            </a:r>
            <a:r>
              <a:rPr lang="en-IN" b="1" dirty="0" smtClean="0"/>
              <a:t>)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err="1" smtClean="0"/>
              <a:t>System.</a:t>
            </a:r>
            <a:r>
              <a:rPr lang="en-IN" b="1" i="1" dirty="0" err="1" smtClean="0"/>
              <a:t>out.println</a:t>
            </a:r>
            <a:r>
              <a:rPr lang="en-IN" b="1" i="1" dirty="0" smtClean="0"/>
              <a:t>("Unable to disconnect!");</a:t>
            </a:r>
          </a:p>
          <a:p>
            <a:pPr>
              <a:buNone/>
            </a:pPr>
            <a:r>
              <a:rPr lang="en-IN" dirty="0" err="1" smtClean="0"/>
              <a:t>System.</a:t>
            </a:r>
            <a:r>
              <a:rPr lang="en-IN" i="1" dirty="0" err="1" smtClean="0"/>
              <a:t>exit</a:t>
            </a:r>
            <a:r>
              <a:rPr lang="en-IN" i="1" dirty="0" smtClean="0"/>
              <a:t>(1);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Computer Ports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b="1" dirty="0" smtClean="0"/>
              <a:t>Port</a:t>
            </a:r>
            <a:r>
              <a:rPr lang="en-IN" sz="2400" dirty="0" smtClean="0"/>
              <a:t> is an endpoint of communication and is identified by a number in the range 1-65535.</a:t>
            </a:r>
          </a:p>
          <a:p>
            <a:pPr algn="just"/>
            <a:r>
              <a:rPr lang="en-IN" sz="2400" dirty="0" smtClean="0">
                <a:hlinkClick r:id="rId2" tooltip="Transmission Control Protocol"/>
              </a:rPr>
              <a:t>Transmission Control Protocol</a:t>
            </a:r>
            <a:r>
              <a:rPr lang="en-IN" sz="2400" dirty="0" smtClean="0"/>
              <a:t> (TCP) and the </a:t>
            </a:r>
            <a:r>
              <a:rPr lang="en-IN" sz="2400" dirty="0" smtClean="0">
                <a:hlinkClick r:id="rId3" tooltip="User Datagram Protocol"/>
              </a:rPr>
              <a:t>User Datagram Protocol</a:t>
            </a:r>
            <a:r>
              <a:rPr lang="en-IN" sz="2400" dirty="0" smtClean="0"/>
              <a:t> (UDP), encode port numbers  in the packet header.</a:t>
            </a:r>
          </a:p>
          <a:p>
            <a:pPr algn="just"/>
            <a:r>
              <a:rPr lang="en-IN" sz="2400" dirty="0" smtClean="0"/>
              <a:t>Ports are implemented upon all computers attached to a network.</a:t>
            </a:r>
          </a:p>
          <a:p>
            <a:pPr algn="just"/>
            <a:r>
              <a:rPr lang="en-IN" sz="2400" dirty="0" smtClean="0"/>
              <a:t>Each port may be dedicated to a particular server/service.</a:t>
            </a:r>
          </a:p>
          <a:p>
            <a:pPr algn="just"/>
            <a:endParaRPr lang="en-IN" sz="2400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76400"/>
            <a:ext cx="5791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Datagram (UDP) Sockets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Unlike TCP/IP sockets, connection between client and server is </a:t>
            </a:r>
            <a:r>
              <a:rPr lang="en-IN" sz="2400" b="1" dirty="0" smtClean="0"/>
              <a:t>not maintained throughout the duration of </a:t>
            </a:r>
            <a:r>
              <a:rPr lang="en-IN" sz="2400" dirty="0" smtClean="0"/>
              <a:t>the dialogue.</a:t>
            </a:r>
          </a:p>
          <a:p>
            <a:pPr algn="just"/>
            <a:r>
              <a:rPr lang="en-IN" sz="2400" dirty="0" smtClean="0">
                <a:solidFill>
                  <a:srgbClr val="FF0000"/>
                </a:solidFill>
              </a:rPr>
              <a:t>Each datagram packet is sent as an isolated transmission </a:t>
            </a:r>
            <a:r>
              <a:rPr lang="en-IN" sz="2400" dirty="0" smtClean="0"/>
              <a:t>whenever necessary.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Datagram Packet objects </a:t>
            </a:r>
            <a:r>
              <a:rPr lang="en-IN" sz="2400" dirty="0" smtClean="0"/>
              <a:t>are created and sent at both ends, rather than simple strings.</a:t>
            </a:r>
            <a:endParaRPr lang="en-IN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sz="2800" dirty="0" smtClean="0"/>
              <a:t>Create a socket program using UDP sockets to send message between client and server. </a:t>
            </a:r>
            <a:endParaRPr lang="en-IN" sz="280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Steps for the server end:</a:t>
            </a:r>
          </a:p>
          <a:p>
            <a:pPr marL="514350" indent="-514350">
              <a:buNone/>
            </a:pPr>
            <a:r>
              <a:rPr lang="en-IN" sz="2000" b="1" dirty="0" smtClean="0"/>
              <a:t>1.Create a </a:t>
            </a:r>
            <a:r>
              <a:rPr lang="en-IN" sz="2000" b="1" dirty="0" err="1" smtClean="0"/>
              <a:t>DatagramSocket</a:t>
            </a:r>
            <a:r>
              <a:rPr lang="en-IN" sz="2000" b="1" dirty="0" smtClean="0"/>
              <a:t> object.</a:t>
            </a:r>
          </a:p>
          <a:p>
            <a:pPr marL="514350" indent="-514350">
              <a:buNone/>
            </a:pPr>
            <a:r>
              <a:rPr lang="en-IN" sz="2000" b="1" dirty="0" smtClean="0"/>
              <a:t> 2. Create a buffer for incoming </a:t>
            </a:r>
            <a:r>
              <a:rPr lang="en-IN" sz="2000" b="1" dirty="0" err="1" smtClean="0"/>
              <a:t>datagrams</a:t>
            </a:r>
            <a:r>
              <a:rPr lang="en-IN" sz="2000" b="1" dirty="0" smtClean="0"/>
              <a:t>.</a:t>
            </a:r>
          </a:p>
          <a:p>
            <a:pPr marL="514350" indent="-514350">
              <a:buNone/>
            </a:pPr>
            <a:r>
              <a:rPr lang="en-IN" sz="2000" b="1" dirty="0" smtClean="0"/>
              <a:t> 3. Create a </a:t>
            </a:r>
            <a:r>
              <a:rPr lang="en-IN" sz="2000" b="1" dirty="0" err="1" smtClean="0"/>
              <a:t>DatagramPacket</a:t>
            </a:r>
            <a:r>
              <a:rPr lang="en-IN" sz="2000" b="1" dirty="0" smtClean="0"/>
              <a:t> object for the incoming </a:t>
            </a:r>
            <a:r>
              <a:rPr lang="en-IN" sz="2000" b="1" dirty="0" err="1" smtClean="0"/>
              <a:t>datagrams</a:t>
            </a:r>
            <a:r>
              <a:rPr lang="en-IN" sz="2000" b="1" dirty="0" smtClean="0"/>
              <a:t>.</a:t>
            </a:r>
          </a:p>
          <a:p>
            <a:pPr marL="514350" indent="-514350">
              <a:buNone/>
            </a:pPr>
            <a:r>
              <a:rPr lang="en-IN" sz="2000" b="1" dirty="0" smtClean="0"/>
              <a:t>4. Accept an incoming datagram.</a:t>
            </a:r>
          </a:p>
          <a:p>
            <a:pPr marL="514350" indent="-514350">
              <a:buNone/>
            </a:pPr>
            <a:r>
              <a:rPr lang="en-IN" sz="2000" b="1" dirty="0" smtClean="0"/>
              <a:t>5. Accept the sender's address and port from the packet.</a:t>
            </a:r>
          </a:p>
          <a:p>
            <a:pPr marL="514350" indent="-514350">
              <a:buNone/>
            </a:pPr>
            <a:r>
              <a:rPr lang="en-IN" sz="2000" b="1" dirty="0" smtClean="0"/>
              <a:t>6. Retrieve the data from the buffer.</a:t>
            </a:r>
          </a:p>
          <a:p>
            <a:pPr marL="514350" indent="-514350">
              <a:buNone/>
            </a:pPr>
            <a:r>
              <a:rPr lang="en-IN" sz="2000" b="1" dirty="0" smtClean="0"/>
              <a:t>7. Create the response datagram.</a:t>
            </a:r>
          </a:p>
          <a:p>
            <a:pPr marL="514350" indent="-514350">
              <a:buNone/>
            </a:pPr>
            <a:r>
              <a:rPr lang="en-IN" sz="2000" b="1" dirty="0" smtClean="0"/>
              <a:t>8. Send the response datagram.</a:t>
            </a:r>
          </a:p>
          <a:p>
            <a:pPr marL="514350" indent="-514350">
              <a:buNone/>
            </a:pPr>
            <a:r>
              <a:rPr lang="en-IN" sz="2000" b="1" dirty="0" smtClean="0"/>
              <a:t>9. Close the </a:t>
            </a:r>
            <a:r>
              <a:rPr lang="en-IN" sz="2000" b="1" dirty="0" err="1" smtClean="0"/>
              <a:t>DatagramSocket</a:t>
            </a:r>
            <a:r>
              <a:rPr lang="en-IN" sz="2000" b="1" dirty="0" smtClean="0"/>
              <a:t>.</a:t>
            </a:r>
          </a:p>
          <a:p>
            <a:pPr marL="514350" indent="-514350">
              <a:buNone/>
            </a:pPr>
            <a:endParaRPr lang="en-IN" sz="2000" b="1" dirty="0" smtClean="0"/>
          </a:p>
          <a:p>
            <a:pPr marL="514350" indent="-514350">
              <a:buNone/>
            </a:pPr>
            <a:endParaRPr lang="en-IN" sz="2000" b="1" dirty="0" smtClean="0"/>
          </a:p>
          <a:p>
            <a:pPr marL="514350" indent="-514350">
              <a:buNone/>
            </a:pPr>
            <a:endParaRPr lang="en-IN" sz="2000" b="1" dirty="0" smtClean="0"/>
          </a:p>
          <a:p>
            <a:pPr marL="514350" indent="-514350">
              <a:buNone/>
            </a:pPr>
            <a:endParaRPr lang="en-IN" b="1" dirty="0" smtClean="0"/>
          </a:p>
          <a:p>
            <a:pPr marL="514350" indent="-514350">
              <a:buNone/>
            </a:pPr>
            <a:endParaRPr lang="en-IN" b="1" dirty="0" smtClean="0"/>
          </a:p>
          <a:p>
            <a:pPr marL="514350" indent="-514350">
              <a:buAutoNum type="arabicPeriod"/>
            </a:pPr>
            <a:endParaRPr lang="en-IN" b="1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END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b="1" i="1" dirty="0" smtClean="0"/>
              <a:t> </a:t>
            </a:r>
            <a:r>
              <a:rPr lang="en-IN" sz="2400" b="1" dirty="0" smtClean="0"/>
              <a:t>1. Create a </a:t>
            </a:r>
            <a:r>
              <a:rPr lang="en-IN" sz="2400" b="1" dirty="0" err="1" smtClean="0"/>
              <a:t>DatagramSocket</a:t>
            </a:r>
            <a:r>
              <a:rPr lang="en-IN" sz="2400" b="1" dirty="0" smtClean="0"/>
              <a:t> object.</a:t>
            </a:r>
          </a:p>
          <a:p>
            <a:r>
              <a:rPr lang="en-IN" sz="2000" dirty="0" err="1" smtClean="0">
                <a:solidFill>
                  <a:srgbClr val="FF0000"/>
                </a:solidFill>
              </a:rPr>
              <a:t>DatagramSocket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err="1" smtClean="0">
                <a:solidFill>
                  <a:srgbClr val="FF0000"/>
                </a:solidFill>
              </a:rPr>
              <a:t>datagramSocket</a:t>
            </a:r>
            <a:r>
              <a:rPr lang="en-IN" sz="2000" dirty="0" smtClean="0">
                <a:solidFill>
                  <a:srgbClr val="FF0000"/>
                </a:solidFill>
              </a:rPr>
              <a:t> = new </a:t>
            </a:r>
            <a:r>
              <a:rPr lang="en-IN" sz="2000" dirty="0" err="1" smtClean="0">
                <a:solidFill>
                  <a:srgbClr val="FF0000"/>
                </a:solidFill>
              </a:rPr>
              <a:t>DatagramSocket</a:t>
            </a:r>
            <a:r>
              <a:rPr lang="en-IN" sz="2000" dirty="0" smtClean="0">
                <a:solidFill>
                  <a:srgbClr val="FF0000"/>
                </a:solidFill>
              </a:rPr>
              <a:t>(1234);</a:t>
            </a:r>
          </a:p>
          <a:p>
            <a:pPr>
              <a:buNone/>
            </a:pPr>
            <a:r>
              <a:rPr lang="en-IN" sz="2000" b="1" dirty="0" smtClean="0"/>
              <a:t> 2. Create a buffer for incoming </a:t>
            </a:r>
            <a:r>
              <a:rPr lang="en-IN" sz="2000" b="1" dirty="0" err="1" smtClean="0"/>
              <a:t>datagrams</a:t>
            </a:r>
            <a:r>
              <a:rPr lang="en-IN" sz="2000" b="1" dirty="0" smtClean="0"/>
              <a:t>.</a:t>
            </a:r>
          </a:p>
          <a:p>
            <a:r>
              <a:rPr lang="en-IN" sz="2000" dirty="0" smtClean="0"/>
              <a:t>This is achieved by creating an array of bytes. For example:</a:t>
            </a:r>
          </a:p>
          <a:p>
            <a:r>
              <a:rPr lang="en-IN" sz="2000" dirty="0" smtClean="0">
                <a:solidFill>
                  <a:srgbClr val="FF0000"/>
                </a:solidFill>
              </a:rPr>
              <a:t>byte[] buffer = new byte[256];</a:t>
            </a:r>
          </a:p>
          <a:p>
            <a:pPr>
              <a:buNone/>
            </a:pPr>
            <a:r>
              <a:rPr lang="en-IN" sz="2000" b="1" dirty="0" smtClean="0"/>
              <a:t> 3. Create a </a:t>
            </a:r>
            <a:r>
              <a:rPr lang="en-IN" sz="2000" b="1" dirty="0" err="1" smtClean="0"/>
              <a:t>DatagramPacket</a:t>
            </a:r>
            <a:r>
              <a:rPr lang="en-IN" sz="2000" b="1" dirty="0" smtClean="0"/>
              <a:t> object for the incoming </a:t>
            </a:r>
            <a:r>
              <a:rPr lang="en-IN" sz="2000" b="1" dirty="0" err="1" smtClean="0"/>
              <a:t>datagrams</a:t>
            </a:r>
            <a:r>
              <a:rPr lang="en-IN" sz="2000" b="1" dirty="0" smtClean="0"/>
              <a:t>.</a:t>
            </a:r>
          </a:p>
          <a:p>
            <a:pPr>
              <a:buNone/>
            </a:pPr>
            <a:r>
              <a:rPr lang="en-IN" sz="2000" dirty="0" smtClean="0"/>
              <a:t>The constructor for this object requires two arguments:</a:t>
            </a:r>
          </a:p>
          <a:p>
            <a:r>
              <a:rPr lang="en-IN" sz="2000" dirty="0" err="1" smtClean="0">
                <a:solidFill>
                  <a:srgbClr val="FF0000"/>
                </a:solidFill>
              </a:rPr>
              <a:t>DatagramPacket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err="1" smtClean="0">
                <a:solidFill>
                  <a:srgbClr val="FF0000"/>
                </a:solidFill>
              </a:rPr>
              <a:t>inPacket</a:t>
            </a:r>
            <a:r>
              <a:rPr lang="en-IN" sz="2000" dirty="0" smtClean="0">
                <a:solidFill>
                  <a:srgbClr val="FF0000"/>
                </a:solidFill>
              </a:rPr>
              <a:t> =new </a:t>
            </a:r>
            <a:r>
              <a:rPr lang="en-IN" sz="2000" dirty="0" err="1" smtClean="0">
                <a:solidFill>
                  <a:srgbClr val="FF0000"/>
                </a:solidFill>
              </a:rPr>
              <a:t>DatagramPacket</a:t>
            </a:r>
            <a:r>
              <a:rPr lang="en-IN" sz="2000" dirty="0" smtClean="0">
                <a:solidFill>
                  <a:srgbClr val="FF0000"/>
                </a:solidFill>
              </a:rPr>
              <a:t>(buffer, </a:t>
            </a:r>
            <a:r>
              <a:rPr lang="en-IN" sz="2000" dirty="0" err="1" smtClean="0">
                <a:solidFill>
                  <a:srgbClr val="FF0000"/>
                </a:solidFill>
              </a:rPr>
              <a:t>buffer.length</a:t>
            </a:r>
            <a:r>
              <a:rPr lang="en-IN" sz="2000" dirty="0" smtClean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IN" sz="2000" b="1" dirty="0" smtClean="0"/>
              <a:t>4. Accept an incoming datagram.</a:t>
            </a:r>
            <a:endParaRPr lang="en-IN" sz="2000" dirty="0" smtClean="0"/>
          </a:p>
          <a:p>
            <a:r>
              <a:rPr lang="en-IN" sz="2000" dirty="0" err="1" smtClean="0">
                <a:solidFill>
                  <a:srgbClr val="FF0000"/>
                </a:solidFill>
              </a:rPr>
              <a:t>datagramSocket.receive</a:t>
            </a:r>
            <a:r>
              <a:rPr lang="en-IN" sz="2000" dirty="0" smtClean="0">
                <a:solidFill>
                  <a:srgbClr val="FF0000"/>
                </a:solidFill>
              </a:rPr>
              <a:t>(</a:t>
            </a:r>
            <a:r>
              <a:rPr lang="en-IN" sz="2000" dirty="0" err="1" smtClean="0">
                <a:solidFill>
                  <a:srgbClr val="FF0000"/>
                </a:solidFill>
              </a:rPr>
              <a:t>inPacket</a:t>
            </a:r>
            <a:r>
              <a:rPr lang="en-IN" sz="2000" dirty="0" smtClean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IN" sz="2000" b="1" dirty="0" smtClean="0"/>
              <a:t>5. Accept the sender's address and port from the packet.</a:t>
            </a:r>
          </a:p>
          <a:p>
            <a:r>
              <a:rPr lang="en-IN" sz="2000" dirty="0" err="1" smtClean="0">
                <a:solidFill>
                  <a:srgbClr val="FF0000"/>
                </a:solidFill>
              </a:rPr>
              <a:t>InetAddress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err="1" smtClean="0">
                <a:solidFill>
                  <a:srgbClr val="FF0000"/>
                </a:solidFill>
              </a:rPr>
              <a:t>clientAddress</a:t>
            </a:r>
            <a:r>
              <a:rPr lang="en-IN" sz="2000" dirty="0" smtClean="0">
                <a:solidFill>
                  <a:srgbClr val="FF0000"/>
                </a:solidFill>
              </a:rPr>
              <a:t> = </a:t>
            </a:r>
            <a:r>
              <a:rPr lang="en-IN" sz="2000" dirty="0" err="1" smtClean="0">
                <a:solidFill>
                  <a:srgbClr val="FF0000"/>
                </a:solidFill>
              </a:rPr>
              <a:t>inPacket.getAddress</a:t>
            </a:r>
            <a:r>
              <a:rPr lang="en-IN" sz="2000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IN" sz="2000" dirty="0" err="1" smtClean="0">
                <a:solidFill>
                  <a:srgbClr val="FF0000"/>
                </a:solidFill>
              </a:rPr>
              <a:t>int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err="1" smtClean="0">
                <a:solidFill>
                  <a:srgbClr val="FF0000"/>
                </a:solidFill>
              </a:rPr>
              <a:t>clientPort</a:t>
            </a:r>
            <a:r>
              <a:rPr lang="en-IN" sz="2000" dirty="0" smtClean="0">
                <a:solidFill>
                  <a:srgbClr val="FF0000"/>
                </a:solidFill>
              </a:rPr>
              <a:t> = </a:t>
            </a:r>
            <a:r>
              <a:rPr lang="en-IN" sz="2000" dirty="0" err="1" smtClean="0">
                <a:solidFill>
                  <a:srgbClr val="FF0000"/>
                </a:solidFill>
              </a:rPr>
              <a:t>inPacket.getPort</a:t>
            </a:r>
            <a:r>
              <a:rPr lang="en-IN" sz="2000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endParaRPr lang="en-I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/>
              <a:t>6. Retrieve the data from the buffer.</a:t>
            </a:r>
          </a:p>
          <a:p>
            <a:pPr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String message = new String(</a:t>
            </a:r>
            <a:r>
              <a:rPr lang="en-IN" sz="2000" dirty="0" err="1" smtClean="0">
                <a:solidFill>
                  <a:srgbClr val="FF0000"/>
                </a:solidFill>
              </a:rPr>
              <a:t>inPacket.getData</a:t>
            </a:r>
            <a:r>
              <a:rPr lang="en-IN" sz="2000" dirty="0" smtClean="0">
                <a:solidFill>
                  <a:srgbClr val="FF0000"/>
                </a:solidFill>
              </a:rPr>
              <a:t>(),0,inPacket.getLength());</a:t>
            </a:r>
          </a:p>
          <a:p>
            <a:pPr>
              <a:buNone/>
            </a:pPr>
            <a:r>
              <a:rPr lang="en-IN" sz="2000" b="1" dirty="0" smtClean="0"/>
              <a:t>7. Create the response datagram.</a:t>
            </a:r>
          </a:p>
          <a:p>
            <a:pPr algn="just"/>
            <a:r>
              <a:rPr lang="en-IN" sz="2000" dirty="0" err="1" smtClean="0">
                <a:solidFill>
                  <a:srgbClr val="FF0000"/>
                </a:solidFill>
              </a:rPr>
              <a:t>DatagramPacket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err="1" smtClean="0">
                <a:solidFill>
                  <a:srgbClr val="FF0000"/>
                </a:solidFill>
              </a:rPr>
              <a:t>outPacket</a:t>
            </a:r>
            <a:r>
              <a:rPr lang="en-IN" sz="2000" dirty="0" smtClean="0">
                <a:solidFill>
                  <a:srgbClr val="FF0000"/>
                </a:solidFill>
              </a:rPr>
              <a:t> = new </a:t>
            </a:r>
            <a:r>
              <a:rPr lang="en-IN" sz="2000" dirty="0" err="1" smtClean="0">
                <a:solidFill>
                  <a:srgbClr val="FF0000"/>
                </a:solidFill>
              </a:rPr>
              <a:t>DatagramPacket</a:t>
            </a:r>
            <a:r>
              <a:rPr lang="en-IN" sz="2000" dirty="0" smtClean="0">
                <a:solidFill>
                  <a:srgbClr val="FF0000"/>
                </a:solidFill>
              </a:rPr>
              <a:t>(</a:t>
            </a:r>
            <a:r>
              <a:rPr lang="en-IN" sz="2000" dirty="0" err="1" smtClean="0">
                <a:solidFill>
                  <a:srgbClr val="FF0000"/>
                </a:solidFill>
              </a:rPr>
              <a:t>response.getBytes</a:t>
            </a:r>
            <a:r>
              <a:rPr lang="en-IN" sz="2000" dirty="0" smtClean="0">
                <a:solidFill>
                  <a:srgbClr val="FF0000"/>
                </a:solidFill>
              </a:rPr>
              <a:t>(),</a:t>
            </a:r>
          </a:p>
          <a:p>
            <a:pPr algn="just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                                                         </a:t>
            </a:r>
            <a:r>
              <a:rPr lang="en-IN" sz="2000" dirty="0" err="1" smtClean="0">
                <a:solidFill>
                  <a:srgbClr val="FF0000"/>
                </a:solidFill>
              </a:rPr>
              <a:t>response.length</a:t>
            </a:r>
            <a:r>
              <a:rPr lang="en-IN" sz="2000" dirty="0" smtClean="0">
                <a:solidFill>
                  <a:srgbClr val="FF0000"/>
                </a:solidFill>
              </a:rPr>
              <a:t>(),</a:t>
            </a:r>
            <a:r>
              <a:rPr lang="en-IN" sz="2000" dirty="0" err="1" smtClean="0">
                <a:solidFill>
                  <a:srgbClr val="FF0000"/>
                </a:solidFill>
              </a:rPr>
              <a:t>clientAddress</a:t>
            </a:r>
            <a:r>
              <a:rPr lang="en-IN" sz="2000" dirty="0" smtClean="0">
                <a:solidFill>
                  <a:srgbClr val="FF0000"/>
                </a:solidFill>
              </a:rPr>
              <a:t>, </a:t>
            </a:r>
            <a:r>
              <a:rPr lang="en-IN" sz="2000" dirty="0" err="1" smtClean="0">
                <a:solidFill>
                  <a:srgbClr val="FF0000"/>
                </a:solidFill>
              </a:rPr>
              <a:t>clientPort</a:t>
            </a:r>
            <a:r>
              <a:rPr lang="en-IN" sz="2000" dirty="0" smtClean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IN" sz="2000" b="1" dirty="0" smtClean="0"/>
              <a:t>8. Send the response datagram.</a:t>
            </a:r>
          </a:p>
          <a:p>
            <a:r>
              <a:rPr lang="en-IN" sz="2000" dirty="0" err="1" smtClean="0">
                <a:solidFill>
                  <a:srgbClr val="FF0000"/>
                </a:solidFill>
              </a:rPr>
              <a:t>datagramSocket.send</a:t>
            </a:r>
            <a:r>
              <a:rPr lang="en-IN" sz="2000" dirty="0" smtClean="0">
                <a:solidFill>
                  <a:srgbClr val="FF0000"/>
                </a:solidFill>
              </a:rPr>
              <a:t>(</a:t>
            </a:r>
            <a:r>
              <a:rPr lang="en-IN" sz="2000" dirty="0" err="1" smtClean="0">
                <a:solidFill>
                  <a:srgbClr val="FF0000"/>
                </a:solidFill>
              </a:rPr>
              <a:t>outPacket</a:t>
            </a:r>
            <a:r>
              <a:rPr lang="en-IN" sz="2000" dirty="0" smtClean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IN" sz="2000" dirty="0" smtClean="0"/>
              <a:t>Steps 4-8 may be executed indefinitely (within a loop).</a:t>
            </a:r>
          </a:p>
          <a:p>
            <a:pPr>
              <a:buNone/>
            </a:pPr>
            <a:r>
              <a:rPr lang="en-IN" sz="2200" b="1" dirty="0" smtClean="0"/>
              <a:t>9. Close the </a:t>
            </a:r>
            <a:r>
              <a:rPr lang="en-IN" sz="2200" b="1" dirty="0" err="1" smtClean="0"/>
              <a:t>DatagramSocket</a:t>
            </a:r>
            <a:r>
              <a:rPr lang="en-IN" sz="2200" b="1" dirty="0" smtClean="0"/>
              <a:t>.</a:t>
            </a:r>
          </a:p>
          <a:p>
            <a:r>
              <a:rPr lang="en-IN" sz="2200" dirty="0" err="1" smtClean="0">
                <a:solidFill>
                  <a:srgbClr val="FF0000"/>
                </a:solidFill>
              </a:rPr>
              <a:t>datagramSocket.close</a:t>
            </a:r>
            <a:r>
              <a:rPr lang="en-IN" sz="2200" dirty="0" smtClean="0">
                <a:solidFill>
                  <a:srgbClr val="FF0000"/>
                </a:solidFill>
              </a:rPr>
              <a:t>();</a:t>
            </a:r>
          </a:p>
          <a:p>
            <a:pPr algn="just">
              <a:buNone/>
            </a:pPr>
            <a:endParaRPr lang="en-IN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for the Client End.</a:t>
            </a:r>
          </a:p>
          <a:p>
            <a:pPr marL="514350" indent="-514350">
              <a:buNone/>
            </a:pPr>
            <a:r>
              <a:rPr lang="en-IN" sz="2000" b="1" dirty="0" smtClean="0"/>
              <a:t>1.Create a </a:t>
            </a:r>
            <a:r>
              <a:rPr lang="en-IN" sz="2000" b="1" dirty="0" err="1" smtClean="0"/>
              <a:t>DatagramSocket</a:t>
            </a:r>
            <a:r>
              <a:rPr lang="en-IN" sz="2000" b="1" dirty="0" smtClean="0"/>
              <a:t> object.</a:t>
            </a:r>
          </a:p>
          <a:p>
            <a:pPr marL="514350" indent="-514350">
              <a:buNone/>
            </a:pPr>
            <a:r>
              <a:rPr lang="en-IN" sz="2000" b="1" dirty="0" smtClean="0"/>
              <a:t>2. Create the outgoing datagram.</a:t>
            </a:r>
          </a:p>
          <a:p>
            <a:pPr marL="514350" indent="-514350">
              <a:buNone/>
            </a:pPr>
            <a:r>
              <a:rPr lang="en-IN" sz="2000" b="1" i="1" dirty="0" smtClean="0"/>
              <a:t>3. </a:t>
            </a:r>
            <a:r>
              <a:rPr lang="en-IN" sz="2000" b="1" dirty="0" smtClean="0"/>
              <a:t>Send the datagram message.</a:t>
            </a:r>
          </a:p>
          <a:p>
            <a:pPr marL="514350" indent="-514350">
              <a:buNone/>
            </a:pPr>
            <a:r>
              <a:rPr lang="en-IN" sz="2000" b="1" dirty="0" smtClean="0"/>
              <a:t>4. Create a buffer for incoming </a:t>
            </a:r>
            <a:r>
              <a:rPr lang="en-IN" sz="2000" b="1" dirty="0" err="1" smtClean="0"/>
              <a:t>datagrams</a:t>
            </a:r>
            <a:r>
              <a:rPr lang="en-IN" sz="2000" b="1" dirty="0" smtClean="0"/>
              <a:t>.</a:t>
            </a:r>
          </a:p>
          <a:p>
            <a:pPr marL="514350" indent="-514350">
              <a:buNone/>
            </a:pPr>
            <a:r>
              <a:rPr lang="en-IN" sz="2000" b="1" dirty="0" smtClean="0"/>
              <a:t>5. Create a </a:t>
            </a:r>
            <a:r>
              <a:rPr lang="en-IN" sz="2000" b="1" dirty="0" err="1" smtClean="0"/>
              <a:t>DatagramPacket</a:t>
            </a:r>
            <a:r>
              <a:rPr lang="en-IN" sz="2000" b="1" dirty="0" smtClean="0"/>
              <a:t> object for the incoming </a:t>
            </a:r>
            <a:r>
              <a:rPr lang="en-IN" sz="2000" b="1" dirty="0" err="1" smtClean="0"/>
              <a:t>datagrams</a:t>
            </a:r>
            <a:r>
              <a:rPr lang="en-IN" sz="2000" b="1" dirty="0" smtClean="0"/>
              <a:t>.</a:t>
            </a:r>
          </a:p>
          <a:p>
            <a:pPr marL="514350" indent="-514350">
              <a:buNone/>
            </a:pPr>
            <a:r>
              <a:rPr lang="en-IN" sz="2000" b="1" dirty="0" smtClean="0"/>
              <a:t>6. Accept an incoming datagram.</a:t>
            </a:r>
          </a:p>
          <a:p>
            <a:pPr marL="514350" indent="-514350">
              <a:buNone/>
            </a:pPr>
            <a:r>
              <a:rPr lang="en-IN" sz="2000" b="1" dirty="0" smtClean="0"/>
              <a:t>7. Retrieve the data from the buffer.</a:t>
            </a:r>
          </a:p>
          <a:p>
            <a:pPr marL="514350" indent="-514350">
              <a:buNone/>
            </a:pPr>
            <a:r>
              <a:rPr lang="en-IN" sz="2000" b="1" dirty="0" smtClean="0"/>
              <a:t>8. Close the </a:t>
            </a:r>
            <a:r>
              <a:rPr lang="en-IN" sz="2000" b="1" dirty="0" err="1" smtClean="0"/>
              <a:t>DatagramSocket</a:t>
            </a:r>
            <a:r>
              <a:rPr lang="en-IN" sz="2000" b="1" dirty="0" smtClean="0"/>
              <a:t>.</a:t>
            </a:r>
          </a:p>
          <a:p>
            <a:pPr marL="514350" indent="-514350">
              <a:buNone/>
            </a:pPr>
            <a:endParaRPr lang="en-IN" sz="2400" b="1" dirty="0" smtClean="0"/>
          </a:p>
          <a:p>
            <a:pPr marL="514350" indent="-514350">
              <a:buNone/>
            </a:pPr>
            <a:endParaRPr lang="en-IN" b="1" dirty="0" smtClean="0"/>
          </a:p>
          <a:p>
            <a:pPr marL="514350" indent="-514350">
              <a:buNone/>
            </a:pPr>
            <a:endParaRPr lang="en-IN" b="1" dirty="0" smtClean="0"/>
          </a:p>
          <a:p>
            <a:pPr marL="514350" indent="-514350">
              <a:buFont typeface="Arial" pitchFamily="34" charset="0"/>
              <a:buAutoNum type="arabicPeriod"/>
            </a:pPr>
            <a:endParaRPr lang="en-IN" b="1" dirty="0" smtClean="0"/>
          </a:p>
          <a:p>
            <a:pPr marL="514350" indent="-514350">
              <a:buFont typeface="Arial" pitchFamily="34" charset="0"/>
              <a:buAutoNum type="arabicPeriod"/>
            </a:pPr>
            <a:endParaRPr lang="en-IN" b="1" dirty="0" smtClean="0"/>
          </a:p>
          <a:p>
            <a:pPr marL="514350" indent="-514350">
              <a:buFont typeface="Arial" pitchFamily="34" charset="0"/>
              <a:buAutoNum type="arabicPeriod"/>
            </a:pPr>
            <a:endParaRPr lang="en-IN" b="1" dirty="0" smtClean="0"/>
          </a:p>
          <a:p>
            <a:pPr marL="514350" indent="-514350">
              <a:buAutoNum type="arabicPeriod"/>
            </a:pPr>
            <a:endParaRPr lang="en-IN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Cliend</a:t>
            </a:r>
            <a:r>
              <a:rPr lang="en-US" dirty="0" smtClean="0"/>
              <a:t> End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sz="2000" b="1" dirty="0" smtClean="0"/>
              <a:t>Create a </a:t>
            </a:r>
            <a:r>
              <a:rPr lang="en-IN" sz="2000" b="1" dirty="0" err="1" smtClean="0"/>
              <a:t>DatagramSocket</a:t>
            </a:r>
            <a:r>
              <a:rPr lang="en-IN" sz="2000" b="1" dirty="0" smtClean="0"/>
              <a:t> object.</a:t>
            </a:r>
          </a:p>
          <a:p>
            <a:r>
              <a:rPr lang="en-IN" sz="2000" b="1" dirty="0" err="1" smtClean="0">
                <a:solidFill>
                  <a:srgbClr val="FF0000"/>
                </a:solidFill>
              </a:rPr>
              <a:t>DatagramSocket</a:t>
            </a:r>
            <a:r>
              <a:rPr lang="en-IN" sz="2000" b="1" dirty="0" smtClean="0">
                <a:solidFill>
                  <a:srgbClr val="FF0000"/>
                </a:solidFill>
              </a:rPr>
              <a:t> </a:t>
            </a:r>
            <a:r>
              <a:rPr lang="en-IN" sz="2000" b="1" dirty="0" err="1" smtClean="0">
                <a:solidFill>
                  <a:srgbClr val="FF0000"/>
                </a:solidFill>
              </a:rPr>
              <a:t>datagramSocket</a:t>
            </a:r>
            <a:r>
              <a:rPr lang="en-IN" sz="2000" b="1" dirty="0" smtClean="0">
                <a:solidFill>
                  <a:srgbClr val="FF0000"/>
                </a:solidFill>
              </a:rPr>
              <a:t> = new </a:t>
            </a:r>
            <a:r>
              <a:rPr lang="en-IN" sz="2000" b="1" dirty="0" err="1" smtClean="0">
                <a:solidFill>
                  <a:srgbClr val="FF0000"/>
                </a:solidFill>
              </a:rPr>
              <a:t>DatagramSocket</a:t>
            </a:r>
            <a:r>
              <a:rPr lang="en-IN" sz="2000" b="1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IN" sz="2000" b="1" dirty="0" smtClean="0"/>
              <a:t>2. Create the outgoing datagram.</a:t>
            </a:r>
          </a:p>
          <a:p>
            <a:r>
              <a:rPr lang="en-IN" sz="2000" dirty="0" smtClean="0"/>
              <a:t>This step is exactly as for step 7 of the server program. For example:</a:t>
            </a:r>
          </a:p>
          <a:p>
            <a:r>
              <a:rPr lang="en-IN" sz="2000" b="1" dirty="0" err="1" smtClean="0">
                <a:solidFill>
                  <a:srgbClr val="FF0000"/>
                </a:solidFill>
              </a:rPr>
              <a:t>DatagramPacket</a:t>
            </a:r>
            <a:r>
              <a:rPr lang="en-IN" sz="2000" b="1" dirty="0" smtClean="0">
                <a:solidFill>
                  <a:srgbClr val="FF0000"/>
                </a:solidFill>
              </a:rPr>
              <a:t> </a:t>
            </a:r>
            <a:r>
              <a:rPr lang="en-IN" sz="2000" b="1" dirty="0" err="1" smtClean="0">
                <a:solidFill>
                  <a:srgbClr val="FF0000"/>
                </a:solidFill>
              </a:rPr>
              <a:t>outPacket</a:t>
            </a:r>
            <a:r>
              <a:rPr lang="en-IN" sz="2000" b="1" dirty="0" smtClean="0">
                <a:solidFill>
                  <a:srgbClr val="FF0000"/>
                </a:solidFill>
              </a:rPr>
              <a:t> = new </a:t>
            </a:r>
            <a:r>
              <a:rPr lang="en-IN" sz="2000" b="1" dirty="0" err="1" smtClean="0">
                <a:solidFill>
                  <a:srgbClr val="FF0000"/>
                </a:solidFill>
              </a:rPr>
              <a:t>DatagramPacket</a:t>
            </a:r>
            <a:r>
              <a:rPr lang="en-IN" sz="2000" b="1" dirty="0" smtClean="0">
                <a:solidFill>
                  <a:srgbClr val="FF0000"/>
                </a:solidFill>
              </a:rPr>
              <a:t>(</a:t>
            </a:r>
            <a:r>
              <a:rPr lang="en-IN" sz="2000" b="1" dirty="0" err="1" smtClean="0">
                <a:solidFill>
                  <a:srgbClr val="FF0000"/>
                </a:solidFill>
              </a:rPr>
              <a:t>message.getBytes</a:t>
            </a:r>
            <a:r>
              <a:rPr lang="en-IN" sz="2000" b="1" dirty="0" smtClean="0">
                <a:solidFill>
                  <a:srgbClr val="FF0000"/>
                </a:solidFill>
              </a:rPr>
              <a:t>(),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FF0000"/>
                </a:solidFill>
              </a:rPr>
              <a:t>       </a:t>
            </a:r>
            <a:r>
              <a:rPr lang="en-IN" sz="2000" b="1" dirty="0" err="1" smtClean="0">
                <a:solidFill>
                  <a:srgbClr val="FF0000"/>
                </a:solidFill>
              </a:rPr>
              <a:t>message.length</a:t>
            </a:r>
            <a:r>
              <a:rPr lang="en-IN" sz="2000" b="1" dirty="0" smtClean="0">
                <a:solidFill>
                  <a:srgbClr val="FF0000"/>
                </a:solidFill>
              </a:rPr>
              <a:t>(), host, PORT);</a:t>
            </a:r>
          </a:p>
          <a:p>
            <a:pPr algn="just">
              <a:buNone/>
            </a:pPr>
            <a:r>
              <a:rPr lang="en-IN" sz="2200" b="1" i="1" dirty="0" smtClean="0"/>
              <a:t>3. </a:t>
            </a:r>
            <a:r>
              <a:rPr lang="en-IN" sz="2200" b="1" dirty="0" smtClean="0"/>
              <a:t>Send the datagram message.</a:t>
            </a:r>
          </a:p>
          <a:p>
            <a:pPr algn="just"/>
            <a:r>
              <a:rPr lang="en-IN" sz="2200" dirty="0" smtClean="0"/>
              <a:t>Just as for the server, this is achieved by calling method send of the </a:t>
            </a:r>
            <a:r>
              <a:rPr lang="en-IN" sz="2200" dirty="0" err="1" smtClean="0"/>
              <a:t>DatagramSocket</a:t>
            </a:r>
            <a:r>
              <a:rPr lang="en-IN" sz="2200" dirty="0" smtClean="0"/>
              <a:t> object, supplying our outgoing </a:t>
            </a:r>
            <a:r>
              <a:rPr lang="en-IN" sz="2200" dirty="0" err="1" smtClean="0"/>
              <a:t>DatagramPacket</a:t>
            </a:r>
            <a:r>
              <a:rPr lang="en-IN" sz="2200" dirty="0" smtClean="0"/>
              <a:t> object as an argument.</a:t>
            </a:r>
          </a:p>
          <a:p>
            <a:pPr algn="just">
              <a:buNone/>
            </a:pPr>
            <a:r>
              <a:rPr lang="en-IN" sz="2200" dirty="0" smtClean="0"/>
              <a:t> For example:</a:t>
            </a:r>
          </a:p>
          <a:p>
            <a:pPr algn="just"/>
            <a:r>
              <a:rPr lang="en-IN" sz="2200" b="1" dirty="0" err="1" smtClean="0">
                <a:solidFill>
                  <a:srgbClr val="FF0000"/>
                </a:solidFill>
              </a:rPr>
              <a:t>datagramSocket.send</a:t>
            </a:r>
            <a:r>
              <a:rPr lang="en-IN" sz="2200" b="1" dirty="0" smtClean="0">
                <a:solidFill>
                  <a:srgbClr val="FF0000"/>
                </a:solidFill>
              </a:rPr>
              <a:t>(</a:t>
            </a:r>
            <a:r>
              <a:rPr lang="en-IN" sz="2200" b="1" dirty="0" err="1" smtClean="0">
                <a:solidFill>
                  <a:srgbClr val="FF0000"/>
                </a:solidFill>
              </a:rPr>
              <a:t>outPacket</a:t>
            </a:r>
            <a:r>
              <a:rPr lang="en-IN" sz="2200" b="1" dirty="0" smtClean="0">
                <a:solidFill>
                  <a:srgbClr val="FF0000"/>
                </a:solidFill>
              </a:rPr>
              <a:t>);</a:t>
            </a:r>
            <a:endParaRPr lang="en-IN" sz="2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Steps 4-6 below are exactly the same as steps 2-4 of the server procedure.</a:t>
            </a:r>
          </a:p>
          <a:p>
            <a:pPr>
              <a:buNone/>
            </a:pPr>
            <a:r>
              <a:rPr lang="en-IN" sz="2000" b="1" dirty="0" smtClean="0"/>
              <a:t>4. Create a buffer for incoming </a:t>
            </a:r>
            <a:r>
              <a:rPr lang="en-IN" sz="2000" b="1" dirty="0" err="1" smtClean="0"/>
              <a:t>datagrams</a:t>
            </a:r>
            <a:r>
              <a:rPr lang="en-IN" sz="2000" b="1" dirty="0" smtClean="0"/>
              <a:t>.</a:t>
            </a:r>
          </a:p>
          <a:p>
            <a:pPr>
              <a:buNone/>
            </a:pPr>
            <a:r>
              <a:rPr lang="en-IN" sz="2000" dirty="0" smtClean="0"/>
              <a:t>byte[] buffer = new byte[256];</a:t>
            </a:r>
          </a:p>
          <a:p>
            <a:pPr>
              <a:buNone/>
            </a:pPr>
            <a:r>
              <a:rPr lang="en-IN" sz="2000" b="1" dirty="0" smtClean="0"/>
              <a:t>5. Create a </a:t>
            </a:r>
            <a:r>
              <a:rPr lang="en-IN" sz="2000" b="1" dirty="0" err="1" smtClean="0"/>
              <a:t>DatagramPacket</a:t>
            </a:r>
            <a:r>
              <a:rPr lang="en-IN" sz="2000" b="1" dirty="0" smtClean="0"/>
              <a:t> object for the incoming </a:t>
            </a:r>
            <a:r>
              <a:rPr lang="en-IN" sz="2000" b="1" dirty="0" err="1" smtClean="0"/>
              <a:t>datagrams</a:t>
            </a:r>
            <a:r>
              <a:rPr lang="en-IN" sz="2000" b="1" dirty="0" smtClean="0"/>
              <a:t>.</a:t>
            </a:r>
          </a:p>
          <a:p>
            <a:pPr>
              <a:buNone/>
            </a:pPr>
            <a:r>
              <a:rPr lang="en-IN" sz="2000" dirty="0" err="1" smtClean="0"/>
              <a:t>DatagramPacket</a:t>
            </a:r>
            <a:r>
              <a:rPr lang="en-IN" sz="2000" dirty="0" smtClean="0"/>
              <a:t> </a:t>
            </a:r>
            <a:r>
              <a:rPr lang="en-IN" sz="2000" dirty="0" err="1" smtClean="0"/>
              <a:t>inPacket</a:t>
            </a:r>
            <a:r>
              <a:rPr lang="en-IN" sz="2000" dirty="0" smtClean="0"/>
              <a:t> =new </a:t>
            </a:r>
            <a:r>
              <a:rPr lang="en-IN" sz="2000" dirty="0" err="1" smtClean="0"/>
              <a:t>DatagramPacket</a:t>
            </a:r>
            <a:r>
              <a:rPr lang="en-IN" sz="2000" dirty="0" smtClean="0"/>
              <a:t>(buffer, </a:t>
            </a:r>
            <a:r>
              <a:rPr lang="en-IN" sz="2000" dirty="0" err="1" smtClean="0"/>
              <a:t>buffer.length</a:t>
            </a:r>
            <a:r>
              <a:rPr lang="en-IN" sz="2000" dirty="0" smtClean="0"/>
              <a:t>);</a:t>
            </a:r>
          </a:p>
          <a:p>
            <a:pPr>
              <a:buNone/>
            </a:pPr>
            <a:r>
              <a:rPr lang="en-IN" sz="2000" b="1" dirty="0" smtClean="0"/>
              <a:t>6. Accept an incoming datagram.</a:t>
            </a:r>
          </a:p>
          <a:p>
            <a:pPr>
              <a:buNone/>
            </a:pPr>
            <a:r>
              <a:rPr lang="en-IN" sz="2000" dirty="0" err="1" smtClean="0"/>
              <a:t>datagramSocket.receive</a:t>
            </a:r>
            <a:r>
              <a:rPr lang="en-IN" sz="2000" dirty="0" smtClean="0"/>
              <a:t>(</a:t>
            </a:r>
            <a:r>
              <a:rPr lang="en-IN" sz="2000" dirty="0" err="1" smtClean="0"/>
              <a:t>inPacket</a:t>
            </a:r>
            <a:r>
              <a:rPr lang="en-IN" sz="2000" dirty="0" smtClean="0"/>
              <a:t>);</a:t>
            </a:r>
          </a:p>
          <a:p>
            <a:pPr>
              <a:buNone/>
            </a:pPr>
            <a:r>
              <a:rPr lang="en-IN" sz="2000" b="1" dirty="0" smtClean="0"/>
              <a:t>7. Retrieve the data from the buffer.</a:t>
            </a:r>
          </a:p>
          <a:p>
            <a:pPr>
              <a:buNone/>
            </a:pPr>
            <a:r>
              <a:rPr lang="en-IN" sz="2000" dirty="0" smtClean="0"/>
              <a:t>This is the same as step 6 in the server program. </a:t>
            </a:r>
          </a:p>
          <a:p>
            <a:pPr>
              <a:buNone/>
            </a:pPr>
            <a:r>
              <a:rPr lang="en-IN" sz="2000" dirty="0" smtClean="0"/>
              <a:t>String response =new String(</a:t>
            </a:r>
            <a:r>
              <a:rPr lang="en-IN" sz="2000" dirty="0" err="1" smtClean="0"/>
              <a:t>inPacket.getData</a:t>
            </a:r>
            <a:r>
              <a:rPr lang="en-IN" sz="2000" dirty="0" smtClean="0"/>
              <a:t>(),0,inPacket.getLength());</a:t>
            </a:r>
          </a:p>
          <a:p>
            <a:pPr>
              <a:buNone/>
            </a:pPr>
            <a:endParaRPr lang="en-IN" sz="2000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Steps 2-7 may then be repeated as many times as required.</a:t>
            </a:r>
          </a:p>
          <a:p>
            <a:pPr>
              <a:buNone/>
            </a:pPr>
            <a:r>
              <a:rPr lang="en-IN" sz="2000" b="1" dirty="0" smtClean="0"/>
              <a:t>8. Close the </a:t>
            </a:r>
            <a:r>
              <a:rPr lang="en-IN" sz="2000" b="1" dirty="0" err="1" smtClean="0"/>
              <a:t>DatagramSocket</a:t>
            </a:r>
            <a:r>
              <a:rPr lang="en-IN" sz="2000" b="1" dirty="0" smtClean="0"/>
              <a:t>.</a:t>
            </a:r>
          </a:p>
          <a:p>
            <a:pPr>
              <a:buNone/>
            </a:pPr>
            <a:r>
              <a:rPr lang="en-IN" sz="2000" dirty="0" smtClean="0"/>
              <a:t>This is the same as step 9 in the server program. </a:t>
            </a:r>
          </a:p>
          <a:p>
            <a:pPr>
              <a:buNone/>
            </a:pPr>
            <a:r>
              <a:rPr lang="en-IN" sz="2000" dirty="0" err="1" smtClean="0"/>
              <a:t>datagramSocket.close</a:t>
            </a:r>
            <a:r>
              <a:rPr lang="en-IN" sz="2000" dirty="0" smtClean="0"/>
              <a:t>();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Port numbers in the range 1-1023 are normally set aside for the use of specified standard services, often referred to as 'well-known' services.</a:t>
            </a:r>
          </a:p>
          <a:p>
            <a:pPr algn="just"/>
            <a:r>
              <a:rPr lang="en-IN" sz="2400" dirty="0" smtClean="0"/>
              <a:t>When a client attempts to make connection with a particular server program, it supplies the port number of the associated service.</a:t>
            </a:r>
            <a:endParaRPr lang="en-IN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00200"/>
            <a:ext cx="7010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752600"/>
            <a:ext cx="6400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066800"/>
            <a:ext cx="6857999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socket is an </a:t>
            </a:r>
            <a:r>
              <a:rPr lang="en-IN" sz="2400" dirty="0" smtClean="0">
                <a:solidFill>
                  <a:srgbClr val="FF0000"/>
                </a:solidFill>
              </a:rPr>
              <a:t>abstract concept and </a:t>
            </a:r>
            <a:r>
              <a:rPr lang="en-IN" sz="2400" b="1" dirty="0" smtClean="0">
                <a:solidFill>
                  <a:srgbClr val="FF0000"/>
                </a:solidFill>
              </a:rPr>
              <a:t>not an element </a:t>
            </a:r>
            <a:r>
              <a:rPr lang="en-IN" sz="2400" dirty="0" smtClean="0">
                <a:solidFill>
                  <a:srgbClr val="FF0000"/>
                </a:solidFill>
              </a:rPr>
              <a:t>of computer hardware.</a:t>
            </a:r>
          </a:p>
          <a:p>
            <a:pPr algn="just"/>
            <a:r>
              <a:rPr lang="en-IN" sz="2400" dirty="0" smtClean="0"/>
              <a:t>It is </a:t>
            </a:r>
            <a:r>
              <a:rPr lang="en-IN" sz="2400" dirty="0" smtClean="0">
                <a:solidFill>
                  <a:srgbClr val="FF0000"/>
                </a:solidFill>
              </a:rPr>
              <a:t>communication link between two processes.</a:t>
            </a:r>
          </a:p>
          <a:p>
            <a:pPr algn="just"/>
            <a:r>
              <a:rPr lang="en-IN" sz="2400" dirty="0" smtClean="0"/>
              <a:t>A common example of this requirement is that of multiple browsers (quite possibly thousands of them) wanting Web pages from the same server.</a:t>
            </a:r>
          </a:p>
          <a:p>
            <a:pPr algn="just"/>
            <a:r>
              <a:rPr lang="en-IN" sz="2400" dirty="0" smtClean="0">
                <a:solidFill>
                  <a:srgbClr val="FF0000"/>
                </a:solidFill>
              </a:rPr>
              <a:t>Distinguishing between clients and keeping their dialogues separate from each other</a:t>
            </a:r>
            <a:r>
              <a:rPr lang="en-IN" sz="2400" dirty="0" smtClean="0"/>
              <a:t>. This is achieved via the use of sockets</a:t>
            </a:r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The Internet and IP Addresses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An internet (lower-case '</a:t>
            </a:r>
            <a:r>
              <a:rPr lang="en-IN" sz="2400" dirty="0" err="1" smtClean="0"/>
              <a:t>i</a:t>
            </a:r>
            <a:r>
              <a:rPr lang="en-IN" sz="2400" dirty="0" smtClean="0"/>
              <a:t>') is a </a:t>
            </a:r>
            <a:r>
              <a:rPr lang="en-IN" sz="2400" dirty="0" smtClean="0">
                <a:solidFill>
                  <a:srgbClr val="FF0000"/>
                </a:solidFill>
              </a:rPr>
              <a:t>collection of computer networks.</a:t>
            </a:r>
          </a:p>
          <a:p>
            <a:pPr algn="just"/>
            <a:r>
              <a:rPr lang="en-IN" sz="2400" dirty="0" smtClean="0"/>
              <a:t>The protocol used for such communication is called the Internet Protocol (IP).</a:t>
            </a:r>
          </a:p>
          <a:p>
            <a:pPr algn="just"/>
            <a:r>
              <a:rPr lang="en-IN" sz="2400" dirty="0" smtClean="0"/>
              <a:t>Each computer on the Internet has a unique IP address, the current version of which is IPv6 (Internet Protocol version 6).</a:t>
            </a:r>
          </a:p>
          <a:p>
            <a:pPr algn="just"/>
            <a:r>
              <a:rPr lang="en-IN" sz="2400" dirty="0" smtClean="0"/>
              <a:t>For example, 131.122.3.219 would be one such address.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TCP/IP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Internet is a </a:t>
            </a:r>
            <a:r>
              <a:rPr lang="en-IN" sz="2400" b="1" dirty="0" smtClean="0"/>
              <a:t>packet-switched </a:t>
            </a:r>
            <a:r>
              <a:rPr lang="en-IN" sz="2400" dirty="0" smtClean="0"/>
              <a:t>network, which means that messages between computers on the Internet are broken up into blocks of information called </a:t>
            </a:r>
            <a:r>
              <a:rPr lang="en-IN" sz="2400" b="1" dirty="0" smtClean="0"/>
              <a:t>packets.</a:t>
            </a:r>
            <a:endParaRPr lang="en-IN" sz="2400" dirty="0" smtClean="0"/>
          </a:p>
          <a:p>
            <a:pPr algn="just"/>
            <a:r>
              <a:rPr lang="en-IN" sz="2400" dirty="0" smtClean="0"/>
              <a:t>IP and TCP are the two commonest protocols used on the Internet and are almost invariably coupled together as TCP/IP.</a:t>
            </a:r>
          </a:p>
          <a:p>
            <a:pPr algn="just"/>
            <a:r>
              <a:rPr lang="en-IN" sz="2400" dirty="0" smtClean="0"/>
              <a:t>TCP (Transmission Control Protocol), which allowed each end of a connection to </a:t>
            </a:r>
            <a:r>
              <a:rPr lang="en-IN" sz="2400" dirty="0" smtClean="0">
                <a:solidFill>
                  <a:srgbClr val="FF0000"/>
                </a:solidFill>
              </a:rPr>
              <a:t>acknowledge receipt of IP packets and/or requires retransmission of lost or corrupted packets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24693"/>
            <a:ext cx="8229600" cy="3876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362200" y="3276600"/>
            <a:ext cx="122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(segments)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810001"/>
            <a:ext cx="121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(Packets)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1993</Words>
  <Application>Microsoft Office PowerPoint</Application>
  <PresentationFormat>On-screen Show (4:3)</PresentationFormat>
  <Paragraphs>326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Network Programming with Java </vt:lpstr>
      <vt:lpstr>Clients and  Servers </vt:lpstr>
      <vt:lpstr>Computer Ports </vt:lpstr>
      <vt:lpstr> </vt:lpstr>
      <vt:lpstr> </vt:lpstr>
      <vt:lpstr>Sockets</vt:lpstr>
      <vt:lpstr>The Internet and IP Addresses</vt:lpstr>
      <vt:lpstr>TCP/IP</vt:lpstr>
      <vt:lpstr> </vt:lpstr>
      <vt:lpstr>UDP</vt:lpstr>
      <vt:lpstr>Starting Network Programming in Java</vt:lpstr>
      <vt:lpstr>The InetAddress Class</vt:lpstr>
      <vt:lpstr> </vt:lpstr>
      <vt:lpstr> </vt:lpstr>
      <vt:lpstr>IP address of the current machine</vt:lpstr>
      <vt:lpstr> </vt:lpstr>
      <vt:lpstr>TCP Sockets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Datagram (UDP) Sockets</vt:lpstr>
      <vt:lpstr> </vt:lpstr>
      <vt:lpstr> </vt:lpstr>
      <vt:lpstr>Server END</vt:lpstr>
      <vt:lpstr> </vt:lpstr>
      <vt:lpstr> </vt:lpstr>
      <vt:lpstr>Cliend End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Programming with Java </dc:title>
  <dc:creator>HEGDE</dc:creator>
  <cp:lastModifiedBy>HEGDE</cp:lastModifiedBy>
  <cp:revision>195</cp:revision>
  <dcterms:created xsi:type="dcterms:W3CDTF">2006-08-16T00:00:00Z</dcterms:created>
  <dcterms:modified xsi:type="dcterms:W3CDTF">2017-03-16T16:44:33Z</dcterms:modified>
</cp:coreProperties>
</file>