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42"/>
  </p:notesMasterIdLst>
  <p:sldIdLst>
    <p:sldId id="311" r:id="rId2"/>
    <p:sldId id="257" r:id="rId3"/>
    <p:sldId id="306" r:id="rId4"/>
    <p:sldId id="258" r:id="rId5"/>
    <p:sldId id="259" r:id="rId6"/>
    <p:sldId id="315" r:id="rId7"/>
    <p:sldId id="316" r:id="rId8"/>
    <p:sldId id="314" r:id="rId9"/>
    <p:sldId id="326" r:id="rId10"/>
    <p:sldId id="260" r:id="rId11"/>
    <p:sldId id="261" r:id="rId12"/>
    <p:sldId id="262" r:id="rId13"/>
    <p:sldId id="317" r:id="rId14"/>
    <p:sldId id="263" r:id="rId15"/>
    <p:sldId id="264" r:id="rId16"/>
    <p:sldId id="318" r:id="rId17"/>
    <p:sldId id="265" r:id="rId18"/>
    <p:sldId id="266" r:id="rId19"/>
    <p:sldId id="268" r:id="rId20"/>
    <p:sldId id="269" r:id="rId21"/>
    <p:sldId id="270" r:id="rId22"/>
    <p:sldId id="319" r:id="rId23"/>
    <p:sldId id="271" r:id="rId24"/>
    <p:sldId id="272" r:id="rId25"/>
    <p:sldId id="273" r:id="rId26"/>
    <p:sldId id="274" r:id="rId27"/>
    <p:sldId id="320" r:id="rId28"/>
    <p:sldId id="276" r:id="rId29"/>
    <p:sldId id="277" r:id="rId30"/>
    <p:sldId id="278" r:id="rId31"/>
    <p:sldId id="279" r:id="rId32"/>
    <p:sldId id="280" r:id="rId33"/>
    <p:sldId id="282" r:id="rId34"/>
    <p:sldId id="283" r:id="rId35"/>
    <p:sldId id="286" r:id="rId36"/>
    <p:sldId id="323" r:id="rId37"/>
    <p:sldId id="324" r:id="rId38"/>
    <p:sldId id="287" r:id="rId39"/>
    <p:sldId id="325" r:id="rId40"/>
    <p:sldId id="313" r:id="rId41"/>
  </p:sldIdLst>
  <p:sldSz cx="13716000" cy="9144000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1pPr>
    <a:lvl2pPr marL="652463" indent="-1952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2pPr>
    <a:lvl3pPr marL="1304925" indent="-3905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3pPr>
    <a:lvl4pPr marL="1958975" indent="-5873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4pPr>
    <a:lvl5pPr marL="2611438" indent="-78263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3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-1194" y="-90"/>
      </p:cViewPr>
      <p:guideLst>
        <p:guide orient="horz" pos="1526"/>
        <p:guide pos="19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85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Times New Roman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Times New Roman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0" y="696913"/>
            <a:ext cx="521970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Times New Roman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39847A83-B6F3-420E-B0B7-06EECFB04F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6524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13049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95897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261143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326555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2EC2A9-063E-41D8-9682-F3A53203E145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5B7818-A59F-4CF6-A477-8DBF4D118EF3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78657C-EDB0-43C4-9B56-DFC55AFB21A7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9E646C-FB66-4504-90A1-AB38CD6F9044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3EB2D-573B-403E-BB36-3F82BD20AABB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F6A3CB-3D98-48B4-B8F7-C194217BA89F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AC657A-140C-44AA-B6B6-318ADEB45B5C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13AC91-F65F-49C0-B3E1-4B68296489D5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64C24F-FF80-487A-B70B-4A9F7D217287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C8B468-9293-4FE6-A691-AC19BA4DAB5B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5CA142-E1D5-4709-8B31-2E4325AF7BBC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2ADE10-4C9F-4F46-987A-BD7B1E03B35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216BDB-0D26-4AA3-94ED-D43A45623722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843A7B-AFED-4857-B01B-7CD8694B6C9F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18C369-5E57-4119-A622-092FD4565C70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D3BF51-B802-4132-850F-5792DEE37D33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451553-D528-425F-A9FA-2FF546FE0F40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274C99-4371-4554-8242-B09ECC96FAE8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681968-96B3-47D8-A27D-77BB2803C8FE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55CB03-17C6-4264-B823-DF0BA9020984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C61EC2-0885-44FF-9346-C1C40E630E5A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3ECE7F-ADE0-4688-8B67-896D70F40FDC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37A6F9-AC6F-470D-B69D-43148AB5354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C0D51A-6D63-4124-A805-9DF56439E34E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DD1E73-656C-40DF-9A82-6104C6B5F094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D74B90-BB57-427B-839A-FFBFBC5E13C4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CC3404-75AB-4979-8501-532BDEEF9B4B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34473A-375A-48B4-B1AA-614EFE3DDBD5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15D760-E9E5-4935-8EE1-09CE1D219A0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AFCAA3-7FF8-4375-9DD6-7D7DC84F9925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98450" y="3948113"/>
            <a:ext cx="12915900" cy="268287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734550" y="8783638"/>
            <a:ext cx="40703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336699"/>
                </a:solidFill>
                <a:latin typeface="Helvetica" charset="0"/>
              </a:rPr>
              <a:t>Silberschatz, Galvin and Gagne ©2009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1275" y="8818563"/>
            <a:ext cx="37782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336699"/>
                </a:solidFill>
                <a:latin typeface="Helvetica" charset="0"/>
              </a:rPr>
              <a:t>Operating System Concepts– 8</a:t>
            </a:r>
            <a:r>
              <a:rPr lang="en-US" sz="1400" b="1" baseline="30000" dirty="0">
                <a:solidFill>
                  <a:srgbClr val="336699"/>
                </a:solidFill>
                <a:latin typeface="Helvetica" charset="0"/>
              </a:rPr>
              <a:t>th</a:t>
            </a:r>
            <a:r>
              <a:rPr lang="en-US" sz="1400" b="1" dirty="0">
                <a:solidFill>
                  <a:srgbClr val="33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1900" y="5543550"/>
            <a:ext cx="3092450" cy="2125663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837113" y="5354638"/>
            <a:ext cx="3505200" cy="2517775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>
              <a:defRPr/>
            </a:pPr>
            <a:endParaRPr lang="en-US">
              <a:cs typeface="ＭＳ Ｐゴシック" charset="-128"/>
            </a:endParaRP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333"/>
          </a:xfrm>
        </p:spPr>
        <p:txBody>
          <a:bodyPr/>
          <a:lstStyle>
            <a:lvl1pPr>
              <a:defRPr sz="61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37007" y="370417"/>
            <a:ext cx="3217068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70417"/>
            <a:ext cx="9422607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875867"/>
            <a:ext cx="11658600" cy="181610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875618"/>
            <a:ext cx="11658600" cy="2000249"/>
          </a:xfrm>
        </p:spPr>
        <p:txBody>
          <a:bodyPr anchor="b"/>
          <a:lstStyle>
            <a:lvl1pPr marL="0" indent="0">
              <a:buNone/>
              <a:defRPr sz="2900"/>
            </a:lvl1pPr>
            <a:lvl2pPr marL="653110" indent="0">
              <a:buNone/>
              <a:defRPr sz="2600"/>
            </a:lvl2pPr>
            <a:lvl3pPr marL="1306220" indent="0">
              <a:buNone/>
              <a:defRPr sz="2300"/>
            </a:lvl3pPr>
            <a:lvl4pPr marL="1959331" indent="0">
              <a:buNone/>
              <a:defRPr sz="2000"/>
            </a:lvl4pPr>
            <a:lvl5pPr marL="2612441" indent="0">
              <a:buNone/>
              <a:defRPr sz="2000"/>
            </a:lvl5pPr>
            <a:lvl6pPr marL="3265551" indent="0">
              <a:buNone/>
              <a:defRPr sz="2000"/>
            </a:lvl6pPr>
            <a:lvl7pPr marL="3918661" indent="0">
              <a:buNone/>
              <a:defRPr sz="2000"/>
            </a:lvl7pPr>
            <a:lvl8pPr marL="4571771" indent="0">
              <a:buNone/>
              <a:defRPr sz="2000"/>
            </a:lvl8pPr>
            <a:lvl9pPr marL="5224882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96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61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6817"/>
            <a:ext cx="6060282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99833"/>
            <a:ext cx="6060282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2046817"/>
            <a:ext cx="6062663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899833"/>
            <a:ext cx="6062663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64067"/>
            <a:ext cx="4512470" cy="1549400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64067"/>
            <a:ext cx="7667625" cy="780415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913467"/>
            <a:ext cx="4512470" cy="6254751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6400800"/>
            <a:ext cx="8229600" cy="755651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817033"/>
            <a:ext cx="8229600" cy="548640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7156451"/>
            <a:ext cx="8229600" cy="1073149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28625" y="0"/>
            <a:ext cx="1793875" cy="121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69888"/>
            <a:ext cx="123444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9675" y="1644650"/>
            <a:ext cx="12344400" cy="604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0" y="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109574" name="Line 6"/>
          <p:cNvSpPr>
            <a:spLocks noChangeShapeType="1"/>
          </p:cNvSpPr>
          <p:nvPr/>
        </p:nvSpPr>
        <p:spPr bwMode="auto">
          <a:xfrm>
            <a:off x="685800" y="1147763"/>
            <a:ext cx="121158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 lIns="130622" tIns="65311" rIns="130622" bIns="65311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0" y="3048000"/>
            <a:ext cx="342900" cy="3048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109576" name="Rectangle 8"/>
          <p:cNvSpPr>
            <a:spLocks noChangeArrowheads="1"/>
          </p:cNvSpPr>
          <p:nvPr/>
        </p:nvSpPr>
        <p:spPr bwMode="auto">
          <a:xfrm>
            <a:off x="0" y="609600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109577" name="Text Box 9"/>
          <p:cNvSpPr txBox="1">
            <a:spLocks noChangeArrowheads="1"/>
          </p:cNvSpPr>
          <p:nvPr/>
        </p:nvSpPr>
        <p:spPr bwMode="auto">
          <a:xfrm>
            <a:off x="6359525" y="8818563"/>
            <a:ext cx="72072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006699"/>
                </a:solidFill>
                <a:latin typeface="Helvetica" charset="0"/>
              </a:rPr>
              <a:t>11.</a:t>
            </a:r>
            <a:fld id="{DED67EA5-AD70-41C9-A027-FFA97DBED1CB}" type="slidenum">
              <a:rPr lang="en-US" sz="1400" b="1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400" b="1" dirty="0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9734550" y="8783638"/>
            <a:ext cx="40703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006699"/>
                </a:solidFill>
                <a:latin typeface="Helvetica" charset="0"/>
              </a:rPr>
              <a:t>Silberschatz, Galvin and Gagne ©2009</a:t>
            </a: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279400" y="8828088"/>
            <a:ext cx="37782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006699"/>
                </a:solidFill>
                <a:latin typeface="Helvetica" charset="0"/>
              </a:rPr>
              <a:t>Operating System Concepts  – 8</a:t>
            </a:r>
            <a:r>
              <a:rPr lang="en-US" sz="1400" b="1" baseline="30000" dirty="0">
                <a:solidFill>
                  <a:srgbClr val="006699"/>
                </a:solidFill>
                <a:latin typeface="Helvetica" charset="0"/>
              </a:rPr>
              <a:t>th</a:t>
            </a:r>
            <a:r>
              <a:rPr lang="en-US" sz="1400" b="1" dirty="0">
                <a:solidFill>
                  <a:srgbClr val="00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1661775" y="7799388"/>
            <a:ext cx="1925638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5pPr>
      <a:lvl6pPr marL="65311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6pPr>
      <a:lvl7pPr marL="130622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7pPr>
      <a:lvl8pPr marL="195933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8pPr>
      <a:lvl9pPr marL="261244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9pPr>
    </p:titleStyle>
    <p:bodyStyle>
      <a:lvl1pPr marL="488950" indent="-48895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1060450" indent="-407988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550988" indent="-325438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2039938" indent="-325438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2530475" indent="-325438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318391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383702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449013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514324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</p:spPr>
        <p:txBody>
          <a:bodyPr/>
          <a:lstStyle/>
          <a:p>
            <a:pPr eaLnBrk="1" hangingPunct="1"/>
            <a:r>
              <a:rPr lang="en-US" smtClean="0"/>
              <a:t>Chapter 11:  File System Implementation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24025" y="369888"/>
            <a:ext cx="11306175" cy="768350"/>
          </a:xfrm>
        </p:spPr>
        <p:txBody>
          <a:bodyPr/>
          <a:lstStyle/>
          <a:p>
            <a:pPr eaLnBrk="1" hangingPunct="1"/>
            <a:r>
              <a:rPr lang="en-US" smtClean="0"/>
              <a:t>A Typical File Control Block</a:t>
            </a:r>
            <a:endParaRPr lang="en-US" sz="3400" smtClean="0"/>
          </a:p>
        </p:txBody>
      </p:sp>
      <p:pic>
        <p:nvPicPr>
          <p:cNvPr id="1126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9088" y="1658938"/>
            <a:ext cx="10498137" cy="618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85888" y="369888"/>
            <a:ext cx="11644312" cy="768350"/>
          </a:xfrm>
        </p:spPr>
        <p:txBody>
          <a:bodyPr/>
          <a:lstStyle/>
          <a:p>
            <a:pPr eaLnBrk="1" hangingPunct="1"/>
            <a:r>
              <a:rPr lang="en-US" smtClean="0"/>
              <a:t>In-Memory File System Structures</a:t>
            </a:r>
            <a:endParaRPr lang="en-US" sz="340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42713" cy="6040438"/>
          </a:xfrm>
        </p:spPr>
        <p:txBody>
          <a:bodyPr/>
          <a:lstStyle/>
          <a:p>
            <a:r>
              <a:rPr lang="en-US" smtClean="0"/>
              <a:t>Mount table storing file system mounts, mount points, file system types</a:t>
            </a:r>
          </a:p>
          <a:p>
            <a:endParaRPr lang="en-US" smtClean="0"/>
          </a:p>
          <a:p>
            <a:r>
              <a:rPr lang="en-US" smtClean="0"/>
              <a:t>The following figure illustrates the necessary file system structures provided by the operating systems</a:t>
            </a:r>
          </a:p>
          <a:p>
            <a:endParaRPr lang="en-US" smtClean="0"/>
          </a:p>
          <a:p>
            <a:r>
              <a:rPr lang="en-US" smtClean="0"/>
              <a:t>Figure 12-3(a) refers to opening a file</a:t>
            </a:r>
          </a:p>
          <a:p>
            <a:endParaRPr lang="en-US" smtClean="0"/>
          </a:p>
          <a:p>
            <a:r>
              <a:rPr lang="en-US" smtClean="0"/>
              <a:t>Figure 12-3(b) refers to reading a file</a:t>
            </a:r>
          </a:p>
          <a:p>
            <a:endParaRPr lang="en-US" smtClean="0"/>
          </a:p>
          <a:p>
            <a:r>
              <a:rPr lang="en-US" smtClean="0"/>
              <a:t>Plus buffers hold data blocks from secondary storage</a:t>
            </a:r>
          </a:p>
          <a:p>
            <a:pPr>
              <a:buFont typeface="Monotype Sorts" charset="2"/>
              <a:buNone/>
            </a:pPr>
            <a:endParaRPr lang="en-US" smtClean="0"/>
          </a:p>
          <a:p>
            <a:r>
              <a:rPr lang="en-US" smtClean="0"/>
              <a:t>Open returns a file handle for subsequent use</a:t>
            </a:r>
          </a:p>
          <a:p>
            <a:endParaRPr lang="en-US" smtClean="0"/>
          </a:p>
          <a:p>
            <a:r>
              <a:rPr lang="en-US" smtClean="0"/>
              <a:t>Data from read eventually copied to specified user process memory address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14450" y="369888"/>
            <a:ext cx="11715750" cy="768350"/>
          </a:xfrm>
        </p:spPr>
        <p:txBody>
          <a:bodyPr/>
          <a:lstStyle/>
          <a:p>
            <a:pPr eaLnBrk="1" hangingPunct="1"/>
            <a:r>
              <a:rPr lang="en-US" smtClean="0"/>
              <a:t>In-Memory File System Structures</a:t>
            </a:r>
            <a:endParaRPr lang="en-US" sz="3400" smtClean="0"/>
          </a:p>
        </p:txBody>
      </p:sp>
      <p:pic>
        <p:nvPicPr>
          <p:cNvPr id="1331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5750" y="1820863"/>
            <a:ext cx="9798050" cy="651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Partitions and Mounting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Partition can be a volume containing a file system (“cooked”) or </a:t>
            </a:r>
            <a:r>
              <a:rPr lang="en-US" b="1" smtClean="0">
                <a:solidFill>
                  <a:srgbClr val="3366FF"/>
                </a:solidFill>
              </a:rPr>
              <a:t>raw </a:t>
            </a:r>
            <a:r>
              <a:rPr lang="en-US" smtClean="0"/>
              <a:t>– just a sequence of blocks with no file system</a:t>
            </a:r>
          </a:p>
          <a:p>
            <a:r>
              <a:rPr lang="en-US" smtClean="0"/>
              <a:t>Boot block can point to boot volume or boot loader set of blocks that contain enough code to know how to load the kernel from the file system</a:t>
            </a:r>
          </a:p>
          <a:p>
            <a:pPr lvl="1"/>
            <a:r>
              <a:rPr lang="en-US" smtClean="0"/>
              <a:t>Or a boot management program for multi-os booting</a:t>
            </a:r>
          </a:p>
          <a:p>
            <a:r>
              <a:rPr lang="en-US" b="1" smtClean="0">
                <a:solidFill>
                  <a:srgbClr val="3366FF"/>
                </a:solidFill>
              </a:rPr>
              <a:t>Root partition </a:t>
            </a:r>
            <a:r>
              <a:rPr lang="en-US" smtClean="0"/>
              <a:t>contains the OS, other partitions can hold other Oses, other file systems, or be raw</a:t>
            </a:r>
          </a:p>
          <a:p>
            <a:pPr lvl="1"/>
            <a:r>
              <a:rPr lang="en-US" smtClean="0"/>
              <a:t>Mounted at boot time</a:t>
            </a:r>
          </a:p>
          <a:p>
            <a:pPr lvl="1"/>
            <a:r>
              <a:rPr lang="en-US" smtClean="0"/>
              <a:t>Other partitions can mount automatically or manually</a:t>
            </a:r>
          </a:p>
          <a:p>
            <a:r>
              <a:rPr lang="en-US" smtClean="0"/>
              <a:t>At mount time, file system consistency checked</a:t>
            </a:r>
          </a:p>
          <a:p>
            <a:pPr lvl="1"/>
            <a:r>
              <a:rPr lang="en-US" smtClean="0"/>
              <a:t>Is all metadata correct?</a:t>
            </a:r>
          </a:p>
          <a:p>
            <a:pPr lvl="2"/>
            <a:r>
              <a:rPr lang="en-US" smtClean="0"/>
              <a:t>If not, fix it, try again</a:t>
            </a:r>
          </a:p>
          <a:p>
            <a:pPr lvl="2"/>
            <a:r>
              <a:rPr lang="en-US" smtClean="0"/>
              <a:t>If yes, add to mount table, allow access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69888"/>
            <a:ext cx="10115550" cy="768350"/>
          </a:xfrm>
        </p:spPr>
        <p:txBody>
          <a:bodyPr/>
          <a:lstStyle/>
          <a:p>
            <a:pPr eaLnBrk="1" hangingPunct="1"/>
            <a:r>
              <a:rPr lang="en-US" smtClean="0"/>
              <a:t>Virtual File Systems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82388" cy="6040438"/>
          </a:xfrm>
        </p:spPr>
        <p:txBody>
          <a:bodyPr/>
          <a:lstStyle/>
          <a:p>
            <a:r>
              <a:rPr lang="en-US" smtClean="0"/>
              <a:t>Virtual File Systems (VFS) on Unix provide an object-oriented way of implementing file systems</a:t>
            </a:r>
          </a:p>
          <a:p>
            <a:r>
              <a:rPr lang="en-US" smtClean="0"/>
              <a:t>VFS allows the same system call interface (the API) to be used for different types of file systems</a:t>
            </a:r>
          </a:p>
          <a:p>
            <a:pPr lvl="1"/>
            <a:r>
              <a:rPr lang="en-US" smtClean="0"/>
              <a:t>Separates file-system generic operations from implementation details</a:t>
            </a:r>
          </a:p>
          <a:p>
            <a:pPr lvl="1"/>
            <a:r>
              <a:rPr lang="en-US" smtClean="0"/>
              <a:t>Implementation can be one of many file systems types, or network file system</a:t>
            </a:r>
          </a:p>
          <a:p>
            <a:pPr lvl="2"/>
            <a:r>
              <a:rPr lang="en-US" smtClean="0"/>
              <a:t>Implements vnodes which hold inodes or network file details</a:t>
            </a:r>
          </a:p>
          <a:p>
            <a:pPr lvl="1"/>
            <a:r>
              <a:rPr lang="en-US" smtClean="0"/>
              <a:t>Then dispatches operation to appropriate file system implementation routines</a:t>
            </a:r>
          </a:p>
          <a:p>
            <a:r>
              <a:rPr lang="en-US" smtClean="0"/>
              <a:t>The API is to the VFS interface, rather than any specific type of file system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62100" y="395288"/>
            <a:ext cx="11468100" cy="768350"/>
          </a:xfrm>
        </p:spPr>
        <p:txBody>
          <a:bodyPr/>
          <a:lstStyle/>
          <a:p>
            <a:pPr eaLnBrk="1" hangingPunct="1"/>
            <a:r>
              <a:rPr lang="en-US" smtClean="0"/>
              <a:t>Schematic View of Virtual File System</a:t>
            </a:r>
            <a:endParaRPr lang="en-US" sz="3400" smtClean="0"/>
          </a:p>
        </p:txBody>
      </p:sp>
      <p:pic>
        <p:nvPicPr>
          <p:cNvPr id="1638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9688" y="1836738"/>
            <a:ext cx="8807450" cy="589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File System Implementation</a:t>
            </a:r>
          </a:p>
        </p:txBody>
      </p:sp>
      <p:sp>
        <p:nvSpPr>
          <p:cNvPr id="1741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 example, Linux has four object types:</a:t>
            </a:r>
          </a:p>
          <a:p>
            <a:pPr lvl="1"/>
            <a:r>
              <a:rPr lang="en-US" smtClean="0"/>
              <a:t>inode, file, superblock, dentry</a:t>
            </a:r>
          </a:p>
          <a:p>
            <a:endParaRPr lang="en-US" smtClean="0"/>
          </a:p>
          <a:p>
            <a:r>
              <a:rPr lang="en-US" smtClean="0"/>
              <a:t>VFS defines set of operations on the objects that must be implemented</a:t>
            </a:r>
          </a:p>
          <a:p>
            <a:pPr lvl="1"/>
            <a:r>
              <a:rPr lang="en-US" smtClean="0"/>
              <a:t>Every object has a pointer to a function table</a:t>
            </a:r>
          </a:p>
          <a:p>
            <a:pPr lvl="2"/>
            <a:r>
              <a:rPr lang="en-US" smtClean="0"/>
              <a:t>Function table has addresses of routines to implement that function on that object</a:t>
            </a:r>
          </a:p>
          <a:p>
            <a:pPr lvl="2"/>
            <a:endParaRPr lang="en-US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9575" y="369888"/>
            <a:ext cx="11350625" cy="768350"/>
          </a:xfrm>
        </p:spPr>
        <p:txBody>
          <a:bodyPr/>
          <a:lstStyle/>
          <a:p>
            <a:pPr eaLnBrk="1" hangingPunct="1"/>
            <a:r>
              <a:rPr lang="en-US" smtClean="0"/>
              <a:t>Directory Implementation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28425" cy="6040438"/>
          </a:xfrm>
        </p:spPr>
        <p:txBody>
          <a:bodyPr/>
          <a:lstStyle/>
          <a:p>
            <a:r>
              <a:rPr lang="en-US" b="1" smtClean="0"/>
              <a:t>Linear list</a:t>
            </a:r>
            <a:r>
              <a:rPr lang="en-US" smtClean="0"/>
              <a:t> of file names with pointer to the data blocks</a:t>
            </a:r>
          </a:p>
          <a:p>
            <a:pPr lvl="1"/>
            <a:r>
              <a:rPr lang="en-US" smtClean="0"/>
              <a:t>Simple to program</a:t>
            </a:r>
          </a:p>
          <a:p>
            <a:pPr lvl="1"/>
            <a:r>
              <a:rPr lang="en-US" smtClean="0"/>
              <a:t>Time-consuming to execute</a:t>
            </a:r>
          </a:p>
          <a:p>
            <a:pPr lvl="2"/>
            <a:r>
              <a:rPr lang="en-US" smtClean="0"/>
              <a:t>Linear search time</a:t>
            </a:r>
          </a:p>
          <a:p>
            <a:pPr lvl="2"/>
            <a:r>
              <a:rPr lang="en-US" smtClean="0"/>
              <a:t>Could keep ordered alphabetically via linked list or use B+ tree</a:t>
            </a:r>
            <a:br>
              <a:rPr lang="en-US" smtClean="0"/>
            </a:br>
            <a:endParaRPr lang="en-US" smtClean="0"/>
          </a:p>
          <a:p>
            <a:r>
              <a:rPr lang="en-US" b="1" smtClean="0"/>
              <a:t>Hash Table</a:t>
            </a:r>
            <a:r>
              <a:rPr lang="en-US" smtClean="0"/>
              <a:t> – linear list with hash data structure</a:t>
            </a:r>
          </a:p>
          <a:p>
            <a:pPr lvl="1"/>
            <a:r>
              <a:rPr lang="en-US" smtClean="0"/>
              <a:t>Decreases directory search time</a:t>
            </a:r>
          </a:p>
          <a:p>
            <a:pPr lvl="1"/>
            <a:r>
              <a:rPr lang="en-US" b="1" smtClean="0">
                <a:solidFill>
                  <a:srgbClr val="3366FF"/>
                </a:solidFill>
              </a:rPr>
              <a:t>Collisions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– situations where two file names hash to the same location</a:t>
            </a:r>
          </a:p>
          <a:p>
            <a:pPr lvl="1"/>
            <a:r>
              <a:rPr lang="en-US" smtClean="0"/>
              <a:t>Only good if entries are fixed size, or use chained-overflow method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Allocation Methods - Contiguous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85575" cy="6040438"/>
          </a:xfrm>
        </p:spPr>
        <p:txBody>
          <a:bodyPr/>
          <a:lstStyle/>
          <a:p>
            <a:r>
              <a:rPr lang="en-US" smtClean="0"/>
              <a:t>An allocation method refers to how disk blocks are allocated for files: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3366FF"/>
                </a:solidFill>
              </a:rPr>
              <a:t>Contiguous allocation </a:t>
            </a:r>
            <a:r>
              <a:rPr lang="en-US" smtClean="0">
                <a:solidFill>
                  <a:srgbClr val="000000"/>
                </a:solidFill>
              </a:rPr>
              <a:t>– </a:t>
            </a:r>
            <a:r>
              <a:rPr lang="en-US" smtClean="0"/>
              <a:t>each file occupies set of contiguous blocks</a:t>
            </a:r>
          </a:p>
          <a:p>
            <a:pPr lvl="1"/>
            <a:r>
              <a:rPr lang="en-US" smtClean="0"/>
              <a:t>Best performance in most cases</a:t>
            </a:r>
          </a:p>
          <a:p>
            <a:pPr lvl="1"/>
            <a:r>
              <a:rPr lang="en-US" smtClean="0"/>
              <a:t>Simple – only starting location (block #) and length (number of blocks) are required</a:t>
            </a:r>
          </a:p>
          <a:p>
            <a:pPr lvl="1"/>
            <a:r>
              <a:rPr lang="en-US" smtClean="0"/>
              <a:t>Problems include finding space for file, knowing file size, external fragmentation, need for </a:t>
            </a:r>
            <a:r>
              <a:rPr lang="en-US" b="1" smtClean="0">
                <a:solidFill>
                  <a:srgbClr val="3366FF"/>
                </a:solidFill>
              </a:rPr>
              <a:t>compaction off-line</a:t>
            </a:r>
            <a:r>
              <a:rPr lang="en-US" smtClean="0"/>
              <a:t> (</a:t>
            </a:r>
            <a:r>
              <a:rPr lang="en-US" b="1" smtClean="0">
                <a:solidFill>
                  <a:srgbClr val="3366FF"/>
                </a:solidFill>
              </a:rPr>
              <a:t>downtime</a:t>
            </a:r>
            <a:r>
              <a:rPr lang="en-US" smtClean="0"/>
              <a:t>) or </a:t>
            </a:r>
            <a:r>
              <a:rPr lang="en-US" b="1" smtClean="0">
                <a:solidFill>
                  <a:srgbClr val="3366FF"/>
                </a:solidFill>
              </a:rPr>
              <a:t>on-line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Contiguous Allocation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025188" cy="4654550"/>
          </a:xfrm>
        </p:spPr>
        <p:txBody>
          <a:bodyPr/>
          <a:lstStyle/>
          <a:p>
            <a:r>
              <a:rPr lang="en-US" smtClean="0"/>
              <a:t>Mapping from logical to physical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984625" y="3487738"/>
            <a:ext cx="1897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LA/512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5653088" y="2878138"/>
            <a:ext cx="1208087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Q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5738813" y="4233863"/>
            <a:ext cx="9525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R</a:t>
            </a:r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 flipV="1">
            <a:off x="5641975" y="3067050"/>
            <a:ext cx="3873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5567363" y="3938588"/>
            <a:ext cx="40957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20489" name="Rectangle 10"/>
          <p:cNvSpPr>
            <a:spLocks noChangeArrowheads="1"/>
          </p:cNvSpPr>
          <p:nvPr/>
        </p:nvSpPr>
        <p:spPr bwMode="auto">
          <a:xfrm>
            <a:off x="952500" y="4986338"/>
            <a:ext cx="10923588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622" tIns="65311" rIns="130622" bIns="65311"/>
          <a:lstStyle/>
          <a:p>
            <a:pPr lvl="1" indent="0" eaLnBrk="1" hangingPunct="1"/>
            <a:r>
              <a:rPr lang="en-US">
                <a:latin typeface="Helvetica" charset="0"/>
              </a:rPr>
              <a:t>Block to be accessed = Q + starting address</a:t>
            </a:r>
          </a:p>
          <a:p>
            <a:pPr lvl="1" indent="0" eaLnBrk="1" hangingPunct="1"/>
            <a:r>
              <a:rPr lang="en-US">
                <a:latin typeface="Helvetica" charset="0"/>
              </a:rPr>
              <a:t>Displacement into block = 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38250" y="369888"/>
            <a:ext cx="11791950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 </a:t>
            </a:r>
            <a:r>
              <a:rPr lang="en-US" sz="4300" smtClean="0"/>
              <a:t>Chapter 11: File System Implementation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File-System Structure</a:t>
            </a:r>
          </a:p>
          <a:p>
            <a:r>
              <a:rPr lang="en-US" smtClean="0"/>
              <a:t>File-System Implementation </a:t>
            </a:r>
          </a:p>
          <a:p>
            <a:r>
              <a:rPr lang="en-US" smtClean="0"/>
              <a:t>Directory Implementation</a:t>
            </a:r>
          </a:p>
          <a:p>
            <a:r>
              <a:rPr lang="en-US" smtClean="0"/>
              <a:t>Allocation Methods</a:t>
            </a:r>
          </a:p>
          <a:p>
            <a:r>
              <a:rPr lang="en-US" smtClean="0"/>
              <a:t>Free-Space Management </a:t>
            </a:r>
          </a:p>
          <a:p>
            <a:r>
              <a:rPr lang="en-US" smtClean="0"/>
              <a:t>Efficiency and Performance</a:t>
            </a:r>
          </a:p>
          <a:p>
            <a:r>
              <a:rPr lang="en-US" smtClean="0"/>
              <a:t>Recovery</a:t>
            </a:r>
          </a:p>
          <a:p>
            <a:r>
              <a:rPr lang="en-US" smtClean="0"/>
              <a:t>NFS</a:t>
            </a:r>
          </a:p>
          <a:p>
            <a:r>
              <a:rPr lang="en-US" smtClean="0"/>
              <a:t>Example: WAFL File System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462088" y="2043113"/>
            <a:ext cx="1054417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622" tIns="65311" rIns="130622" bIns="65311"/>
          <a:lstStyle/>
          <a:p>
            <a:endParaRPr lang="en-US" sz="3400">
              <a:latin typeface="Times New Roman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69988" y="369888"/>
            <a:ext cx="12241212" cy="768350"/>
          </a:xfrm>
        </p:spPr>
        <p:txBody>
          <a:bodyPr/>
          <a:lstStyle/>
          <a:p>
            <a:pPr eaLnBrk="1" hangingPunct="1"/>
            <a:r>
              <a:rPr lang="en-US" smtClean="0"/>
              <a:t>Contiguous Allocation of Disk Space</a:t>
            </a:r>
            <a:endParaRPr lang="en-US" sz="3400" smtClean="0"/>
          </a:p>
        </p:txBody>
      </p:sp>
      <p:pic>
        <p:nvPicPr>
          <p:cNvPr id="2150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43150" y="1497013"/>
            <a:ext cx="8489950" cy="684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14463" y="369888"/>
            <a:ext cx="11615737" cy="768350"/>
          </a:xfrm>
        </p:spPr>
        <p:txBody>
          <a:bodyPr/>
          <a:lstStyle/>
          <a:p>
            <a:pPr eaLnBrk="1" hangingPunct="1"/>
            <a:r>
              <a:rPr lang="en-US" smtClean="0"/>
              <a:t>Extent-Based Systems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57000" cy="6040438"/>
          </a:xfrm>
        </p:spPr>
        <p:txBody>
          <a:bodyPr/>
          <a:lstStyle/>
          <a:p>
            <a:r>
              <a:rPr lang="en-US" smtClean="0"/>
              <a:t>Many newer file systems (i.e., Veritas File System) use a modified contiguous allocation scheme</a:t>
            </a:r>
          </a:p>
          <a:p>
            <a:endParaRPr lang="en-US" smtClean="0"/>
          </a:p>
          <a:p>
            <a:r>
              <a:rPr lang="en-US" smtClean="0"/>
              <a:t>Extent-based file systems allocate disk blocks in extents</a:t>
            </a:r>
          </a:p>
          <a:p>
            <a:endParaRPr lang="en-US" smtClean="0"/>
          </a:p>
          <a:p>
            <a:r>
              <a:rPr lang="en-US" smtClean="0"/>
              <a:t>An </a:t>
            </a:r>
            <a:r>
              <a:rPr lang="en-US" b="1" smtClean="0">
                <a:solidFill>
                  <a:srgbClr val="3366FF"/>
                </a:solidFill>
              </a:rPr>
              <a:t>extent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is a contiguous block of disks</a:t>
            </a:r>
          </a:p>
          <a:p>
            <a:pPr lvl="1"/>
            <a:r>
              <a:rPr lang="en-US" smtClean="0"/>
              <a:t>Extents are allocated for file allocation</a:t>
            </a:r>
          </a:p>
          <a:p>
            <a:pPr lvl="1"/>
            <a:r>
              <a:rPr lang="en-US" smtClean="0"/>
              <a:t>A file consists of one or more extents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Allocation Methods - Linked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3366FF"/>
                </a:solidFill>
              </a:rPr>
              <a:t>Linked allocation </a:t>
            </a:r>
            <a:r>
              <a:rPr lang="en-US" dirty="0" smtClean="0">
                <a:solidFill>
                  <a:srgbClr val="000000"/>
                </a:solidFill>
              </a:rPr>
              <a:t>– each file a linked list of blocks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File ends at nil pointer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No external fragmentation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Each block contains pointer to next block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No compaction, external fragmentation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Free space management system called when new block needed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Improve efficiency by clustering blocks into groups but increases internal fragmentation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Reliability can be a problem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Locating a block can take many I/Os and disk seeks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FAT (File Allocation Table) variation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Beginning of volume has table, indexed by block number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Much like a linked list, but faster on disk and cacheable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New block allocation simple</a:t>
            </a:r>
          </a:p>
          <a:p>
            <a:pPr>
              <a:buFont typeface="Monotype Sorts" charset="2"/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8063" y="369888"/>
            <a:ext cx="12022137" cy="768350"/>
          </a:xfrm>
        </p:spPr>
        <p:txBody>
          <a:bodyPr/>
          <a:lstStyle/>
          <a:p>
            <a:pPr eaLnBrk="1" hangingPunct="1"/>
            <a:r>
              <a:rPr lang="en-US" smtClean="0"/>
              <a:t>Linked Allocation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366500" cy="998538"/>
          </a:xfrm>
        </p:spPr>
        <p:txBody>
          <a:bodyPr/>
          <a:lstStyle/>
          <a:p>
            <a:r>
              <a:rPr lang="en-US" smtClean="0"/>
              <a:t>Each file is a linked list of disk blocks: blocks may be scattered anywhere on the disk</a:t>
            </a:r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4319588" y="3335338"/>
            <a:ext cx="3838575" cy="2000250"/>
            <a:chOff x="1814" y="1576"/>
            <a:chExt cx="1612" cy="945"/>
          </a:xfrm>
        </p:grpSpPr>
        <p:sp>
          <p:nvSpPr>
            <p:cNvPr id="24581" name="Rectangle 5"/>
            <p:cNvSpPr>
              <a:spLocks noChangeArrowheads="1"/>
            </p:cNvSpPr>
            <p:nvPr/>
          </p:nvSpPr>
          <p:spPr bwMode="auto">
            <a:xfrm>
              <a:off x="2481" y="1576"/>
              <a:ext cx="945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pointer</a:t>
              </a:r>
            </a:p>
          </p:txBody>
        </p:sp>
        <p:sp>
          <p:nvSpPr>
            <p:cNvPr id="24582" name="Rectangle 6"/>
            <p:cNvSpPr>
              <a:spLocks noChangeArrowheads="1"/>
            </p:cNvSpPr>
            <p:nvPr/>
          </p:nvSpPr>
          <p:spPr bwMode="auto">
            <a:xfrm>
              <a:off x="2481" y="1848"/>
              <a:ext cx="945" cy="6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3" name="Text Box 7"/>
            <p:cNvSpPr txBox="1">
              <a:spLocks noChangeArrowheads="1"/>
            </p:cNvSpPr>
            <p:nvPr/>
          </p:nvSpPr>
          <p:spPr bwMode="auto">
            <a:xfrm>
              <a:off x="1814" y="1625"/>
              <a:ext cx="52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block      =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0" y="369888"/>
            <a:ext cx="11569700" cy="768350"/>
          </a:xfrm>
        </p:spPr>
        <p:txBody>
          <a:bodyPr/>
          <a:lstStyle/>
          <a:p>
            <a:pPr eaLnBrk="1" hangingPunct="1"/>
            <a:r>
              <a:rPr lang="en-US" smtClean="0"/>
              <a:t>Linked Allocation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056938" cy="2024063"/>
          </a:xfrm>
        </p:spPr>
        <p:txBody>
          <a:bodyPr/>
          <a:lstStyle/>
          <a:p>
            <a:r>
              <a:rPr lang="en-US" smtClean="0"/>
              <a:t>Mapping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028700" y="5645150"/>
            <a:ext cx="11757025" cy="217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622" tIns="65311" rIns="130622" bIns="65311"/>
          <a:lstStyle/>
          <a:p>
            <a:pPr lvl="1" indent="0">
              <a:buClr>
                <a:schemeClr val="accent2"/>
              </a:buClr>
              <a:buSzPct val="90000"/>
              <a:buFont typeface="Monotype Sorts" charset="2"/>
              <a:buNone/>
            </a:pPr>
            <a:r>
              <a:rPr kumimoji="1" lang="en-US">
                <a:latin typeface="Helvetica" charset="0"/>
              </a:rPr>
              <a:t>Block to be accessed is the Qth block in the linked chain of blocks representing the file.</a:t>
            </a:r>
          </a:p>
          <a:p>
            <a:pPr lvl="1" indent="0">
              <a:buClr>
                <a:schemeClr val="accent2"/>
              </a:buClr>
              <a:buSzPct val="90000"/>
              <a:buFont typeface="Monotype Sorts" charset="2"/>
              <a:buNone/>
            </a:pPr>
            <a:r>
              <a:rPr kumimoji="1" lang="en-US">
                <a:latin typeface="Helvetica" charset="0"/>
              </a:rPr>
              <a:t>Displacement into block = R + 1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5032375" y="4319588"/>
            <a:ext cx="979488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LA/511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6415088" y="3898900"/>
            <a:ext cx="44291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Q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6411913" y="4719638"/>
            <a:ext cx="430212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R</a:t>
            </a: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 flipV="1">
            <a:off x="6075363" y="4179888"/>
            <a:ext cx="387350" cy="231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6086475" y="4595813"/>
            <a:ext cx="388938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62100" y="369888"/>
            <a:ext cx="11468100" cy="768350"/>
          </a:xfrm>
        </p:spPr>
        <p:txBody>
          <a:bodyPr/>
          <a:lstStyle/>
          <a:p>
            <a:pPr eaLnBrk="1" hangingPunct="1"/>
            <a:r>
              <a:rPr lang="en-US" smtClean="0"/>
              <a:t>Linked Allocation</a:t>
            </a:r>
            <a:endParaRPr lang="en-US" sz="3400" smtClean="0"/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3175" y="1358900"/>
            <a:ext cx="8161338" cy="680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633538" y="369888"/>
            <a:ext cx="11396662" cy="768350"/>
          </a:xfrm>
        </p:spPr>
        <p:txBody>
          <a:bodyPr/>
          <a:lstStyle/>
          <a:p>
            <a:pPr eaLnBrk="1" hangingPunct="1"/>
            <a:r>
              <a:rPr lang="en-US" smtClean="0"/>
              <a:t>File-Allocation Table</a:t>
            </a:r>
            <a:endParaRPr lang="en-US" sz="3400" smtClean="0"/>
          </a:p>
        </p:txBody>
      </p:sp>
      <p:pic>
        <p:nvPicPr>
          <p:cNvPr id="2765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98663" y="1484313"/>
            <a:ext cx="9274175" cy="671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Allocation Methods - Indexed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solidFill>
                  <a:srgbClr val="3366FF"/>
                </a:solidFill>
              </a:rPr>
              <a:t>Indexed allocation</a:t>
            </a:r>
          </a:p>
          <a:p>
            <a:pPr lvl="1"/>
            <a:r>
              <a:rPr lang="en-US" smtClean="0">
                <a:solidFill>
                  <a:srgbClr val="000000"/>
                </a:solidFill>
              </a:rPr>
              <a:t>Each file has its own </a:t>
            </a:r>
            <a:r>
              <a:rPr lang="en-US" b="1" smtClean="0">
                <a:solidFill>
                  <a:srgbClr val="3366FF"/>
                </a:solidFill>
              </a:rPr>
              <a:t>index block</a:t>
            </a:r>
            <a:r>
              <a:rPr lang="en-US" smtClean="0">
                <a:solidFill>
                  <a:srgbClr val="000000"/>
                </a:solidFill>
              </a:rPr>
              <a:t>(s) of pointers to its data blocks</a:t>
            </a:r>
          </a:p>
          <a:p>
            <a:endParaRPr lang="en-US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Logical view</a:t>
            </a:r>
          </a:p>
          <a:p>
            <a:endParaRPr lang="en-US" smtClean="0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4291013" y="3771900"/>
            <a:ext cx="909637" cy="442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4291013" y="4205288"/>
            <a:ext cx="909637" cy="442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4291013" y="4640263"/>
            <a:ext cx="909637" cy="441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4291013" y="5073650"/>
            <a:ext cx="909637" cy="442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4291013" y="5507038"/>
            <a:ext cx="909637" cy="442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6629400" y="3790950"/>
            <a:ext cx="303213" cy="230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6629400" y="4281488"/>
            <a:ext cx="303213" cy="231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6629400" y="4773613"/>
            <a:ext cx="303213" cy="2301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6629400" y="5264150"/>
            <a:ext cx="303213" cy="230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6629400" y="5716588"/>
            <a:ext cx="303213" cy="231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>
            <a:off x="5229225" y="3906838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5205413" y="4398963"/>
            <a:ext cx="1385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>
            <a:off x="5218113" y="4895850"/>
            <a:ext cx="1385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>
            <a:off x="5222875" y="5367338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5184775" y="5827713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4770438" y="6127750"/>
            <a:ext cx="1379537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index table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Indexed Allocation</a:t>
            </a:r>
            <a:endParaRPr lang="en-US" sz="3400" smtClean="0"/>
          </a:p>
        </p:txBody>
      </p:sp>
      <p:pic>
        <p:nvPicPr>
          <p:cNvPr id="29699" name="Picture 4" descr="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0700" y="1300163"/>
            <a:ext cx="9232900" cy="720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89075" y="369888"/>
            <a:ext cx="11541125" cy="768350"/>
          </a:xfrm>
        </p:spPr>
        <p:txBody>
          <a:bodyPr/>
          <a:lstStyle/>
          <a:p>
            <a:pPr eaLnBrk="1" hangingPunct="1"/>
            <a:r>
              <a:rPr lang="en-US" smtClean="0"/>
              <a:t>Indexed Allocation (Cont.)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63311"/>
            <a:ext cx="11056938" cy="4273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Need index table</a:t>
            </a:r>
          </a:p>
          <a:p>
            <a:pPr>
              <a:lnSpc>
                <a:spcPct val="90000"/>
              </a:lnSpc>
            </a:pPr>
            <a:endParaRPr lang="en-US" sz="11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Random access</a:t>
            </a:r>
          </a:p>
          <a:p>
            <a:pPr>
              <a:lnSpc>
                <a:spcPct val="90000"/>
              </a:lnSpc>
            </a:pPr>
            <a:endParaRPr lang="en-US" sz="11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Dynamic access without external fragmentation, but have overhead of index block</a:t>
            </a:r>
          </a:p>
          <a:p>
            <a:pPr>
              <a:lnSpc>
                <a:spcPct val="90000"/>
              </a:lnSpc>
            </a:pPr>
            <a:endParaRPr lang="en-US" sz="11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Mapping from logical to physical in a file of maximum size of 256K bytes and block size of 512 bytes.  We need only 1 block for index table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4664075" y="5264150"/>
            <a:ext cx="99695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LA/512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6054725" y="4843463"/>
            <a:ext cx="4445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Q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6051550" y="5664200"/>
            <a:ext cx="4318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R</a:t>
            </a:r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 flipV="1">
            <a:off x="5715000" y="5124450"/>
            <a:ext cx="388938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5727700" y="5538788"/>
            <a:ext cx="387350" cy="231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2185988" y="6615113"/>
            <a:ext cx="10544175" cy="111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622" tIns="65311" rIns="130622" bIns="65311"/>
          <a:lstStyle/>
          <a:p>
            <a:pPr marL="325438" indent="-325438">
              <a:buClr>
                <a:schemeClr val="accent2"/>
              </a:buClr>
            </a:pPr>
            <a:r>
              <a:rPr lang="en-US">
                <a:latin typeface="Helvetica" charset="0"/>
              </a:rPr>
              <a:t>Q = displacement into index table</a:t>
            </a:r>
          </a:p>
          <a:p>
            <a:pPr marL="325438" indent="-325438">
              <a:buClr>
                <a:schemeClr val="accent2"/>
              </a:buClr>
            </a:pPr>
            <a:r>
              <a:rPr lang="en-US">
                <a:latin typeface="Helvetica" charset="0"/>
              </a:rPr>
              <a:t>R = displacement into block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85575" cy="6040438"/>
          </a:xfrm>
        </p:spPr>
        <p:txBody>
          <a:bodyPr/>
          <a:lstStyle/>
          <a:p>
            <a:r>
              <a:rPr lang="en-US" smtClean="0"/>
              <a:t>To describe the details of implementing local file systems and directory structures</a:t>
            </a:r>
          </a:p>
          <a:p>
            <a:endParaRPr lang="en-US" smtClean="0"/>
          </a:p>
          <a:p>
            <a:r>
              <a:rPr lang="en-US" smtClean="0"/>
              <a:t>To describe the implementation of remote file systems</a:t>
            </a:r>
          </a:p>
          <a:p>
            <a:endParaRPr lang="en-US" smtClean="0"/>
          </a:p>
          <a:p>
            <a:r>
              <a:rPr lang="en-US" smtClean="0"/>
              <a:t>To discuss block allocation and free-block algorithms and trade-offs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0" y="369888"/>
            <a:ext cx="11569700" cy="768350"/>
          </a:xfrm>
        </p:spPr>
        <p:txBody>
          <a:bodyPr/>
          <a:lstStyle/>
          <a:p>
            <a:pPr eaLnBrk="1" hangingPunct="1"/>
            <a:r>
              <a:rPr lang="en-US" smtClean="0"/>
              <a:t>Indexed Allocation – Mapping (Cont.)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49050" cy="157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Mapping from logical to physical in a file of unbounded length (block size of 512 words)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Linked scheme – Link blocks of index table (no limit on size)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4897438" y="4006850"/>
            <a:ext cx="2325687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300">
                <a:latin typeface="Helvetica" charset="0"/>
              </a:rPr>
              <a:t>LA / (512 x 511)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7781925" y="3670300"/>
            <a:ext cx="6032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300">
                <a:latin typeface="Helvetica" charset="0"/>
              </a:rPr>
              <a:t>Q</a:t>
            </a:r>
            <a:r>
              <a:rPr lang="en-US" sz="2300" baseline="-25000">
                <a:latin typeface="Helvetica" charset="0"/>
              </a:rPr>
              <a:t>1</a:t>
            </a:r>
            <a:endParaRPr lang="en-US" sz="2300">
              <a:latin typeface="Helvetica" charset="0"/>
            </a:endParaRP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7780338" y="4354513"/>
            <a:ext cx="585787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300">
                <a:latin typeface="Helvetica" charset="0"/>
              </a:rPr>
              <a:t>R</a:t>
            </a:r>
            <a:r>
              <a:rPr lang="en-US" sz="2300" baseline="-25000">
                <a:latin typeface="Helvetica" charset="0"/>
              </a:rPr>
              <a:t>1</a:t>
            </a:r>
            <a:endParaRPr lang="en-US" sz="2300">
              <a:latin typeface="Helvetica" charset="0"/>
            </a:endParaRPr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 flipV="1">
            <a:off x="7186613" y="3943350"/>
            <a:ext cx="628650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7175500" y="4265613"/>
            <a:ext cx="62865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1489075" y="4775200"/>
            <a:ext cx="10544175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622" tIns="65311" rIns="130622" bIns="65311"/>
          <a:lstStyle/>
          <a:p>
            <a:pPr marL="896938" lvl="1" indent="-407988">
              <a:buClr>
                <a:schemeClr val="accent2"/>
              </a:buClr>
            </a:pPr>
            <a:r>
              <a:rPr lang="en-US" i="1">
                <a:latin typeface="Helvetica" charset="0"/>
              </a:rPr>
              <a:t>Q</a:t>
            </a:r>
            <a:r>
              <a:rPr lang="en-US" i="1" baseline="-25000">
                <a:latin typeface="Helvetica" charset="0"/>
              </a:rPr>
              <a:t>1</a:t>
            </a:r>
            <a:r>
              <a:rPr lang="en-US" i="1">
                <a:latin typeface="Helvetica" charset="0"/>
              </a:rPr>
              <a:t> </a:t>
            </a:r>
            <a:r>
              <a:rPr lang="en-US">
                <a:latin typeface="Helvetica" charset="0"/>
              </a:rPr>
              <a:t>= block of index table</a:t>
            </a:r>
          </a:p>
          <a:p>
            <a:pPr marL="896938" lvl="1" indent="-407988">
              <a:buClr>
                <a:schemeClr val="accent2"/>
              </a:buClr>
            </a:pPr>
            <a:r>
              <a:rPr lang="en-US" i="1">
                <a:latin typeface="Helvetica" charset="0"/>
              </a:rPr>
              <a:t>R</a:t>
            </a:r>
            <a:r>
              <a:rPr lang="en-US" i="1" baseline="-25000">
                <a:latin typeface="Helvetica" charset="0"/>
              </a:rPr>
              <a:t>1</a:t>
            </a:r>
            <a:r>
              <a:rPr lang="en-US" i="1">
                <a:latin typeface="Helvetica" charset="0"/>
              </a:rPr>
              <a:t> </a:t>
            </a:r>
            <a:r>
              <a:rPr lang="en-US">
                <a:latin typeface="Helvetica" charset="0"/>
              </a:rPr>
              <a:t>is used as follows:</a:t>
            </a: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5521325" y="5827713"/>
            <a:ext cx="1325563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300">
                <a:latin typeface="Helvetica" charset="0"/>
              </a:rPr>
              <a:t>R</a:t>
            </a:r>
            <a:r>
              <a:rPr lang="en-US" sz="2300" baseline="-25000">
                <a:latin typeface="Helvetica" charset="0"/>
              </a:rPr>
              <a:t>1</a:t>
            </a:r>
            <a:r>
              <a:rPr lang="en-US" sz="2300">
                <a:latin typeface="Helvetica" charset="0"/>
              </a:rPr>
              <a:t> / 512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7339013" y="5472113"/>
            <a:ext cx="6032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300">
                <a:latin typeface="Helvetica" charset="0"/>
              </a:rPr>
              <a:t>Q</a:t>
            </a:r>
            <a:r>
              <a:rPr lang="en-US" sz="2300" baseline="-25000">
                <a:latin typeface="Helvetica" charset="0"/>
              </a:rPr>
              <a:t>2</a:t>
            </a:r>
            <a:endParaRPr lang="en-US" sz="2300">
              <a:latin typeface="Helvetica" charset="0"/>
            </a:endParaRP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7337425" y="6156325"/>
            <a:ext cx="585788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300">
                <a:latin typeface="Helvetica" charset="0"/>
              </a:rPr>
              <a:t>R</a:t>
            </a:r>
            <a:r>
              <a:rPr lang="en-US" sz="2300" baseline="-25000">
                <a:latin typeface="Helvetica" charset="0"/>
              </a:rPr>
              <a:t>2</a:t>
            </a:r>
            <a:endParaRPr lang="en-US" sz="2300">
              <a:latin typeface="Helvetica" charset="0"/>
            </a:endParaRPr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 flipV="1">
            <a:off x="6743700" y="5745163"/>
            <a:ext cx="62865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31758" name="Line 14"/>
          <p:cNvSpPr>
            <a:spLocks noChangeShapeType="1"/>
          </p:cNvSpPr>
          <p:nvPr/>
        </p:nvSpPr>
        <p:spPr bwMode="auto">
          <a:xfrm>
            <a:off x="6732588" y="6065838"/>
            <a:ext cx="628650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1489075" y="6767513"/>
            <a:ext cx="10544175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622" tIns="65311" rIns="130622" bIns="65311"/>
          <a:lstStyle/>
          <a:p>
            <a:pPr marL="896938" lvl="1" indent="-407988">
              <a:buClr>
                <a:schemeClr val="accent2"/>
              </a:buClr>
            </a:pPr>
            <a:r>
              <a:rPr lang="en-US" i="1">
                <a:latin typeface="Helvetica" charset="0"/>
              </a:rPr>
              <a:t>Q</a:t>
            </a:r>
            <a:r>
              <a:rPr lang="en-US" baseline="-25000">
                <a:latin typeface="Helvetica" charset="0"/>
              </a:rPr>
              <a:t>2</a:t>
            </a:r>
            <a:r>
              <a:rPr lang="en-US">
                <a:latin typeface="Helvetica" charset="0"/>
              </a:rPr>
              <a:t> = displacement into block of index table</a:t>
            </a:r>
          </a:p>
          <a:p>
            <a:pPr marL="896938" lvl="1" indent="-407988">
              <a:buClr>
                <a:schemeClr val="accent2"/>
              </a:buClr>
            </a:pPr>
            <a:r>
              <a:rPr lang="en-US" i="1">
                <a:latin typeface="Helvetica" charset="0"/>
              </a:rPr>
              <a:t>R</a:t>
            </a:r>
            <a:r>
              <a:rPr lang="en-US" baseline="-25000">
                <a:latin typeface="Helvetica" charset="0"/>
              </a:rPr>
              <a:t>2</a:t>
            </a:r>
            <a:r>
              <a:rPr lang="en-US">
                <a:latin typeface="Helvetica" charset="0"/>
              </a:rPr>
              <a:t> displacement into block of file: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31925" y="369888"/>
            <a:ext cx="11598275" cy="768350"/>
          </a:xfrm>
        </p:spPr>
        <p:txBody>
          <a:bodyPr/>
          <a:lstStyle/>
          <a:p>
            <a:pPr eaLnBrk="1" hangingPunct="1"/>
            <a:r>
              <a:rPr lang="en-US" smtClean="0"/>
              <a:t>Indexed Allocation – Mapping (Cont.)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2344400" cy="766763"/>
          </a:xfrm>
        </p:spPr>
        <p:txBody>
          <a:bodyPr/>
          <a:lstStyle/>
          <a:p>
            <a:r>
              <a:rPr lang="en-US" smtClean="0"/>
              <a:t>Two-level index (4K blocks could store 1,024 four-byte pointers in outer index -&gt; 1,048,567 data blocks and file size of up to 4GB)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4994275" y="3122613"/>
            <a:ext cx="23463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300">
                <a:latin typeface="Helvetica" charset="0"/>
              </a:rPr>
              <a:t>LA / (512 x 512)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7888288" y="2786063"/>
            <a:ext cx="6032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300">
                <a:latin typeface="Helvetica" charset="0"/>
              </a:rPr>
              <a:t>Q</a:t>
            </a:r>
            <a:r>
              <a:rPr lang="en-US" sz="2300" baseline="-25000">
                <a:latin typeface="Helvetica" charset="0"/>
              </a:rPr>
              <a:t>1</a:t>
            </a:r>
            <a:endParaRPr lang="en-US" sz="2300">
              <a:latin typeface="Helvetica" charset="0"/>
            </a:endParaRP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7888288" y="3470275"/>
            <a:ext cx="585787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300">
                <a:latin typeface="Helvetica" charset="0"/>
              </a:rPr>
              <a:t>R</a:t>
            </a:r>
            <a:r>
              <a:rPr lang="en-US" sz="2300" baseline="-25000">
                <a:latin typeface="Helvetica" charset="0"/>
              </a:rPr>
              <a:t>1</a:t>
            </a:r>
            <a:endParaRPr lang="en-US" sz="2300">
              <a:latin typeface="Helvetica" charset="0"/>
            </a:endParaRPr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 flipV="1">
            <a:off x="7294563" y="3059113"/>
            <a:ext cx="62865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>
            <a:off x="7281863" y="3379788"/>
            <a:ext cx="628650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1262063" y="4559300"/>
            <a:ext cx="10544175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622" tIns="65311" rIns="130622" bIns="65311"/>
          <a:lstStyle/>
          <a:p>
            <a:pPr marL="896938" lvl="1" indent="-407988">
              <a:buClr>
                <a:schemeClr val="accent2"/>
              </a:buClr>
            </a:pPr>
            <a:r>
              <a:rPr lang="en-US" i="1">
                <a:latin typeface="Helvetica" charset="0"/>
              </a:rPr>
              <a:t>Q</a:t>
            </a:r>
            <a:r>
              <a:rPr lang="en-US" baseline="-25000">
                <a:latin typeface="Helvetica" charset="0"/>
              </a:rPr>
              <a:t>1</a:t>
            </a:r>
            <a:r>
              <a:rPr lang="en-US">
                <a:latin typeface="Helvetica" charset="0"/>
              </a:rPr>
              <a:t> = displacement into outer-index</a:t>
            </a:r>
          </a:p>
          <a:p>
            <a:pPr marL="896938" lvl="1" indent="-407988">
              <a:buClr>
                <a:schemeClr val="accent2"/>
              </a:buClr>
            </a:pPr>
            <a:r>
              <a:rPr lang="en-US" i="1">
                <a:latin typeface="Helvetica" charset="0"/>
              </a:rPr>
              <a:t>R</a:t>
            </a:r>
            <a:r>
              <a:rPr lang="en-US" baseline="-25000">
                <a:latin typeface="Helvetica" charset="0"/>
              </a:rPr>
              <a:t>1</a:t>
            </a:r>
            <a:r>
              <a:rPr lang="en-US">
                <a:latin typeface="Helvetica" charset="0"/>
              </a:rPr>
              <a:t> is used as follows: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5521325" y="5827713"/>
            <a:ext cx="1325563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300">
                <a:latin typeface="Helvetica" charset="0"/>
              </a:rPr>
              <a:t>R</a:t>
            </a:r>
            <a:r>
              <a:rPr lang="en-US" sz="2300" baseline="-25000">
                <a:latin typeface="Helvetica" charset="0"/>
              </a:rPr>
              <a:t>1</a:t>
            </a:r>
            <a:r>
              <a:rPr lang="en-US" sz="2300">
                <a:latin typeface="Helvetica" charset="0"/>
              </a:rPr>
              <a:t> / 512</a:t>
            </a:r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7339013" y="5472113"/>
            <a:ext cx="6032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300">
                <a:latin typeface="Helvetica" charset="0"/>
              </a:rPr>
              <a:t>Q</a:t>
            </a:r>
            <a:r>
              <a:rPr lang="en-US" sz="2300" baseline="-25000">
                <a:latin typeface="Helvetica" charset="0"/>
              </a:rPr>
              <a:t>2</a:t>
            </a:r>
            <a:endParaRPr lang="en-US" sz="2300">
              <a:latin typeface="Helvetica" charset="0"/>
            </a:endParaRP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7337425" y="6156325"/>
            <a:ext cx="585788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300">
                <a:latin typeface="Helvetica" charset="0"/>
              </a:rPr>
              <a:t>R</a:t>
            </a:r>
            <a:r>
              <a:rPr lang="en-US" sz="2300" baseline="-25000">
                <a:latin typeface="Helvetica" charset="0"/>
              </a:rPr>
              <a:t>2</a:t>
            </a:r>
            <a:endParaRPr lang="en-US" sz="2300">
              <a:latin typeface="Helvetica" charset="0"/>
            </a:endParaRPr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 flipV="1">
            <a:off x="6743700" y="5745163"/>
            <a:ext cx="62865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32782" name="Line 14"/>
          <p:cNvSpPr>
            <a:spLocks noChangeShapeType="1"/>
          </p:cNvSpPr>
          <p:nvPr/>
        </p:nvSpPr>
        <p:spPr bwMode="auto">
          <a:xfrm>
            <a:off x="6732588" y="6065838"/>
            <a:ext cx="628650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1262063" y="6767513"/>
            <a:ext cx="10544175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622" tIns="65311" rIns="130622" bIns="65311"/>
          <a:lstStyle/>
          <a:p>
            <a:pPr marL="896938" lvl="1" indent="-407988">
              <a:buClr>
                <a:schemeClr val="accent2"/>
              </a:buClr>
            </a:pPr>
            <a:r>
              <a:rPr lang="en-US" i="1">
                <a:latin typeface="Helvetica" charset="0"/>
              </a:rPr>
              <a:t>Q</a:t>
            </a:r>
            <a:r>
              <a:rPr lang="en-US" baseline="-25000">
                <a:latin typeface="Helvetica" charset="0"/>
              </a:rPr>
              <a:t>2</a:t>
            </a:r>
            <a:r>
              <a:rPr lang="en-US">
                <a:latin typeface="Helvetica" charset="0"/>
              </a:rPr>
              <a:t> = displacement into block of index table</a:t>
            </a:r>
          </a:p>
          <a:p>
            <a:pPr marL="896938" lvl="1" indent="-407988">
              <a:buClr>
                <a:schemeClr val="accent2"/>
              </a:buClr>
            </a:pPr>
            <a:r>
              <a:rPr lang="en-US" i="1">
                <a:latin typeface="Helvetica" charset="0"/>
              </a:rPr>
              <a:t>R</a:t>
            </a:r>
            <a:r>
              <a:rPr lang="en-US" baseline="-25000">
                <a:latin typeface="Helvetica" charset="0"/>
              </a:rPr>
              <a:t>2</a:t>
            </a:r>
            <a:r>
              <a:rPr lang="en-US">
                <a:latin typeface="Helvetica" charset="0"/>
              </a:rPr>
              <a:t> displacement into block of file: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43025" y="369888"/>
            <a:ext cx="11687175" cy="768350"/>
          </a:xfrm>
        </p:spPr>
        <p:txBody>
          <a:bodyPr/>
          <a:lstStyle/>
          <a:p>
            <a:pPr eaLnBrk="1" hangingPunct="1"/>
            <a:r>
              <a:rPr lang="en-US" smtClean="0"/>
              <a:t>Indexed Allocation – Mapping (Cont.)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6537325" y="1866900"/>
            <a:ext cx="2511425" cy="5099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6970713" y="2271713"/>
            <a:ext cx="1644650" cy="36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6972300" y="2641600"/>
            <a:ext cx="1646238" cy="366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6975475" y="2946400"/>
            <a:ext cx="1644650" cy="366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6970713" y="3795713"/>
            <a:ext cx="1644650" cy="36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6972300" y="4165600"/>
            <a:ext cx="1646238" cy="366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6972300" y="5384800"/>
            <a:ext cx="1600200" cy="1117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10287000" y="1625600"/>
            <a:ext cx="1600200" cy="538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10558463" y="1930400"/>
            <a:ext cx="1100137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10558463" y="3149600"/>
            <a:ext cx="1100137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10558463" y="4368800"/>
            <a:ext cx="1100137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3998913" y="2576513"/>
            <a:ext cx="1644650" cy="36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4000500" y="2882900"/>
            <a:ext cx="1646238" cy="366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4000500" y="3251200"/>
            <a:ext cx="1646238" cy="233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4000500" y="5588000"/>
            <a:ext cx="1646238" cy="366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1543050" y="2540000"/>
            <a:ext cx="1646238" cy="366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>
            <a:off x="3200400" y="2705100"/>
            <a:ext cx="800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33812" name="Line 20"/>
          <p:cNvSpPr>
            <a:spLocks noChangeShapeType="1"/>
          </p:cNvSpPr>
          <p:nvPr/>
        </p:nvSpPr>
        <p:spPr bwMode="auto">
          <a:xfrm flipV="1">
            <a:off x="5637213" y="2438400"/>
            <a:ext cx="1335087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>
            <a:off x="5637213" y="3041650"/>
            <a:ext cx="1328737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>
            <a:off x="5651500" y="5734050"/>
            <a:ext cx="1328738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33815" name="Text Box 23"/>
          <p:cNvSpPr txBox="1">
            <a:spLocks noChangeArrowheads="1"/>
          </p:cNvSpPr>
          <p:nvPr/>
        </p:nvSpPr>
        <p:spPr bwMode="auto">
          <a:xfrm>
            <a:off x="4665663" y="4052888"/>
            <a:ext cx="341312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  <a:sym typeface="MT Extra" charset="0"/>
              </a:rPr>
              <a:t></a:t>
            </a:r>
            <a:endParaRPr lang="en-US">
              <a:latin typeface="Helvetica" charset="0"/>
            </a:endParaRPr>
          </a:p>
        </p:txBody>
      </p:sp>
      <p:sp>
        <p:nvSpPr>
          <p:cNvPr id="33816" name="Line 24"/>
          <p:cNvSpPr>
            <a:spLocks noChangeShapeType="1"/>
          </p:cNvSpPr>
          <p:nvPr/>
        </p:nvSpPr>
        <p:spPr bwMode="auto">
          <a:xfrm flipH="1" flipV="1">
            <a:off x="8601075" y="3981450"/>
            <a:ext cx="1965325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33817" name="Line 25"/>
          <p:cNvSpPr>
            <a:spLocks noChangeShapeType="1"/>
          </p:cNvSpPr>
          <p:nvPr/>
        </p:nvSpPr>
        <p:spPr bwMode="auto">
          <a:xfrm flipH="1" flipV="1">
            <a:off x="8609013" y="2743200"/>
            <a:ext cx="1943100" cy="831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 flipH="1">
            <a:off x="8594725" y="2247900"/>
            <a:ext cx="19637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4160838" y="6078538"/>
            <a:ext cx="1417637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outer-index</a:t>
            </a:r>
          </a:p>
        </p:txBody>
      </p:sp>
      <p:sp>
        <p:nvSpPr>
          <p:cNvPr id="33820" name="Text Box 28"/>
          <p:cNvSpPr txBox="1">
            <a:spLocks noChangeArrowheads="1"/>
          </p:cNvSpPr>
          <p:nvPr/>
        </p:nvSpPr>
        <p:spPr bwMode="auto">
          <a:xfrm>
            <a:off x="7070725" y="7167563"/>
            <a:ext cx="1379538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index table</a:t>
            </a:r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10936288" y="7138988"/>
            <a:ext cx="5588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file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38313" y="369888"/>
            <a:ext cx="11291887" cy="768350"/>
          </a:xfrm>
        </p:spPr>
        <p:txBody>
          <a:bodyPr/>
          <a:lstStyle/>
          <a:p>
            <a:pPr eaLnBrk="1" hangingPunct="1"/>
            <a:r>
              <a:rPr lang="en-US" smtClean="0"/>
              <a:t>Free-Space Management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8725" y="1652588"/>
            <a:ext cx="12306300" cy="669925"/>
          </a:xfrm>
        </p:spPr>
        <p:txBody>
          <a:bodyPr/>
          <a:lstStyle/>
          <a:p>
            <a:r>
              <a:rPr lang="en-US" smtClean="0"/>
              <a:t>File system maintains </a:t>
            </a:r>
            <a:r>
              <a:rPr lang="en-US" b="1" smtClean="0">
                <a:solidFill>
                  <a:srgbClr val="3366FF"/>
                </a:solidFill>
              </a:rPr>
              <a:t>free-space list </a:t>
            </a:r>
            <a:r>
              <a:rPr lang="en-US" smtClean="0"/>
              <a:t>to track available blocks/clusters</a:t>
            </a:r>
          </a:p>
          <a:p>
            <a:pPr lvl="1"/>
            <a:r>
              <a:rPr lang="en-US" smtClean="0"/>
              <a:t>(Using term “block” for simplicity)</a:t>
            </a:r>
          </a:p>
          <a:p>
            <a:r>
              <a:rPr lang="en-US" b="1" smtClean="0">
                <a:solidFill>
                  <a:srgbClr val="3366FF"/>
                </a:solidFill>
              </a:rPr>
              <a:t>Bit vector </a:t>
            </a:r>
            <a:r>
              <a:rPr lang="en-US" smtClean="0"/>
              <a:t>or </a:t>
            </a:r>
            <a:r>
              <a:rPr lang="en-US" b="1" smtClean="0">
                <a:solidFill>
                  <a:srgbClr val="3366FF"/>
                </a:solidFill>
              </a:rPr>
              <a:t>bit map </a:t>
            </a:r>
            <a:r>
              <a:rPr lang="en-US" smtClean="0"/>
              <a:t> (</a:t>
            </a:r>
            <a:r>
              <a:rPr lang="en-US" i="1" smtClean="0"/>
              <a:t>n</a:t>
            </a:r>
            <a:r>
              <a:rPr lang="en-US" smtClean="0"/>
              <a:t> blocks)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4525963" y="3502025"/>
            <a:ext cx="541337" cy="48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5019675" y="3502025"/>
            <a:ext cx="539750" cy="48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5511800" y="3502025"/>
            <a:ext cx="541338" cy="48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6005513" y="3502025"/>
            <a:ext cx="539750" cy="48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6497638" y="3502025"/>
            <a:ext cx="541337" cy="48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6991350" y="3502025"/>
            <a:ext cx="539750" cy="48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7534275" y="3502025"/>
            <a:ext cx="1828800" cy="48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pPr algn="ctr"/>
            <a:r>
              <a:rPr lang="en-US" sz="2900">
                <a:latin typeface="Helvetica" charset="0"/>
              </a:rPr>
              <a:t>…</a:t>
            </a:r>
            <a:endParaRPr lang="en-US">
              <a:latin typeface="Helvetica" charset="0"/>
            </a:endParaRPr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9363075" y="3502025"/>
            <a:ext cx="539750" cy="48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4598988" y="2995613"/>
            <a:ext cx="392112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0</a:t>
            </a:r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5056188" y="2995613"/>
            <a:ext cx="392112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1</a:t>
            </a:r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5741988" y="2995613"/>
            <a:ext cx="392112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2</a:t>
            </a:r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9297988" y="2995613"/>
            <a:ext cx="5969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n-1</a:t>
            </a:r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4348163" y="4681538"/>
            <a:ext cx="885825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bit[</a:t>
            </a:r>
            <a:r>
              <a:rPr lang="en-US" i="1">
                <a:latin typeface="Helvetica" charset="0"/>
              </a:rPr>
              <a:t>i</a:t>
            </a:r>
            <a:r>
              <a:rPr lang="en-US">
                <a:latin typeface="Helvetica" charset="0"/>
              </a:rPr>
              <a:t>] =</a:t>
            </a:r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 rot="-5400000">
            <a:off x="4734719" y="4620419"/>
            <a:ext cx="1392238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900">
                <a:latin typeface="Helvetica" charset="0"/>
                <a:sym typeface="MT Extra" charset="0"/>
              </a:rPr>
              <a:t></a:t>
            </a:r>
            <a:endParaRPr lang="en-US" sz="7700">
              <a:latin typeface="Helvetica" charset="0"/>
              <a:sym typeface="Monotype Sorts" charset="2"/>
            </a:endParaRPr>
          </a:p>
        </p:txBody>
      </p:sp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5819775" y="4486275"/>
            <a:ext cx="251777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Helvetica" charset="0"/>
              </a:rPr>
              <a:t>1 </a:t>
            </a:r>
            <a:r>
              <a:rPr lang="en-US">
                <a:latin typeface="Helvetica" charset="0"/>
                <a:sym typeface="Symbol" charset="2"/>
              </a:rPr>
              <a:t> block[</a:t>
            </a:r>
            <a:r>
              <a:rPr lang="en-US" i="1">
                <a:latin typeface="Helvetica" charset="0"/>
                <a:sym typeface="Symbol" charset="2"/>
              </a:rPr>
              <a:t>i</a:t>
            </a:r>
            <a:r>
              <a:rPr lang="en-US">
                <a:latin typeface="Helvetica" charset="0"/>
                <a:sym typeface="Symbol" charset="2"/>
              </a:rPr>
              <a:t>] free</a:t>
            </a:r>
          </a:p>
          <a:p>
            <a:pPr>
              <a:spcBef>
                <a:spcPct val="50000"/>
              </a:spcBef>
            </a:pPr>
            <a:r>
              <a:rPr lang="en-US">
                <a:latin typeface="Helvetica" charset="0"/>
                <a:sym typeface="Symbol" charset="2"/>
              </a:rPr>
              <a:t>0 </a:t>
            </a:r>
            <a:r>
              <a:rPr lang="en-US">
                <a:latin typeface="Helvetica" charset="0"/>
              </a:rPr>
              <a:t> </a:t>
            </a:r>
            <a:r>
              <a:rPr lang="en-US">
                <a:latin typeface="Helvetica" charset="0"/>
                <a:sym typeface="Symbol" charset="2"/>
              </a:rPr>
              <a:t> block[</a:t>
            </a:r>
            <a:r>
              <a:rPr lang="en-US" i="1">
                <a:latin typeface="Helvetica" charset="0"/>
                <a:sym typeface="Symbol" charset="2"/>
              </a:rPr>
              <a:t>i</a:t>
            </a:r>
            <a:r>
              <a:rPr lang="en-US">
                <a:latin typeface="Helvetica" charset="0"/>
                <a:sym typeface="Symbol" charset="2"/>
              </a:rPr>
              <a:t>] occupied</a:t>
            </a:r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1704975" y="5902325"/>
            <a:ext cx="10544175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622" tIns="65311" rIns="130622" bIns="65311"/>
          <a:lstStyle/>
          <a:p>
            <a:pPr marL="488950" indent="-488950">
              <a:spcBef>
                <a:spcPct val="20000"/>
              </a:spcBef>
              <a:buClr>
                <a:schemeClr val="folHlink"/>
              </a:buClr>
            </a:pPr>
            <a:r>
              <a:rPr kumimoji="1" lang="en-US">
                <a:latin typeface="Helvetica" charset="0"/>
              </a:rPr>
              <a:t>Block number calculation</a:t>
            </a:r>
          </a:p>
        </p:txBody>
      </p:sp>
      <p:sp>
        <p:nvSpPr>
          <p:cNvPr id="37908" name="Text Box 20"/>
          <p:cNvSpPr txBox="1">
            <a:spLocks noChangeArrowheads="1"/>
          </p:cNvSpPr>
          <p:nvPr/>
        </p:nvSpPr>
        <p:spPr bwMode="auto">
          <a:xfrm>
            <a:off x="4219575" y="6742113"/>
            <a:ext cx="3155950" cy="96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r>
              <a:rPr lang="en-US">
                <a:latin typeface="Helvetica" charset="0"/>
              </a:rPr>
              <a:t>(number of bits per word) *</a:t>
            </a:r>
          </a:p>
          <a:p>
            <a:r>
              <a:rPr lang="en-US">
                <a:latin typeface="Helvetica" charset="0"/>
              </a:rPr>
              <a:t>(number of 0-value words) +</a:t>
            </a:r>
          </a:p>
          <a:p>
            <a:r>
              <a:rPr lang="en-US">
                <a:latin typeface="Helvetica" charset="0"/>
              </a:rPr>
              <a:t>offset of first 1 bit</a:t>
            </a:r>
          </a:p>
        </p:txBody>
      </p:sp>
      <p:sp>
        <p:nvSpPr>
          <p:cNvPr id="37909" name="Rectangle 19"/>
          <p:cNvSpPr>
            <a:spLocks noChangeArrowheads="1"/>
          </p:cNvSpPr>
          <p:nvPr/>
        </p:nvSpPr>
        <p:spPr bwMode="auto">
          <a:xfrm>
            <a:off x="1933575" y="7775575"/>
            <a:ext cx="105441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622" tIns="65311" rIns="130622" bIns="65311"/>
          <a:lstStyle/>
          <a:p>
            <a:pPr marL="488950" indent="-488950">
              <a:spcBef>
                <a:spcPct val="20000"/>
              </a:spcBef>
              <a:buClr>
                <a:schemeClr val="folHlink"/>
              </a:buClr>
            </a:pPr>
            <a:r>
              <a:rPr kumimoji="1" lang="en-US">
                <a:latin typeface="Helvetica" charset="0"/>
              </a:rPr>
              <a:t>CPUs have instructions to return offset within word of first “1” bit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75" y="369888"/>
            <a:ext cx="11236325" cy="768350"/>
          </a:xfrm>
        </p:spPr>
        <p:txBody>
          <a:bodyPr/>
          <a:lstStyle/>
          <a:p>
            <a:pPr eaLnBrk="1" hangingPunct="1"/>
            <a:r>
              <a:rPr lang="en-US" smtClean="0"/>
              <a:t>Free-Space Management (Cont.)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1874838" algn="l"/>
              </a:tabLst>
            </a:pPr>
            <a:r>
              <a:rPr lang="en-US" smtClean="0"/>
              <a:t>Bit map requires extra space</a:t>
            </a:r>
          </a:p>
          <a:p>
            <a:pPr lvl="1">
              <a:lnSpc>
                <a:spcPct val="90000"/>
              </a:lnSpc>
              <a:tabLst>
                <a:tab pos="1874838" algn="l"/>
              </a:tabLst>
            </a:pPr>
            <a:r>
              <a:rPr lang="en-US" smtClean="0"/>
              <a:t>Example: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874838" algn="l"/>
              </a:tabLst>
            </a:pPr>
            <a:r>
              <a:rPr lang="en-US" smtClean="0"/>
              <a:t>		block size = 4KB =  2</a:t>
            </a:r>
            <a:r>
              <a:rPr lang="en-US" baseline="30000" smtClean="0"/>
              <a:t>12</a:t>
            </a:r>
            <a:r>
              <a:rPr lang="en-US" smtClean="0"/>
              <a:t> bytes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874838" algn="l"/>
              </a:tabLst>
            </a:pPr>
            <a:r>
              <a:rPr lang="en-US" smtClean="0"/>
              <a:t>		disk size = 2</a:t>
            </a:r>
            <a:r>
              <a:rPr lang="en-US" baseline="30000" smtClean="0"/>
              <a:t>40</a:t>
            </a:r>
            <a:r>
              <a:rPr lang="en-US" smtClean="0"/>
              <a:t> bytes (1 terabyte)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874838" algn="l"/>
              </a:tabLst>
            </a:pPr>
            <a:r>
              <a:rPr lang="en-US" smtClean="0"/>
              <a:t>		</a:t>
            </a:r>
            <a:r>
              <a:rPr lang="en-US" i="1" smtClean="0"/>
              <a:t>n</a:t>
            </a:r>
            <a:r>
              <a:rPr lang="en-US" smtClean="0"/>
              <a:t> = 2</a:t>
            </a:r>
            <a:r>
              <a:rPr lang="en-US" baseline="30000" smtClean="0"/>
              <a:t>40</a:t>
            </a:r>
            <a:r>
              <a:rPr lang="en-US" smtClean="0"/>
              <a:t>/2</a:t>
            </a:r>
            <a:r>
              <a:rPr lang="en-US" baseline="30000" smtClean="0"/>
              <a:t>12</a:t>
            </a:r>
            <a:r>
              <a:rPr lang="en-US" smtClean="0"/>
              <a:t> = 2</a:t>
            </a:r>
            <a:r>
              <a:rPr lang="en-US" baseline="30000" smtClean="0"/>
              <a:t>28</a:t>
            </a:r>
            <a:r>
              <a:rPr lang="en-US" smtClean="0"/>
              <a:t> bits (or 256 MB)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874838" algn="l"/>
              </a:tabLst>
            </a:pPr>
            <a:r>
              <a:rPr lang="en-US" smtClean="0"/>
              <a:t>		if clusters of 4 blocks -&gt; 64MB of memory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874838" algn="l"/>
              </a:tabLst>
            </a:pPr>
            <a:endParaRPr lang="en-US" sz="1300" smtClean="0"/>
          </a:p>
          <a:p>
            <a:pPr>
              <a:lnSpc>
                <a:spcPct val="90000"/>
              </a:lnSpc>
              <a:tabLst>
                <a:tab pos="1874838" algn="l"/>
              </a:tabLst>
            </a:pPr>
            <a:r>
              <a:rPr lang="en-US" smtClean="0"/>
              <a:t>Easy to get contiguous files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874838" algn="l"/>
              </a:tabLst>
            </a:pPr>
            <a:r>
              <a:rPr lang="en-US" sz="1100" smtClean="0"/>
              <a:t> </a:t>
            </a:r>
          </a:p>
          <a:p>
            <a:pPr>
              <a:lnSpc>
                <a:spcPct val="90000"/>
              </a:lnSpc>
              <a:tabLst>
                <a:tab pos="1874838" algn="l"/>
              </a:tabLst>
            </a:pPr>
            <a:r>
              <a:rPr lang="en-US" smtClean="0"/>
              <a:t>Linked list (free list)</a:t>
            </a:r>
          </a:p>
          <a:p>
            <a:pPr lvl="1">
              <a:lnSpc>
                <a:spcPct val="90000"/>
              </a:lnSpc>
              <a:tabLst>
                <a:tab pos="1874838" algn="l"/>
              </a:tabLst>
            </a:pPr>
            <a:r>
              <a:rPr lang="en-US" smtClean="0"/>
              <a:t>Cannot get contiguous space easily</a:t>
            </a:r>
          </a:p>
          <a:p>
            <a:pPr lvl="1">
              <a:lnSpc>
                <a:spcPct val="90000"/>
              </a:lnSpc>
              <a:tabLst>
                <a:tab pos="1874838" algn="l"/>
              </a:tabLst>
            </a:pPr>
            <a:r>
              <a:rPr lang="en-US" smtClean="0"/>
              <a:t>No waste of space</a:t>
            </a:r>
          </a:p>
          <a:p>
            <a:pPr lvl="1">
              <a:lnSpc>
                <a:spcPct val="90000"/>
              </a:lnSpc>
              <a:tabLst>
                <a:tab pos="1874838" algn="l"/>
              </a:tabLst>
            </a:pPr>
            <a:r>
              <a:rPr lang="en-US" smtClean="0"/>
              <a:t>No need to traverse the entire list (if # free blocks recorded)</a:t>
            </a:r>
          </a:p>
          <a:p>
            <a:pPr lvl="1">
              <a:lnSpc>
                <a:spcPct val="90000"/>
              </a:lnSpc>
              <a:tabLst>
                <a:tab pos="1874838" algn="l"/>
              </a:tabLst>
            </a:pPr>
            <a:endParaRPr lang="en-US" sz="110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55725" y="369888"/>
            <a:ext cx="11674475" cy="768350"/>
          </a:xfrm>
        </p:spPr>
        <p:txBody>
          <a:bodyPr/>
          <a:lstStyle/>
          <a:p>
            <a:pPr eaLnBrk="1" hangingPunct="1"/>
            <a:r>
              <a:rPr lang="en-US" smtClean="0"/>
              <a:t>Linked Free Space List on Disk</a:t>
            </a:r>
            <a:endParaRPr lang="en-US" sz="3400" smtClean="0"/>
          </a:p>
        </p:txBody>
      </p:sp>
      <p:pic>
        <p:nvPicPr>
          <p:cNvPr id="39939" name="Picture 4" descr="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67063" y="1284288"/>
            <a:ext cx="6846887" cy="713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Free-Space Management (Cont.)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1874838" algn="l"/>
              </a:tabLst>
            </a:pPr>
            <a:r>
              <a:rPr lang="en-US" smtClean="0"/>
              <a:t>Grouping </a:t>
            </a:r>
          </a:p>
          <a:p>
            <a:pPr lvl="1">
              <a:lnSpc>
                <a:spcPct val="90000"/>
              </a:lnSpc>
              <a:tabLst>
                <a:tab pos="1874838" algn="l"/>
              </a:tabLst>
            </a:pPr>
            <a:r>
              <a:rPr lang="en-US" smtClean="0"/>
              <a:t>Modify linked list to store address of next </a:t>
            </a:r>
            <a:r>
              <a:rPr lang="en-US" i="1" smtClean="0"/>
              <a:t>n-1</a:t>
            </a:r>
            <a:r>
              <a:rPr lang="en-US" smtClean="0"/>
              <a:t> free blocks in first free block, plus a pointer to next block that contains free-block-pointers (like this one)</a:t>
            </a:r>
          </a:p>
          <a:p>
            <a:pPr>
              <a:lnSpc>
                <a:spcPct val="90000"/>
              </a:lnSpc>
              <a:tabLst>
                <a:tab pos="1874838" algn="l"/>
              </a:tabLst>
            </a:pPr>
            <a:endParaRPr lang="en-US" sz="1100" smtClean="0"/>
          </a:p>
          <a:p>
            <a:pPr>
              <a:lnSpc>
                <a:spcPct val="90000"/>
              </a:lnSpc>
              <a:tabLst>
                <a:tab pos="1874838" algn="l"/>
              </a:tabLst>
            </a:pPr>
            <a:r>
              <a:rPr lang="en-US" smtClean="0"/>
              <a:t>Counting</a:t>
            </a:r>
          </a:p>
          <a:p>
            <a:pPr lvl="1">
              <a:lnSpc>
                <a:spcPct val="90000"/>
              </a:lnSpc>
              <a:tabLst>
                <a:tab pos="1874838" algn="l"/>
              </a:tabLst>
            </a:pPr>
            <a:r>
              <a:rPr lang="en-US" smtClean="0"/>
              <a:t>Because space is frequently contiguously used and freed,  with contiguous-allocation allocation, extents, or clustering</a:t>
            </a:r>
          </a:p>
          <a:p>
            <a:pPr lvl="2">
              <a:lnSpc>
                <a:spcPct val="90000"/>
              </a:lnSpc>
              <a:tabLst>
                <a:tab pos="1874838" algn="l"/>
              </a:tabLst>
            </a:pPr>
            <a:r>
              <a:rPr lang="en-US" smtClean="0"/>
              <a:t>Keep address of first free block and count of following free blocks</a:t>
            </a:r>
          </a:p>
          <a:p>
            <a:pPr lvl="2">
              <a:lnSpc>
                <a:spcPct val="90000"/>
              </a:lnSpc>
              <a:tabLst>
                <a:tab pos="1874838" algn="l"/>
              </a:tabLst>
            </a:pPr>
            <a:r>
              <a:rPr lang="en-US" smtClean="0"/>
              <a:t>Free space list then has entries containing addresses and counts</a:t>
            </a:r>
          </a:p>
          <a:p>
            <a:pPr>
              <a:tabLst>
                <a:tab pos="1874838" algn="l"/>
              </a:tabLst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Free-Space Management (Cont.)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1874838" algn="l"/>
              </a:tabLst>
            </a:pPr>
            <a:r>
              <a:rPr lang="en-US" smtClean="0"/>
              <a:t>Space Maps</a:t>
            </a:r>
          </a:p>
          <a:p>
            <a:pPr lvl="1">
              <a:lnSpc>
                <a:spcPct val="90000"/>
              </a:lnSpc>
              <a:tabLst>
                <a:tab pos="1874838" algn="l"/>
              </a:tabLst>
            </a:pPr>
            <a:r>
              <a:rPr lang="en-US" smtClean="0"/>
              <a:t>Used in ZFS</a:t>
            </a:r>
          </a:p>
          <a:p>
            <a:pPr lvl="1">
              <a:lnSpc>
                <a:spcPct val="90000"/>
              </a:lnSpc>
              <a:tabLst>
                <a:tab pos="1874838" algn="l"/>
              </a:tabLst>
            </a:pPr>
            <a:r>
              <a:rPr lang="en-US" smtClean="0"/>
              <a:t>Consider meta-data I/O on very large file systems</a:t>
            </a:r>
          </a:p>
          <a:p>
            <a:pPr lvl="2">
              <a:lnSpc>
                <a:spcPct val="90000"/>
              </a:lnSpc>
              <a:tabLst>
                <a:tab pos="1874838" algn="l"/>
              </a:tabLst>
            </a:pPr>
            <a:r>
              <a:rPr lang="en-US" smtClean="0"/>
              <a:t>Full data structures like bit maps couldn’t fit in memory -&gt; thousands of I/Os</a:t>
            </a:r>
          </a:p>
          <a:p>
            <a:pPr lvl="1">
              <a:lnSpc>
                <a:spcPct val="90000"/>
              </a:lnSpc>
              <a:tabLst>
                <a:tab pos="1874838" algn="l"/>
              </a:tabLst>
            </a:pPr>
            <a:r>
              <a:rPr lang="en-US" smtClean="0"/>
              <a:t>Divides device space into </a:t>
            </a:r>
            <a:r>
              <a:rPr lang="en-US" b="1" smtClean="0">
                <a:solidFill>
                  <a:srgbClr val="3366FF"/>
                </a:solidFill>
              </a:rPr>
              <a:t>metaslab </a:t>
            </a:r>
            <a:r>
              <a:rPr lang="en-US" smtClean="0"/>
              <a:t>units and manages metaslabs</a:t>
            </a:r>
          </a:p>
          <a:p>
            <a:pPr lvl="2">
              <a:lnSpc>
                <a:spcPct val="90000"/>
              </a:lnSpc>
              <a:tabLst>
                <a:tab pos="1874838" algn="l"/>
              </a:tabLst>
            </a:pPr>
            <a:r>
              <a:rPr lang="en-US" smtClean="0"/>
              <a:t>Given volume can contain hundreds of metaslabs</a:t>
            </a:r>
          </a:p>
          <a:p>
            <a:pPr lvl="1">
              <a:lnSpc>
                <a:spcPct val="90000"/>
              </a:lnSpc>
              <a:tabLst>
                <a:tab pos="1874838" algn="l"/>
              </a:tabLst>
            </a:pPr>
            <a:r>
              <a:rPr lang="en-US" smtClean="0"/>
              <a:t>Each metaslab has associated space map</a:t>
            </a:r>
          </a:p>
          <a:p>
            <a:pPr lvl="2">
              <a:lnSpc>
                <a:spcPct val="90000"/>
              </a:lnSpc>
              <a:tabLst>
                <a:tab pos="1874838" algn="l"/>
              </a:tabLst>
            </a:pPr>
            <a:r>
              <a:rPr lang="en-US" smtClean="0"/>
              <a:t>Uses counting algorithm</a:t>
            </a:r>
          </a:p>
          <a:p>
            <a:pPr lvl="1">
              <a:lnSpc>
                <a:spcPct val="90000"/>
              </a:lnSpc>
              <a:tabLst>
                <a:tab pos="1874838" algn="l"/>
              </a:tabLst>
            </a:pPr>
            <a:r>
              <a:rPr lang="en-US" smtClean="0"/>
              <a:t>But records to log file rather than file system</a:t>
            </a:r>
          </a:p>
          <a:p>
            <a:pPr lvl="2">
              <a:lnSpc>
                <a:spcPct val="90000"/>
              </a:lnSpc>
              <a:tabLst>
                <a:tab pos="1874838" algn="l"/>
              </a:tabLst>
            </a:pPr>
            <a:r>
              <a:rPr lang="en-US" smtClean="0"/>
              <a:t>Log of all block activity, in time order, in counting format</a:t>
            </a:r>
          </a:p>
          <a:p>
            <a:pPr lvl="1">
              <a:lnSpc>
                <a:spcPct val="90000"/>
              </a:lnSpc>
              <a:tabLst>
                <a:tab pos="1874838" algn="l"/>
              </a:tabLst>
            </a:pPr>
            <a:r>
              <a:rPr lang="en-US" smtClean="0"/>
              <a:t>Metaslab activity -&gt; load space map into memory in balanced-tree structure, indexed  by offset</a:t>
            </a:r>
          </a:p>
          <a:p>
            <a:pPr lvl="2">
              <a:lnSpc>
                <a:spcPct val="90000"/>
              </a:lnSpc>
              <a:tabLst>
                <a:tab pos="1874838" algn="l"/>
              </a:tabLst>
            </a:pPr>
            <a:r>
              <a:rPr lang="en-US" smtClean="0"/>
              <a:t>Replay log into that structure</a:t>
            </a:r>
          </a:p>
          <a:p>
            <a:pPr lvl="2">
              <a:lnSpc>
                <a:spcPct val="90000"/>
              </a:lnSpc>
              <a:tabLst>
                <a:tab pos="1874838" algn="l"/>
              </a:tabLst>
            </a:pPr>
            <a:r>
              <a:rPr lang="en-US" smtClean="0"/>
              <a:t>Combine contiguous free blocks into single entry</a:t>
            </a:r>
          </a:p>
          <a:p>
            <a:pPr lvl="2">
              <a:lnSpc>
                <a:spcPct val="90000"/>
              </a:lnSpc>
              <a:tabLst>
                <a:tab pos="1874838" algn="l"/>
              </a:tabLst>
            </a:pPr>
            <a:endParaRPr lang="en-US" smtClean="0"/>
          </a:p>
          <a:p>
            <a:pPr lvl="1">
              <a:lnSpc>
                <a:spcPct val="90000"/>
              </a:lnSpc>
              <a:tabLst>
                <a:tab pos="1874838" algn="l"/>
              </a:tabLst>
            </a:pPr>
            <a:endParaRPr lang="en-US" smtClean="0"/>
          </a:p>
          <a:p>
            <a:pPr lvl="2">
              <a:lnSpc>
                <a:spcPct val="90000"/>
              </a:lnSpc>
              <a:tabLst>
                <a:tab pos="1874838" algn="l"/>
              </a:tabLst>
            </a:pPr>
            <a:endParaRPr lang="en-US" smtClean="0"/>
          </a:p>
          <a:p>
            <a:pPr>
              <a:tabLst>
                <a:tab pos="1874838" algn="l"/>
              </a:tabLst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62100" y="369888"/>
            <a:ext cx="11468100" cy="768350"/>
          </a:xfrm>
        </p:spPr>
        <p:txBody>
          <a:bodyPr/>
          <a:lstStyle/>
          <a:p>
            <a:pPr eaLnBrk="1" hangingPunct="1"/>
            <a:r>
              <a:rPr lang="en-US" smtClean="0"/>
              <a:t>Efficiency and Performance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42713" cy="6040438"/>
          </a:xfrm>
        </p:spPr>
        <p:txBody>
          <a:bodyPr/>
          <a:lstStyle/>
          <a:p>
            <a:r>
              <a:rPr lang="en-US" smtClean="0"/>
              <a:t>Efficiency dependent on:</a:t>
            </a:r>
          </a:p>
          <a:p>
            <a:pPr lvl="1"/>
            <a:r>
              <a:rPr lang="en-US" smtClean="0"/>
              <a:t>Disk allocation and directory algorithms</a:t>
            </a:r>
          </a:p>
          <a:p>
            <a:pPr lvl="1"/>
            <a:r>
              <a:rPr lang="en-US" smtClean="0"/>
              <a:t>Types of data kept in file’s directory entry</a:t>
            </a:r>
          </a:p>
          <a:p>
            <a:pPr lvl="1"/>
            <a:r>
              <a:rPr lang="en-US" smtClean="0"/>
              <a:t>Pre-allocation or as-needed allocation of metadata structures</a:t>
            </a:r>
          </a:p>
          <a:p>
            <a:pPr lvl="1"/>
            <a:r>
              <a:rPr lang="en-US" smtClean="0"/>
              <a:t>Fixed-size or varying-size data structures</a:t>
            </a:r>
            <a:br>
              <a:rPr lang="en-US" smtClean="0"/>
            </a:br>
            <a:endParaRPr lang="en-US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62100" y="369888"/>
            <a:ext cx="11468100" cy="768350"/>
          </a:xfrm>
        </p:spPr>
        <p:txBody>
          <a:bodyPr/>
          <a:lstStyle/>
          <a:p>
            <a:pPr eaLnBrk="1" hangingPunct="1"/>
            <a:r>
              <a:rPr lang="en-US" smtClean="0"/>
              <a:t>Efficiency and Performance (Cont.)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42713" cy="6040438"/>
          </a:xfrm>
        </p:spPr>
        <p:txBody>
          <a:bodyPr/>
          <a:lstStyle/>
          <a:p>
            <a:pPr lvl="1"/>
            <a:endParaRPr lang="en-US" smtClean="0"/>
          </a:p>
          <a:p>
            <a:r>
              <a:rPr lang="en-US" smtClean="0"/>
              <a:t>Performance</a:t>
            </a:r>
          </a:p>
          <a:p>
            <a:pPr lvl="1"/>
            <a:r>
              <a:rPr lang="en-US" smtClean="0"/>
              <a:t>Keeping data and metadata close together</a:t>
            </a:r>
          </a:p>
          <a:p>
            <a:pPr lvl="1"/>
            <a:r>
              <a:rPr lang="en-US" b="1" smtClean="0">
                <a:solidFill>
                  <a:srgbClr val="3366FF"/>
                </a:solidFill>
              </a:rPr>
              <a:t>Buffer cache </a:t>
            </a:r>
            <a:r>
              <a:rPr lang="en-US" smtClean="0"/>
              <a:t>– separate section of main memory for frequently used blocks</a:t>
            </a:r>
          </a:p>
          <a:p>
            <a:pPr lvl="1"/>
            <a:r>
              <a:rPr lang="en-US" b="1" smtClean="0">
                <a:solidFill>
                  <a:srgbClr val="3366FF"/>
                </a:solidFill>
              </a:rPr>
              <a:t>Synchronous </a:t>
            </a:r>
            <a:r>
              <a:rPr lang="en-US" smtClean="0"/>
              <a:t>writes sometimes requested by apps or needed by OS</a:t>
            </a:r>
          </a:p>
          <a:p>
            <a:pPr lvl="2"/>
            <a:r>
              <a:rPr lang="en-US" smtClean="0"/>
              <a:t>No buffering / caching – writes must hit disk before acknowledgement</a:t>
            </a:r>
          </a:p>
          <a:p>
            <a:pPr lvl="2"/>
            <a:r>
              <a:rPr lang="en-US" b="1" smtClean="0">
                <a:solidFill>
                  <a:srgbClr val="3366FF"/>
                </a:solidFill>
              </a:rPr>
              <a:t>Asynchronous</a:t>
            </a:r>
            <a:r>
              <a:rPr lang="en-US" smtClean="0"/>
              <a:t> writes more common, buffer-able, faster</a:t>
            </a:r>
          </a:p>
          <a:p>
            <a:pPr lvl="1"/>
            <a:r>
              <a:rPr lang="en-US" b="1" smtClean="0">
                <a:solidFill>
                  <a:srgbClr val="3366FF"/>
                </a:solidFill>
              </a:rPr>
              <a:t>Free-behind </a:t>
            </a:r>
            <a:r>
              <a:rPr lang="en-US" smtClean="0"/>
              <a:t>and </a:t>
            </a:r>
            <a:r>
              <a:rPr lang="en-US" b="1" smtClean="0">
                <a:solidFill>
                  <a:srgbClr val="3366FF"/>
                </a:solidFill>
              </a:rPr>
              <a:t>read-ahead </a:t>
            </a:r>
            <a:r>
              <a:rPr lang="en-US" smtClean="0"/>
              <a:t>– techniques to optimize sequential access</a:t>
            </a:r>
          </a:p>
          <a:p>
            <a:pPr lvl="1"/>
            <a:r>
              <a:rPr lang="en-US" smtClean="0"/>
              <a:t>Reads frequently slower than writes</a:t>
            </a:r>
          </a:p>
          <a:p>
            <a:pPr lvl="1">
              <a:buFont typeface="Monotype Sorts" charset="2"/>
              <a:buNone/>
            </a:pPr>
            <a:r>
              <a:rPr lang="en-US" smtClean="0"/>
              <a:t/>
            </a:r>
            <a:br>
              <a:rPr lang="en-US" smtClean="0"/>
            </a:br>
            <a:endParaRPr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85888" y="369888"/>
            <a:ext cx="11644312" cy="768350"/>
          </a:xfrm>
        </p:spPr>
        <p:txBody>
          <a:bodyPr/>
          <a:lstStyle/>
          <a:p>
            <a:pPr eaLnBrk="1" hangingPunct="1"/>
            <a:r>
              <a:rPr lang="en-US" smtClean="0"/>
              <a:t>File-System Structure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85575" cy="6040438"/>
          </a:xfrm>
        </p:spPr>
        <p:txBody>
          <a:bodyPr/>
          <a:lstStyle/>
          <a:p>
            <a:r>
              <a:rPr lang="en-US" smtClean="0"/>
              <a:t>File structure</a:t>
            </a:r>
          </a:p>
          <a:p>
            <a:pPr lvl="1"/>
            <a:r>
              <a:rPr lang="en-US" smtClean="0"/>
              <a:t>Logical storage unit</a:t>
            </a:r>
          </a:p>
          <a:p>
            <a:pPr lvl="1"/>
            <a:r>
              <a:rPr lang="en-US" smtClean="0"/>
              <a:t>Collection of related information</a:t>
            </a:r>
            <a:endParaRPr lang="en-US" sz="1100" smtClean="0"/>
          </a:p>
          <a:p>
            <a:r>
              <a:rPr lang="en-US" b="1" smtClean="0">
                <a:solidFill>
                  <a:srgbClr val="3366FF"/>
                </a:solidFill>
              </a:rPr>
              <a:t>File system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resides on secondary storage (disks)</a:t>
            </a:r>
          </a:p>
          <a:p>
            <a:pPr lvl="1"/>
            <a:r>
              <a:rPr lang="en-US" smtClean="0"/>
              <a:t>Provided user interface to storage, mapping logical to physical</a:t>
            </a:r>
          </a:p>
          <a:p>
            <a:pPr lvl="1"/>
            <a:r>
              <a:rPr lang="en-US" smtClean="0"/>
              <a:t>Provides efficient and convenient access to disk by allowing data to be stored, located retrieved easily</a:t>
            </a:r>
          </a:p>
          <a:p>
            <a:r>
              <a:rPr lang="en-US" smtClean="0"/>
              <a:t>Disk provides in-place rewrite and random access</a:t>
            </a:r>
          </a:p>
          <a:p>
            <a:pPr lvl="1"/>
            <a:r>
              <a:rPr lang="en-US" smtClean="0"/>
              <a:t>I/O transfers performed in </a:t>
            </a:r>
            <a:r>
              <a:rPr lang="en-US" b="1" smtClean="0">
                <a:solidFill>
                  <a:srgbClr val="3366FF"/>
                </a:solidFill>
              </a:rPr>
              <a:t>blocks</a:t>
            </a:r>
            <a:r>
              <a:rPr lang="en-US" smtClean="0"/>
              <a:t> of </a:t>
            </a:r>
            <a:r>
              <a:rPr lang="en-US" b="1" smtClean="0">
                <a:solidFill>
                  <a:srgbClr val="3366FF"/>
                </a:solidFill>
              </a:rPr>
              <a:t>sectors</a:t>
            </a:r>
            <a:r>
              <a:rPr lang="en-US" smtClean="0"/>
              <a:t> (usually 512 bytes)</a:t>
            </a:r>
            <a:endParaRPr lang="en-US" sz="1100" smtClean="0"/>
          </a:p>
          <a:p>
            <a:r>
              <a:rPr lang="en-US" b="1" smtClean="0">
                <a:solidFill>
                  <a:srgbClr val="3366FF"/>
                </a:solidFill>
              </a:rPr>
              <a:t>File control block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– storage structure consisting of information about a file</a:t>
            </a:r>
            <a:endParaRPr lang="en-US" sz="1100" smtClean="0"/>
          </a:p>
          <a:p>
            <a:r>
              <a:rPr lang="en-US" b="1" smtClean="0">
                <a:solidFill>
                  <a:srgbClr val="3366FF"/>
                </a:solidFill>
              </a:rPr>
              <a:t>Device driver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controls the physical device </a:t>
            </a:r>
          </a:p>
          <a:p>
            <a:r>
              <a:rPr lang="en-US" smtClean="0"/>
              <a:t>File system organized into layers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</p:spPr>
        <p:txBody>
          <a:bodyPr/>
          <a:lstStyle/>
          <a:p>
            <a:pPr eaLnBrk="1" hangingPunct="1"/>
            <a:r>
              <a:rPr lang="en-US" smtClean="0"/>
              <a:t>End of Chapter 10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Layered File System</a:t>
            </a:r>
          </a:p>
        </p:txBody>
      </p:sp>
      <p:pic>
        <p:nvPicPr>
          <p:cNvPr id="717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9975" y="1604963"/>
            <a:ext cx="3714750" cy="610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System Layers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solidFill>
                  <a:srgbClr val="3366FF"/>
                </a:solidFill>
              </a:rPr>
              <a:t>Device drivers </a:t>
            </a:r>
            <a:r>
              <a:rPr lang="en-US" smtClean="0"/>
              <a:t>manage I/O devices at the I/O control layer</a:t>
            </a:r>
          </a:p>
          <a:p>
            <a:pPr lvl="1"/>
            <a:r>
              <a:rPr lang="en-US" smtClean="0"/>
              <a:t>Given commands like “read drive1, cylinder 72, track 2, sector 10, into memory location 1060” outputs low-level hardware specific commands to hardware controller</a:t>
            </a:r>
            <a:endParaRPr lang="en-US" b="1" smtClean="0">
              <a:solidFill>
                <a:srgbClr val="3366FF"/>
              </a:solidFill>
            </a:endParaRPr>
          </a:p>
          <a:p>
            <a:pPr lvl="1"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lang="en-US" b="1" smtClean="0">
                <a:solidFill>
                  <a:srgbClr val="3366FF"/>
                </a:solidFill>
              </a:rPr>
              <a:t>Basic file system </a:t>
            </a:r>
            <a:r>
              <a:rPr lang="en-US" smtClean="0"/>
              <a:t>given command like “retrieve block 123” translates to device driver</a:t>
            </a:r>
          </a:p>
          <a:p>
            <a:pPr marL="979488" lvl="2" indent="-488950"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lang="en-US" smtClean="0"/>
              <a:t>Also manages memory buffers and caches (allocation, freeing, replacement) </a:t>
            </a:r>
          </a:p>
          <a:p>
            <a:pPr marL="1468438" lvl="3" indent="-488950"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lang="en-US" smtClean="0"/>
              <a:t>Buffers hold data in transit</a:t>
            </a:r>
          </a:p>
          <a:p>
            <a:pPr marL="1468438" lvl="3" indent="-488950"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lang="en-US" smtClean="0"/>
              <a:t>Caches hold frequently used data</a:t>
            </a:r>
          </a:p>
          <a:p>
            <a:pPr lvl="1"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lang="en-US" b="1" smtClean="0">
                <a:solidFill>
                  <a:srgbClr val="3366FF"/>
                </a:solidFill>
              </a:rPr>
              <a:t>File organization module </a:t>
            </a:r>
            <a:r>
              <a:rPr lang="en-US" smtClean="0"/>
              <a:t>understands files, logical address, and physical blocks</a:t>
            </a:r>
          </a:p>
          <a:p>
            <a:pPr marL="979488" lvl="2" indent="-488950"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lang="en-US" smtClean="0"/>
              <a:t>Translates logical block # to physical block #</a:t>
            </a:r>
          </a:p>
          <a:p>
            <a:pPr marL="979488" lvl="2" indent="-488950"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lang="en-US" smtClean="0"/>
              <a:t>Manages free space, disk allocation</a:t>
            </a:r>
          </a:p>
          <a:p>
            <a:pPr marL="1468438" lvl="3" indent="-488950">
              <a:buClr>
                <a:srgbClr val="993300"/>
              </a:buClr>
              <a:buSzPct val="90000"/>
              <a:buFont typeface="Monotype Sorts" charset="2"/>
              <a:buChar char="n"/>
            </a:pPr>
            <a:endParaRPr lang="en-US" smtClean="0"/>
          </a:p>
          <a:p>
            <a:pPr lvl="1">
              <a:buClr>
                <a:srgbClr val="993300"/>
              </a:buClr>
              <a:buSzPct val="90000"/>
              <a:buFont typeface="Monotype Sorts" charset="2"/>
              <a:buChar char="n"/>
            </a:pPr>
            <a:endParaRPr lang="en-US" smtClean="0"/>
          </a:p>
          <a:p>
            <a:pPr marL="1468438" lvl="3" indent="-488950">
              <a:buClr>
                <a:srgbClr val="993300"/>
              </a:buClr>
              <a:buSzPct val="90000"/>
              <a:buFont typeface="Monotype Sorts" charset="2"/>
              <a:buChar char="n"/>
            </a:pPr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System Layers (Cont.)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88950" lvl="1" indent="-488950"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lang="en-US" b="1" smtClean="0">
                <a:solidFill>
                  <a:srgbClr val="3366FF"/>
                </a:solidFill>
              </a:rPr>
              <a:t>Logical file system </a:t>
            </a:r>
            <a:r>
              <a:rPr lang="en-US" smtClean="0"/>
              <a:t>manages metadata information</a:t>
            </a:r>
          </a:p>
          <a:p>
            <a:pPr marL="979488" lvl="2" indent="-488950"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lang="en-US" smtClean="0"/>
              <a:t>Translates file name into file number, file handle, location by maintaining file control blocks (</a:t>
            </a:r>
            <a:r>
              <a:rPr lang="en-US" b="1" smtClean="0">
                <a:solidFill>
                  <a:srgbClr val="3366FF"/>
                </a:solidFill>
              </a:rPr>
              <a:t>inodes</a:t>
            </a:r>
            <a:r>
              <a:rPr lang="en-US" smtClean="0"/>
              <a:t> in Unix)</a:t>
            </a:r>
          </a:p>
          <a:p>
            <a:pPr marL="979488" lvl="2" indent="-488950"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lang="en-US" smtClean="0"/>
              <a:t>Directory management</a:t>
            </a:r>
          </a:p>
          <a:p>
            <a:pPr marL="979488" lvl="2" indent="-488950"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lang="en-US" smtClean="0"/>
              <a:t>Protection</a:t>
            </a:r>
          </a:p>
          <a:p>
            <a:pPr marL="488950" lvl="1" indent="-488950"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lang="en-US" smtClean="0"/>
              <a:t>Layering useful for reducing complexity and redundancy, but adds overhead and can decrease performance</a:t>
            </a:r>
          </a:p>
          <a:p>
            <a:pPr marL="979488" lvl="2" indent="-488950"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lang="en-US" smtClean="0"/>
              <a:t>Logical layers can be implemented by any coding method according to OS designer</a:t>
            </a:r>
          </a:p>
          <a:p>
            <a:pPr marL="488950" lvl="1" indent="-488950"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lang="en-US" smtClean="0"/>
              <a:t>Many file systems, sometimes many within an operating system</a:t>
            </a:r>
          </a:p>
          <a:p>
            <a:pPr marL="979488" lvl="2" indent="-488950"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lang="en-US" smtClean="0"/>
              <a:t>Each with its own format (CD-ROM is ISO 9660; Unix has </a:t>
            </a:r>
            <a:r>
              <a:rPr lang="en-US" b="1" smtClean="0">
                <a:solidFill>
                  <a:srgbClr val="3366FF"/>
                </a:solidFill>
              </a:rPr>
              <a:t>UFS</a:t>
            </a:r>
            <a:r>
              <a:rPr lang="en-US" smtClean="0"/>
              <a:t>, FFS;  Windows has FAT, FAT32, NTFS as well as floppy, CD, DVD Blu-ray, Linux has more than 40 types, with </a:t>
            </a:r>
            <a:r>
              <a:rPr lang="en-US" b="1" smtClean="0">
                <a:solidFill>
                  <a:srgbClr val="3366FF"/>
                </a:solidFill>
              </a:rPr>
              <a:t>extended file system </a:t>
            </a:r>
            <a:r>
              <a:rPr lang="en-US" smtClean="0"/>
              <a:t>ext2 and ext3 leading; plus distributed file systems, etc)</a:t>
            </a:r>
          </a:p>
          <a:p>
            <a:pPr marL="979488" lvl="2" indent="-488950"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lang="en-US" smtClean="0"/>
              <a:t>New ones still arriving – ZFS, GoogleFS, Oracle ASM, FUSE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443038" y="369888"/>
            <a:ext cx="11587162" cy="768350"/>
          </a:xfrm>
        </p:spPr>
        <p:txBody>
          <a:bodyPr/>
          <a:lstStyle/>
          <a:p>
            <a:pPr eaLnBrk="1" hangingPunct="1"/>
            <a:r>
              <a:rPr lang="en-US" smtClean="0"/>
              <a:t>File-System Implementation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209675" y="1644650"/>
            <a:ext cx="11482388" cy="6040438"/>
          </a:xfrm>
        </p:spPr>
        <p:txBody>
          <a:bodyPr/>
          <a:lstStyle/>
          <a:p>
            <a:r>
              <a:rPr lang="en-US" smtClean="0"/>
              <a:t>We have system calls at the API level, but how do we implement their functions?</a:t>
            </a:r>
          </a:p>
          <a:p>
            <a:pPr lvl="1"/>
            <a:r>
              <a:rPr lang="en-US" smtClean="0"/>
              <a:t>On-disk and in-memory structures</a:t>
            </a:r>
          </a:p>
          <a:p>
            <a:r>
              <a:rPr lang="en-US" b="1" smtClean="0">
                <a:solidFill>
                  <a:srgbClr val="3366FF"/>
                </a:solidFill>
              </a:rPr>
              <a:t>Boot control block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contains info needed by system to boot OS from that volume</a:t>
            </a:r>
          </a:p>
          <a:p>
            <a:pPr lvl="1"/>
            <a:r>
              <a:rPr lang="en-US" smtClean="0"/>
              <a:t>Needed if volume contains OS, usually first block of volume</a:t>
            </a:r>
          </a:p>
          <a:p>
            <a:r>
              <a:rPr lang="en-US" b="1" smtClean="0">
                <a:solidFill>
                  <a:srgbClr val="3366FF"/>
                </a:solidFill>
              </a:rPr>
              <a:t>Volume control block </a:t>
            </a:r>
            <a:r>
              <a:rPr lang="en-US" b="1" smtClean="0">
                <a:solidFill>
                  <a:srgbClr val="000000"/>
                </a:solidFill>
              </a:rPr>
              <a:t>(</a:t>
            </a:r>
            <a:r>
              <a:rPr lang="en-US" b="1" smtClean="0">
                <a:solidFill>
                  <a:srgbClr val="3366FF"/>
                </a:solidFill>
              </a:rPr>
              <a:t>superblock, master file table</a:t>
            </a:r>
            <a:r>
              <a:rPr lang="en-US" b="1" smtClean="0">
                <a:solidFill>
                  <a:srgbClr val="000000"/>
                </a:solidFill>
              </a:rPr>
              <a:t>)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contains volume details</a:t>
            </a:r>
          </a:p>
          <a:p>
            <a:pPr lvl="1"/>
            <a:r>
              <a:rPr lang="en-US" smtClean="0"/>
              <a:t>Total # of blocks, # of free blocks, block size, free block pointers or array</a:t>
            </a:r>
          </a:p>
          <a:p>
            <a:r>
              <a:rPr lang="en-US" smtClean="0"/>
              <a:t>Directory structure organizes the files</a:t>
            </a:r>
          </a:p>
          <a:p>
            <a:pPr lvl="1"/>
            <a:r>
              <a:rPr lang="en-US" smtClean="0"/>
              <a:t>Names and inode numbers, master file table</a:t>
            </a:r>
          </a:p>
          <a:p>
            <a:r>
              <a:rPr lang="en-US" smtClean="0"/>
              <a:t>Per-file </a:t>
            </a:r>
            <a:r>
              <a:rPr lang="en-US" b="1" smtClean="0">
                <a:solidFill>
                  <a:srgbClr val="3366FF"/>
                </a:solidFill>
              </a:rPr>
              <a:t>File Control Block (FCB)</a:t>
            </a:r>
            <a:r>
              <a:rPr lang="en-US" smtClean="0"/>
              <a:t> contains many details about the file</a:t>
            </a:r>
          </a:p>
          <a:p>
            <a:pPr lvl="1"/>
            <a:r>
              <a:rPr lang="en-US" smtClean="0"/>
              <a:t>Inode number, permissions, size, dates</a:t>
            </a:r>
          </a:p>
          <a:p>
            <a:pPr lvl="1"/>
            <a:r>
              <a:rPr lang="en-US" smtClean="0"/>
              <a:t>NFTS stores into in master file table  using relational DB structures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4116</TotalTime>
  <Words>1911</Words>
  <Application>Microsoft Office PowerPoint</Application>
  <PresentationFormat>Custom</PresentationFormat>
  <Paragraphs>323</Paragraphs>
  <Slides>40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os-8</vt:lpstr>
      <vt:lpstr>Chapter 11:  File System Implementation</vt:lpstr>
      <vt:lpstr> Chapter 11: File System Implementation</vt:lpstr>
      <vt:lpstr>Objectives</vt:lpstr>
      <vt:lpstr>File-System Structure</vt:lpstr>
      <vt:lpstr>Layered File System</vt:lpstr>
      <vt:lpstr>File System Layers</vt:lpstr>
      <vt:lpstr>File System Layers (Cont.)</vt:lpstr>
      <vt:lpstr>File-System Implementation</vt:lpstr>
      <vt:lpstr>Slide 9</vt:lpstr>
      <vt:lpstr>A Typical File Control Block</vt:lpstr>
      <vt:lpstr>In-Memory File System Structures</vt:lpstr>
      <vt:lpstr>In-Memory File System Structures</vt:lpstr>
      <vt:lpstr>Partitions and Mounting</vt:lpstr>
      <vt:lpstr>Virtual File Systems</vt:lpstr>
      <vt:lpstr>Schematic View of Virtual File System</vt:lpstr>
      <vt:lpstr>Virtual File System Implementation</vt:lpstr>
      <vt:lpstr>Directory Implementation</vt:lpstr>
      <vt:lpstr>Allocation Methods - Contiguous</vt:lpstr>
      <vt:lpstr>Contiguous Allocation</vt:lpstr>
      <vt:lpstr>Contiguous Allocation of Disk Space</vt:lpstr>
      <vt:lpstr>Extent-Based Systems</vt:lpstr>
      <vt:lpstr>Allocation Methods - Linked</vt:lpstr>
      <vt:lpstr>Linked Allocation</vt:lpstr>
      <vt:lpstr>Linked Allocation</vt:lpstr>
      <vt:lpstr>Linked Allocation</vt:lpstr>
      <vt:lpstr>File-Allocation Table</vt:lpstr>
      <vt:lpstr>Allocation Methods - Indexed</vt:lpstr>
      <vt:lpstr>Example of Indexed Allocation</vt:lpstr>
      <vt:lpstr>Indexed Allocation (Cont.)</vt:lpstr>
      <vt:lpstr>Indexed Allocation – Mapping (Cont.)</vt:lpstr>
      <vt:lpstr>Indexed Allocation – Mapping (Cont.)</vt:lpstr>
      <vt:lpstr>Indexed Allocation – Mapping (Cont.)</vt:lpstr>
      <vt:lpstr>Free-Space Management</vt:lpstr>
      <vt:lpstr>Free-Space Management (Cont.)</vt:lpstr>
      <vt:lpstr>Linked Free Space List on Disk</vt:lpstr>
      <vt:lpstr>Free-Space Management (Cont.)</vt:lpstr>
      <vt:lpstr>Free-Space Management (Cont.)</vt:lpstr>
      <vt:lpstr>Efficiency and Performance</vt:lpstr>
      <vt:lpstr>Efficiency and Performance (Cont.)</vt:lpstr>
      <vt:lpstr>End of Chapter 10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1.01</dc:title>
  <dc:creator>Lucent End User</dc:creator>
  <cp:lastModifiedBy>SAVITHA SHETTY</cp:lastModifiedBy>
  <cp:revision>168</cp:revision>
  <cp:lastPrinted>2011-04-04T02:19:50Z</cp:lastPrinted>
  <dcterms:created xsi:type="dcterms:W3CDTF">2011-04-03T15:01:31Z</dcterms:created>
  <dcterms:modified xsi:type="dcterms:W3CDTF">2019-10-10T10:50:16Z</dcterms:modified>
</cp:coreProperties>
</file>