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315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14" r:id="rId4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10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34F1-2EF9-40A0-BD31-E598284983F1}" type="slidenum">
              <a:rPr lang="en-US"/>
              <a:pPr/>
              <a:t>13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16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17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19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21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22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23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24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26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29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30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31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33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34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35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36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37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38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39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6012-FA3A-490A-94BB-E09B7D5B5724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10:  </a:t>
            </a:r>
            <a:br>
              <a:rPr lang="en-US" dirty="0"/>
            </a:br>
            <a:r>
              <a:rPr lang="en-US" dirty="0"/>
              <a:t>File-System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position to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/>
              <a:t>	</a:t>
            </a:r>
            <a:r>
              <a:rPr lang="en-US" sz="1600" i="1"/>
              <a:t>n</a:t>
            </a:r>
            <a:r>
              <a:rPr lang="en-US" sz="1600"/>
              <a:t> = relative block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r>
              <a:rPr lang="en-US" sz="2800"/>
              <a:t>Simulation of Sequential Access on </a:t>
            </a:r>
            <a:br>
              <a:rPr lang="en-US" sz="2800"/>
            </a:br>
            <a:r>
              <a:rPr lang="en-US" sz="2800"/>
              <a:t>Direct-access File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>
                <a:solidFill>
                  <a:srgbClr val="3366FF"/>
                </a:solidFill>
              </a:rPr>
              <a:t>partitions</a:t>
            </a:r>
          </a:p>
          <a:p>
            <a:r>
              <a:rPr lang="en-US"/>
              <a:t>Disks or partitions can be </a:t>
            </a:r>
            <a:r>
              <a:rPr lang="en-US" b="1">
                <a:solidFill>
                  <a:srgbClr val="3366FF"/>
                </a:solidFill>
              </a:rPr>
              <a:t>RAID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a file</a:t>
            </a:r>
          </a:p>
          <a:p>
            <a:endParaRPr lang="en-US" sz="800" dirty="0"/>
          </a:p>
          <a:p>
            <a:r>
              <a:rPr lang="en-US" dirty="0"/>
              <a:t>Create a file</a:t>
            </a:r>
          </a:p>
          <a:p>
            <a:endParaRPr lang="en-US" sz="800" dirty="0"/>
          </a:p>
          <a:p>
            <a:r>
              <a:rPr lang="en-US" dirty="0"/>
              <a:t>Delete a file</a:t>
            </a:r>
          </a:p>
          <a:p>
            <a:endParaRPr lang="en-US" sz="800" dirty="0"/>
          </a:p>
          <a:p>
            <a:r>
              <a:rPr lang="en-US" dirty="0"/>
              <a:t>List a directory</a:t>
            </a:r>
          </a:p>
          <a:p>
            <a:endParaRPr lang="en-US" sz="800" dirty="0"/>
          </a:p>
          <a:p>
            <a:r>
              <a:rPr lang="en-US" dirty="0"/>
              <a:t>Rename a file</a:t>
            </a:r>
          </a:p>
          <a:p>
            <a:endParaRPr lang="en-US" sz="800" dirty="0"/>
          </a:p>
          <a:p>
            <a:r>
              <a:rPr lang="en-US" dirty="0"/>
              <a:t>Traverse the file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r>
              <a:rPr lang="en-US" dirty="0"/>
              <a:t>Chapter 10:  File-System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/>
              <a:t>File Concept</a:t>
            </a:r>
          </a:p>
          <a:p>
            <a:r>
              <a:rPr lang="en-US"/>
              <a:t>Access Methods</a:t>
            </a:r>
          </a:p>
          <a:p>
            <a:r>
              <a:rPr lang="en-US"/>
              <a:t>Directory Structure</a:t>
            </a:r>
          </a:p>
          <a:p>
            <a:r>
              <a:rPr lang="en-US"/>
              <a:t>File-System Mounting</a:t>
            </a:r>
          </a:p>
          <a:p>
            <a:r>
              <a:rPr lang="en-US"/>
              <a:t>File Sharing</a:t>
            </a:r>
          </a:p>
          <a:p>
            <a:r>
              <a:rPr lang="en-US"/>
              <a:t>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73470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searching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Grouping Capability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directory (working directory)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cd</a:t>
            </a:r>
            <a:r>
              <a:rPr lang="en-US" b="1" dirty="0">
                <a:solidFill>
                  <a:srgbClr val="3366FF"/>
                </a:solidFill>
              </a:rPr>
              <a:t> /spell/mail/</a:t>
            </a:r>
            <a:r>
              <a:rPr lang="en-US" b="1" dirty="0" err="1">
                <a:solidFill>
                  <a:srgbClr val="3366FF"/>
                </a:solidFill>
              </a:rPr>
              <a:t>prog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/>
              <a:t>Absolute</a:t>
            </a:r>
            <a:r>
              <a:rPr lang="en-US" dirty="0"/>
              <a:t> or </a:t>
            </a:r>
            <a:r>
              <a:rPr lang="en-US" b="1" dirty="0"/>
              <a:t>relative</a:t>
            </a:r>
            <a:r>
              <a:rPr lang="en-US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rm</a:t>
            </a:r>
            <a:r>
              <a:rPr lang="en-US" b="1" dirty="0">
                <a:solidFill>
                  <a:srgbClr val="3366FF"/>
                </a:solidFill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mkdir</a:t>
            </a:r>
            <a:r>
              <a:rPr lang="en-US" b="1" dirty="0">
                <a:solidFill>
                  <a:srgbClr val="3366FF"/>
                </a:solidFill>
              </a:rPr>
              <a:t>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Example:  if in current directory   </a:t>
            </a:r>
            <a:r>
              <a:rPr lang="en-US" b="1" dirty="0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mkdir</a:t>
            </a:r>
            <a:r>
              <a:rPr lang="en-US" b="1" dirty="0">
                <a:solidFill>
                  <a:srgbClr val="3366FF"/>
                </a:solidFill>
              </a:rPr>
              <a:t>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 dirty="0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different names (aliasing)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i="1" dirty="0" err="1"/>
              <a:t>dict</a:t>
            </a:r>
            <a:r>
              <a:rPr lang="en-US" dirty="0"/>
              <a:t> deletes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Solutions:</a:t>
            </a:r>
          </a:p>
          <a:p>
            <a:pPr lvl="1"/>
            <a:r>
              <a:rPr lang="en-US" dirty="0" err="1"/>
              <a:t>Backpointers</a:t>
            </a:r>
            <a:r>
              <a:rPr lang="en-US" dirty="0"/>
              <a:t>, so we can delete all pointers</a:t>
            </a:r>
            <a:r>
              <a:rPr lang="en-US"/>
              <a:t/>
            </a:r>
            <a:br>
              <a:rPr lang="en-US"/>
            </a:br>
            <a:endParaRPr lang="en-US" dirty="0"/>
          </a:p>
          <a:p>
            <a:r>
              <a:rPr lang="en-US" dirty="0"/>
              <a:t>New directory entry type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– another name (pointer) to an existing file</a:t>
            </a:r>
          </a:p>
          <a:p>
            <a:pPr lvl="1"/>
            <a:r>
              <a:rPr lang="en-US" b="1" dirty="0"/>
              <a:t>Resolve the link</a:t>
            </a:r>
            <a:r>
              <a:rPr lang="en-US" dirty="0"/>
              <a:t> – follow pointer to locate the file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3067050"/>
          </a:xfrm>
        </p:spPr>
        <p:txBody>
          <a:bodyPr/>
          <a:lstStyle/>
          <a:p>
            <a:r>
              <a:rPr lang="en-US"/>
              <a:t>A file system must be </a:t>
            </a:r>
            <a:r>
              <a:rPr lang="en-US" b="1"/>
              <a:t>mounted</a:t>
            </a:r>
            <a:r>
              <a:rPr lang="en-US"/>
              <a:t> before it can be accessed</a:t>
            </a:r>
          </a:p>
          <a:p>
            <a:endParaRPr lang="en-US"/>
          </a:p>
          <a:p>
            <a:r>
              <a:rPr lang="en-US"/>
              <a:t>A unmounted file system (i.e., Fig. 11-11(b)) is mounted at a </a:t>
            </a:r>
            <a:r>
              <a:rPr lang="en-US" b="1"/>
              <a:t>mount point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explain the function of file systems</a:t>
            </a:r>
          </a:p>
          <a:p>
            <a:endParaRPr lang="en-US"/>
          </a:p>
          <a:p>
            <a:r>
              <a:rPr lang="en-US"/>
              <a:t>To describe the interfaces to file systems</a:t>
            </a:r>
          </a:p>
          <a:p>
            <a:endParaRPr lang="en-US"/>
          </a:p>
          <a:p>
            <a:r>
              <a:rPr lang="en-US"/>
              <a:t>To discuss file-system design tradeoffs, including access methods, file sharing, file locking, and directory structures</a:t>
            </a:r>
          </a:p>
          <a:p>
            <a:endParaRPr lang="en-US"/>
          </a:p>
          <a:p>
            <a:r>
              <a:rPr lang="en-US"/>
              <a:t>To explore file-system protection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 dirty="0"/>
              <a:t>Uses networking to allow file system access between systems</a:t>
            </a:r>
          </a:p>
          <a:p>
            <a:pPr lvl="1"/>
            <a:r>
              <a:rPr lang="en-US" dirty="0"/>
              <a:t>Manually via programs like FTP</a:t>
            </a:r>
          </a:p>
          <a:p>
            <a:pPr lvl="1"/>
            <a:r>
              <a:rPr lang="en-US" dirty="0"/>
              <a:t>Automatically, seamlessly using </a:t>
            </a:r>
            <a:r>
              <a:rPr lang="en-US" b="1" dirty="0"/>
              <a:t>distributed file systems</a:t>
            </a:r>
          </a:p>
          <a:p>
            <a:pPr lvl="1"/>
            <a:r>
              <a:rPr lang="en-US" dirty="0"/>
              <a:t>Semi automatically via the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world wide web</a:t>
            </a:r>
          </a:p>
          <a:p>
            <a:r>
              <a:rPr lang="en-US" b="1" dirty="0"/>
              <a:t>Client-server</a:t>
            </a:r>
            <a:r>
              <a:rPr lang="en-US" dirty="0"/>
              <a:t> model allows clients to mount remote file systems from servers</a:t>
            </a:r>
          </a:p>
          <a:p>
            <a:pPr lvl="1"/>
            <a:r>
              <a:rPr lang="en-US" dirty="0"/>
              <a:t>Server can serve multiple clients</a:t>
            </a:r>
          </a:p>
          <a:p>
            <a:pPr lvl="1"/>
            <a:r>
              <a:rPr lang="en-US" dirty="0"/>
              <a:t>Client and user-on-client identification is insecure or complicated</a:t>
            </a:r>
          </a:p>
          <a:p>
            <a:pPr lvl="1"/>
            <a:r>
              <a:rPr lang="en-US" b="1" dirty="0"/>
              <a:t>NFS</a:t>
            </a:r>
            <a:r>
              <a:rPr lang="en-US" dirty="0"/>
              <a:t> is standard UNIX client-server file sharing protocol</a:t>
            </a:r>
          </a:p>
          <a:p>
            <a:pPr lvl="1"/>
            <a:r>
              <a:rPr lang="en-US" b="1" dirty="0" smtClean="0"/>
              <a:t>CIFS(Common Internet File System)</a:t>
            </a:r>
            <a:r>
              <a:rPr lang="en-US" dirty="0" smtClean="0"/>
              <a:t> </a:t>
            </a:r>
            <a:r>
              <a:rPr lang="en-US" dirty="0"/>
              <a:t>is standard Windows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/>
              <a:t>Standard operating system file calls are translated into remote calls</a:t>
            </a:r>
          </a:p>
          <a:p>
            <a:r>
              <a:rPr lang="en-US" dirty="0"/>
              <a:t>Distributed Information Systems </a:t>
            </a:r>
            <a:r>
              <a:rPr lang="en-US" b="1" dirty="0"/>
              <a:t>(distributed naming services)</a:t>
            </a:r>
            <a:r>
              <a:rPr lang="en-US" dirty="0"/>
              <a:t> such as </a:t>
            </a:r>
            <a:r>
              <a:rPr lang="en-US" dirty="0" smtClean="0"/>
              <a:t>LDAP(</a:t>
            </a:r>
            <a:r>
              <a:rPr lang="en-US" dirty="0" err="1" smtClean="0"/>
              <a:t>Leightweight</a:t>
            </a:r>
            <a:r>
              <a:rPr lang="en-US" dirty="0" smtClean="0"/>
              <a:t> Directory Access Protocol), </a:t>
            </a:r>
            <a:r>
              <a:rPr lang="en-US" dirty="0"/>
              <a:t>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/>
              <a:t>Consistency semantics</a:t>
            </a:r>
            <a:r>
              <a:rPr lang="en-US"/>
              <a:t> specify how multiple users are to access a shared file simultaneously</a:t>
            </a:r>
          </a:p>
          <a:p>
            <a:pPr lvl="1"/>
            <a:r>
              <a:rPr lang="en-US"/>
              <a:t>Similar to Ch 7 process synchronization algorithms</a:t>
            </a:r>
          </a:p>
          <a:p>
            <a:pPr lvl="2"/>
            <a:r>
              <a:rPr lang="en-US"/>
              <a:t>Tend to be less complex due to disk I/O and network latency (for remote file systems</a:t>
            </a:r>
          </a:p>
          <a:p>
            <a:pPr lvl="1"/>
            <a:r>
              <a:rPr lang="en-US"/>
              <a:t>Andrew File System (AFS) implemented complex remote file sharing semantics</a:t>
            </a:r>
          </a:p>
          <a:p>
            <a:pPr lvl="1"/>
            <a:r>
              <a:rPr lang="en-US"/>
              <a:t>Unix file system (UFS) implements:</a:t>
            </a:r>
          </a:p>
          <a:p>
            <a:pPr lvl="2"/>
            <a:r>
              <a:rPr lang="en-US"/>
              <a:t>Writes to an open file visible immediately to other users of the same open file</a:t>
            </a:r>
          </a:p>
          <a:p>
            <a:pPr lvl="2"/>
            <a:r>
              <a:rPr lang="en-US"/>
              <a:t>Sharing file pointer to allow multiple users to read and write concurrently</a:t>
            </a:r>
          </a:p>
          <a:p>
            <a:pPr lvl="1"/>
            <a:r>
              <a:rPr lang="en-US"/>
              <a:t>AFS has session semantics</a:t>
            </a:r>
          </a:p>
          <a:p>
            <a:pPr lvl="2"/>
            <a:r>
              <a:rPr lang="en-US"/>
              <a:t>Writes only visible to sessions starting after the file is closed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/>
              <a:t>	</a:t>
            </a:r>
            <a:r>
              <a:rPr lang="en-US" sz="800" dirty="0"/>
              <a:t>	</a:t>
            </a:r>
            <a:r>
              <a:rPr 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/>
              <a:t>		a) </a:t>
            </a:r>
            <a:r>
              <a:rPr lang="en-US" sz="1600" b="1" dirty="0"/>
              <a:t>owner access</a:t>
            </a:r>
            <a:r>
              <a:rPr lang="en-US" sz="1600" dirty="0"/>
              <a:t> 	7	</a:t>
            </a:r>
            <a:r>
              <a:rPr lang="en-US" sz="1600" dirty="0">
                <a:sym typeface="Symbol" pitchFamily="18" charset="2"/>
              </a:rPr>
              <a:t>	1 1 1</a:t>
            </a:r>
            <a:br>
              <a:rPr lang="en-US" sz="1600" dirty="0">
                <a:sym typeface="Symbol" pitchFamily="18" charset="2"/>
              </a:rPr>
            </a:br>
            <a:r>
              <a:rPr lang="en-US" sz="1600" dirty="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b) </a:t>
            </a:r>
            <a:r>
              <a:rPr lang="en-US" sz="1600" b="1" dirty="0">
                <a:sym typeface="Symbol" pitchFamily="18" charset="2"/>
              </a:rPr>
              <a:t>group access</a:t>
            </a:r>
            <a:r>
              <a:rPr lang="en-US" sz="1600" dirty="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c) </a:t>
            </a:r>
            <a:r>
              <a:rPr lang="en-US" sz="1600" b="1" dirty="0">
                <a:sym typeface="Symbol" pitchFamily="18" charset="2"/>
              </a:rPr>
              <a:t>public access</a:t>
            </a:r>
            <a:r>
              <a:rPr lang="en-US" sz="1600" dirty="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sym typeface="Symbol" pitchFamily="18" charset="2"/>
              </a:rPr>
              <a:t>For a particular file (say </a:t>
            </a:r>
            <a:r>
              <a:rPr lang="en-US" i="1" dirty="0">
                <a:sym typeface="Symbol" pitchFamily="18" charset="2"/>
              </a:rPr>
              <a:t>game</a:t>
            </a:r>
            <a:r>
              <a:rPr lang="en-US" dirty="0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logical address space</a:t>
            </a:r>
            <a:br>
              <a:rPr lang="en-US"/>
            </a:br>
            <a:endParaRPr lang="en-US"/>
          </a:p>
          <a:p>
            <a:r>
              <a:rPr lang="en-US"/>
              <a:t>Types: 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sequence of words, bytes</a:t>
            </a:r>
          </a:p>
          <a:p>
            <a:pPr>
              <a:lnSpc>
                <a:spcPct val="90000"/>
              </a:lnSpc>
            </a:pPr>
            <a:r>
              <a:rPr 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Relocatable</a:t>
            </a:r>
            <a:r>
              <a:rPr lang="en-US" dirty="0"/>
              <a:t> load file	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Who </a:t>
            </a:r>
            <a:r>
              <a:rPr lang="en-US" dirty="0"/>
              <a:t>decides: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Name</a:t>
            </a:r>
            <a:r>
              <a:rPr lang="en-US" dirty="0"/>
              <a:t> – only information kept in human-readable form</a:t>
            </a:r>
          </a:p>
          <a:p>
            <a:r>
              <a:rPr lang="en-US" b="1" dirty="0"/>
              <a:t>Identifier</a:t>
            </a:r>
            <a:r>
              <a:rPr lang="en-US" dirty="0"/>
              <a:t> – unique tag (number) identifies file within file system</a:t>
            </a:r>
          </a:p>
          <a:p>
            <a:r>
              <a:rPr lang="en-US" b="1" dirty="0"/>
              <a:t>Type</a:t>
            </a:r>
            <a:r>
              <a:rPr lang="en-US" dirty="0"/>
              <a:t> – needed for systems that support different types</a:t>
            </a:r>
          </a:p>
          <a:p>
            <a:r>
              <a:rPr lang="en-US" b="1" dirty="0"/>
              <a:t>Location</a:t>
            </a:r>
            <a:r>
              <a:rPr lang="en-US" dirty="0"/>
              <a:t> – pointer to file location on device</a:t>
            </a:r>
          </a:p>
          <a:p>
            <a:r>
              <a:rPr lang="en-US" b="1" dirty="0"/>
              <a:t>Size</a:t>
            </a:r>
            <a:r>
              <a:rPr lang="en-US" dirty="0"/>
              <a:t> – current file size</a:t>
            </a:r>
          </a:p>
          <a:p>
            <a:r>
              <a:rPr lang="en-US" b="1" dirty="0"/>
              <a:t>Protection</a:t>
            </a:r>
            <a:r>
              <a:rPr lang="en-US" dirty="0"/>
              <a:t> – controls who can do reading, writing, executing</a:t>
            </a:r>
          </a:p>
          <a:p>
            <a:r>
              <a:rPr lang="en-US" b="1" dirty="0"/>
              <a:t>Time, date, and user identification</a:t>
            </a:r>
            <a:r>
              <a:rPr lang="en-US" dirty="0"/>
              <a:t> – data for protection, security, and usage monitoring</a:t>
            </a:r>
          </a:p>
          <a:p>
            <a:r>
              <a:rPr lang="en-US" dirty="0"/>
              <a:t>Information about files are kept in the directory structure,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dirty="0"/>
              <a:t>File is an </a:t>
            </a:r>
            <a:r>
              <a:rPr lang="en-US" b="1" dirty="0"/>
              <a:t>abstract data type</a:t>
            </a:r>
          </a:p>
          <a:p>
            <a:r>
              <a:rPr lang="en-US" b="1" dirty="0"/>
              <a:t>Create</a:t>
            </a:r>
          </a:p>
          <a:p>
            <a:r>
              <a:rPr lang="en-US" b="1" dirty="0"/>
              <a:t>Write</a:t>
            </a:r>
          </a:p>
          <a:p>
            <a:r>
              <a:rPr lang="en-US" b="1" dirty="0"/>
              <a:t>Read</a:t>
            </a:r>
          </a:p>
          <a:p>
            <a:r>
              <a:rPr lang="en-US" b="1" dirty="0"/>
              <a:t>Reposition within file</a:t>
            </a:r>
          </a:p>
          <a:p>
            <a:r>
              <a:rPr lang="en-US" b="1" dirty="0"/>
              <a:t>Delete</a:t>
            </a:r>
          </a:p>
          <a:p>
            <a:r>
              <a:rPr lang="en-US" b="1" dirty="0"/>
              <a:t>Truncate</a:t>
            </a:r>
          </a:p>
          <a:p>
            <a:r>
              <a:rPr lang="en-US" i="1" dirty="0"/>
              <a:t>Open(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– search the directory structure on disk for entry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, and move the content of entry to memory</a:t>
            </a:r>
          </a:p>
          <a:p>
            <a:r>
              <a:rPr lang="en-US" i="1" dirty="0"/>
              <a:t>Close (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– move the content of entry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in memory to directory structure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Locking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/>
              <a:t>Provided by some operating systems and file systems</a:t>
            </a:r>
          </a:p>
          <a:p>
            <a:endParaRPr lang="en-US"/>
          </a:p>
          <a:p>
            <a:r>
              <a:rPr lang="en-US"/>
              <a:t>Mediates access to a file</a:t>
            </a:r>
          </a:p>
          <a:p>
            <a:endParaRPr lang="en-US"/>
          </a:p>
          <a:p>
            <a:r>
              <a:rPr lang="en-US"/>
              <a:t>Mandatory or advisory:</a:t>
            </a:r>
          </a:p>
          <a:p>
            <a:pPr lvl="1"/>
            <a:r>
              <a:rPr lang="en-US" b="1"/>
              <a:t>Mandatory</a:t>
            </a:r>
            <a:r>
              <a:rPr lang="en-US"/>
              <a:t> – access is denied depending on locks held and requested</a:t>
            </a:r>
          </a:p>
          <a:p>
            <a:pPr lvl="1"/>
            <a:r>
              <a:rPr lang="en-US" b="1"/>
              <a:t>Advisory</a:t>
            </a:r>
            <a:r>
              <a:rPr lang="en-US"/>
              <a:t> – processes can find status of locks and decide what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1782</TotalTime>
  <Words>1152</Words>
  <Application>Microsoft Office PowerPoint</Application>
  <PresentationFormat>On-screen Show (4:3)</PresentationFormat>
  <Paragraphs>287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os-8</vt:lpstr>
      <vt:lpstr>Chapter 10:   File-System </vt:lpstr>
      <vt:lpstr>Chapter 10:  File-System 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Types – Name, Extension</vt:lpstr>
      <vt:lpstr>Access Methods</vt:lpstr>
      <vt:lpstr>Sequential-access File</vt:lpstr>
      <vt:lpstr>Simulation of Sequential Access on 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End of Chapter 10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savi &amp; sari</cp:lastModifiedBy>
  <cp:revision>92</cp:revision>
  <dcterms:created xsi:type="dcterms:W3CDTF">2004-10-07T18:29:30Z</dcterms:created>
  <dcterms:modified xsi:type="dcterms:W3CDTF">2018-10-01T08:16:55Z</dcterms:modified>
</cp:coreProperties>
</file>