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304" r:id="rId2"/>
    <p:sldId id="303"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D7565D-8F5C-4FB7-97D0-E773C5009901}" type="datetimeFigureOut">
              <a:rPr lang="en-US" smtClean="0"/>
              <a:t>12/29/2019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FE877D-367E-4C9B-B6C3-0B00A1454AE6}" type="slidenum">
              <a:rPr lang="en-US" smtClean="0"/>
              <a:t>‹#›</a:t>
            </a:fld>
            <a:endParaRPr lang="en-US"/>
          </a:p>
        </p:txBody>
      </p:sp>
    </p:spTree>
    <p:extLst>
      <p:ext uri="{BB962C8B-B14F-4D97-AF65-F5344CB8AC3E}">
        <p14:creationId xmlns:p14="http://schemas.microsoft.com/office/powerpoint/2010/main" val="3513020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984D2C2-8685-410F-B4AB-C91C399C6A8B}" type="datetime1">
              <a:rPr lang="en-US" smtClean="0"/>
              <a:t>12/29/2019</a:t>
            </a:fld>
            <a:endParaRPr lang="en-IN"/>
          </a:p>
        </p:txBody>
      </p:sp>
      <p:sp>
        <p:nvSpPr>
          <p:cNvPr id="5" name="Footer Placeholder 4"/>
          <p:cNvSpPr>
            <a:spLocks noGrp="1"/>
          </p:cNvSpPr>
          <p:nvPr>
            <p:ph type="ftr" sz="quarter" idx="11"/>
          </p:nvPr>
        </p:nvSpPr>
        <p:spPr/>
        <p:txBody>
          <a:bodyPr/>
          <a:lstStyle/>
          <a:p>
            <a:r>
              <a:rPr lang="en-IN" smtClean="0"/>
              <a:t>ROSHAN FERNANDES, DEPT OF CSE</a:t>
            </a:r>
            <a:endParaRPr lang="en-IN"/>
          </a:p>
        </p:txBody>
      </p:sp>
      <p:sp>
        <p:nvSpPr>
          <p:cNvPr id="6" name="Slide Number Placeholder 5"/>
          <p:cNvSpPr>
            <a:spLocks noGrp="1"/>
          </p:cNvSpPr>
          <p:nvPr>
            <p:ph type="sldNum" sz="quarter" idx="12"/>
          </p:nvPr>
        </p:nvSpPr>
        <p:spPr/>
        <p:txBody>
          <a:bodyPr/>
          <a:lstStyle/>
          <a:p>
            <a:fld id="{B6CE0B25-85FD-42D4-BD34-D4709D88C36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B12EDD3-C94E-4DE3-855C-A683BC7E0D4E}" type="datetime1">
              <a:rPr lang="en-US" smtClean="0"/>
              <a:t>12/29/2019</a:t>
            </a:fld>
            <a:endParaRPr lang="en-IN"/>
          </a:p>
        </p:txBody>
      </p:sp>
      <p:sp>
        <p:nvSpPr>
          <p:cNvPr id="5" name="Footer Placeholder 4"/>
          <p:cNvSpPr>
            <a:spLocks noGrp="1"/>
          </p:cNvSpPr>
          <p:nvPr>
            <p:ph type="ftr" sz="quarter" idx="11"/>
          </p:nvPr>
        </p:nvSpPr>
        <p:spPr/>
        <p:txBody>
          <a:bodyPr/>
          <a:lstStyle/>
          <a:p>
            <a:r>
              <a:rPr lang="en-IN" smtClean="0"/>
              <a:t>ROSHAN FERNANDES, DEPT OF CSE</a:t>
            </a:r>
            <a:endParaRPr lang="en-IN"/>
          </a:p>
        </p:txBody>
      </p:sp>
      <p:sp>
        <p:nvSpPr>
          <p:cNvPr id="6" name="Slide Number Placeholder 5"/>
          <p:cNvSpPr>
            <a:spLocks noGrp="1"/>
          </p:cNvSpPr>
          <p:nvPr>
            <p:ph type="sldNum" sz="quarter" idx="12"/>
          </p:nvPr>
        </p:nvSpPr>
        <p:spPr/>
        <p:txBody>
          <a:bodyPr/>
          <a:lstStyle/>
          <a:p>
            <a:fld id="{B6CE0B25-85FD-42D4-BD34-D4709D88C36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E1F6D25-87CE-4585-84EA-1F30DA591EC1}" type="datetime1">
              <a:rPr lang="en-US" smtClean="0"/>
              <a:t>12/29/2019</a:t>
            </a:fld>
            <a:endParaRPr lang="en-IN"/>
          </a:p>
        </p:txBody>
      </p:sp>
      <p:sp>
        <p:nvSpPr>
          <p:cNvPr id="5" name="Footer Placeholder 4"/>
          <p:cNvSpPr>
            <a:spLocks noGrp="1"/>
          </p:cNvSpPr>
          <p:nvPr>
            <p:ph type="ftr" sz="quarter" idx="11"/>
          </p:nvPr>
        </p:nvSpPr>
        <p:spPr/>
        <p:txBody>
          <a:bodyPr/>
          <a:lstStyle/>
          <a:p>
            <a:r>
              <a:rPr lang="en-IN" smtClean="0"/>
              <a:t>ROSHAN FERNANDES, DEPT OF CSE</a:t>
            </a:r>
            <a:endParaRPr lang="en-IN"/>
          </a:p>
        </p:txBody>
      </p:sp>
      <p:sp>
        <p:nvSpPr>
          <p:cNvPr id="6" name="Slide Number Placeholder 5"/>
          <p:cNvSpPr>
            <a:spLocks noGrp="1"/>
          </p:cNvSpPr>
          <p:nvPr>
            <p:ph type="sldNum" sz="quarter" idx="12"/>
          </p:nvPr>
        </p:nvSpPr>
        <p:spPr/>
        <p:txBody>
          <a:bodyPr/>
          <a:lstStyle/>
          <a:p>
            <a:fld id="{B6CE0B25-85FD-42D4-BD34-D4709D88C36D}"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8C317052-E936-4073-B1F7-25225D03DC10}" type="datetime1">
              <a:rPr lang="en-US" smtClean="0"/>
              <a:t>12/29/2019</a:t>
            </a:fld>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t>ROSHAN FERNANDES, DEPT OF CSE</a:t>
            </a:r>
          </a:p>
        </p:txBody>
      </p:sp>
      <p:sp>
        <p:nvSpPr>
          <p:cNvPr id="7" name="Rectangle 6"/>
          <p:cNvSpPr>
            <a:spLocks noGrp="1" noChangeArrowheads="1"/>
          </p:cNvSpPr>
          <p:nvPr>
            <p:ph type="sldNum" sz="quarter" idx="12"/>
          </p:nvPr>
        </p:nvSpPr>
        <p:spPr>
          <a:ln/>
        </p:spPr>
        <p:txBody>
          <a:bodyPr/>
          <a:lstStyle>
            <a:lvl1pPr>
              <a:defRPr/>
            </a:lvl1pPr>
          </a:lstStyle>
          <a:p>
            <a:pPr>
              <a:defRPr/>
            </a:pPr>
            <a:fld id="{A0B1639C-775A-423E-A526-873B6A96F32D}"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A67857E-993A-45CB-BEE6-D9DB9A329143}" type="datetime1">
              <a:rPr lang="en-US" smtClean="0"/>
              <a:t>12/29/2019</a:t>
            </a:fld>
            <a:endParaRPr lang="en-IN"/>
          </a:p>
        </p:txBody>
      </p:sp>
      <p:sp>
        <p:nvSpPr>
          <p:cNvPr id="5" name="Footer Placeholder 4"/>
          <p:cNvSpPr>
            <a:spLocks noGrp="1"/>
          </p:cNvSpPr>
          <p:nvPr>
            <p:ph type="ftr" sz="quarter" idx="11"/>
          </p:nvPr>
        </p:nvSpPr>
        <p:spPr/>
        <p:txBody>
          <a:bodyPr/>
          <a:lstStyle/>
          <a:p>
            <a:r>
              <a:rPr lang="en-IN" smtClean="0"/>
              <a:t>ROSHAN FERNANDES, DEPT OF CSE</a:t>
            </a:r>
            <a:endParaRPr lang="en-IN"/>
          </a:p>
        </p:txBody>
      </p:sp>
      <p:sp>
        <p:nvSpPr>
          <p:cNvPr id="6" name="Slide Number Placeholder 5"/>
          <p:cNvSpPr>
            <a:spLocks noGrp="1"/>
          </p:cNvSpPr>
          <p:nvPr>
            <p:ph type="sldNum" sz="quarter" idx="12"/>
          </p:nvPr>
        </p:nvSpPr>
        <p:spPr/>
        <p:txBody>
          <a:bodyPr/>
          <a:lstStyle/>
          <a:p>
            <a:fld id="{B6CE0B25-85FD-42D4-BD34-D4709D88C36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33EA05-5192-49DA-A368-A4149C60BBAB}" type="datetime1">
              <a:rPr lang="en-US" smtClean="0"/>
              <a:t>12/29/2019</a:t>
            </a:fld>
            <a:endParaRPr lang="en-IN"/>
          </a:p>
        </p:txBody>
      </p:sp>
      <p:sp>
        <p:nvSpPr>
          <p:cNvPr id="5" name="Footer Placeholder 4"/>
          <p:cNvSpPr>
            <a:spLocks noGrp="1"/>
          </p:cNvSpPr>
          <p:nvPr>
            <p:ph type="ftr" sz="quarter" idx="11"/>
          </p:nvPr>
        </p:nvSpPr>
        <p:spPr/>
        <p:txBody>
          <a:bodyPr/>
          <a:lstStyle/>
          <a:p>
            <a:r>
              <a:rPr lang="en-IN" smtClean="0"/>
              <a:t>ROSHAN FERNANDES, DEPT OF CSE</a:t>
            </a:r>
            <a:endParaRPr lang="en-IN"/>
          </a:p>
        </p:txBody>
      </p:sp>
      <p:sp>
        <p:nvSpPr>
          <p:cNvPr id="6" name="Slide Number Placeholder 5"/>
          <p:cNvSpPr>
            <a:spLocks noGrp="1"/>
          </p:cNvSpPr>
          <p:nvPr>
            <p:ph type="sldNum" sz="quarter" idx="12"/>
          </p:nvPr>
        </p:nvSpPr>
        <p:spPr/>
        <p:txBody>
          <a:bodyPr/>
          <a:lstStyle/>
          <a:p>
            <a:fld id="{B6CE0B25-85FD-42D4-BD34-D4709D88C36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7DE8610-E8CB-4EC9-864E-45D1C9412402}" type="datetime1">
              <a:rPr lang="en-US" smtClean="0"/>
              <a:t>12/29/2019</a:t>
            </a:fld>
            <a:endParaRPr lang="en-IN"/>
          </a:p>
        </p:txBody>
      </p:sp>
      <p:sp>
        <p:nvSpPr>
          <p:cNvPr id="6" name="Footer Placeholder 5"/>
          <p:cNvSpPr>
            <a:spLocks noGrp="1"/>
          </p:cNvSpPr>
          <p:nvPr>
            <p:ph type="ftr" sz="quarter" idx="11"/>
          </p:nvPr>
        </p:nvSpPr>
        <p:spPr/>
        <p:txBody>
          <a:bodyPr/>
          <a:lstStyle/>
          <a:p>
            <a:r>
              <a:rPr lang="en-IN" smtClean="0"/>
              <a:t>ROSHAN FERNANDES, DEPT OF CSE</a:t>
            </a:r>
            <a:endParaRPr lang="en-IN"/>
          </a:p>
        </p:txBody>
      </p:sp>
      <p:sp>
        <p:nvSpPr>
          <p:cNvPr id="7" name="Slide Number Placeholder 6"/>
          <p:cNvSpPr>
            <a:spLocks noGrp="1"/>
          </p:cNvSpPr>
          <p:nvPr>
            <p:ph type="sldNum" sz="quarter" idx="12"/>
          </p:nvPr>
        </p:nvSpPr>
        <p:spPr/>
        <p:txBody>
          <a:bodyPr/>
          <a:lstStyle/>
          <a:p>
            <a:fld id="{B6CE0B25-85FD-42D4-BD34-D4709D88C36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30B9F42-C16B-447C-B855-2E4CAF81E68F}" type="datetime1">
              <a:rPr lang="en-US" smtClean="0"/>
              <a:t>12/29/2019</a:t>
            </a:fld>
            <a:endParaRPr lang="en-IN"/>
          </a:p>
        </p:txBody>
      </p:sp>
      <p:sp>
        <p:nvSpPr>
          <p:cNvPr id="8" name="Footer Placeholder 7"/>
          <p:cNvSpPr>
            <a:spLocks noGrp="1"/>
          </p:cNvSpPr>
          <p:nvPr>
            <p:ph type="ftr" sz="quarter" idx="11"/>
          </p:nvPr>
        </p:nvSpPr>
        <p:spPr/>
        <p:txBody>
          <a:bodyPr/>
          <a:lstStyle/>
          <a:p>
            <a:r>
              <a:rPr lang="en-IN" smtClean="0"/>
              <a:t>ROSHAN FERNANDES, DEPT OF CSE</a:t>
            </a:r>
            <a:endParaRPr lang="en-IN"/>
          </a:p>
        </p:txBody>
      </p:sp>
      <p:sp>
        <p:nvSpPr>
          <p:cNvPr id="9" name="Slide Number Placeholder 8"/>
          <p:cNvSpPr>
            <a:spLocks noGrp="1"/>
          </p:cNvSpPr>
          <p:nvPr>
            <p:ph type="sldNum" sz="quarter" idx="12"/>
          </p:nvPr>
        </p:nvSpPr>
        <p:spPr/>
        <p:txBody>
          <a:bodyPr/>
          <a:lstStyle/>
          <a:p>
            <a:fld id="{B6CE0B25-85FD-42D4-BD34-D4709D88C36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2964BC9-5A12-4B1E-8247-F8420B7832A0}" type="datetime1">
              <a:rPr lang="en-US" smtClean="0"/>
              <a:t>12/29/2019</a:t>
            </a:fld>
            <a:endParaRPr lang="en-IN"/>
          </a:p>
        </p:txBody>
      </p:sp>
      <p:sp>
        <p:nvSpPr>
          <p:cNvPr id="4" name="Footer Placeholder 3"/>
          <p:cNvSpPr>
            <a:spLocks noGrp="1"/>
          </p:cNvSpPr>
          <p:nvPr>
            <p:ph type="ftr" sz="quarter" idx="11"/>
          </p:nvPr>
        </p:nvSpPr>
        <p:spPr/>
        <p:txBody>
          <a:bodyPr/>
          <a:lstStyle/>
          <a:p>
            <a:r>
              <a:rPr lang="en-IN" smtClean="0"/>
              <a:t>ROSHAN FERNANDES, DEPT OF CSE</a:t>
            </a:r>
            <a:endParaRPr lang="en-IN"/>
          </a:p>
        </p:txBody>
      </p:sp>
      <p:sp>
        <p:nvSpPr>
          <p:cNvPr id="5" name="Slide Number Placeholder 4"/>
          <p:cNvSpPr>
            <a:spLocks noGrp="1"/>
          </p:cNvSpPr>
          <p:nvPr>
            <p:ph type="sldNum" sz="quarter" idx="12"/>
          </p:nvPr>
        </p:nvSpPr>
        <p:spPr/>
        <p:txBody>
          <a:bodyPr/>
          <a:lstStyle/>
          <a:p>
            <a:fld id="{B6CE0B25-85FD-42D4-BD34-D4709D88C36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C58A69-4042-4F3B-9E46-F7C4C0C3967F}" type="datetime1">
              <a:rPr lang="en-US" smtClean="0"/>
              <a:t>12/29/2019</a:t>
            </a:fld>
            <a:endParaRPr lang="en-IN"/>
          </a:p>
        </p:txBody>
      </p:sp>
      <p:sp>
        <p:nvSpPr>
          <p:cNvPr id="3" name="Footer Placeholder 2"/>
          <p:cNvSpPr>
            <a:spLocks noGrp="1"/>
          </p:cNvSpPr>
          <p:nvPr>
            <p:ph type="ftr" sz="quarter" idx="11"/>
          </p:nvPr>
        </p:nvSpPr>
        <p:spPr/>
        <p:txBody>
          <a:bodyPr/>
          <a:lstStyle/>
          <a:p>
            <a:r>
              <a:rPr lang="en-IN" smtClean="0"/>
              <a:t>ROSHAN FERNANDES, DEPT OF CSE</a:t>
            </a:r>
            <a:endParaRPr lang="en-IN"/>
          </a:p>
        </p:txBody>
      </p:sp>
      <p:sp>
        <p:nvSpPr>
          <p:cNvPr id="4" name="Slide Number Placeholder 3"/>
          <p:cNvSpPr>
            <a:spLocks noGrp="1"/>
          </p:cNvSpPr>
          <p:nvPr>
            <p:ph type="sldNum" sz="quarter" idx="12"/>
          </p:nvPr>
        </p:nvSpPr>
        <p:spPr/>
        <p:txBody>
          <a:bodyPr/>
          <a:lstStyle/>
          <a:p>
            <a:fld id="{B6CE0B25-85FD-42D4-BD34-D4709D88C36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948C6D-FB15-482F-A29F-00D3E734C128}" type="datetime1">
              <a:rPr lang="en-US" smtClean="0"/>
              <a:t>12/29/2019</a:t>
            </a:fld>
            <a:endParaRPr lang="en-IN"/>
          </a:p>
        </p:txBody>
      </p:sp>
      <p:sp>
        <p:nvSpPr>
          <p:cNvPr id="6" name="Footer Placeholder 5"/>
          <p:cNvSpPr>
            <a:spLocks noGrp="1"/>
          </p:cNvSpPr>
          <p:nvPr>
            <p:ph type="ftr" sz="quarter" idx="11"/>
          </p:nvPr>
        </p:nvSpPr>
        <p:spPr/>
        <p:txBody>
          <a:bodyPr/>
          <a:lstStyle/>
          <a:p>
            <a:r>
              <a:rPr lang="en-IN" smtClean="0"/>
              <a:t>ROSHAN FERNANDES, DEPT OF CSE</a:t>
            </a:r>
            <a:endParaRPr lang="en-IN"/>
          </a:p>
        </p:txBody>
      </p:sp>
      <p:sp>
        <p:nvSpPr>
          <p:cNvPr id="7" name="Slide Number Placeholder 6"/>
          <p:cNvSpPr>
            <a:spLocks noGrp="1"/>
          </p:cNvSpPr>
          <p:nvPr>
            <p:ph type="sldNum" sz="quarter" idx="12"/>
          </p:nvPr>
        </p:nvSpPr>
        <p:spPr/>
        <p:txBody>
          <a:bodyPr/>
          <a:lstStyle/>
          <a:p>
            <a:fld id="{B6CE0B25-85FD-42D4-BD34-D4709D88C36D}"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5BAC13-35DA-4E22-B7C9-D6A5F8CA4D99}" type="datetime1">
              <a:rPr lang="en-US" smtClean="0"/>
              <a:t>12/29/2019</a:t>
            </a:fld>
            <a:endParaRPr lang="en-IN"/>
          </a:p>
        </p:txBody>
      </p:sp>
      <p:sp>
        <p:nvSpPr>
          <p:cNvPr id="6" name="Footer Placeholder 5"/>
          <p:cNvSpPr>
            <a:spLocks noGrp="1"/>
          </p:cNvSpPr>
          <p:nvPr>
            <p:ph type="ftr" sz="quarter" idx="11"/>
          </p:nvPr>
        </p:nvSpPr>
        <p:spPr/>
        <p:txBody>
          <a:bodyPr/>
          <a:lstStyle/>
          <a:p>
            <a:r>
              <a:rPr lang="en-IN" smtClean="0"/>
              <a:t>ROSHAN FERNANDES, DEPT OF CSE</a:t>
            </a:r>
            <a:endParaRPr lang="en-IN"/>
          </a:p>
        </p:txBody>
      </p:sp>
      <p:sp>
        <p:nvSpPr>
          <p:cNvPr id="7" name="Slide Number Placeholder 6"/>
          <p:cNvSpPr>
            <a:spLocks noGrp="1"/>
          </p:cNvSpPr>
          <p:nvPr>
            <p:ph type="sldNum" sz="quarter" idx="12"/>
          </p:nvPr>
        </p:nvSpPr>
        <p:spPr/>
        <p:txBody>
          <a:bodyPr/>
          <a:lstStyle/>
          <a:p>
            <a:fld id="{B6CE0B25-85FD-42D4-BD34-D4709D88C36D}"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15561C-1DAF-4C37-B7BB-AF4B15987F2B}" type="datetime1">
              <a:rPr lang="en-US" smtClean="0"/>
              <a:t>12/29/2019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ROSHAN FERNANDES, DEPT OF CSE</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CE0B25-85FD-42D4-BD34-D4709D88C36D}"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404664"/>
            <a:ext cx="7772400" cy="1470025"/>
          </a:xfrm>
        </p:spPr>
        <p:txBody>
          <a:bodyPr/>
          <a:lstStyle/>
          <a:p>
            <a:r>
              <a:rPr lang="en-GB" b="1" dirty="0" smtClean="0">
                <a:latin typeface="Cambria Math" pitchFamily="18" charset="0"/>
                <a:ea typeface="Cambria Math" pitchFamily="18" charset="0"/>
              </a:rPr>
              <a:t>Using the Key Board and Video Display</a:t>
            </a:r>
            <a:endParaRPr lang="en-IN" dirty="0">
              <a:latin typeface="Cambria Math" pitchFamily="18" charset="0"/>
              <a:ea typeface="Cambria Math" pitchFamily="18" charset="0"/>
            </a:endParaRPr>
          </a:p>
        </p:txBody>
      </p:sp>
      <p:sp>
        <p:nvSpPr>
          <p:cNvPr id="3" name="Subtitle 2"/>
          <p:cNvSpPr>
            <a:spLocks noGrp="1"/>
          </p:cNvSpPr>
          <p:nvPr>
            <p:ph type="subTitle" idx="1"/>
          </p:nvPr>
        </p:nvSpPr>
        <p:spPr>
          <a:xfrm>
            <a:off x="971600" y="1988840"/>
            <a:ext cx="6800800" cy="3649960"/>
          </a:xfrm>
        </p:spPr>
        <p:txBody>
          <a:bodyPr/>
          <a:lstStyle/>
          <a:p>
            <a:pPr algn="just">
              <a:buFont typeface="Wingdings" pitchFamily="2" charset="2"/>
              <a:buChar char="Ø"/>
            </a:pPr>
            <a:endParaRPr lang="en-GB" b="1" dirty="0" smtClean="0">
              <a:solidFill>
                <a:srgbClr val="C00000"/>
              </a:solidFill>
            </a:endParaRPr>
          </a:p>
          <a:p>
            <a:pPr algn="just">
              <a:buFont typeface="Wingdings" pitchFamily="2" charset="2"/>
              <a:buChar char="Ø"/>
            </a:pPr>
            <a:r>
              <a:rPr lang="en-GB" b="1" dirty="0" smtClean="0">
                <a:solidFill>
                  <a:srgbClr val="C00000"/>
                </a:solidFill>
              </a:rPr>
              <a:t>DOS </a:t>
            </a:r>
            <a:r>
              <a:rPr lang="en-GB" b="1" dirty="0">
                <a:solidFill>
                  <a:srgbClr val="C00000"/>
                </a:solidFill>
              </a:rPr>
              <a:t>&amp; BIOS </a:t>
            </a:r>
            <a:r>
              <a:rPr lang="en-GB" b="1" dirty="0" smtClean="0">
                <a:solidFill>
                  <a:srgbClr val="C00000"/>
                </a:solidFill>
              </a:rPr>
              <a:t>interrupts</a:t>
            </a:r>
          </a:p>
          <a:p>
            <a:pPr algn="just">
              <a:buFont typeface="Wingdings" pitchFamily="2" charset="2"/>
              <a:buChar char="Ø"/>
            </a:pPr>
            <a:r>
              <a:rPr lang="en-GB" b="1" dirty="0" smtClean="0">
                <a:solidFill>
                  <a:srgbClr val="C00000"/>
                </a:solidFill>
              </a:rPr>
              <a:t> </a:t>
            </a:r>
            <a:r>
              <a:rPr lang="en-GB" b="1" dirty="0">
                <a:solidFill>
                  <a:srgbClr val="C00000"/>
                </a:solidFill>
              </a:rPr>
              <a:t>Disk </a:t>
            </a:r>
            <a:r>
              <a:rPr lang="en-GB" b="1" dirty="0" smtClean="0">
                <a:solidFill>
                  <a:srgbClr val="C00000"/>
                </a:solidFill>
              </a:rPr>
              <a:t>files</a:t>
            </a:r>
          </a:p>
          <a:p>
            <a:pPr algn="just">
              <a:buFont typeface="Wingdings" pitchFamily="2" charset="2"/>
              <a:buChar char="Ø"/>
            </a:pPr>
            <a:r>
              <a:rPr lang="en-GB" b="1" dirty="0" smtClean="0">
                <a:solidFill>
                  <a:srgbClr val="C00000"/>
                </a:solidFill>
              </a:rPr>
              <a:t>Example </a:t>
            </a:r>
            <a:r>
              <a:rPr lang="en-GB" b="1" dirty="0">
                <a:solidFill>
                  <a:srgbClr val="C00000"/>
                </a:solidFill>
              </a:rPr>
              <a:t>Programs.</a:t>
            </a:r>
            <a:endParaRPr lang="en-IN" b="1" dirty="0">
              <a:solidFill>
                <a:srgbClr val="C00000"/>
              </a:solidFill>
            </a:endParaRPr>
          </a:p>
          <a:p>
            <a:endParaRPr lang="en-IN" dirty="0"/>
          </a:p>
        </p:txBody>
      </p:sp>
      <p:sp>
        <p:nvSpPr>
          <p:cNvPr id="4" name="Slide Number Placeholder 3"/>
          <p:cNvSpPr>
            <a:spLocks noGrp="1"/>
          </p:cNvSpPr>
          <p:nvPr>
            <p:ph type="sldNum" sz="quarter" idx="12"/>
          </p:nvPr>
        </p:nvSpPr>
        <p:spPr/>
        <p:txBody>
          <a:bodyPr/>
          <a:lstStyle/>
          <a:p>
            <a:fld id="{B6CE0B25-85FD-42D4-BD34-D4709D88C36D}" type="slidenum">
              <a:rPr lang="en-IN" smtClean="0"/>
              <a:pPr/>
              <a:t>1</a:t>
            </a:fld>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D09D8845-226A-4E7A-B741-ABDAB431F31F}" type="slidenum">
              <a:rPr lang="en-US" altLang="en-US" smtClean="0"/>
              <a:pPr>
                <a:defRPr/>
              </a:pPr>
              <a:t>10</a:t>
            </a:fld>
            <a:endParaRPr lang="en-US" altLang="en-US"/>
          </a:p>
        </p:txBody>
      </p:sp>
      <p:sp>
        <p:nvSpPr>
          <p:cNvPr id="77829" name="Content Placeholder 2"/>
          <p:cNvSpPr>
            <a:spLocks noGrp="1"/>
          </p:cNvSpPr>
          <p:nvPr>
            <p:ph idx="1"/>
          </p:nvPr>
        </p:nvSpPr>
        <p:spPr>
          <a:xfrm>
            <a:off x="381000" y="838200"/>
            <a:ext cx="8305800" cy="5826125"/>
          </a:xfrm>
        </p:spPr>
        <p:txBody>
          <a:bodyPr/>
          <a:lstStyle/>
          <a:p>
            <a:pPr>
              <a:buFont typeface="Wingdings" pitchFamily="2" charset="2"/>
              <a:buNone/>
            </a:pPr>
            <a:r>
              <a:rPr lang="en-US" sz="2000" b="1" smtClean="0"/>
              <a:t>int 21h		display string   		function 09h</a:t>
            </a:r>
          </a:p>
          <a:p>
            <a:pPr>
              <a:buFont typeface="Wingdings" pitchFamily="2" charset="2"/>
              <a:buNone/>
            </a:pPr>
            <a:endParaRPr lang="en-US" sz="2400" smtClean="0"/>
          </a:p>
          <a:p>
            <a:r>
              <a:rPr lang="en-US" sz="2000" smtClean="0"/>
              <a:t>Sends a string characters to the standard output device. End of string is indicated by character $</a:t>
            </a:r>
          </a:p>
          <a:p>
            <a:endParaRPr lang="en-US" sz="2000" smtClean="0"/>
          </a:p>
          <a:p>
            <a:r>
              <a:rPr lang="en-US" sz="2000" smtClean="0"/>
              <a:t>Calling parameters</a:t>
            </a:r>
          </a:p>
          <a:p>
            <a:pPr>
              <a:buFont typeface="Wingdings" pitchFamily="2" charset="2"/>
              <a:buNone/>
            </a:pPr>
            <a:r>
              <a:rPr lang="en-US" sz="2000" smtClean="0"/>
              <a:t>		AH=09H</a:t>
            </a:r>
          </a:p>
          <a:p>
            <a:pPr>
              <a:buFont typeface="Wingdings" pitchFamily="2" charset="2"/>
              <a:buNone/>
            </a:pPr>
            <a:r>
              <a:rPr lang="en-US" sz="2000" smtClean="0"/>
              <a:t>		DS:DX= segment: offset of string</a:t>
            </a:r>
          </a:p>
          <a:p>
            <a:pPr>
              <a:buFont typeface="Wingdings" pitchFamily="2" charset="2"/>
              <a:buNone/>
            </a:pPr>
            <a:endParaRPr lang="en-US" sz="2000" smtClean="0"/>
          </a:p>
          <a:p>
            <a:r>
              <a:rPr lang="en-US" sz="2000" smtClean="0"/>
              <a:t>Returns </a:t>
            </a:r>
          </a:p>
          <a:p>
            <a:pPr>
              <a:buFont typeface="Wingdings" pitchFamily="2" charset="2"/>
              <a:buNone/>
            </a:pPr>
            <a:r>
              <a:rPr lang="en-US" sz="2000" smtClean="0"/>
              <a:t>		nothing</a:t>
            </a:r>
          </a:p>
          <a:p>
            <a:pPr eaLnBrk="1" hangingPunct="1">
              <a:buFont typeface="Wingdings" pitchFamily="2" charset="2"/>
              <a:buNone/>
            </a:pPr>
            <a:endParaRPr lang="en-US" sz="1800" smtClean="0"/>
          </a:p>
        </p:txBody>
      </p:sp>
      <p:sp>
        <p:nvSpPr>
          <p:cNvPr id="77830" name="TextBox 6"/>
          <p:cNvSpPr txBox="1">
            <a:spLocks noChangeArrowheads="1"/>
          </p:cNvSpPr>
          <p:nvPr/>
        </p:nvSpPr>
        <p:spPr bwMode="auto">
          <a:xfrm>
            <a:off x="457200" y="304800"/>
            <a:ext cx="4114800" cy="461963"/>
          </a:xfrm>
          <a:prstGeom prst="rect">
            <a:avLst/>
          </a:prstGeom>
          <a:noFill/>
          <a:ln w="9525">
            <a:noFill/>
            <a:miter lim="800000"/>
            <a:headEnd/>
            <a:tailEnd/>
          </a:ln>
        </p:spPr>
        <p:txBody>
          <a:bodyPr>
            <a:spAutoFit/>
          </a:bodyPr>
          <a:lstStyle/>
          <a:p>
            <a:r>
              <a:rPr lang="en-US" sz="2400" b="1"/>
              <a:t>2.Display string</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Content Placeholder 2"/>
          <p:cNvSpPr>
            <a:spLocks noGrp="1"/>
          </p:cNvSpPr>
          <p:nvPr>
            <p:ph idx="1"/>
          </p:nvPr>
        </p:nvSpPr>
        <p:spPr>
          <a:xfrm>
            <a:off x="457200" y="381000"/>
            <a:ext cx="8229600" cy="5749925"/>
          </a:xfrm>
        </p:spPr>
        <p:txBody>
          <a:bodyPr/>
          <a:lstStyle/>
          <a:p>
            <a:r>
              <a:rPr lang="en-US" sz="1800" dirty="0" smtClean="0"/>
              <a:t>Ex:</a:t>
            </a:r>
          </a:p>
          <a:p>
            <a:pPr eaLnBrk="1" hangingPunct="1">
              <a:buFont typeface="Wingdings" pitchFamily="2" charset="2"/>
              <a:buNone/>
            </a:pPr>
            <a:r>
              <a:rPr lang="en-US" sz="1800" dirty="0" smtClean="0"/>
              <a:t>data segment </a:t>
            </a:r>
          </a:p>
          <a:p>
            <a:pPr eaLnBrk="1" hangingPunct="1">
              <a:buFont typeface="Wingdings" pitchFamily="2" charset="2"/>
              <a:buNone/>
            </a:pPr>
            <a:r>
              <a:rPr lang="en-US" sz="1800" dirty="0" smtClean="0"/>
              <a:t>	</a:t>
            </a:r>
            <a:r>
              <a:rPr lang="en-US" sz="1800" dirty="0" err="1" smtClean="0"/>
              <a:t>msg</a:t>
            </a:r>
            <a:r>
              <a:rPr lang="en-US" sz="1800" dirty="0" smtClean="0"/>
              <a:t> </a:t>
            </a:r>
            <a:r>
              <a:rPr lang="en-US" sz="1800" dirty="0" err="1" smtClean="0"/>
              <a:t>db</a:t>
            </a:r>
            <a:r>
              <a:rPr lang="en-US" sz="1800" dirty="0" smtClean="0"/>
              <a:t> “microprocessor $”</a:t>
            </a:r>
          </a:p>
          <a:p>
            <a:pPr eaLnBrk="1" hangingPunct="1">
              <a:buFont typeface="Wingdings" pitchFamily="2" charset="2"/>
              <a:buNone/>
            </a:pPr>
            <a:r>
              <a:rPr lang="en-US" sz="1800" dirty="0" smtClean="0"/>
              <a:t>data ends</a:t>
            </a:r>
          </a:p>
          <a:p>
            <a:pPr eaLnBrk="1" hangingPunct="1">
              <a:buFont typeface="Wingdings" pitchFamily="2" charset="2"/>
              <a:buNone/>
            </a:pPr>
            <a:endParaRPr lang="en-US" sz="1800" dirty="0" smtClean="0"/>
          </a:p>
          <a:p>
            <a:pPr eaLnBrk="1" hangingPunct="1">
              <a:buFont typeface="Wingdings" pitchFamily="2" charset="2"/>
              <a:buNone/>
            </a:pPr>
            <a:r>
              <a:rPr lang="en-US" sz="1800" dirty="0" smtClean="0"/>
              <a:t>Code segment</a:t>
            </a:r>
          </a:p>
          <a:p>
            <a:pPr eaLnBrk="1" hangingPunct="1">
              <a:buFont typeface="Wingdings" pitchFamily="2" charset="2"/>
              <a:buNone/>
            </a:pPr>
            <a:r>
              <a:rPr lang="en-US" sz="1800" dirty="0" smtClean="0"/>
              <a:t>Assume </a:t>
            </a:r>
            <a:r>
              <a:rPr lang="en-US" sz="1800" dirty="0" err="1" smtClean="0"/>
              <a:t>cs:code,ds:data</a:t>
            </a:r>
            <a:endParaRPr lang="en-US" sz="1800" dirty="0" smtClean="0"/>
          </a:p>
          <a:p>
            <a:pPr eaLnBrk="1" hangingPunct="1">
              <a:buFont typeface="Wingdings" pitchFamily="2" charset="2"/>
              <a:buNone/>
            </a:pPr>
            <a:r>
              <a:rPr lang="en-US" sz="1800" dirty="0" smtClean="0"/>
              <a:t>start:</a:t>
            </a:r>
          </a:p>
          <a:p>
            <a:pPr eaLnBrk="1" hangingPunct="1">
              <a:buFont typeface="Wingdings" pitchFamily="2" charset="2"/>
              <a:buNone/>
            </a:pPr>
            <a:r>
              <a:rPr lang="en-US" sz="1800" dirty="0" smtClean="0"/>
              <a:t>	</a:t>
            </a:r>
            <a:r>
              <a:rPr lang="en-US" sz="1800" dirty="0" err="1" smtClean="0"/>
              <a:t>mov</a:t>
            </a:r>
            <a:r>
              <a:rPr lang="en-US" sz="1800" dirty="0" smtClean="0"/>
              <a:t> </a:t>
            </a:r>
            <a:r>
              <a:rPr lang="en-US" sz="1800" dirty="0" err="1" smtClean="0"/>
              <a:t>ax,data</a:t>
            </a:r>
            <a:endParaRPr lang="en-US" sz="1800" dirty="0" smtClean="0"/>
          </a:p>
          <a:p>
            <a:pPr eaLnBrk="1" hangingPunct="1">
              <a:buFont typeface="Wingdings" pitchFamily="2" charset="2"/>
              <a:buNone/>
            </a:pPr>
            <a:r>
              <a:rPr lang="en-US" sz="1800" dirty="0" smtClean="0"/>
              <a:t>	</a:t>
            </a:r>
            <a:r>
              <a:rPr lang="en-US" sz="1800" dirty="0" err="1" smtClean="0"/>
              <a:t>mov</a:t>
            </a:r>
            <a:r>
              <a:rPr lang="en-US" sz="1800" dirty="0" smtClean="0"/>
              <a:t> </a:t>
            </a:r>
            <a:r>
              <a:rPr lang="en-US" sz="1800" dirty="0" err="1" smtClean="0"/>
              <a:t>ds,ax</a:t>
            </a:r>
            <a:endParaRPr lang="en-US" sz="1800" dirty="0" smtClean="0"/>
          </a:p>
          <a:p>
            <a:pPr eaLnBrk="1" hangingPunct="1">
              <a:buFont typeface="Wingdings" pitchFamily="2" charset="2"/>
              <a:buNone/>
            </a:pPr>
            <a:r>
              <a:rPr lang="en-US" sz="1800" b="1" dirty="0" smtClean="0"/>
              <a:t>	</a:t>
            </a:r>
            <a:r>
              <a:rPr lang="en-US" sz="1800" b="1" dirty="0" err="1" smtClean="0"/>
              <a:t>mov</a:t>
            </a:r>
            <a:r>
              <a:rPr lang="en-US" sz="1800" b="1" dirty="0" smtClean="0"/>
              <a:t> </a:t>
            </a:r>
            <a:r>
              <a:rPr lang="en-US" sz="1800" b="1" dirty="0" err="1" smtClean="0"/>
              <a:t>dx,offset</a:t>
            </a:r>
            <a:r>
              <a:rPr lang="en-US" sz="1800" b="1" dirty="0" smtClean="0"/>
              <a:t> </a:t>
            </a:r>
            <a:r>
              <a:rPr lang="en-US" sz="1800" b="1" dirty="0" err="1" smtClean="0"/>
              <a:t>msg</a:t>
            </a:r>
            <a:endParaRPr lang="en-US" sz="1800" b="1" dirty="0" smtClean="0"/>
          </a:p>
          <a:p>
            <a:pPr eaLnBrk="1" hangingPunct="1">
              <a:buFont typeface="Wingdings" pitchFamily="2" charset="2"/>
              <a:buNone/>
            </a:pPr>
            <a:r>
              <a:rPr lang="en-US" sz="1800" b="1" dirty="0" smtClean="0"/>
              <a:t>	</a:t>
            </a:r>
            <a:r>
              <a:rPr lang="en-US" sz="1800" b="1" dirty="0" err="1" smtClean="0"/>
              <a:t>mov</a:t>
            </a:r>
            <a:r>
              <a:rPr lang="en-US" sz="1800" b="1" dirty="0" smtClean="0"/>
              <a:t> ah,09h</a:t>
            </a:r>
          </a:p>
          <a:p>
            <a:pPr eaLnBrk="1" hangingPunct="1">
              <a:buFont typeface="Wingdings" pitchFamily="2" charset="2"/>
              <a:buNone/>
            </a:pPr>
            <a:r>
              <a:rPr lang="en-US" sz="1800" b="1" dirty="0" smtClean="0"/>
              <a:t>	</a:t>
            </a:r>
            <a:r>
              <a:rPr lang="en-US" sz="1800" b="1" dirty="0" err="1" smtClean="0"/>
              <a:t>int</a:t>
            </a:r>
            <a:r>
              <a:rPr lang="en-US" sz="1800" b="1" dirty="0" smtClean="0"/>
              <a:t> 21h</a:t>
            </a:r>
          </a:p>
          <a:p>
            <a:pPr eaLnBrk="1" hangingPunct="1">
              <a:buFont typeface="Wingdings" pitchFamily="2" charset="2"/>
              <a:buNone/>
            </a:pPr>
            <a:r>
              <a:rPr lang="en-US" sz="1800" dirty="0" smtClean="0"/>
              <a:t>	</a:t>
            </a:r>
            <a:r>
              <a:rPr lang="en-US" sz="1800" dirty="0" err="1" smtClean="0"/>
              <a:t>mov</a:t>
            </a:r>
            <a:r>
              <a:rPr lang="en-US" sz="1800" dirty="0" smtClean="0"/>
              <a:t> ah,4ch</a:t>
            </a:r>
          </a:p>
          <a:p>
            <a:pPr eaLnBrk="1" hangingPunct="1">
              <a:buFont typeface="Wingdings" pitchFamily="2" charset="2"/>
              <a:buNone/>
            </a:pPr>
            <a:r>
              <a:rPr lang="en-US" sz="1800" dirty="0" smtClean="0"/>
              <a:t>	</a:t>
            </a:r>
            <a:r>
              <a:rPr lang="en-US" sz="1800" dirty="0" err="1" smtClean="0"/>
              <a:t>int</a:t>
            </a:r>
            <a:r>
              <a:rPr lang="en-US" sz="1800" dirty="0" smtClean="0"/>
              <a:t> 21h</a:t>
            </a:r>
          </a:p>
          <a:p>
            <a:pPr eaLnBrk="1" hangingPunct="1">
              <a:buFont typeface="Wingdings" pitchFamily="2" charset="2"/>
              <a:buNone/>
            </a:pPr>
            <a:r>
              <a:rPr lang="en-US" sz="1800" dirty="0" smtClean="0"/>
              <a:t>Code ends</a:t>
            </a:r>
          </a:p>
          <a:p>
            <a:pPr eaLnBrk="1" hangingPunct="1">
              <a:buFont typeface="Wingdings" pitchFamily="2" charset="2"/>
              <a:buNone/>
            </a:pPr>
            <a:r>
              <a:rPr lang="en-US" sz="1800" dirty="0" smtClean="0"/>
              <a:t>End start</a:t>
            </a:r>
          </a:p>
          <a:p>
            <a:pPr eaLnBrk="1" hangingPunct="1">
              <a:buFont typeface="Wingdings" pitchFamily="2" charset="2"/>
              <a:buNone/>
            </a:pPr>
            <a:endParaRPr lang="en-US" sz="3200" dirty="0" smtClean="0"/>
          </a:p>
          <a:p>
            <a:pPr eaLnBrk="1" hangingPunct="1">
              <a:buFont typeface="Wingdings" pitchFamily="2" charset="2"/>
              <a:buNone/>
            </a:pPr>
            <a:endParaRPr lang="en-US" sz="3200" dirty="0" smtClean="0"/>
          </a:p>
          <a:p>
            <a:endParaRPr lang="en-US" dirty="0" smtClean="0"/>
          </a:p>
        </p:txBody>
      </p:sp>
      <p:sp>
        <p:nvSpPr>
          <p:cNvPr id="6" name="Slide Number Placeholder 5"/>
          <p:cNvSpPr>
            <a:spLocks noGrp="1"/>
          </p:cNvSpPr>
          <p:nvPr>
            <p:ph type="sldNum" sz="quarter" idx="12"/>
          </p:nvPr>
        </p:nvSpPr>
        <p:spPr/>
        <p:txBody>
          <a:bodyPr/>
          <a:lstStyle/>
          <a:p>
            <a:pPr>
              <a:defRPr/>
            </a:pPr>
            <a:fld id="{B05FFA55-D333-447C-A7BA-EADF9823BE35}" type="slidenum">
              <a:rPr lang="en-US" altLang="en-US" smtClean="0"/>
              <a:pPr>
                <a:defRPr/>
              </a:pPr>
              <a:t>11</a:t>
            </a:fld>
            <a:endParaRPr lang="en-US"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B907882-F292-4AF4-AC19-59B92CC15205}" type="slidenum">
              <a:rPr lang="en-US" altLang="en-US"/>
              <a:pPr>
                <a:defRPr/>
              </a:pPr>
              <a:t>12</a:t>
            </a:fld>
            <a:endParaRPr lang="en-US" altLang="en-US"/>
          </a:p>
        </p:txBody>
      </p:sp>
      <p:sp>
        <p:nvSpPr>
          <p:cNvPr id="79877" name="Content Placeholder 2"/>
          <p:cNvSpPr>
            <a:spLocks noGrp="1"/>
          </p:cNvSpPr>
          <p:nvPr>
            <p:ph idx="1"/>
          </p:nvPr>
        </p:nvSpPr>
        <p:spPr>
          <a:xfrm>
            <a:off x="457200" y="1066800"/>
            <a:ext cx="8382000" cy="5257800"/>
          </a:xfrm>
        </p:spPr>
        <p:txBody>
          <a:bodyPr/>
          <a:lstStyle/>
          <a:p>
            <a:pPr>
              <a:buFont typeface="Wingdings" pitchFamily="2" charset="2"/>
              <a:buNone/>
            </a:pPr>
            <a:r>
              <a:rPr lang="en-US" sz="2000" b="1" smtClean="0"/>
              <a:t>int 21h	 		create sub-directory		function 39h</a:t>
            </a:r>
          </a:p>
          <a:p>
            <a:pPr>
              <a:buFont typeface="Wingdings" pitchFamily="2" charset="2"/>
              <a:buNone/>
            </a:pPr>
            <a:endParaRPr lang="en-US" sz="2400" smtClean="0"/>
          </a:p>
          <a:p>
            <a:pPr algn="just"/>
            <a:r>
              <a:rPr lang="en-US" sz="2000" smtClean="0"/>
              <a:t>Creates sub-directory using specified drive and path.</a:t>
            </a:r>
          </a:p>
          <a:p>
            <a:pPr algn="just"/>
            <a:r>
              <a:rPr lang="en-US" sz="2000" smtClean="0"/>
              <a:t>ASCIIZ is a string file that ends with 00h or null character (ASCII string with a zero on the end instead of a dollar sign)</a:t>
            </a:r>
          </a:p>
          <a:p>
            <a:pPr algn="just"/>
            <a:endParaRPr lang="en-US" sz="2000" smtClean="0"/>
          </a:p>
          <a:p>
            <a:r>
              <a:rPr lang="en-US" sz="2000" smtClean="0"/>
              <a:t>Calling parameters</a:t>
            </a:r>
          </a:p>
          <a:p>
            <a:pPr>
              <a:buFont typeface="Wingdings" pitchFamily="2" charset="2"/>
              <a:buNone/>
            </a:pPr>
            <a:r>
              <a:rPr lang="en-US" sz="2000" smtClean="0"/>
              <a:t>	 </a:t>
            </a:r>
            <a:r>
              <a:rPr lang="en-US" sz="1800" smtClean="0"/>
              <a:t>AH=39h</a:t>
            </a:r>
          </a:p>
          <a:p>
            <a:pPr>
              <a:buFont typeface="Wingdings" pitchFamily="2" charset="2"/>
              <a:buNone/>
            </a:pPr>
            <a:r>
              <a:rPr lang="en-US" sz="1800" smtClean="0"/>
              <a:t>	 DS:DX -&gt; seg: offset of ASCIIZ path specification</a:t>
            </a:r>
          </a:p>
          <a:p>
            <a:pPr>
              <a:buFont typeface="Wingdings" pitchFamily="2" charset="2"/>
              <a:buNone/>
            </a:pPr>
            <a:endParaRPr lang="en-US" sz="1800" smtClean="0"/>
          </a:p>
          <a:p>
            <a:r>
              <a:rPr lang="en-US" sz="2000" smtClean="0"/>
              <a:t>Return:</a:t>
            </a:r>
            <a:endParaRPr lang="en-US" sz="2000" b="1" smtClean="0"/>
          </a:p>
          <a:p>
            <a:pPr>
              <a:buFont typeface="Wingdings" pitchFamily="2" charset="2"/>
              <a:buNone/>
            </a:pPr>
            <a:r>
              <a:rPr lang="en-US" sz="1800" smtClean="0"/>
              <a:t>If successful,</a:t>
            </a:r>
            <a:r>
              <a:rPr lang="en-US" sz="1800" b="1" smtClean="0"/>
              <a:t> </a:t>
            </a:r>
            <a:r>
              <a:rPr lang="en-US" sz="1800" smtClean="0"/>
              <a:t>CF clear </a:t>
            </a:r>
          </a:p>
          <a:p>
            <a:pPr>
              <a:buFont typeface="Wingdings" pitchFamily="2" charset="2"/>
              <a:buNone/>
            </a:pPr>
            <a:r>
              <a:rPr lang="en-US" sz="1800" smtClean="0"/>
              <a:t>If not successful,CF set ,AX = error code</a:t>
            </a:r>
          </a:p>
          <a:p>
            <a:pPr>
              <a:buFont typeface="Wingdings" pitchFamily="2" charset="2"/>
              <a:buNone/>
            </a:pPr>
            <a:endParaRPr lang="en-US" sz="2000" smtClean="0"/>
          </a:p>
          <a:p>
            <a:pPr>
              <a:buFont typeface="Wingdings" pitchFamily="2" charset="2"/>
              <a:buNone/>
            </a:pPr>
            <a:endParaRPr lang="en-US" sz="2000" smtClean="0"/>
          </a:p>
        </p:txBody>
      </p:sp>
      <p:sp>
        <p:nvSpPr>
          <p:cNvPr id="79878" name="TextBox 6"/>
          <p:cNvSpPr txBox="1">
            <a:spLocks noChangeArrowheads="1"/>
          </p:cNvSpPr>
          <p:nvPr/>
        </p:nvSpPr>
        <p:spPr bwMode="auto">
          <a:xfrm>
            <a:off x="457200" y="304800"/>
            <a:ext cx="4114800" cy="461963"/>
          </a:xfrm>
          <a:prstGeom prst="rect">
            <a:avLst/>
          </a:prstGeom>
          <a:noFill/>
          <a:ln w="9525">
            <a:noFill/>
            <a:miter lim="800000"/>
            <a:headEnd/>
            <a:tailEnd/>
          </a:ln>
        </p:spPr>
        <p:txBody>
          <a:bodyPr>
            <a:spAutoFit/>
          </a:bodyPr>
          <a:lstStyle/>
          <a:p>
            <a:r>
              <a:rPr lang="en-US" sz="2400" b="1"/>
              <a:t>Create sub-directory:</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Content Placeholder 2"/>
          <p:cNvSpPr>
            <a:spLocks noGrp="1"/>
          </p:cNvSpPr>
          <p:nvPr>
            <p:ph idx="1"/>
          </p:nvPr>
        </p:nvSpPr>
        <p:spPr>
          <a:xfrm>
            <a:off x="533400" y="381000"/>
            <a:ext cx="8229600" cy="4530725"/>
          </a:xfrm>
        </p:spPr>
        <p:txBody>
          <a:bodyPr>
            <a:normAutofit lnSpcReduction="10000"/>
          </a:bodyPr>
          <a:lstStyle/>
          <a:p>
            <a:r>
              <a:rPr lang="en-US" sz="3200" smtClean="0"/>
              <a:t>EX:</a:t>
            </a:r>
          </a:p>
          <a:p>
            <a:pPr>
              <a:buFont typeface="Wingdings" pitchFamily="2" charset="2"/>
              <a:buNone/>
            </a:pPr>
            <a:r>
              <a:rPr lang="en-US" sz="2000" smtClean="0"/>
              <a:t>data segment</a:t>
            </a:r>
          </a:p>
          <a:p>
            <a:pPr>
              <a:buFont typeface="Wingdings" pitchFamily="2" charset="2"/>
              <a:buNone/>
            </a:pPr>
            <a:r>
              <a:rPr lang="en-US" sz="2000" smtClean="0"/>
              <a:t>	path1 db ‘abc’,0</a:t>
            </a:r>
          </a:p>
          <a:p>
            <a:pPr>
              <a:buFont typeface="Wingdings" pitchFamily="2" charset="2"/>
              <a:buNone/>
            </a:pPr>
            <a:r>
              <a:rPr lang="en-US" sz="2000" smtClean="0"/>
              <a:t>	path2 db ‘c:\xyz\abd’,0</a:t>
            </a:r>
          </a:p>
          <a:p>
            <a:pPr>
              <a:buFont typeface="Wingdings" pitchFamily="2" charset="2"/>
              <a:buNone/>
            </a:pPr>
            <a:r>
              <a:rPr lang="en-US" sz="2000" smtClean="0"/>
              <a:t>	path3 db ‘c:\mn’,0</a:t>
            </a:r>
          </a:p>
          <a:p>
            <a:pPr>
              <a:buFont typeface="Wingdings" pitchFamily="2" charset="2"/>
              <a:buNone/>
            </a:pPr>
            <a:r>
              <a:rPr lang="en-US" sz="2000" smtClean="0"/>
              <a:t>Data ends</a:t>
            </a:r>
          </a:p>
          <a:p>
            <a:pPr>
              <a:buFont typeface="Wingdings" pitchFamily="2" charset="2"/>
              <a:buNone/>
            </a:pPr>
            <a:endParaRPr lang="en-US" sz="2000" smtClean="0"/>
          </a:p>
          <a:p>
            <a:pPr>
              <a:buFont typeface="Wingdings" pitchFamily="2" charset="2"/>
              <a:buNone/>
            </a:pPr>
            <a:r>
              <a:rPr lang="en-US" sz="2000" smtClean="0"/>
              <a:t>Code segment</a:t>
            </a:r>
          </a:p>
          <a:p>
            <a:pPr>
              <a:lnSpc>
                <a:spcPct val="90000"/>
              </a:lnSpc>
              <a:buFont typeface="Wingdings" pitchFamily="2" charset="2"/>
              <a:buNone/>
            </a:pPr>
            <a:r>
              <a:rPr lang="en-US" sz="2000" smtClean="0"/>
              <a:t>	MOV AH,39H</a:t>
            </a:r>
          </a:p>
          <a:p>
            <a:pPr>
              <a:lnSpc>
                <a:spcPct val="90000"/>
              </a:lnSpc>
              <a:buFont typeface="Wingdings" pitchFamily="2" charset="2"/>
              <a:buNone/>
            </a:pPr>
            <a:r>
              <a:rPr lang="en-US" sz="2000" smtClean="0"/>
              <a:t>	MOV DX,OFFSET path1      or LEA DX, path1</a:t>
            </a:r>
          </a:p>
          <a:p>
            <a:pPr>
              <a:lnSpc>
                <a:spcPct val="90000"/>
              </a:lnSpc>
              <a:buFont typeface="Wingdings" pitchFamily="2" charset="2"/>
              <a:buNone/>
            </a:pPr>
            <a:r>
              <a:rPr lang="en-US" sz="2000" smtClean="0"/>
              <a:t>	INT 21H</a:t>
            </a:r>
          </a:p>
          <a:p>
            <a:pPr>
              <a:lnSpc>
                <a:spcPct val="90000"/>
              </a:lnSpc>
              <a:buFont typeface="Wingdings" pitchFamily="2" charset="2"/>
              <a:buNone/>
            </a:pPr>
            <a:r>
              <a:rPr lang="en-US" sz="2000" smtClean="0"/>
              <a:t>     jc  ERROR</a:t>
            </a:r>
          </a:p>
          <a:p>
            <a:pPr>
              <a:buFont typeface="Wingdings" pitchFamily="2" charset="2"/>
              <a:buNone/>
            </a:pPr>
            <a:r>
              <a:rPr lang="en-US" sz="2000" smtClean="0"/>
              <a:t>Code ends</a:t>
            </a:r>
          </a:p>
        </p:txBody>
      </p:sp>
      <p:sp>
        <p:nvSpPr>
          <p:cNvPr id="6" name="Slide Number Placeholder 5"/>
          <p:cNvSpPr>
            <a:spLocks noGrp="1"/>
          </p:cNvSpPr>
          <p:nvPr>
            <p:ph type="sldNum" sz="quarter" idx="12"/>
          </p:nvPr>
        </p:nvSpPr>
        <p:spPr/>
        <p:txBody>
          <a:bodyPr/>
          <a:lstStyle/>
          <a:p>
            <a:pPr>
              <a:defRPr/>
            </a:pPr>
            <a:fld id="{F22FFA3B-8BA7-47DB-88CE-0B20BB79E2BA}" type="slidenum">
              <a:rPr lang="en-US" altLang="en-US" smtClean="0"/>
              <a:pPr>
                <a:defRPr/>
              </a:pPr>
              <a:t>13</a:t>
            </a:fld>
            <a:endParaRPr lang="en-US"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5B50755-92FA-4360-8387-A516E627BCF1}" type="slidenum">
              <a:rPr lang="en-US" altLang="en-US"/>
              <a:pPr>
                <a:defRPr/>
              </a:pPr>
              <a:t>14</a:t>
            </a:fld>
            <a:endParaRPr lang="en-US" altLang="en-US"/>
          </a:p>
        </p:txBody>
      </p:sp>
      <p:sp>
        <p:nvSpPr>
          <p:cNvPr id="81925" name="Content Placeholder 2"/>
          <p:cNvSpPr>
            <a:spLocks noGrp="1"/>
          </p:cNvSpPr>
          <p:nvPr>
            <p:ph idx="1"/>
          </p:nvPr>
        </p:nvSpPr>
        <p:spPr>
          <a:xfrm>
            <a:off x="457200" y="1219200"/>
            <a:ext cx="8382000" cy="5257800"/>
          </a:xfrm>
        </p:spPr>
        <p:txBody>
          <a:bodyPr/>
          <a:lstStyle/>
          <a:p>
            <a:pPr>
              <a:buFont typeface="Wingdings" pitchFamily="2" charset="2"/>
              <a:buNone/>
            </a:pPr>
            <a:r>
              <a:rPr lang="en-US" sz="2000" b="1" smtClean="0"/>
              <a:t>int 21h	 		delete sub-directory		function 3Ah</a:t>
            </a:r>
          </a:p>
          <a:p>
            <a:pPr>
              <a:buFont typeface="Wingdings" pitchFamily="2" charset="2"/>
              <a:buNone/>
            </a:pPr>
            <a:endParaRPr lang="en-US" sz="2400" smtClean="0"/>
          </a:p>
          <a:p>
            <a:pPr algn="just"/>
            <a:r>
              <a:rPr lang="en-US" sz="2000" smtClean="0"/>
              <a:t>Removes sub-directory using specified disk and path</a:t>
            </a:r>
          </a:p>
          <a:p>
            <a:pPr>
              <a:buFont typeface="Wingdings" pitchFamily="2" charset="2"/>
              <a:buNone/>
            </a:pPr>
            <a:endParaRPr lang="en-US" sz="2000" smtClean="0"/>
          </a:p>
          <a:p>
            <a:r>
              <a:rPr lang="en-US" sz="2000" smtClean="0"/>
              <a:t>Calling parameters</a:t>
            </a:r>
          </a:p>
          <a:p>
            <a:pPr>
              <a:buFont typeface="Wingdings" pitchFamily="2" charset="2"/>
              <a:buNone/>
            </a:pPr>
            <a:r>
              <a:rPr lang="en-US" sz="2000" smtClean="0"/>
              <a:t>	 </a:t>
            </a:r>
            <a:r>
              <a:rPr lang="en-US" sz="1800" smtClean="0"/>
              <a:t>AH=3Ah</a:t>
            </a:r>
          </a:p>
          <a:p>
            <a:pPr>
              <a:buFont typeface="Wingdings" pitchFamily="2" charset="2"/>
              <a:buNone/>
            </a:pPr>
            <a:r>
              <a:rPr lang="en-US" sz="1800" smtClean="0"/>
              <a:t>	 DS:DX -&gt; seg: offset of ASCIIZ path specification(ASCIIZ pathname of directory to be removed)</a:t>
            </a:r>
          </a:p>
          <a:p>
            <a:pPr>
              <a:buFont typeface="Wingdings" pitchFamily="2" charset="2"/>
              <a:buNone/>
            </a:pPr>
            <a:endParaRPr lang="en-US" sz="1800" smtClean="0"/>
          </a:p>
          <a:p>
            <a:r>
              <a:rPr lang="en-US" sz="2000" smtClean="0"/>
              <a:t>Return:</a:t>
            </a:r>
            <a:endParaRPr lang="en-US" sz="2000" b="1" smtClean="0"/>
          </a:p>
          <a:p>
            <a:pPr>
              <a:buFont typeface="Wingdings" pitchFamily="2" charset="2"/>
              <a:buNone/>
            </a:pPr>
            <a:r>
              <a:rPr lang="en-US" sz="1800" smtClean="0"/>
              <a:t>If successful,</a:t>
            </a:r>
            <a:r>
              <a:rPr lang="en-US" sz="1800" b="1" smtClean="0"/>
              <a:t> </a:t>
            </a:r>
            <a:r>
              <a:rPr lang="en-US" sz="1800" smtClean="0"/>
              <a:t>CF clear </a:t>
            </a:r>
          </a:p>
          <a:p>
            <a:pPr>
              <a:buFont typeface="Wingdings" pitchFamily="2" charset="2"/>
              <a:buNone/>
            </a:pPr>
            <a:r>
              <a:rPr lang="en-US" sz="1800" smtClean="0"/>
              <a:t>If not successful, CF set ,AX = error code</a:t>
            </a:r>
          </a:p>
          <a:p>
            <a:pPr>
              <a:buFont typeface="Wingdings" pitchFamily="2" charset="2"/>
              <a:buNone/>
            </a:pPr>
            <a:endParaRPr lang="en-US" sz="1800" smtClean="0"/>
          </a:p>
          <a:p>
            <a:pPr>
              <a:buFont typeface="Wingdings" pitchFamily="2" charset="2"/>
              <a:buNone/>
            </a:pPr>
            <a:endParaRPr lang="en-US" sz="1800" smtClean="0"/>
          </a:p>
          <a:p>
            <a:pPr>
              <a:buFont typeface="Wingdings" pitchFamily="2" charset="2"/>
              <a:buNone/>
            </a:pPr>
            <a:endParaRPr lang="en-US" sz="2000" smtClean="0"/>
          </a:p>
          <a:p>
            <a:pPr>
              <a:buFont typeface="Wingdings" pitchFamily="2" charset="2"/>
              <a:buNone/>
            </a:pPr>
            <a:endParaRPr lang="en-US" sz="2000" smtClean="0"/>
          </a:p>
        </p:txBody>
      </p:sp>
      <p:sp>
        <p:nvSpPr>
          <p:cNvPr id="81926" name="TextBox 6"/>
          <p:cNvSpPr txBox="1">
            <a:spLocks noChangeArrowheads="1"/>
          </p:cNvSpPr>
          <p:nvPr/>
        </p:nvSpPr>
        <p:spPr bwMode="auto">
          <a:xfrm>
            <a:off x="457200" y="304800"/>
            <a:ext cx="4114800" cy="461963"/>
          </a:xfrm>
          <a:prstGeom prst="rect">
            <a:avLst/>
          </a:prstGeom>
          <a:noFill/>
          <a:ln w="9525">
            <a:noFill/>
            <a:miter lim="800000"/>
            <a:headEnd/>
            <a:tailEnd/>
          </a:ln>
        </p:spPr>
        <p:txBody>
          <a:bodyPr>
            <a:spAutoFit/>
          </a:bodyPr>
          <a:lstStyle/>
          <a:p>
            <a:r>
              <a:rPr lang="en-US" sz="2400" b="1"/>
              <a:t>Delete sub-directory:</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B3B08804-DE4B-437A-9092-141FFAD3F936}" type="slidenum">
              <a:rPr lang="en-US" altLang="en-US" smtClean="0"/>
              <a:pPr>
                <a:defRPr/>
              </a:pPr>
              <a:t>15</a:t>
            </a:fld>
            <a:endParaRPr lang="en-US" altLang="en-US"/>
          </a:p>
        </p:txBody>
      </p:sp>
      <p:sp>
        <p:nvSpPr>
          <p:cNvPr id="82949" name="Content Placeholder 2"/>
          <p:cNvSpPr>
            <a:spLocks noGrp="1"/>
          </p:cNvSpPr>
          <p:nvPr>
            <p:ph idx="1"/>
          </p:nvPr>
        </p:nvSpPr>
        <p:spPr>
          <a:xfrm>
            <a:off x="533400" y="381000"/>
            <a:ext cx="8229600" cy="5029200"/>
          </a:xfrm>
        </p:spPr>
        <p:txBody>
          <a:bodyPr/>
          <a:lstStyle/>
          <a:p>
            <a:r>
              <a:rPr lang="en-US" sz="3200" smtClean="0"/>
              <a:t>EX:</a:t>
            </a:r>
          </a:p>
          <a:p>
            <a:endParaRPr lang="en-US" sz="3200" smtClean="0"/>
          </a:p>
          <a:p>
            <a:pPr>
              <a:buFont typeface="Wingdings" pitchFamily="2" charset="2"/>
              <a:buNone/>
            </a:pPr>
            <a:r>
              <a:rPr lang="en-US" sz="2000" smtClean="0"/>
              <a:t>data segment</a:t>
            </a:r>
          </a:p>
          <a:p>
            <a:pPr>
              <a:buFont typeface="Wingdings" pitchFamily="2" charset="2"/>
              <a:buNone/>
            </a:pPr>
            <a:r>
              <a:rPr lang="en-US" sz="2000" smtClean="0"/>
              <a:t>	path  db ‘c:\mn’,0</a:t>
            </a:r>
          </a:p>
          <a:p>
            <a:pPr>
              <a:buFont typeface="Wingdings" pitchFamily="2" charset="2"/>
              <a:buNone/>
            </a:pPr>
            <a:r>
              <a:rPr lang="en-US" sz="2000" smtClean="0"/>
              <a:t>Data ends</a:t>
            </a:r>
          </a:p>
          <a:p>
            <a:pPr>
              <a:buFont typeface="Wingdings" pitchFamily="2" charset="2"/>
              <a:buNone/>
            </a:pPr>
            <a:endParaRPr lang="en-US" sz="2000" smtClean="0"/>
          </a:p>
          <a:p>
            <a:pPr>
              <a:buFont typeface="Wingdings" pitchFamily="2" charset="2"/>
              <a:buNone/>
            </a:pPr>
            <a:r>
              <a:rPr lang="en-US" sz="2000" smtClean="0"/>
              <a:t>Code segment</a:t>
            </a:r>
          </a:p>
          <a:p>
            <a:pPr>
              <a:lnSpc>
                <a:spcPct val="90000"/>
              </a:lnSpc>
              <a:buFont typeface="Wingdings" pitchFamily="2" charset="2"/>
              <a:buNone/>
            </a:pPr>
            <a:r>
              <a:rPr lang="en-US" sz="2000" smtClean="0"/>
              <a:t>	MOV AH,3AH</a:t>
            </a:r>
          </a:p>
          <a:p>
            <a:pPr>
              <a:lnSpc>
                <a:spcPct val="90000"/>
              </a:lnSpc>
              <a:buFont typeface="Wingdings" pitchFamily="2" charset="2"/>
              <a:buNone/>
            </a:pPr>
            <a:r>
              <a:rPr lang="en-US" sz="2000" smtClean="0"/>
              <a:t>	MOV DX,OFFSET path</a:t>
            </a:r>
          </a:p>
          <a:p>
            <a:pPr>
              <a:lnSpc>
                <a:spcPct val="90000"/>
              </a:lnSpc>
              <a:buFont typeface="Wingdings" pitchFamily="2" charset="2"/>
              <a:buNone/>
            </a:pPr>
            <a:r>
              <a:rPr lang="en-US" sz="2000" smtClean="0"/>
              <a:t>	INT 21H</a:t>
            </a:r>
          </a:p>
          <a:p>
            <a:pPr>
              <a:buFont typeface="Wingdings" pitchFamily="2" charset="2"/>
              <a:buNone/>
            </a:pPr>
            <a:r>
              <a:rPr lang="en-US" sz="2000" smtClean="0"/>
              <a:t>Code ends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8CDE542A-C145-4A78-BC79-DA0DC2D8580C}" type="slidenum">
              <a:rPr lang="en-US" altLang="en-US"/>
              <a:pPr>
                <a:defRPr/>
              </a:pPr>
              <a:t>16</a:t>
            </a:fld>
            <a:endParaRPr lang="en-US" altLang="en-US"/>
          </a:p>
        </p:txBody>
      </p:sp>
      <p:sp>
        <p:nvSpPr>
          <p:cNvPr id="83973" name="TextBox 6"/>
          <p:cNvSpPr txBox="1">
            <a:spLocks noChangeArrowheads="1"/>
          </p:cNvSpPr>
          <p:nvPr/>
        </p:nvSpPr>
        <p:spPr bwMode="auto">
          <a:xfrm>
            <a:off x="457200" y="304800"/>
            <a:ext cx="5105400" cy="461963"/>
          </a:xfrm>
          <a:prstGeom prst="rect">
            <a:avLst/>
          </a:prstGeom>
          <a:noFill/>
          <a:ln w="9525">
            <a:noFill/>
            <a:miter lim="800000"/>
            <a:headEnd/>
            <a:tailEnd/>
          </a:ln>
        </p:spPr>
        <p:txBody>
          <a:bodyPr>
            <a:spAutoFit/>
          </a:bodyPr>
          <a:lstStyle/>
          <a:p>
            <a:r>
              <a:rPr lang="en-US" sz="2400" b="1"/>
              <a:t>Set/change current directory:</a:t>
            </a:r>
          </a:p>
        </p:txBody>
      </p:sp>
      <p:sp>
        <p:nvSpPr>
          <p:cNvPr id="83974" name="Content Placeholder 2"/>
          <p:cNvSpPr>
            <a:spLocks noGrp="1"/>
          </p:cNvSpPr>
          <p:nvPr>
            <p:ph idx="1"/>
          </p:nvPr>
        </p:nvSpPr>
        <p:spPr>
          <a:xfrm>
            <a:off x="457200" y="914400"/>
            <a:ext cx="8382000" cy="5257800"/>
          </a:xfrm>
        </p:spPr>
        <p:txBody>
          <a:bodyPr/>
          <a:lstStyle/>
          <a:p>
            <a:pPr>
              <a:buFont typeface="Wingdings" pitchFamily="2" charset="2"/>
              <a:buNone/>
            </a:pPr>
            <a:r>
              <a:rPr lang="en-US" sz="2000" b="1" smtClean="0"/>
              <a:t>int 21h	 	set /change current directory    	function 3Bh</a:t>
            </a:r>
          </a:p>
          <a:p>
            <a:pPr>
              <a:buFont typeface="Wingdings" pitchFamily="2" charset="2"/>
              <a:buNone/>
            </a:pPr>
            <a:endParaRPr lang="en-US" sz="2400" smtClean="0"/>
          </a:p>
          <a:p>
            <a:pPr algn="just"/>
            <a:r>
              <a:rPr lang="en-US" sz="2000" smtClean="0"/>
              <a:t>Sets the current or default directory using specified drive and path</a:t>
            </a:r>
          </a:p>
          <a:p>
            <a:pPr>
              <a:buFont typeface="Wingdings" pitchFamily="2" charset="2"/>
              <a:buNone/>
            </a:pPr>
            <a:endParaRPr lang="en-US" sz="2000" smtClean="0"/>
          </a:p>
          <a:p>
            <a:r>
              <a:rPr lang="en-US" sz="2000" smtClean="0"/>
              <a:t>Calling parameters</a:t>
            </a:r>
          </a:p>
          <a:p>
            <a:pPr>
              <a:buFont typeface="Wingdings" pitchFamily="2" charset="2"/>
              <a:buNone/>
            </a:pPr>
            <a:r>
              <a:rPr lang="en-US" sz="2000" smtClean="0"/>
              <a:t>	 </a:t>
            </a:r>
            <a:r>
              <a:rPr lang="en-US" sz="1800" smtClean="0"/>
              <a:t>AH=3Bh</a:t>
            </a:r>
          </a:p>
          <a:p>
            <a:pPr>
              <a:buFont typeface="Wingdings" pitchFamily="2" charset="2"/>
              <a:buNone/>
            </a:pPr>
            <a:r>
              <a:rPr lang="en-US" sz="1800" smtClean="0"/>
              <a:t>	 DS:DX -&gt; seg: offset of ASCIIZ path specification (ASCIIZ pathname to become current directory)</a:t>
            </a:r>
          </a:p>
          <a:p>
            <a:pPr>
              <a:buFont typeface="Wingdings" pitchFamily="2" charset="2"/>
              <a:buNone/>
            </a:pPr>
            <a:endParaRPr lang="en-US" sz="1800" smtClean="0"/>
          </a:p>
          <a:p>
            <a:r>
              <a:rPr lang="en-US" sz="2000" smtClean="0"/>
              <a:t>Return:</a:t>
            </a:r>
            <a:endParaRPr lang="en-US" sz="2000" b="1" smtClean="0"/>
          </a:p>
          <a:p>
            <a:pPr>
              <a:buFont typeface="Wingdings" pitchFamily="2" charset="2"/>
              <a:buNone/>
            </a:pPr>
            <a:r>
              <a:rPr lang="en-US" sz="1800" smtClean="0"/>
              <a:t>If successful,</a:t>
            </a:r>
            <a:r>
              <a:rPr lang="en-US" sz="1800" b="1" smtClean="0"/>
              <a:t> </a:t>
            </a:r>
            <a:r>
              <a:rPr lang="en-US" sz="1800" smtClean="0"/>
              <a:t>CF clear </a:t>
            </a:r>
          </a:p>
          <a:p>
            <a:pPr>
              <a:buFont typeface="Wingdings" pitchFamily="2" charset="2"/>
              <a:buNone/>
            </a:pPr>
            <a:r>
              <a:rPr lang="en-US" sz="1800" smtClean="0"/>
              <a:t>If not successful,CF set ,AX = error code</a:t>
            </a:r>
          </a:p>
          <a:p>
            <a:pPr>
              <a:buFont typeface="Wingdings" pitchFamily="2" charset="2"/>
              <a:buNone/>
            </a:pPr>
            <a:endParaRPr lang="en-US" sz="1800" smtClean="0"/>
          </a:p>
          <a:p>
            <a:pPr>
              <a:buFont typeface="Wingdings" pitchFamily="2" charset="2"/>
              <a:buNone/>
            </a:pPr>
            <a:endParaRPr lang="en-US" sz="2000" smtClean="0"/>
          </a:p>
          <a:p>
            <a:pPr>
              <a:buFont typeface="Wingdings" pitchFamily="2" charset="2"/>
              <a:buNone/>
            </a:pPr>
            <a:endParaRPr lang="en-US" sz="20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7209F5EC-A097-4B4E-B283-C1569803E01E}" type="slidenum">
              <a:rPr lang="en-US" altLang="en-US" smtClean="0"/>
              <a:pPr>
                <a:defRPr/>
              </a:pPr>
              <a:t>17</a:t>
            </a:fld>
            <a:endParaRPr lang="en-US" altLang="en-US"/>
          </a:p>
        </p:txBody>
      </p:sp>
      <p:sp>
        <p:nvSpPr>
          <p:cNvPr id="84997" name="Content Placeholder 2"/>
          <p:cNvSpPr>
            <a:spLocks noGrp="1"/>
          </p:cNvSpPr>
          <p:nvPr>
            <p:ph idx="1"/>
          </p:nvPr>
        </p:nvSpPr>
        <p:spPr>
          <a:xfrm>
            <a:off x="533400" y="381000"/>
            <a:ext cx="8229600" cy="5029200"/>
          </a:xfrm>
        </p:spPr>
        <p:txBody>
          <a:bodyPr/>
          <a:lstStyle/>
          <a:p>
            <a:r>
              <a:rPr lang="en-US" sz="3200" smtClean="0"/>
              <a:t>EX:</a:t>
            </a:r>
          </a:p>
          <a:p>
            <a:endParaRPr lang="en-US" sz="3200" smtClean="0"/>
          </a:p>
          <a:p>
            <a:pPr>
              <a:buFont typeface="Wingdings" pitchFamily="2" charset="2"/>
              <a:buNone/>
            </a:pPr>
            <a:r>
              <a:rPr lang="en-US" sz="2000" smtClean="0"/>
              <a:t>data segment</a:t>
            </a:r>
          </a:p>
          <a:p>
            <a:pPr>
              <a:buFont typeface="Wingdings" pitchFamily="2" charset="2"/>
              <a:buNone/>
            </a:pPr>
            <a:r>
              <a:rPr lang="en-US" sz="2000" smtClean="0"/>
              <a:t>	path  db ‘c:\mn’,0</a:t>
            </a:r>
          </a:p>
          <a:p>
            <a:pPr>
              <a:buFont typeface="Wingdings" pitchFamily="2" charset="2"/>
              <a:buNone/>
            </a:pPr>
            <a:r>
              <a:rPr lang="en-US" sz="2000" smtClean="0"/>
              <a:t>Data ends</a:t>
            </a:r>
          </a:p>
          <a:p>
            <a:pPr>
              <a:buFont typeface="Wingdings" pitchFamily="2" charset="2"/>
              <a:buNone/>
            </a:pPr>
            <a:endParaRPr lang="en-US" sz="2000" smtClean="0"/>
          </a:p>
          <a:p>
            <a:pPr>
              <a:buFont typeface="Wingdings" pitchFamily="2" charset="2"/>
              <a:buNone/>
            </a:pPr>
            <a:r>
              <a:rPr lang="en-US" sz="2000" smtClean="0"/>
              <a:t>Code segment</a:t>
            </a:r>
          </a:p>
          <a:p>
            <a:pPr>
              <a:lnSpc>
                <a:spcPct val="90000"/>
              </a:lnSpc>
              <a:buFont typeface="Wingdings" pitchFamily="2" charset="2"/>
              <a:buNone/>
            </a:pPr>
            <a:r>
              <a:rPr lang="en-US" sz="2000" smtClean="0"/>
              <a:t>	MOV AH,3BH</a:t>
            </a:r>
          </a:p>
          <a:p>
            <a:pPr>
              <a:lnSpc>
                <a:spcPct val="90000"/>
              </a:lnSpc>
              <a:buFont typeface="Wingdings" pitchFamily="2" charset="2"/>
              <a:buNone/>
            </a:pPr>
            <a:r>
              <a:rPr lang="en-US" sz="2000" smtClean="0"/>
              <a:t>	MOV DX,OFFSET path</a:t>
            </a:r>
          </a:p>
          <a:p>
            <a:pPr>
              <a:lnSpc>
                <a:spcPct val="90000"/>
              </a:lnSpc>
              <a:buFont typeface="Wingdings" pitchFamily="2" charset="2"/>
              <a:buNone/>
            </a:pPr>
            <a:r>
              <a:rPr lang="en-US" sz="2000" smtClean="0"/>
              <a:t>	INT 21H</a:t>
            </a:r>
          </a:p>
          <a:p>
            <a:pPr>
              <a:buFont typeface="Wingdings" pitchFamily="2" charset="2"/>
              <a:buNone/>
            </a:pPr>
            <a:r>
              <a:rPr lang="en-US" sz="2000" smtClean="0"/>
              <a:t>Code ends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43D2B54D-60E6-4527-B3C8-ADF6CFBD9C45}" type="slidenum">
              <a:rPr lang="en-US" altLang="en-US"/>
              <a:pPr>
                <a:defRPr/>
              </a:pPr>
              <a:t>18</a:t>
            </a:fld>
            <a:endParaRPr lang="en-US" altLang="en-US"/>
          </a:p>
        </p:txBody>
      </p:sp>
      <p:sp>
        <p:nvSpPr>
          <p:cNvPr id="86021" name="Content Placeholder 2"/>
          <p:cNvSpPr>
            <a:spLocks noGrp="1"/>
          </p:cNvSpPr>
          <p:nvPr>
            <p:ph idx="1"/>
          </p:nvPr>
        </p:nvSpPr>
        <p:spPr>
          <a:xfrm>
            <a:off x="381000" y="1641475"/>
            <a:ext cx="8305800" cy="4911725"/>
          </a:xfrm>
        </p:spPr>
        <p:txBody>
          <a:bodyPr/>
          <a:lstStyle/>
          <a:p>
            <a:pPr>
              <a:buFont typeface="Wingdings" pitchFamily="2" charset="2"/>
              <a:buNone/>
            </a:pPr>
            <a:r>
              <a:rPr lang="en-US" sz="2000" b="1" smtClean="0"/>
              <a:t>int 21h	 	create or truncate file    	function 3Ch</a:t>
            </a:r>
          </a:p>
          <a:p>
            <a:pPr>
              <a:buFont typeface="Wingdings" pitchFamily="2" charset="2"/>
              <a:buNone/>
            </a:pPr>
            <a:endParaRPr lang="en-US" sz="2400" smtClean="0"/>
          </a:p>
          <a:p>
            <a:pPr algn="just"/>
            <a:r>
              <a:rPr lang="en-US" sz="2000" smtClean="0"/>
              <a:t>Creates a new file in the designated or default directory on the designated of default disk drive. If specified file already exists it is truncated to zero length.</a:t>
            </a:r>
          </a:p>
          <a:p>
            <a:pPr algn="just"/>
            <a:endParaRPr lang="en-US" sz="2000" smtClean="0"/>
          </a:p>
          <a:p>
            <a:r>
              <a:rPr lang="en-US" sz="2000" smtClean="0"/>
              <a:t>Calling parameters</a:t>
            </a:r>
          </a:p>
          <a:p>
            <a:pPr>
              <a:buFont typeface="Wingdings" pitchFamily="2" charset="2"/>
              <a:buNone/>
            </a:pPr>
            <a:r>
              <a:rPr lang="en-US" sz="2000" smtClean="0"/>
              <a:t>	AH=3Ch</a:t>
            </a:r>
          </a:p>
          <a:p>
            <a:pPr>
              <a:buFont typeface="Wingdings" pitchFamily="2" charset="2"/>
              <a:buNone/>
            </a:pPr>
            <a:r>
              <a:rPr lang="en-US" sz="2000" smtClean="0"/>
              <a:t>	CX= File attributes</a:t>
            </a:r>
          </a:p>
          <a:p>
            <a:pPr>
              <a:buFont typeface="Wingdings" pitchFamily="2" charset="2"/>
              <a:buNone/>
            </a:pPr>
            <a:r>
              <a:rPr lang="en-US" sz="2000" smtClean="0"/>
              <a:t>	DS:DX = seg: offset of ASCIIZ filename</a:t>
            </a:r>
          </a:p>
          <a:p>
            <a:pPr>
              <a:buFont typeface="Wingdings" pitchFamily="2" charset="2"/>
              <a:buNone/>
            </a:pPr>
            <a:endParaRPr lang="en-US" sz="2000" smtClean="0"/>
          </a:p>
          <a:p>
            <a:pPr>
              <a:buFont typeface="Wingdings" pitchFamily="2" charset="2"/>
              <a:buNone/>
            </a:pPr>
            <a:endParaRPr lang="en-US" sz="2000" smtClean="0"/>
          </a:p>
          <a:p>
            <a:pPr>
              <a:buFont typeface="Wingdings" pitchFamily="2" charset="2"/>
              <a:buNone/>
            </a:pPr>
            <a:endParaRPr lang="en-US" sz="2000" smtClean="0"/>
          </a:p>
        </p:txBody>
      </p:sp>
      <p:sp>
        <p:nvSpPr>
          <p:cNvPr id="86022" name="Rectangle 2"/>
          <p:cNvSpPr>
            <a:spLocks noGrp="1" noChangeArrowheads="1"/>
          </p:cNvSpPr>
          <p:nvPr>
            <p:ph type="title"/>
          </p:nvPr>
        </p:nvSpPr>
        <p:spPr>
          <a:xfrm>
            <a:off x="457200" y="304800"/>
            <a:ext cx="7772400" cy="533400"/>
          </a:xfrm>
        </p:spPr>
        <p:txBody>
          <a:bodyPr>
            <a:normAutofit fontScale="90000"/>
          </a:bodyPr>
          <a:lstStyle/>
          <a:p>
            <a:r>
              <a:rPr lang="en-US" sz="3200" smtClean="0"/>
              <a:t>3.File Handling</a:t>
            </a:r>
          </a:p>
        </p:txBody>
      </p:sp>
      <p:sp>
        <p:nvSpPr>
          <p:cNvPr id="86023" name="TextBox 6"/>
          <p:cNvSpPr txBox="1">
            <a:spLocks noChangeArrowheads="1"/>
          </p:cNvSpPr>
          <p:nvPr/>
        </p:nvSpPr>
        <p:spPr bwMode="auto">
          <a:xfrm>
            <a:off x="533400" y="985838"/>
            <a:ext cx="4114800" cy="461962"/>
          </a:xfrm>
          <a:prstGeom prst="rect">
            <a:avLst/>
          </a:prstGeom>
          <a:noFill/>
          <a:ln w="9525">
            <a:noFill/>
            <a:miter lim="800000"/>
            <a:headEnd/>
            <a:tailEnd/>
          </a:ln>
        </p:spPr>
        <p:txBody>
          <a:bodyPr>
            <a:spAutoFit/>
          </a:bodyPr>
          <a:lstStyle/>
          <a:p>
            <a:r>
              <a:rPr lang="en-US" sz="2400" b="1"/>
              <a:t>1.File creation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8B26D050-ACCA-46E8-9DB4-17A70275B033}" type="slidenum">
              <a:rPr lang="en-US" altLang="en-US" smtClean="0"/>
              <a:pPr>
                <a:defRPr/>
              </a:pPr>
              <a:t>19</a:t>
            </a:fld>
            <a:endParaRPr lang="en-US" altLang="en-US"/>
          </a:p>
        </p:txBody>
      </p:sp>
      <p:sp>
        <p:nvSpPr>
          <p:cNvPr id="8" name="Rectangle 3"/>
          <p:cNvSpPr txBox="1">
            <a:spLocks noChangeArrowheads="1"/>
          </p:cNvSpPr>
          <p:nvPr/>
        </p:nvSpPr>
        <p:spPr bwMode="auto">
          <a:xfrm>
            <a:off x="381000" y="609600"/>
            <a:ext cx="8229600" cy="5064125"/>
          </a:xfrm>
          <a:prstGeom prst="rect">
            <a:avLst/>
          </a:prstGeom>
          <a:noFill/>
          <a:ln w="9525">
            <a:noFill/>
            <a:miter lim="800000"/>
            <a:headEnd/>
            <a:tailEnd/>
          </a:ln>
        </p:spPr>
        <p:txBody>
          <a:bodyPr/>
          <a:lstStyle/>
          <a:p>
            <a:pPr marL="342900" indent="-342900" eaLnBrk="0" hangingPunct="0">
              <a:spcBef>
                <a:spcPct val="20000"/>
              </a:spcBef>
              <a:buClr>
                <a:schemeClr val="accent1"/>
              </a:buClr>
              <a:buSzPct val="65000"/>
              <a:defRPr/>
            </a:pPr>
            <a:r>
              <a:rPr lang="en-US" b="1" dirty="0"/>
              <a:t>File attributes:</a:t>
            </a:r>
          </a:p>
          <a:p>
            <a:pPr marL="342900" indent="-342900" eaLnBrk="0" hangingPunct="0">
              <a:spcBef>
                <a:spcPct val="20000"/>
              </a:spcBef>
              <a:buClr>
                <a:schemeClr val="accent1"/>
              </a:buClr>
              <a:buSzPct val="65000"/>
              <a:defRPr/>
            </a:pPr>
            <a:endParaRPr lang="en-US" dirty="0"/>
          </a:p>
          <a:p>
            <a:pPr marL="342900" indent="-342900" eaLnBrk="0" hangingPunct="0">
              <a:spcBef>
                <a:spcPct val="20000"/>
              </a:spcBef>
              <a:buClr>
                <a:schemeClr val="accent1"/>
              </a:buClr>
              <a:buSzPct val="65000"/>
              <a:defRPr/>
            </a:pPr>
            <a:endParaRPr lang="en-US" dirty="0"/>
          </a:p>
          <a:p>
            <a:pPr marL="342900" indent="-342900" eaLnBrk="0" hangingPunct="0">
              <a:spcBef>
                <a:spcPct val="20000"/>
              </a:spcBef>
              <a:buClr>
                <a:schemeClr val="accent1"/>
              </a:buClr>
              <a:buSzPct val="65000"/>
              <a:defRPr/>
            </a:pPr>
            <a:endParaRPr lang="en-US" dirty="0"/>
          </a:p>
          <a:p>
            <a:pPr marL="342900" indent="-342900" eaLnBrk="0" hangingPunct="0">
              <a:spcBef>
                <a:spcPct val="20000"/>
              </a:spcBef>
              <a:buClr>
                <a:schemeClr val="accent1"/>
              </a:buClr>
              <a:buSzPct val="65000"/>
              <a:defRPr/>
            </a:pPr>
            <a:endParaRPr lang="en-US" dirty="0"/>
          </a:p>
          <a:p>
            <a:pPr marL="342900" indent="-342900" eaLnBrk="0" hangingPunct="0">
              <a:spcBef>
                <a:spcPct val="20000"/>
              </a:spcBef>
              <a:buClr>
                <a:schemeClr val="accent1"/>
              </a:buClr>
              <a:buSzPct val="65000"/>
              <a:defRPr/>
            </a:pPr>
            <a:endParaRPr lang="en-US" dirty="0"/>
          </a:p>
          <a:p>
            <a:pPr marL="342900" indent="-342900" eaLnBrk="0" hangingPunct="0">
              <a:spcBef>
                <a:spcPct val="20000"/>
              </a:spcBef>
              <a:buClr>
                <a:schemeClr val="accent1"/>
              </a:buClr>
              <a:buSzPct val="65000"/>
              <a:defRPr/>
            </a:pPr>
            <a:endParaRPr lang="en-US" kern="0" dirty="0">
              <a:latin typeface="+mn-lt"/>
            </a:endParaRPr>
          </a:p>
          <a:p>
            <a:pPr marL="342900" indent="-342900" eaLnBrk="0" hangingPunct="0">
              <a:spcBef>
                <a:spcPct val="20000"/>
              </a:spcBef>
              <a:buClr>
                <a:schemeClr val="accent1"/>
              </a:buClr>
              <a:buSzPct val="65000"/>
              <a:buFont typeface="Wingdings" pitchFamily="2" charset="2"/>
              <a:buNone/>
              <a:defRPr/>
            </a:pPr>
            <a:endParaRPr lang="en-US" kern="0" dirty="0">
              <a:latin typeface="+mn-lt"/>
            </a:endParaRPr>
          </a:p>
        </p:txBody>
      </p:sp>
      <p:graphicFrame>
        <p:nvGraphicFramePr>
          <p:cNvPr id="10" name="Table 9"/>
          <p:cNvGraphicFramePr>
            <a:graphicFrameLocks noGrp="1"/>
          </p:cNvGraphicFramePr>
          <p:nvPr/>
        </p:nvGraphicFramePr>
        <p:xfrm>
          <a:off x="2971800" y="304800"/>
          <a:ext cx="5334000" cy="4117953"/>
        </p:xfrm>
        <a:graphic>
          <a:graphicData uri="http://schemas.openxmlformats.org/drawingml/2006/table">
            <a:tbl>
              <a:tblPr firstRow="1" bandRow="1">
                <a:tableStyleId>{5C22544A-7EE6-4342-B048-85BDC9FD1C3A}</a:tableStyleId>
              </a:tblPr>
              <a:tblGrid>
                <a:gridCol w="1379482">
                  <a:extLst>
                    <a:ext uri="{9D8B030D-6E8A-4147-A177-3AD203B41FA5}">
                      <a16:colId xmlns:a16="http://schemas.microsoft.com/office/drawing/2014/main" val="20000"/>
                    </a:ext>
                  </a:extLst>
                </a:gridCol>
                <a:gridCol w="3954518">
                  <a:extLst>
                    <a:ext uri="{9D8B030D-6E8A-4147-A177-3AD203B41FA5}">
                      <a16:colId xmlns:a16="http://schemas.microsoft.com/office/drawing/2014/main" val="20001"/>
                    </a:ext>
                  </a:extLst>
                </a:gridCol>
              </a:tblGrid>
              <a:tr h="319690">
                <a:tc>
                  <a:txBody>
                    <a:bodyPr/>
                    <a:lstStyle/>
                    <a:p>
                      <a:r>
                        <a:rPr lang="en-US" sz="1600" dirty="0" smtClean="0"/>
                        <a:t>Byte</a:t>
                      </a:r>
                      <a:endParaRPr lang="en-US" sz="1600" dirty="0"/>
                    </a:p>
                  </a:txBody>
                  <a:tcPr/>
                </a:tc>
                <a:tc>
                  <a:txBody>
                    <a:bodyPr/>
                    <a:lstStyle/>
                    <a:p>
                      <a:r>
                        <a:rPr lang="en-US" sz="1600" dirty="0" smtClean="0"/>
                        <a:t>Description</a:t>
                      </a:r>
                      <a:endParaRPr lang="en-US" sz="1600" dirty="0"/>
                    </a:p>
                  </a:txBody>
                  <a:tcPr/>
                </a:tc>
                <a:extLst>
                  <a:ext uri="{0D108BD9-81ED-4DB2-BD59-A6C34878D82A}">
                    <a16:rowId xmlns:a16="http://schemas.microsoft.com/office/drawing/2014/main" val="10000"/>
                  </a:ext>
                </a:extLst>
              </a:tr>
              <a:tr h="488731">
                <a:tc>
                  <a:txBody>
                    <a:bodyPr/>
                    <a:lstStyle/>
                    <a:p>
                      <a:r>
                        <a:rPr lang="en-US" sz="1600" dirty="0" smtClean="0"/>
                        <a:t>00h</a:t>
                      </a:r>
                      <a:endParaRPr lang="en-US" sz="1600" dirty="0"/>
                    </a:p>
                  </a:txBody>
                  <a:tcPr/>
                </a:tc>
                <a:tc>
                  <a:txBody>
                    <a:bodyPr/>
                    <a:lstStyle/>
                    <a:p>
                      <a:r>
                        <a:rPr lang="en-US" sz="1600" dirty="0" smtClean="0"/>
                        <a:t>Normal file attribute</a:t>
                      </a:r>
                      <a:endParaRPr lang="en-US" sz="1600" dirty="0"/>
                    </a:p>
                  </a:txBody>
                  <a:tcPr/>
                </a:tc>
                <a:extLst>
                  <a:ext uri="{0D108BD9-81ED-4DB2-BD59-A6C34878D82A}">
                    <a16:rowId xmlns:a16="http://schemas.microsoft.com/office/drawing/2014/main" val="10001"/>
                  </a:ext>
                </a:extLst>
              </a:tr>
              <a:tr h="488731">
                <a:tc>
                  <a:txBody>
                    <a:bodyPr/>
                    <a:lstStyle/>
                    <a:p>
                      <a:r>
                        <a:rPr lang="en-US" sz="1600" dirty="0" smtClean="0"/>
                        <a:t>01h</a:t>
                      </a:r>
                      <a:endParaRPr lang="en-US" sz="1600" dirty="0"/>
                    </a:p>
                  </a:txBody>
                  <a:tcPr/>
                </a:tc>
                <a:tc>
                  <a:txBody>
                    <a:bodyPr/>
                    <a:lstStyle/>
                    <a:p>
                      <a:r>
                        <a:rPr lang="en-US" sz="1600" dirty="0" smtClean="0"/>
                        <a:t>Read only</a:t>
                      </a:r>
                      <a:endParaRPr lang="en-US" sz="1600" dirty="0"/>
                    </a:p>
                  </a:txBody>
                  <a:tcPr/>
                </a:tc>
                <a:extLst>
                  <a:ext uri="{0D108BD9-81ED-4DB2-BD59-A6C34878D82A}">
                    <a16:rowId xmlns:a16="http://schemas.microsoft.com/office/drawing/2014/main" val="10002"/>
                  </a:ext>
                </a:extLst>
              </a:tr>
              <a:tr h="319690">
                <a:tc>
                  <a:txBody>
                    <a:bodyPr/>
                    <a:lstStyle/>
                    <a:p>
                      <a:r>
                        <a:rPr lang="en-US" sz="1600" dirty="0" smtClean="0"/>
                        <a:t>02h</a:t>
                      </a:r>
                      <a:endParaRPr lang="en-US" sz="1600" dirty="0"/>
                    </a:p>
                  </a:txBody>
                  <a:tcPr/>
                </a:tc>
                <a:tc>
                  <a:txBody>
                    <a:bodyPr/>
                    <a:lstStyle/>
                    <a:p>
                      <a:r>
                        <a:rPr lang="en-US" sz="1600" dirty="0" smtClean="0"/>
                        <a:t>Hidden</a:t>
                      </a:r>
                      <a:r>
                        <a:rPr lang="en-US" sz="1600" baseline="0" dirty="0" smtClean="0"/>
                        <a:t> file(prevents a file from appearing in directory string)</a:t>
                      </a:r>
                      <a:endParaRPr lang="en-US" sz="1600" dirty="0"/>
                    </a:p>
                  </a:txBody>
                  <a:tcPr/>
                </a:tc>
                <a:extLst>
                  <a:ext uri="{0D108BD9-81ED-4DB2-BD59-A6C34878D82A}">
                    <a16:rowId xmlns:a16="http://schemas.microsoft.com/office/drawing/2014/main" val="10003"/>
                  </a:ext>
                </a:extLst>
              </a:tr>
              <a:tr h="319690">
                <a:tc>
                  <a:txBody>
                    <a:bodyPr/>
                    <a:lstStyle/>
                    <a:p>
                      <a:r>
                        <a:rPr lang="en-US" sz="1600" dirty="0" smtClean="0"/>
                        <a:t>04h</a:t>
                      </a:r>
                      <a:endParaRPr lang="en-US" sz="1600" dirty="0"/>
                    </a:p>
                  </a:txBody>
                  <a:tcPr/>
                </a:tc>
                <a:tc>
                  <a:txBody>
                    <a:bodyPr/>
                    <a:lstStyle/>
                    <a:p>
                      <a:r>
                        <a:rPr lang="en-US" sz="1600" dirty="0" smtClean="0"/>
                        <a:t>Specifies System File</a:t>
                      </a:r>
                      <a:endParaRPr lang="en-US" sz="1600" dirty="0"/>
                    </a:p>
                  </a:txBody>
                  <a:tcPr/>
                </a:tc>
                <a:extLst>
                  <a:ext uri="{0D108BD9-81ED-4DB2-BD59-A6C34878D82A}">
                    <a16:rowId xmlns:a16="http://schemas.microsoft.com/office/drawing/2014/main" val="10004"/>
                  </a:ext>
                </a:extLst>
              </a:tr>
              <a:tr h="319690">
                <a:tc>
                  <a:txBody>
                    <a:bodyPr/>
                    <a:lstStyle/>
                    <a:p>
                      <a:r>
                        <a:rPr lang="en-US" sz="1600" dirty="0" smtClean="0"/>
                        <a:t>08h</a:t>
                      </a:r>
                      <a:endParaRPr lang="en-US" sz="1600" dirty="0"/>
                    </a:p>
                  </a:txBody>
                  <a:tcPr/>
                </a:tc>
                <a:tc>
                  <a:txBody>
                    <a:bodyPr/>
                    <a:lstStyle/>
                    <a:p>
                      <a:r>
                        <a:rPr lang="en-US" sz="1600" dirty="0" smtClean="0"/>
                        <a:t>Volume(specifies the name of the disk volume)</a:t>
                      </a:r>
                      <a:endParaRPr lang="en-US" sz="1600" dirty="0"/>
                    </a:p>
                  </a:txBody>
                  <a:tcPr/>
                </a:tc>
                <a:extLst>
                  <a:ext uri="{0D108BD9-81ED-4DB2-BD59-A6C34878D82A}">
                    <a16:rowId xmlns:a16="http://schemas.microsoft.com/office/drawing/2014/main" val="10005"/>
                  </a:ext>
                </a:extLst>
              </a:tr>
              <a:tr h="488731">
                <a:tc>
                  <a:txBody>
                    <a:bodyPr/>
                    <a:lstStyle/>
                    <a:p>
                      <a:r>
                        <a:rPr lang="en-US" sz="1600" dirty="0" smtClean="0"/>
                        <a:t>10h</a:t>
                      </a:r>
                      <a:endParaRPr lang="en-US" sz="1600" dirty="0"/>
                    </a:p>
                  </a:txBody>
                  <a:tcPr/>
                </a:tc>
                <a:tc>
                  <a:txBody>
                    <a:bodyPr/>
                    <a:lstStyle/>
                    <a:p>
                      <a:r>
                        <a:rPr lang="en-US" sz="1600" dirty="0" smtClean="0"/>
                        <a:t>Sub-directory(specifies sub-directory name)</a:t>
                      </a:r>
                      <a:endParaRPr lang="en-US" sz="1600" dirty="0"/>
                    </a:p>
                  </a:txBody>
                  <a:tcPr/>
                </a:tc>
                <a:extLst>
                  <a:ext uri="{0D108BD9-81ED-4DB2-BD59-A6C34878D82A}">
                    <a16:rowId xmlns:a16="http://schemas.microsoft.com/office/drawing/2014/main" val="10006"/>
                  </a:ext>
                </a:extLst>
              </a:tr>
              <a:tr h="319690">
                <a:tc>
                  <a:txBody>
                    <a:bodyPr/>
                    <a:lstStyle/>
                    <a:p>
                      <a:r>
                        <a:rPr lang="en-US" sz="1600" dirty="0" smtClean="0"/>
                        <a:t>20h</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Archive(indicates that a file has changed since the last backup)</a:t>
                      </a:r>
                    </a:p>
                    <a:p>
                      <a:endParaRPr lang="en-US" sz="1600" dirty="0"/>
                    </a:p>
                  </a:txBody>
                  <a:tcPr/>
                </a:tc>
                <a:extLst>
                  <a:ext uri="{0D108BD9-81ED-4DB2-BD59-A6C34878D82A}">
                    <a16:rowId xmlns:a16="http://schemas.microsoft.com/office/drawing/2014/main" val="10007"/>
                  </a:ext>
                </a:extLst>
              </a:tr>
            </a:tbl>
          </a:graphicData>
        </a:graphic>
      </p:graphicFrame>
      <p:sp>
        <p:nvSpPr>
          <p:cNvPr id="87075" name="Rectangle 10"/>
          <p:cNvSpPr>
            <a:spLocks noChangeArrowheads="1"/>
          </p:cNvSpPr>
          <p:nvPr/>
        </p:nvSpPr>
        <p:spPr bwMode="auto">
          <a:xfrm>
            <a:off x="533400" y="3505200"/>
            <a:ext cx="7239000" cy="2554288"/>
          </a:xfrm>
          <a:prstGeom prst="rect">
            <a:avLst/>
          </a:prstGeom>
          <a:noFill/>
          <a:ln w="9525">
            <a:noFill/>
            <a:miter lim="800000"/>
            <a:headEnd/>
            <a:tailEnd/>
          </a:ln>
        </p:spPr>
        <p:txBody>
          <a:bodyPr>
            <a:spAutoFit/>
          </a:bodyPr>
          <a:lstStyle/>
          <a:p>
            <a:r>
              <a:rPr lang="en-US" sz="2000" b="1"/>
              <a:t>Return:</a:t>
            </a:r>
          </a:p>
          <a:p>
            <a:endParaRPr lang="en-US" sz="2000" b="1"/>
          </a:p>
          <a:p>
            <a:r>
              <a:rPr lang="en-US"/>
              <a:t>If successful,</a:t>
            </a:r>
            <a:endParaRPr lang="en-US" b="1"/>
          </a:p>
          <a:p>
            <a:pPr>
              <a:buFont typeface="Wingdings" pitchFamily="2" charset="2"/>
              <a:buNone/>
            </a:pPr>
            <a:r>
              <a:rPr lang="en-US"/>
              <a:t>CF clear ,AX = file handle</a:t>
            </a:r>
          </a:p>
          <a:p>
            <a:pPr>
              <a:buFont typeface="Wingdings" pitchFamily="2" charset="2"/>
              <a:buNone/>
            </a:pPr>
            <a:r>
              <a:rPr lang="en-US"/>
              <a:t>If not successful,</a:t>
            </a:r>
          </a:p>
          <a:p>
            <a:pPr>
              <a:buFont typeface="Wingdings" pitchFamily="2" charset="2"/>
              <a:buNone/>
            </a:pPr>
            <a:r>
              <a:rPr lang="en-US"/>
              <a:t>CF set ,AX = error code (03h,04h,05h)</a:t>
            </a:r>
          </a:p>
          <a:p>
            <a:pPr>
              <a:buFont typeface="Wingdings" pitchFamily="2" charset="2"/>
              <a:buNone/>
            </a:pPr>
            <a:r>
              <a:rPr lang="en-US" sz="1600"/>
              <a:t>(03H- If path not found</a:t>
            </a:r>
          </a:p>
          <a:p>
            <a:pPr>
              <a:buFont typeface="Wingdings" pitchFamily="2" charset="2"/>
              <a:buNone/>
            </a:pPr>
            <a:r>
              <a:rPr lang="en-US" sz="1600"/>
              <a:t>04H -If no handle</a:t>
            </a:r>
          </a:p>
          <a:p>
            <a:pPr>
              <a:buFont typeface="Wingdings" pitchFamily="2" charset="2"/>
              <a:buNone/>
            </a:pPr>
            <a:r>
              <a:rPr lang="en-US" sz="1600"/>
              <a:t>05h -If access denied)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D460D418-61AB-4721-86F3-095B70A314B1}" type="slidenum">
              <a:rPr lang="en-US" altLang="en-US" smtClean="0"/>
              <a:pPr>
                <a:defRPr/>
              </a:pPr>
              <a:t>2</a:t>
            </a:fld>
            <a:endParaRPr lang="en-US" altLang="en-US"/>
          </a:p>
        </p:txBody>
      </p:sp>
      <p:sp>
        <p:nvSpPr>
          <p:cNvPr id="69637" name="Title 1"/>
          <p:cNvSpPr>
            <a:spLocks noGrp="1"/>
          </p:cNvSpPr>
          <p:nvPr>
            <p:ph type="title"/>
          </p:nvPr>
        </p:nvSpPr>
        <p:spPr>
          <a:xfrm>
            <a:off x="533400" y="381000"/>
            <a:ext cx="8077200" cy="2209800"/>
          </a:xfrm>
        </p:spPr>
        <p:txBody>
          <a:bodyPr>
            <a:normAutofit fontScale="90000"/>
          </a:bodyPr>
          <a:lstStyle/>
          <a:p>
            <a:pPr eaLnBrk="1" hangingPunct="1"/>
            <a:r>
              <a:rPr lang="en-US" smtClean="0"/>
              <a:t>Using keyboard and video display</a:t>
            </a:r>
            <a:br>
              <a:rPr lang="en-US" smtClean="0"/>
            </a:br>
            <a:r>
              <a:rPr lang="en-US" smtClean="0"/>
              <a:t> (DOS 21H functions, BIOS 10H functions)</a:t>
            </a:r>
            <a:br>
              <a:rPr lang="en-US" smtClean="0"/>
            </a:br>
            <a:r>
              <a:rPr lang="en-US" smtClean="0"/>
              <a:t/>
            </a:r>
            <a:br>
              <a:rPr lang="en-US" smtClean="0"/>
            </a:br>
            <a:r>
              <a:rPr lang="pt-BR" b="1" smtClean="0"/>
              <a:t>     </a:t>
            </a:r>
            <a:endParaRPr lang="en-US" smtClean="0"/>
          </a:p>
        </p:txBody>
      </p:sp>
      <p:graphicFrame>
        <p:nvGraphicFramePr>
          <p:cNvPr id="7" name="Table 6"/>
          <p:cNvGraphicFramePr>
            <a:graphicFrameLocks noGrp="1"/>
          </p:cNvGraphicFramePr>
          <p:nvPr/>
        </p:nvGraphicFramePr>
        <p:xfrm>
          <a:off x="762000" y="2667000"/>
          <a:ext cx="7086600" cy="3048000"/>
        </p:xfrm>
        <a:graphic>
          <a:graphicData uri="http://schemas.openxmlformats.org/drawingml/2006/table">
            <a:tbl>
              <a:tblPr firstRow="1" bandRow="1">
                <a:tableStyleId>{5C22544A-7EE6-4342-B048-85BDC9FD1C3A}</a:tableStyleId>
              </a:tblPr>
              <a:tblGrid>
                <a:gridCol w="3543300">
                  <a:extLst>
                    <a:ext uri="{9D8B030D-6E8A-4147-A177-3AD203B41FA5}">
                      <a16:colId xmlns:a16="http://schemas.microsoft.com/office/drawing/2014/main" val="20000"/>
                    </a:ext>
                  </a:extLst>
                </a:gridCol>
                <a:gridCol w="3543300">
                  <a:extLst>
                    <a:ext uri="{9D8B030D-6E8A-4147-A177-3AD203B41FA5}">
                      <a16:colId xmlns:a16="http://schemas.microsoft.com/office/drawing/2014/main" val="20001"/>
                    </a:ext>
                  </a:extLst>
                </a:gridCol>
              </a:tblGrid>
              <a:tr h="508000">
                <a:tc>
                  <a:txBody>
                    <a:bodyPr/>
                    <a:lstStyle/>
                    <a:p>
                      <a:pPr algn="l"/>
                      <a:r>
                        <a:rPr lang="en-US" dirty="0" smtClean="0"/>
                        <a:t>Interrupt Type</a:t>
                      </a:r>
                      <a:endParaRPr lang="en-US" dirty="0"/>
                    </a:p>
                  </a:txBody>
                  <a:tcPr/>
                </a:tc>
                <a:tc>
                  <a:txBody>
                    <a:bodyPr/>
                    <a:lstStyle/>
                    <a:p>
                      <a:pPr algn="l"/>
                      <a:r>
                        <a:rPr lang="en-US" dirty="0" smtClean="0"/>
                        <a:t>Description</a:t>
                      </a:r>
                      <a:endParaRPr lang="en-US" dirty="0"/>
                    </a:p>
                  </a:txBody>
                  <a:tcPr/>
                </a:tc>
                <a:extLst>
                  <a:ext uri="{0D108BD9-81ED-4DB2-BD59-A6C34878D82A}">
                    <a16:rowId xmlns:a16="http://schemas.microsoft.com/office/drawing/2014/main" val="10000"/>
                  </a:ext>
                </a:extLst>
              </a:tr>
              <a:tr h="508000">
                <a:tc>
                  <a:txBody>
                    <a:bodyPr/>
                    <a:lstStyle/>
                    <a:p>
                      <a:pPr algn="l"/>
                      <a:r>
                        <a:rPr lang="pt-BR" sz="1800" dirty="0" smtClean="0"/>
                        <a:t>00h-1Fh</a:t>
                      </a:r>
                      <a:endParaRPr lang="en-US" dirty="0"/>
                    </a:p>
                  </a:txBody>
                  <a:tcPr/>
                </a:tc>
                <a:tc>
                  <a:txBody>
                    <a:bodyPr/>
                    <a:lstStyle/>
                    <a:p>
                      <a:pPr algn="l"/>
                      <a:r>
                        <a:rPr lang="pt-BR" sz="1800" dirty="0" smtClean="0"/>
                        <a:t>BIOS Interrupts </a:t>
                      </a:r>
                      <a:endParaRPr lang="en-US" dirty="0"/>
                    </a:p>
                  </a:txBody>
                  <a:tcPr/>
                </a:tc>
                <a:extLst>
                  <a:ext uri="{0D108BD9-81ED-4DB2-BD59-A6C34878D82A}">
                    <a16:rowId xmlns:a16="http://schemas.microsoft.com/office/drawing/2014/main" val="10001"/>
                  </a:ext>
                </a:extLst>
              </a:tr>
              <a:tr h="508000">
                <a:tc>
                  <a:txBody>
                    <a:bodyPr/>
                    <a:lstStyle/>
                    <a:p>
                      <a:pPr algn="l"/>
                      <a:r>
                        <a:rPr lang="pt-BR" sz="1800" dirty="0" smtClean="0"/>
                        <a:t>20h-3Fh      </a:t>
                      </a:r>
                      <a:endParaRPr lang="en-US" dirty="0"/>
                    </a:p>
                  </a:txBody>
                  <a:tcPr/>
                </a:tc>
                <a:tc>
                  <a:txBody>
                    <a:bodyPr/>
                    <a:lstStyle/>
                    <a:p>
                      <a:pPr algn="l"/>
                      <a:r>
                        <a:rPr lang="pt-BR" sz="1800" dirty="0" smtClean="0"/>
                        <a:t>DOS Interrupts</a:t>
                      </a:r>
                      <a:endParaRPr lang="en-US" dirty="0"/>
                    </a:p>
                  </a:txBody>
                  <a:tcPr/>
                </a:tc>
                <a:extLst>
                  <a:ext uri="{0D108BD9-81ED-4DB2-BD59-A6C34878D82A}">
                    <a16:rowId xmlns:a16="http://schemas.microsoft.com/office/drawing/2014/main" val="10002"/>
                  </a:ext>
                </a:extLst>
              </a:tr>
              <a:tr h="508000">
                <a:tc>
                  <a:txBody>
                    <a:bodyPr/>
                    <a:lstStyle/>
                    <a:p>
                      <a:pPr algn="l"/>
                      <a:r>
                        <a:rPr lang="en-US" sz="1800" dirty="0" smtClean="0"/>
                        <a:t>40h-7Fh </a:t>
                      </a:r>
                      <a:endParaRPr lang="en-US" dirty="0"/>
                    </a:p>
                  </a:txBody>
                  <a:tcPr/>
                </a:tc>
                <a:tc>
                  <a:txBody>
                    <a:bodyPr/>
                    <a:lstStyle/>
                    <a:p>
                      <a:pPr algn="l"/>
                      <a:r>
                        <a:rPr lang="en-US" sz="1800" dirty="0" smtClean="0"/>
                        <a:t>reserved</a:t>
                      </a:r>
                      <a:endParaRPr lang="en-US" dirty="0"/>
                    </a:p>
                  </a:txBody>
                  <a:tcPr/>
                </a:tc>
                <a:extLst>
                  <a:ext uri="{0D108BD9-81ED-4DB2-BD59-A6C34878D82A}">
                    <a16:rowId xmlns:a16="http://schemas.microsoft.com/office/drawing/2014/main" val="10003"/>
                  </a:ext>
                </a:extLst>
              </a:tr>
              <a:tr h="508000">
                <a:tc>
                  <a:txBody>
                    <a:bodyPr/>
                    <a:lstStyle/>
                    <a:p>
                      <a:pPr algn="l"/>
                      <a:r>
                        <a:rPr lang="en-US" sz="1800" dirty="0" smtClean="0"/>
                        <a:t>80h-F0h</a:t>
                      </a:r>
                      <a:endParaRPr lang="en-US" dirty="0"/>
                    </a:p>
                  </a:txBody>
                  <a:tcPr/>
                </a:tc>
                <a:tc>
                  <a:txBody>
                    <a:bodyPr/>
                    <a:lstStyle/>
                    <a:p>
                      <a:pPr algn="l"/>
                      <a:r>
                        <a:rPr lang="en-US" sz="1800" dirty="0" smtClean="0"/>
                        <a:t>ROM BASIC </a:t>
                      </a:r>
                      <a:endParaRPr lang="en-US" dirty="0"/>
                    </a:p>
                  </a:txBody>
                  <a:tcPr/>
                </a:tc>
                <a:extLst>
                  <a:ext uri="{0D108BD9-81ED-4DB2-BD59-A6C34878D82A}">
                    <a16:rowId xmlns:a16="http://schemas.microsoft.com/office/drawing/2014/main" val="10004"/>
                  </a:ext>
                </a:extLst>
              </a:tr>
              <a:tr h="508000">
                <a:tc>
                  <a:txBody>
                    <a:bodyPr/>
                    <a:lstStyle/>
                    <a:p>
                      <a:pPr algn="l"/>
                      <a:r>
                        <a:rPr lang="en-US" sz="1800" dirty="0" smtClean="0"/>
                        <a:t>F1h-FFh</a:t>
                      </a:r>
                      <a:endParaRPr lang="en-US" dirty="0"/>
                    </a:p>
                  </a:txBody>
                  <a:tcPr/>
                </a:tc>
                <a:tc>
                  <a:txBody>
                    <a:bodyPr/>
                    <a:lstStyle/>
                    <a:p>
                      <a:pPr algn="l"/>
                      <a:r>
                        <a:rPr lang="en-US" sz="1800" dirty="0" smtClean="0"/>
                        <a:t>not used</a:t>
                      </a:r>
                      <a:r>
                        <a:rPr lang="pt-BR" sz="1800" dirty="0" smtClean="0"/>
                        <a:t> </a:t>
                      </a:r>
                      <a:endParaRPr lang="en-US" dirty="0"/>
                    </a:p>
                  </a:txBody>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3"/>
          <p:cNvSpPr>
            <a:spLocks noGrp="1" noChangeArrowheads="1"/>
          </p:cNvSpPr>
          <p:nvPr>
            <p:ph type="body" idx="1"/>
          </p:nvPr>
        </p:nvSpPr>
        <p:spPr>
          <a:xfrm>
            <a:off x="533400" y="457200"/>
            <a:ext cx="8229600" cy="5064125"/>
          </a:xfrm>
        </p:spPr>
        <p:txBody>
          <a:bodyPr>
            <a:normAutofit lnSpcReduction="10000"/>
          </a:bodyPr>
          <a:lstStyle/>
          <a:p>
            <a:pPr>
              <a:buFont typeface="Wingdings" pitchFamily="2" charset="2"/>
              <a:buNone/>
            </a:pPr>
            <a:r>
              <a:rPr lang="en-US" b="1" u="sng" smtClean="0"/>
              <a:t>Example:</a:t>
            </a:r>
          </a:p>
          <a:p>
            <a:pPr>
              <a:buFont typeface="Wingdings" pitchFamily="2" charset="2"/>
              <a:buNone/>
            </a:pPr>
            <a:endParaRPr lang="en-US" b="1" u="sng" smtClean="0"/>
          </a:p>
          <a:p>
            <a:pPr>
              <a:buFont typeface="Wingdings" pitchFamily="2" charset="2"/>
              <a:buNone/>
            </a:pPr>
            <a:r>
              <a:rPr lang="en-US" sz="1800" smtClean="0"/>
              <a:t>data segment</a:t>
            </a:r>
          </a:p>
          <a:p>
            <a:pPr>
              <a:buFont typeface="Wingdings" pitchFamily="2" charset="2"/>
              <a:buNone/>
            </a:pPr>
            <a:r>
              <a:rPr lang="en-US" sz="1800" smtClean="0"/>
              <a:t>file1 db ‘abc.txt’,0</a:t>
            </a:r>
          </a:p>
          <a:p>
            <a:pPr>
              <a:buFont typeface="Wingdings" pitchFamily="2" charset="2"/>
              <a:buNone/>
            </a:pPr>
            <a:r>
              <a:rPr lang="en-US" sz="1800" smtClean="0"/>
              <a:t>file2 db ‘c:\xyz\abd.txt’,0</a:t>
            </a:r>
          </a:p>
          <a:p>
            <a:pPr>
              <a:buFont typeface="Wingdings" pitchFamily="2" charset="2"/>
              <a:buNone/>
            </a:pPr>
            <a:r>
              <a:rPr lang="en-US" sz="1800" smtClean="0"/>
              <a:t>file3 db ‘c:\mn.txt’,0</a:t>
            </a:r>
          </a:p>
          <a:p>
            <a:pPr>
              <a:buFont typeface="Wingdings" pitchFamily="2" charset="2"/>
              <a:buNone/>
            </a:pPr>
            <a:r>
              <a:rPr lang="en-US" sz="1800" smtClean="0"/>
              <a:t>Data ends</a:t>
            </a:r>
          </a:p>
          <a:p>
            <a:pPr>
              <a:buFont typeface="Wingdings" pitchFamily="2" charset="2"/>
              <a:buNone/>
            </a:pPr>
            <a:r>
              <a:rPr lang="en-US" sz="1800" smtClean="0"/>
              <a:t>Code segment</a:t>
            </a:r>
          </a:p>
          <a:p>
            <a:pPr>
              <a:buFont typeface="Wingdings" pitchFamily="2" charset="2"/>
              <a:buNone/>
            </a:pPr>
            <a:r>
              <a:rPr lang="en-US" sz="1800" smtClean="0"/>
              <a:t>:</a:t>
            </a:r>
          </a:p>
          <a:p>
            <a:pPr>
              <a:buFont typeface="Wingdings" pitchFamily="2" charset="2"/>
              <a:buNone/>
            </a:pPr>
            <a:r>
              <a:rPr lang="en-US" sz="1800" smtClean="0"/>
              <a:t>LEA DX,file1</a:t>
            </a:r>
          </a:p>
          <a:p>
            <a:pPr>
              <a:buFont typeface="Wingdings" pitchFamily="2" charset="2"/>
              <a:buNone/>
            </a:pPr>
            <a:r>
              <a:rPr lang="en-US" sz="1800" smtClean="0"/>
              <a:t>MOV CX,20H</a:t>
            </a:r>
          </a:p>
          <a:p>
            <a:pPr>
              <a:buFont typeface="Wingdings" pitchFamily="2" charset="2"/>
              <a:buNone/>
            </a:pPr>
            <a:r>
              <a:rPr lang="en-US" sz="1800" smtClean="0"/>
              <a:t>MOV AH,3CH</a:t>
            </a:r>
          </a:p>
          <a:p>
            <a:pPr>
              <a:buFont typeface="Wingdings" pitchFamily="2" charset="2"/>
              <a:buNone/>
            </a:pPr>
            <a:r>
              <a:rPr lang="en-US" sz="1800" smtClean="0"/>
              <a:t>INT 21H</a:t>
            </a:r>
          </a:p>
          <a:p>
            <a:pPr>
              <a:buFont typeface="Wingdings" pitchFamily="2" charset="2"/>
              <a:buNone/>
            </a:pPr>
            <a:r>
              <a:rPr lang="en-US" sz="1800" smtClean="0"/>
              <a:t>: </a:t>
            </a:r>
          </a:p>
          <a:p>
            <a:pPr>
              <a:buFont typeface="Wingdings" pitchFamily="2" charset="2"/>
              <a:buNone/>
            </a:pPr>
            <a:r>
              <a:rPr lang="en-US" sz="1800" smtClean="0"/>
              <a:t>code ends</a:t>
            </a:r>
          </a:p>
          <a:p>
            <a:pPr>
              <a:buFont typeface="Wingdings" pitchFamily="2" charset="2"/>
              <a:buNone/>
            </a:pPr>
            <a:endParaRPr lang="en-US" sz="1800" smtClean="0"/>
          </a:p>
        </p:txBody>
      </p:sp>
      <p:sp>
        <p:nvSpPr>
          <p:cNvPr id="2" name="Slide Number Placeholder 1"/>
          <p:cNvSpPr>
            <a:spLocks noGrp="1"/>
          </p:cNvSpPr>
          <p:nvPr>
            <p:ph type="sldNum" sz="quarter" idx="12"/>
          </p:nvPr>
        </p:nvSpPr>
        <p:spPr/>
        <p:txBody>
          <a:bodyPr/>
          <a:lstStyle/>
          <a:p>
            <a:fld id="{B6CE0B25-85FD-42D4-BD34-D4709D88C36D}" type="slidenum">
              <a:rPr lang="en-IN" smtClean="0"/>
              <a:pPr/>
              <a:t>20</a:t>
            </a:fld>
            <a:endParaRPr lang="en-I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CC18AF84-15CB-414F-98AE-DECE80BCEF34}" type="slidenum">
              <a:rPr lang="en-US" altLang="en-US"/>
              <a:pPr>
                <a:defRPr/>
              </a:pPr>
              <a:t>21</a:t>
            </a:fld>
            <a:endParaRPr lang="en-US" altLang="en-US"/>
          </a:p>
        </p:txBody>
      </p:sp>
      <p:sp>
        <p:nvSpPr>
          <p:cNvPr id="89093" name="Content Placeholder 2"/>
          <p:cNvSpPr>
            <a:spLocks noGrp="1"/>
          </p:cNvSpPr>
          <p:nvPr>
            <p:ph idx="1"/>
          </p:nvPr>
        </p:nvSpPr>
        <p:spPr>
          <a:xfrm>
            <a:off x="457200" y="914400"/>
            <a:ext cx="8382000" cy="5257800"/>
          </a:xfrm>
        </p:spPr>
        <p:txBody>
          <a:bodyPr/>
          <a:lstStyle/>
          <a:p>
            <a:pPr>
              <a:buFont typeface="Wingdings" pitchFamily="2" charset="2"/>
              <a:buNone/>
            </a:pPr>
            <a:r>
              <a:rPr lang="en-US" sz="2000" b="1" smtClean="0"/>
              <a:t>int 21h	 		open file    			function 3Dh</a:t>
            </a:r>
          </a:p>
          <a:p>
            <a:pPr>
              <a:buFont typeface="Wingdings" pitchFamily="2" charset="2"/>
              <a:buNone/>
            </a:pPr>
            <a:endParaRPr lang="en-US" sz="2400" smtClean="0"/>
          </a:p>
          <a:p>
            <a:pPr algn="just"/>
            <a:r>
              <a:rPr lang="en-US" sz="2000" smtClean="0"/>
              <a:t>Given an ASCIIZ file specification opens the specified file in the designated or default directory on the designated or default disk drive</a:t>
            </a:r>
          </a:p>
          <a:p>
            <a:r>
              <a:rPr lang="en-US" sz="2000" smtClean="0"/>
              <a:t>Calling parameters</a:t>
            </a:r>
          </a:p>
          <a:p>
            <a:pPr>
              <a:buFont typeface="Wingdings" pitchFamily="2" charset="2"/>
              <a:buNone/>
            </a:pPr>
            <a:r>
              <a:rPr lang="en-US" sz="2000" smtClean="0"/>
              <a:t>	</a:t>
            </a:r>
            <a:r>
              <a:rPr lang="en-US" sz="1800" smtClean="0"/>
              <a:t>AH=3Dh</a:t>
            </a:r>
          </a:p>
          <a:p>
            <a:pPr>
              <a:buFont typeface="Wingdings" pitchFamily="2" charset="2"/>
              <a:buNone/>
            </a:pPr>
            <a:r>
              <a:rPr lang="en-US" sz="1800" smtClean="0"/>
              <a:t>	AL=access mode(type of operations allowed for the opened file)</a:t>
            </a:r>
          </a:p>
          <a:p>
            <a:pPr>
              <a:buFont typeface="Wingdings" pitchFamily="2" charset="2"/>
              <a:buNone/>
            </a:pPr>
            <a:r>
              <a:rPr lang="en-US" sz="1800" smtClean="0"/>
              <a:t>	</a:t>
            </a:r>
            <a:r>
              <a:rPr lang="en-US" sz="1600" smtClean="0"/>
              <a:t>AL=00H,The file is opened to read</a:t>
            </a:r>
          </a:p>
          <a:p>
            <a:pPr>
              <a:buFont typeface="Wingdings" pitchFamily="2" charset="2"/>
              <a:buNone/>
            </a:pPr>
            <a:r>
              <a:rPr lang="en-US" sz="1600" smtClean="0"/>
              <a:t>	AL=01H,The file opened to write</a:t>
            </a:r>
          </a:p>
          <a:p>
            <a:pPr>
              <a:buFont typeface="Wingdings" pitchFamily="2" charset="2"/>
              <a:buNone/>
            </a:pPr>
            <a:r>
              <a:rPr lang="en-US" sz="1600" smtClean="0"/>
              <a:t>	AL=02H,the file is opened to read or write</a:t>
            </a:r>
          </a:p>
          <a:p>
            <a:pPr>
              <a:buFont typeface="Wingdings" pitchFamily="2" charset="2"/>
              <a:buNone/>
            </a:pPr>
            <a:r>
              <a:rPr lang="en-US" sz="1800" smtClean="0"/>
              <a:t>	DS:DX -&gt; seg: offset of ASCIIZ file specification</a:t>
            </a:r>
          </a:p>
          <a:p>
            <a:pPr>
              <a:buFont typeface="Wingdings" pitchFamily="2" charset="2"/>
              <a:buNone/>
            </a:pPr>
            <a:endParaRPr lang="en-US" sz="1800" smtClean="0"/>
          </a:p>
          <a:p>
            <a:r>
              <a:rPr lang="en-US" sz="2000" smtClean="0"/>
              <a:t>Return:</a:t>
            </a:r>
            <a:endParaRPr lang="en-US" sz="2000" b="1" smtClean="0"/>
          </a:p>
          <a:p>
            <a:pPr>
              <a:buFont typeface="Wingdings" pitchFamily="2" charset="2"/>
              <a:buNone/>
            </a:pPr>
            <a:r>
              <a:rPr lang="en-US" sz="1800" smtClean="0"/>
              <a:t>If successful,</a:t>
            </a:r>
            <a:r>
              <a:rPr lang="en-US" sz="1800" b="1" smtClean="0"/>
              <a:t> </a:t>
            </a:r>
            <a:r>
              <a:rPr lang="en-US" sz="1800" smtClean="0"/>
              <a:t>CF clear ,AX = file handle</a:t>
            </a:r>
          </a:p>
          <a:p>
            <a:pPr>
              <a:buFont typeface="Wingdings" pitchFamily="2" charset="2"/>
              <a:buNone/>
            </a:pPr>
            <a:r>
              <a:rPr lang="en-US" sz="1800" smtClean="0"/>
              <a:t>If not successful,CF set ,AX = error code</a:t>
            </a:r>
          </a:p>
          <a:p>
            <a:pPr>
              <a:buFont typeface="Wingdings" pitchFamily="2" charset="2"/>
              <a:buNone/>
            </a:pPr>
            <a:endParaRPr lang="en-US" sz="2000" smtClean="0"/>
          </a:p>
          <a:p>
            <a:pPr>
              <a:buFont typeface="Wingdings" pitchFamily="2" charset="2"/>
              <a:buNone/>
            </a:pPr>
            <a:endParaRPr lang="en-US" sz="2000" smtClean="0"/>
          </a:p>
        </p:txBody>
      </p:sp>
      <p:sp>
        <p:nvSpPr>
          <p:cNvPr id="89094" name="TextBox 6"/>
          <p:cNvSpPr txBox="1">
            <a:spLocks noChangeArrowheads="1"/>
          </p:cNvSpPr>
          <p:nvPr/>
        </p:nvSpPr>
        <p:spPr bwMode="auto">
          <a:xfrm>
            <a:off x="457200" y="304800"/>
            <a:ext cx="4114800" cy="461963"/>
          </a:xfrm>
          <a:prstGeom prst="rect">
            <a:avLst/>
          </a:prstGeom>
          <a:noFill/>
          <a:ln w="9525">
            <a:noFill/>
            <a:miter lim="800000"/>
            <a:headEnd/>
            <a:tailEnd/>
          </a:ln>
        </p:spPr>
        <p:txBody>
          <a:bodyPr>
            <a:spAutoFit/>
          </a:bodyPr>
          <a:lstStyle/>
          <a:p>
            <a:r>
              <a:rPr lang="en-US" sz="2400" b="1"/>
              <a:t>2.Open File: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FB8ACD0-162F-47BA-ABAC-A9096E144890}" type="slidenum">
              <a:rPr lang="en-US" altLang="en-US" smtClean="0"/>
              <a:pPr>
                <a:defRPr/>
              </a:pPr>
              <a:t>22</a:t>
            </a:fld>
            <a:endParaRPr lang="en-US" altLang="en-US"/>
          </a:p>
        </p:txBody>
      </p:sp>
      <p:sp>
        <p:nvSpPr>
          <p:cNvPr id="7" name="Rectangle 3"/>
          <p:cNvSpPr txBox="1">
            <a:spLocks noChangeArrowheads="1"/>
          </p:cNvSpPr>
          <p:nvPr/>
        </p:nvSpPr>
        <p:spPr bwMode="auto">
          <a:xfrm>
            <a:off x="381000" y="304800"/>
            <a:ext cx="8382000" cy="5791200"/>
          </a:xfrm>
          <a:prstGeom prst="rect">
            <a:avLst/>
          </a:prstGeom>
          <a:noFill/>
          <a:ln w="9525">
            <a:noFill/>
            <a:miter lim="800000"/>
            <a:headEnd/>
            <a:tailEnd/>
          </a:ln>
        </p:spPr>
        <p:txBody>
          <a:bodyPr/>
          <a:lstStyle/>
          <a:p>
            <a:pPr marL="342900" indent="-342900" eaLnBrk="0" hangingPunct="0">
              <a:lnSpc>
                <a:spcPct val="80000"/>
              </a:lnSpc>
              <a:spcBef>
                <a:spcPct val="20000"/>
              </a:spcBef>
              <a:buClr>
                <a:schemeClr val="accent1"/>
              </a:buClr>
              <a:buSzPct val="65000"/>
              <a:buFont typeface="Wingdings" pitchFamily="2" charset="2"/>
              <a:buNone/>
              <a:defRPr/>
            </a:pPr>
            <a:endParaRPr lang="en-US" sz="2800" kern="0" dirty="0">
              <a:latin typeface="+mn-lt"/>
            </a:endParaRPr>
          </a:p>
          <a:p>
            <a:pPr marL="342900" indent="-342900" eaLnBrk="0" hangingPunct="0">
              <a:lnSpc>
                <a:spcPct val="80000"/>
              </a:lnSpc>
              <a:spcBef>
                <a:spcPct val="20000"/>
              </a:spcBef>
              <a:buClr>
                <a:schemeClr val="accent1"/>
              </a:buClr>
              <a:buSzPct val="65000"/>
              <a:buFont typeface="Wingdings" pitchFamily="2" charset="2"/>
              <a:buNone/>
              <a:defRPr/>
            </a:pPr>
            <a:r>
              <a:rPr lang="en-US" sz="2800" b="1" u="sng" kern="0" dirty="0">
                <a:latin typeface="+mn-lt"/>
              </a:rPr>
              <a:t>Example:</a:t>
            </a:r>
          </a:p>
          <a:p>
            <a:pPr marL="342900" indent="-342900" eaLnBrk="0" hangingPunct="0">
              <a:lnSpc>
                <a:spcPct val="80000"/>
              </a:lnSpc>
              <a:spcBef>
                <a:spcPct val="20000"/>
              </a:spcBef>
              <a:buClr>
                <a:schemeClr val="accent1"/>
              </a:buClr>
              <a:buSzPct val="65000"/>
              <a:buFont typeface="Wingdings" pitchFamily="2" charset="2"/>
              <a:buNone/>
              <a:defRPr/>
            </a:pPr>
            <a:endParaRPr lang="en-US" sz="2800" kern="0" dirty="0">
              <a:latin typeface="+mn-lt"/>
            </a:endParaRPr>
          </a:p>
          <a:p>
            <a:pPr marL="342900" indent="-342900" eaLnBrk="0" hangingPunct="0">
              <a:lnSpc>
                <a:spcPct val="80000"/>
              </a:lnSpc>
              <a:spcBef>
                <a:spcPct val="20000"/>
              </a:spcBef>
              <a:buClr>
                <a:schemeClr val="accent1"/>
              </a:buClr>
              <a:buSzPct val="65000"/>
              <a:buFont typeface="Wingdings" pitchFamily="2" charset="2"/>
              <a:buNone/>
              <a:defRPr/>
            </a:pPr>
            <a:r>
              <a:rPr lang="en-US" sz="2000" kern="0" dirty="0">
                <a:latin typeface="+mn-lt"/>
              </a:rPr>
              <a:t>Data segment</a:t>
            </a:r>
          </a:p>
          <a:p>
            <a:pPr marL="342900" indent="-342900" eaLnBrk="0" hangingPunct="0">
              <a:lnSpc>
                <a:spcPct val="80000"/>
              </a:lnSpc>
              <a:spcBef>
                <a:spcPct val="20000"/>
              </a:spcBef>
              <a:buClr>
                <a:schemeClr val="accent1"/>
              </a:buClr>
              <a:buSzPct val="65000"/>
              <a:buFont typeface="Wingdings" pitchFamily="2" charset="2"/>
              <a:buNone/>
              <a:defRPr/>
            </a:pPr>
            <a:r>
              <a:rPr lang="en-US" sz="2000" kern="0" dirty="0">
                <a:latin typeface="+mn-lt"/>
              </a:rPr>
              <a:t>filename db ‘temp.asm’,0</a:t>
            </a:r>
          </a:p>
          <a:p>
            <a:pPr marL="342900" indent="-342900" eaLnBrk="0" hangingPunct="0">
              <a:lnSpc>
                <a:spcPct val="80000"/>
              </a:lnSpc>
              <a:spcBef>
                <a:spcPct val="20000"/>
              </a:spcBef>
              <a:buClr>
                <a:schemeClr val="accent1"/>
              </a:buClr>
              <a:buSzPct val="65000"/>
              <a:buFont typeface="Wingdings" pitchFamily="2" charset="2"/>
              <a:buNone/>
              <a:defRPr/>
            </a:pPr>
            <a:r>
              <a:rPr lang="en-US" sz="2000" kern="0" dirty="0">
                <a:latin typeface="+mn-lt"/>
              </a:rPr>
              <a:t>Data ends</a:t>
            </a:r>
          </a:p>
          <a:p>
            <a:pPr marL="342900" indent="-342900" eaLnBrk="0" hangingPunct="0">
              <a:lnSpc>
                <a:spcPct val="80000"/>
              </a:lnSpc>
              <a:spcBef>
                <a:spcPct val="20000"/>
              </a:spcBef>
              <a:buClr>
                <a:schemeClr val="accent1"/>
              </a:buClr>
              <a:buSzPct val="65000"/>
              <a:buFont typeface="Wingdings" pitchFamily="2" charset="2"/>
              <a:buNone/>
              <a:defRPr/>
            </a:pPr>
            <a:endParaRPr lang="en-US" sz="2000" kern="0" dirty="0">
              <a:latin typeface="+mn-lt"/>
            </a:endParaRPr>
          </a:p>
          <a:p>
            <a:pPr marL="342900" indent="-342900" eaLnBrk="0" hangingPunct="0">
              <a:lnSpc>
                <a:spcPct val="80000"/>
              </a:lnSpc>
              <a:spcBef>
                <a:spcPct val="20000"/>
              </a:spcBef>
              <a:buClr>
                <a:schemeClr val="accent1"/>
              </a:buClr>
              <a:buSzPct val="65000"/>
              <a:buFont typeface="Wingdings" pitchFamily="2" charset="2"/>
              <a:buNone/>
              <a:defRPr/>
            </a:pPr>
            <a:r>
              <a:rPr lang="en-US" sz="2000" kern="0" dirty="0">
                <a:latin typeface="+mn-lt"/>
              </a:rPr>
              <a:t>Code segment</a:t>
            </a:r>
          </a:p>
          <a:p>
            <a:pPr marL="342900" indent="-342900" eaLnBrk="0" hangingPunct="0">
              <a:lnSpc>
                <a:spcPct val="80000"/>
              </a:lnSpc>
              <a:spcBef>
                <a:spcPct val="20000"/>
              </a:spcBef>
              <a:buClr>
                <a:schemeClr val="accent1"/>
              </a:buClr>
              <a:buSzPct val="65000"/>
              <a:buFont typeface="Wingdings" pitchFamily="2" charset="2"/>
              <a:buNone/>
              <a:defRPr/>
            </a:pPr>
            <a:r>
              <a:rPr lang="en-US" sz="2000" kern="0" dirty="0">
                <a:latin typeface="+mn-lt"/>
              </a:rPr>
              <a:t>MOV AL, 02H</a:t>
            </a:r>
          </a:p>
          <a:p>
            <a:pPr marL="342900" indent="-342900" eaLnBrk="0" hangingPunct="0">
              <a:lnSpc>
                <a:spcPct val="80000"/>
              </a:lnSpc>
              <a:spcBef>
                <a:spcPct val="20000"/>
              </a:spcBef>
              <a:buClr>
                <a:schemeClr val="accent1"/>
              </a:buClr>
              <a:buSzPct val="65000"/>
              <a:buFont typeface="Wingdings" pitchFamily="2" charset="2"/>
              <a:buNone/>
              <a:defRPr/>
            </a:pPr>
            <a:r>
              <a:rPr lang="en-US" sz="2000" kern="0" dirty="0">
                <a:latin typeface="+mn-lt"/>
              </a:rPr>
              <a:t>MOV AH,3DH</a:t>
            </a:r>
          </a:p>
          <a:p>
            <a:pPr marL="342900" indent="-342900" eaLnBrk="0" hangingPunct="0">
              <a:lnSpc>
                <a:spcPct val="80000"/>
              </a:lnSpc>
              <a:spcBef>
                <a:spcPct val="20000"/>
              </a:spcBef>
              <a:buClr>
                <a:schemeClr val="accent1"/>
              </a:buClr>
              <a:buSzPct val="65000"/>
              <a:buFont typeface="Wingdings" pitchFamily="2" charset="2"/>
              <a:buNone/>
              <a:defRPr/>
            </a:pPr>
            <a:r>
              <a:rPr lang="en-US" sz="2000" kern="0" dirty="0">
                <a:latin typeface="+mn-lt"/>
              </a:rPr>
              <a:t>LEA DX, filename</a:t>
            </a:r>
          </a:p>
          <a:p>
            <a:pPr marL="342900" indent="-342900" eaLnBrk="0" hangingPunct="0">
              <a:lnSpc>
                <a:spcPct val="80000"/>
              </a:lnSpc>
              <a:spcBef>
                <a:spcPct val="20000"/>
              </a:spcBef>
              <a:buClr>
                <a:schemeClr val="accent1"/>
              </a:buClr>
              <a:buSzPct val="65000"/>
              <a:buFont typeface="Wingdings" pitchFamily="2" charset="2"/>
              <a:buNone/>
              <a:defRPr/>
            </a:pPr>
            <a:r>
              <a:rPr lang="en-US" sz="2000" kern="0" dirty="0">
                <a:latin typeface="+mn-lt"/>
              </a:rPr>
              <a:t>INT 21h;		AX has handle</a:t>
            </a:r>
          </a:p>
          <a:p>
            <a:pPr marL="342900" indent="-342900" eaLnBrk="0" hangingPunct="0">
              <a:lnSpc>
                <a:spcPct val="80000"/>
              </a:lnSpc>
              <a:spcBef>
                <a:spcPct val="20000"/>
              </a:spcBef>
              <a:buClr>
                <a:schemeClr val="accent1"/>
              </a:buClr>
              <a:buSzPct val="65000"/>
              <a:buFont typeface="Wingdings" pitchFamily="2" charset="2"/>
              <a:buNone/>
              <a:defRPr/>
            </a:pPr>
            <a:r>
              <a:rPr lang="en-US" sz="2000" kern="0" dirty="0">
                <a:latin typeface="+mn-lt"/>
              </a:rPr>
              <a:t>Code ends</a:t>
            </a:r>
          </a:p>
          <a:p>
            <a:pPr marL="342900" indent="-342900" eaLnBrk="0" hangingPunct="0">
              <a:lnSpc>
                <a:spcPct val="80000"/>
              </a:lnSpc>
              <a:spcBef>
                <a:spcPct val="20000"/>
              </a:spcBef>
              <a:buClr>
                <a:schemeClr val="accent1"/>
              </a:buClr>
              <a:buSzPct val="65000"/>
              <a:buFont typeface="Wingdings" pitchFamily="2" charset="2"/>
              <a:buNone/>
              <a:defRPr/>
            </a:pPr>
            <a:endParaRPr lang="en-US" kern="0" dirty="0">
              <a:latin typeface="+mn-lt"/>
            </a:endParaRPr>
          </a:p>
          <a:p>
            <a:pPr marL="342900" indent="-342900" eaLnBrk="0" hangingPunct="0">
              <a:lnSpc>
                <a:spcPct val="80000"/>
              </a:lnSpc>
              <a:spcBef>
                <a:spcPct val="20000"/>
              </a:spcBef>
              <a:buClr>
                <a:schemeClr val="accent1"/>
              </a:buClr>
              <a:buSzPct val="65000"/>
              <a:buFont typeface="Wingdings" pitchFamily="2" charset="2"/>
              <a:buNone/>
              <a:defRPr/>
            </a:pPr>
            <a:endParaRPr lang="en-US" kern="0" dirty="0">
              <a:latin typeface="+mn-lt"/>
            </a:endParaRPr>
          </a:p>
          <a:p>
            <a:pPr marL="342900" indent="-342900" eaLnBrk="0" hangingPunct="0">
              <a:lnSpc>
                <a:spcPct val="80000"/>
              </a:lnSpc>
              <a:spcBef>
                <a:spcPct val="20000"/>
              </a:spcBef>
              <a:buClr>
                <a:schemeClr val="accent1"/>
              </a:buClr>
              <a:buSzPct val="65000"/>
              <a:buFont typeface="Wingdings" pitchFamily="2" charset="2"/>
              <a:buNone/>
              <a:defRPr/>
            </a:pPr>
            <a:r>
              <a:rPr lang="en-US" sz="600" kern="0" dirty="0">
                <a:latin typeface="+mn-lt"/>
              </a:rPr>
              <a:t>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B969D62E-5F7D-4851-A896-2CBEA394C562}" type="slidenum">
              <a:rPr lang="en-US" altLang="en-US"/>
              <a:pPr>
                <a:defRPr/>
              </a:pPr>
              <a:t>23</a:t>
            </a:fld>
            <a:endParaRPr lang="en-US" altLang="en-US"/>
          </a:p>
        </p:txBody>
      </p:sp>
      <p:sp>
        <p:nvSpPr>
          <p:cNvPr id="91141" name="Content Placeholder 2"/>
          <p:cNvSpPr>
            <a:spLocks noGrp="1"/>
          </p:cNvSpPr>
          <p:nvPr>
            <p:ph idx="1"/>
          </p:nvPr>
        </p:nvSpPr>
        <p:spPr>
          <a:xfrm>
            <a:off x="457200" y="914400"/>
            <a:ext cx="8382000" cy="5257800"/>
          </a:xfrm>
        </p:spPr>
        <p:txBody>
          <a:bodyPr/>
          <a:lstStyle/>
          <a:p>
            <a:pPr>
              <a:buFont typeface="Wingdings" pitchFamily="2" charset="2"/>
              <a:buNone/>
            </a:pPr>
            <a:r>
              <a:rPr lang="en-US" sz="2000" b="1" smtClean="0"/>
              <a:t>int 21h	 		close file    			function 3Eh</a:t>
            </a:r>
          </a:p>
          <a:p>
            <a:pPr>
              <a:buFont typeface="Wingdings" pitchFamily="2" charset="2"/>
              <a:buNone/>
            </a:pPr>
            <a:endParaRPr lang="en-US" sz="2400" smtClean="0"/>
          </a:p>
          <a:p>
            <a:pPr algn="just"/>
            <a:r>
              <a:rPr lang="en-US" sz="2000" smtClean="0"/>
              <a:t>Given a file handle that was returned by previous successful open or create operation ,flushes all internal buffer to disk, closes the file, and releases the handle for reuse. If file was modified or extended the time and date, stamp and the file size are updated in directory entry</a:t>
            </a:r>
          </a:p>
          <a:p>
            <a:endParaRPr lang="en-US" sz="2000" smtClean="0"/>
          </a:p>
          <a:p>
            <a:r>
              <a:rPr lang="en-US" sz="2000" smtClean="0"/>
              <a:t>Calling parameters</a:t>
            </a:r>
          </a:p>
          <a:p>
            <a:pPr>
              <a:buFont typeface="Wingdings" pitchFamily="2" charset="2"/>
              <a:buNone/>
            </a:pPr>
            <a:r>
              <a:rPr lang="en-US" sz="2000" smtClean="0"/>
              <a:t>	 </a:t>
            </a:r>
            <a:r>
              <a:rPr lang="en-US" sz="1800" smtClean="0"/>
              <a:t>AH=3Eh</a:t>
            </a:r>
          </a:p>
          <a:p>
            <a:pPr>
              <a:buFont typeface="Wingdings" pitchFamily="2" charset="2"/>
              <a:buNone/>
            </a:pPr>
            <a:r>
              <a:rPr lang="en-US" sz="1800" smtClean="0"/>
              <a:t>	BX=file handle</a:t>
            </a:r>
          </a:p>
          <a:p>
            <a:pPr>
              <a:buFont typeface="Wingdings" pitchFamily="2" charset="2"/>
              <a:buNone/>
            </a:pPr>
            <a:endParaRPr lang="en-US" sz="1800" smtClean="0"/>
          </a:p>
          <a:p>
            <a:r>
              <a:rPr lang="en-US" sz="2000" smtClean="0"/>
              <a:t>Return:</a:t>
            </a:r>
            <a:endParaRPr lang="en-US" sz="2000" b="1" smtClean="0"/>
          </a:p>
          <a:p>
            <a:pPr>
              <a:buFont typeface="Wingdings" pitchFamily="2" charset="2"/>
              <a:buNone/>
            </a:pPr>
            <a:r>
              <a:rPr lang="en-US" sz="1800" smtClean="0"/>
              <a:t>If successful,</a:t>
            </a:r>
            <a:r>
              <a:rPr lang="en-US" sz="1800" b="1" smtClean="0"/>
              <a:t> </a:t>
            </a:r>
            <a:r>
              <a:rPr lang="en-US" sz="1800" smtClean="0"/>
              <a:t>CF clear ,</a:t>
            </a:r>
          </a:p>
          <a:p>
            <a:pPr>
              <a:buFont typeface="Wingdings" pitchFamily="2" charset="2"/>
              <a:buNone/>
            </a:pPr>
            <a:r>
              <a:rPr lang="en-US" sz="1800" smtClean="0"/>
              <a:t>If not successful,CF set ,AX = error code,6 if handle invalid or not open</a:t>
            </a:r>
          </a:p>
          <a:p>
            <a:pPr>
              <a:buFont typeface="Wingdings" pitchFamily="2" charset="2"/>
              <a:buNone/>
            </a:pPr>
            <a:endParaRPr lang="en-US" sz="2000" smtClean="0"/>
          </a:p>
          <a:p>
            <a:pPr>
              <a:buFont typeface="Wingdings" pitchFamily="2" charset="2"/>
              <a:buNone/>
            </a:pPr>
            <a:endParaRPr lang="en-US" sz="2000" smtClean="0"/>
          </a:p>
        </p:txBody>
      </p:sp>
      <p:sp>
        <p:nvSpPr>
          <p:cNvPr id="91142" name="TextBox 6"/>
          <p:cNvSpPr txBox="1">
            <a:spLocks noChangeArrowheads="1"/>
          </p:cNvSpPr>
          <p:nvPr/>
        </p:nvSpPr>
        <p:spPr bwMode="auto">
          <a:xfrm>
            <a:off x="457200" y="304800"/>
            <a:ext cx="4114800" cy="461963"/>
          </a:xfrm>
          <a:prstGeom prst="rect">
            <a:avLst/>
          </a:prstGeom>
          <a:noFill/>
          <a:ln w="9525">
            <a:noFill/>
            <a:miter lim="800000"/>
            <a:headEnd/>
            <a:tailEnd/>
          </a:ln>
        </p:spPr>
        <p:txBody>
          <a:bodyPr>
            <a:spAutoFit/>
          </a:bodyPr>
          <a:lstStyle/>
          <a:p>
            <a:r>
              <a:rPr lang="en-US" sz="2400" b="1"/>
              <a:t>3.Close File: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C77E3132-2099-4D39-8B60-0D50BD591F73}" type="slidenum">
              <a:rPr lang="en-US" altLang="en-US" smtClean="0"/>
              <a:pPr>
                <a:defRPr/>
              </a:pPr>
              <a:t>24</a:t>
            </a:fld>
            <a:endParaRPr lang="en-US" altLang="en-US"/>
          </a:p>
        </p:txBody>
      </p:sp>
      <p:sp>
        <p:nvSpPr>
          <p:cNvPr id="7" name="Rectangle 3"/>
          <p:cNvSpPr txBox="1">
            <a:spLocks noChangeArrowheads="1"/>
          </p:cNvSpPr>
          <p:nvPr/>
        </p:nvSpPr>
        <p:spPr bwMode="auto">
          <a:xfrm>
            <a:off x="381000" y="304800"/>
            <a:ext cx="8382000" cy="5791200"/>
          </a:xfrm>
          <a:prstGeom prst="rect">
            <a:avLst/>
          </a:prstGeom>
          <a:noFill/>
          <a:ln w="9525">
            <a:noFill/>
            <a:miter lim="800000"/>
            <a:headEnd/>
            <a:tailEnd/>
          </a:ln>
        </p:spPr>
        <p:txBody>
          <a:bodyPr/>
          <a:lstStyle/>
          <a:p>
            <a:pPr marL="342900" indent="-342900" eaLnBrk="0" hangingPunct="0">
              <a:lnSpc>
                <a:spcPct val="80000"/>
              </a:lnSpc>
              <a:spcBef>
                <a:spcPct val="20000"/>
              </a:spcBef>
              <a:buClr>
                <a:schemeClr val="accent1"/>
              </a:buClr>
              <a:buSzPct val="65000"/>
              <a:buFont typeface="Wingdings" pitchFamily="2" charset="2"/>
              <a:buNone/>
              <a:defRPr/>
            </a:pPr>
            <a:endParaRPr lang="en-US" sz="2800" kern="0" dirty="0">
              <a:latin typeface="+mn-lt"/>
            </a:endParaRPr>
          </a:p>
          <a:p>
            <a:pPr marL="342900" indent="-342900" eaLnBrk="0" hangingPunct="0">
              <a:lnSpc>
                <a:spcPct val="80000"/>
              </a:lnSpc>
              <a:spcBef>
                <a:spcPct val="20000"/>
              </a:spcBef>
              <a:buClr>
                <a:schemeClr val="accent1"/>
              </a:buClr>
              <a:buSzPct val="65000"/>
              <a:buFont typeface="Wingdings" pitchFamily="2" charset="2"/>
              <a:buNone/>
              <a:defRPr/>
            </a:pPr>
            <a:r>
              <a:rPr lang="en-US" sz="2800" b="1" u="sng" kern="0" dirty="0">
                <a:latin typeface="+mn-lt"/>
              </a:rPr>
              <a:t>Example:</a:t>
            </a:r>
          </a:p>
          <a:p>
            <a:pPr marL="342900" indent="-342900" eaLnBrk="0" hangingPunct="0">
              <a:lnSpc>
                <a:spcPct val="80000"/>
              </a:lnSpc>
              <a:spcBef>
                <a:spcPct val="20000"/>
              </a:spcBef>
              <a:buClr>
                <a:schemeClr val="accent1"/>
              </a:buClr>
              <a:buSzPct val="65000"/>
              <a:buFont typeface="Wingdings" pitchFamily="2" charset="2"/>
              <a:buNone/>
              <a:defRPr/>
            </a:pPr>
            <a:endParaRPr lang="en-US" sz="2800" kern="0" dirty="0">
              <a:latin typeface="+mn-lt"/>
            </a:endParaRPr>
          </a:p>
          <a:p>
            <a:pPr marL="342900" indent="-342900" eaLnBrk="0" hangingPunct="0">
              <a:lnSpc>
                <a:spcPct val="80000"/>
              </a:lnSpc>
              <a:spcBef>
                <a:spcPct val="20000"/>
              </a:spcBef>
              <a:buClr>
                <a:schemeClr val="accent1"/>
              </a:buClr>
              <a:buSzPct val="65000"/>
              <a:buFont typeface="Wingdings" pitchFamily="2" charset="2"/>
              <a:buNone/>
              <a:defRPr/>
            </a:pPr>
            <a:r>
              <a:rPr lang="en-US" sz="2000" kern="0" dirty="0">
                <a:latin typeface="+mn-lt"/>
              </a:rPr>
              <a:t>Data segment</a:t>
            </a:r>
          </a:p>
          <a:p>
            <a:pPr marL="342900" indent="-342900" eaLnBrk="0" hangingPunct="0">
              <a:lnSpc>
                <a:spcPct val="80000"/>
              </a:lnSpc>
              <a:spcBef>
                <a:spcPct val="20000"/>
              </a:spcBef>
              <a:buClr>
                <a:schemeClr val="accent1"/>
              </a:buClr>
              <a:buSzPct val="65000"/>
              <a:buFont typeface="Wingdings" pitchFamily="2" charset="2"/>
              <a:buNone/>
              <a:defRPr/>
            </a:pPr>
            <a:r>
              <a:rPr lang="en-US" sz="2000" kern="0" dirty="0">
                <a:latin typeface="+mn-lt"/>
              </a:rPr>
              <a:t>filename db ‘temp.asm’,0</a:t>
            </a:r>
          </a:p>
          <a:p>
            <a:pPr marL="342900" indent="-342900" eaLnBrk="0" hangingPunct="0">
              <a:lnSpc>
                <a:spcPct val="80000"/>
              </a:lnSpc>
              <a:spcBef>
                <a:spcPct val="20000"/>
              </a:spcBef>
              <a:buClr>
                <a:schemeClr val="accent1"/>
              </a:buClr>
              <a:buSzPct val="65000"/>
              <a:buFont typeface="Wingdings" pitchFamily="2" charset="2"/>
              <a:buNone/>
              <a:defRPr/>
            </a:pPr>
            <a:r>
              <a:rPr lang="en-US" sz="2000" kern="0" dirty="0">
                <a:latin typeface="+mn-lt"/>
              </a:rPr>
              <a:t>Data ends</a:t>
            </a:r>
          </a:p>
          <a:p>
            <a:pPr marL="342900" indent="-342900" eaLnBrk="0" hangingPunct="0">
              <a:lnSpc>
                <a:spcPct val="80000"/>
              </a:lnSpc>
              <a:spcBef>
                <a:spcPct val="20000"/>
              </a:spcBef>
              <a:buClr>
                <a:schemeClr val="accent1"/>
              </a:buClr>
              <a:buSzPct val="65000"/>
              <a:buFont typeface="Wingdings" pitchFamily="2" charset="2"/>
              <a:buNone/>
              <a:defRPr/>
            </a:pPr>
            <a:endParaRPr lang="en-US" sz="2000" kern="0" dirty="0">
              <a:latin typeface="+mn-lt"/>
            </a:endParaRPr>
          </a:p>
          <a:p>
            <a:pPr marL="342900" indent="-342900" eaLnBrk="0" hangingPunct="0">
              <a:lnSpc>
                <a:spcPct val="80000"/>
              </a:lnSpc>
              <a:spcBef>
                <a:spcPct val="20000"/>
              </a:spcBef>
              <a:buClr>
                <a:schemeClr val="accent1"/>
              </a:buClr>
              <a:buSzPct val="65000"/>
              <a:buFont typeface="Wingdings" pitchFamily="2" charset="2"/>
              <a:buNone/>
              <a:defRPr/>
            </a:pPr>
            <a:r>
              <a:rPr lang="en-US" sz="2000" kern="0" dirty="0">
                <a:latin typeface="+mn-lt"/>
              </a:rPr>
              <a:t>Code segment</a:t>
            </a:r>
          </a:p>
          <a:p>
            <a:pPr marL="342900" indent="-342900" eaLnBrk="0" hangingPunct="0">
              <a:lnSpc>
                <a:spcPct val="80000"/>
              </a:lnSpc>
              <a:spcBef>
                <a:spcPct val="20000"/>
              </a:spcBef>
              <a:buClr>
                <a:schemeClr val="accent1"/>
              </a:buClr>
              <a:buSzPct val="65000"/>
              <a:buFont typeface="Wingdings" pitchFamily="2" charset="2"/>
              <a:buNone/>
              <a:defRPr/>
            </a:pPr>
            <a:r>
              <a:rPr lang="en-US" sz="2000" kern="0" dirty="0">
                <a:latin typeface="+mn-lt"/>
              </a:rPr>
              <a:t>MOV BX,AX	;Assume AX has the file handle</a:t>
            </a:r>
          </a:p>
          <a:p>
            <a:pPr marL="342900" indent="-342900" eaLnBrk="0" hangingPunct="0">
              <a:lnSpc>
                <a:spcPct val="80000"/>
              </a:lnSpc>
              <a:spcBef>
                <a:spcPct val="20000"/>
              </a:spcBef>
              <a:buClr>
                <a:schemeClr val="accent1"/>
              </a:buClr>
              <a:buSzPct val="65000"/>
              <a:buFont typeface="Wingdings" pitchFamily="2" charset="2"/>
              <a:buNone/>
              <a:defRPr/>
            </a:pPr>
            <a:r>
              <a:rPr lang="en-US" sz="2000" kern="0" dirty="0">
                <a:latin typeface="+mn-lt"/>
              </a:rPr>
              <a:t>MOV AH,3EH</a:t>
            </a:r>
          </a:p>
          <a:p>
            <a:pPr marL="342900" indent="-342900" eaLnBrk="0" hangingPunct="0">
              <a:lnSpc>
                <a:spcPct val="80000"/>
              </a:lnSpc>
              <a:spcBef>
                <a:spcPct val="20000"/>
              </a:spcBef>
              <a:buClr>
                <a:schemeClr val="accent1"/>
              </a:buClr>
              <a:buSzPct val="65000"/>
              <a:buFont typeface="Wingdings" pitchFamily="2" charset="2"/>
              <a:buNone/>
              <a:defRPr/>
            </a:pPr>
            <a:r>
              <a:rPr lang="en-US" sz="2000" kern="0" dirty="0">
                <a:latin typeface="+mn-lt"/>
              </a:rPr>
              <a:t>INT 21h</a:t>
            </a:r>
          </a:p>
          <a:p>
            <a:pPr marL="342900" indent="-342900" eaLnBrk="0" hangingPunct="0">
              <a:lnSpc>
                <a:spcPct val="80000"/>
              </a:lnSpc>
              <a:spcBef>
                <a:spcPct val="20000"/>
              </a:spcBef>
              <a:buClr>
                <a:schemeClr val="accent1"/>
              </a:buClr>
              <a:buSzPct val="65000"/>
              <a:buFont typeface="Wingdings" pitchFamily="2" charset="2"/>
              <a:buNone/>
              <a:defRPr/>
            </a:pPr>
            <a:r>
              <a:rPr lang="en-US" sz="2000" kern="0" dirty="0">
                <a:latin typeface="+mn-lt"/>
              </a:rPr>
              <a:t>Code ends</a:t>
            </a:r>
          </a:p>
          <a:p>
            <a:pPr marL="342900" indent="-342900" eaLnBrk="0" hangingPunct="0">
              <a:lnSpc>
                <a:spcPct val="80000"/>
              </a:lnSpc>
              <a:spcBef>
                <a:spcPct val="20000"/>
              </a:spcBef>
              <a:buClr>
                <a:schemeClr val="accent1"/>
              </a:buClr>
              <a:buSzPct val="65000"/>
              <a:buFont typeface="Wingdings" pitchFamily="2" charset="2"/>
              <a:buNone/>
              <a:defRPr/>
            </a:pPr>
            <a:endParaRPr lang="en-US" kern="0" dirty="0">
              <a:latin typeface="+mn-lt"/>
            </a:endParaRPr>
          </a:p>
          <a:p>
            <a:pPr marL="342900" indent="-342900" eaLnBrk="0" hangingPunct="0">
              <a:lnSpc>
                <a:spcPct val="80000"/>
              </a:lnSpc>
              <a:spcBef>
                <a:spcPct val="20000"/>
              </a:spcBef>
              <a:buClr>
                <a:schemeClr val="accent1"/>
              </a:buClr>
              <a:buSzPct val="65000"/>
              <a:buFont typeface="Wingdings" pitchFamily="2" charset="2"/>
              <a:buNone/>
              <a:defRPr/>
            </a:pPr>
            <a:endParaRPr lang="en-US" kern="0" dirty="0">
              <a:latin typeface="+mn-lt"/>
            </a:endParaRPr>
          </a:p>
          <a:p>
            <a:pPr marL="342900" indent="-342900" eaLnBrk="0" hangingPunct="0">
              <a:lnSpc>
                <a:spcPct val="80000"/>
              </a:lnSpc>
              <a:spcBef>
                <a:spcPct val="20000"/>
              </a:spcBef>
              <a:buClr>
                <a:schemeClr val="accent1"/>
              </a:buClr>
              <a:buSzPct val="65000"/>
              <a:buFont typeface="Wingdings" pitchFamily="2" charset="2"/>
              <a:buNone/>
              <a:defRPr/>
            </a:pPr>
            <a:r>
              <a:rPr lang="en-US" sz="600" kern="0" dirty="0">
                <a:latin typeface="+mn-lt"/>
              </a:rPr>
              <a: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E76B90FA-CFE4-4025-AA10-00B95084E986}" type="slidenum">
              <a:rPr lang="en-US" altLang="en-US"/>
              <a:pPr>
                <a:defRPr/>
              </a:pPr>
              <a:t>25</a:t>
            </a:fld>
            <a:endParaRPr lang="en-US" altLang="en-US"/>
          </a:p>
        </p:txBody>
      </p:sp>
      <p:sp>
        <p:nvSpPr>
          <p:cNvPr id="93189" name="Content Placeholder 2"/>
          <p:cNvSpPr>
            <a:spLocks noGrp="1"/>
          </p:cNvSpPr>
          <p:nvPr>
            <p:ph idx="1"/>
          </p:nvPr>
        </p:nvSpPr>
        <p:spPr>
          <a:xfrm>
            <a:off x="457200" y="914400"/>
            <a:ext cx="8382000" cy="5257800"/>
          </a:xfrm>
        </p:spPr>
        <p:txBody>
          <a:bodyPr/>
          <a:lstStyle/>
          <a:p>
            <a:pPr>
              <a:buFont typeface="Wingdings" pitchFamily="2" charset="2"/>
              <a:buNone/>
            </a:pPr>
            <a:r>
              <a:rPr lang="en-US" sz="2000" b="1" dirty="0" err="1" smtClean="0"/>
              <a:t>int</a:t>
            </a:r>
            <a:r>
              <a:rPr lang="en-US" sz="2000" b="1" dirty="0" smtClean="0"/>
              <a:t> 21h	 		read file    			function 3Fh</a:t>
            </a:r>
          </a:p>
          <a:p>
            <a:pPr>
              <a:buFont typeface="Wingdings" pitchFamily="2" charset="2"/>
              <a:buNone/>
            </a:pPr>
            <a:endParaRPr lang="en-US" sz="2400" dirty="0" smtClean="0"/>
          </a:p>
          <a:p>
            <a:pPr algn="just"/>
            <a:r>
              <a:rPr lang="en-US" sz="2000" dirty="0" smtClean="0"/>
              <a:t>Given a valid file handle from a previous successful open or create operation, a buffer address and a length in bytes, transfers data at the current file pointer from the file into the buffer and then updates the file pointer position.</a:t>
            </a:r>
          </a:p>
          <a:p>
            <a:pPr>
              <a:buFont typeface="Wingdings" pitchFamily="2" charset="2"/>
              <a:buNone/>
            </a:pPr>
            <a:endParaRPr lang="en-US" sz="2000" dirty="0" smtClean="0"/>
          </a:p>
          <a:p>
            <a:r>
              <a:rPr lang="en-US" sz="2000" dirty="0" smtClean="0"/>
              <a:t>Calling parameters</a:t>
            </a:r>
          </a:p>
          <a:p>
            <a:pPr>
              <a:buFont typeface="Wingdings" pitchFamily="2" charset="2"/>
              <a:buNone/>
            </a:pPr>
            <a:r>
              <a:rPr lang="en-US" sz="2000" dirty="0" smtClean="0"/>
              <a:t>	 </a:t>
            </a:r>
            <a:r>
              <a:rPr lang="en-US" sz="1800" dirty="0" smtClean="0"/>
              <a:t>AH=3Fh</a:t>
            </a:r>
          </a:p>
          <a:p>
            <a:pPr>
              <a:buFont typeface="Wingdings" pitchFamily="2" charset="2"/>
              <a:buNone/>
            </a:pPr>
            <a:r>
              <a:rPr lang="en-US" sz="1800" dirty="0" smtClean="0"/>
              <a:t>	BX=File handle </a:t>
            </a:r>
          </a:p>
          <a:p>
            <a:pPr>
              <a:buFont typeface="Wingdings" pitchFamily="2" charset="2"/>
              <a:buNone/>
            </a:pPr>
            <a:r>
              <a:rPr lang="en-US" sz="1800" dirty="0" smtClean="0"/>
              <a:t>	CX=no of bytes to be read</a:t>
            </a:r>
          </a:p>
          <a:p>
            <a:pPr>
              <a:buFont typeface="Wingdings" pitchFamily="2" charset="2"/>
              <a:buNone/>
            </a:pPr>
            <a:r>
              <a:rPr lang="en-US" sz="1800" dirty="0" smtClean="0"/>
              <a:t>	DS:DX -&gt; </a:t>
            </a:r>
            <a:r>
              <a:rPr lang="en-US" sz="1800" dirty="0" err="1" smtClean="0"/>
              <a:t>seg</a:t>
            </a:r>
            <a:r>
              <a:rPr lang="en-US" sz="1800" dirty="0" smtClean="0"/>
              <a:t>: offset of buffer area</a:t>
            </a:r>
          </a:p>
          <a:p>
            <a:r>
              <a:rPr lang="en-US" sz="2000" dirty="0" smtClean="0"/>
              <a:t>Return:</a:t>
            </a:r>
            <a:endParaRPr lang="en-US" sz="2000" b="1" dirty="0" smtClean="0"/>
          </a:p>
          <a:p>
            <a:pPr>
              <a:buFont typeface="Wingdings" pitchFamily="2" charset="2"/>
              <a:buNone/>
            </a:pPr>
            <a:r>
              <a:rPr lang="en-US" sz="1800" dirty="0" smtClean="0"/>
              <a:t>If successful,</a:t>
            </a:r>
            <a:r>
              <a:rPr lang="en-US" sz="1800" b="1" dirty="0" smtClean="0"/>
              <a:t> </a:t>
            </a:r>
            <a:r>
              <a:rPr lang="en-US" sz="1800" dirty="0" smtClean="0"/>
              <a:t>CF clear ,AX = no of bytes read</a:t>
            </a:r>
          </a:p>
          <a:p>
            <a:pPr>
              <a:buFont typeface="Wingdings" pitchFamily="2" charset="2"/>
              <a:buNone/>
            </a:pPr>
            <a:r>
              <a:rPr lang="en-US" sz="1800" dirty="0" smtClean="0"/>
              <a:t>If not </a:t>
            </a:r>
            <a:r>
              <a:rPr lang="en-US" sz="1800" dirty="0" err="1" smtClean="0"/>
              <a:t>successful,CF</a:t>
            </a:r>
            <a:r>
              <a:rPr lang="en-US" sz="1800" dirty="0" smtClean="0"/>
              <a:t> set ,AX = error code</a:t>
            </a:r>
          </a:p>
          <a:p>
            <a:pPr>
              <a:buFont typeface="Wingdings" pitchFamily="2" charset="2"/>
              <a:buNone/>
            </a:pPr>
            <a:endParaRPr lang="en-US" sz="2000" dirty="0" smtClean="0"/>
          </a:p>
          <a:p>
            <a:pPr>
              <a:buFont typeface="Wingdings" pitchFamily="2" charset="2"/>
              <a:buNone/>
            </a:pPr>
            <a:endParaRPr lang="en-US" sz="2000" dirty="0" smtClean="0"/>
          </a:p>
        </p:txBody>
      </p:sp>
      <p:sp>
        <p:nvSpPr>
          <p:cNvPr id="93190" name="TextBox 6"/>
          <p:cNvSpPr txBox="1">
            <a:spLocks noChangeArrowheads="1"/>
          </p:cNvSpPr>
          <p:nvPr/>
        </p:nvSpPr>
        <p:spPr bwMode="auto">
          <a:xfrm>
            <a:off x="457200" y="304800"/>
            <a:ext cx="4114800" cy="461963"/>
          </a:xfrm>
          <a:prstGeom prst="rect">
            <a:avLst/>
          </a:prstGeom>
          <a:noFill/>
          <a:ln w="9525">
            <a:noFill/>
            <a:miter lim="800000"/>
            <a:headEnd/>
            <a:tailEnd/>
          </a:ln>
        </p:spPr>
        <p:txBody>
          <a:bodyPr>
            <a:spAutoFit/>
          </a:bodyPr>
          <a:lstStyle/>
          <a:p>
            <a:r>
              <a:rPr lang="en-US" sz="2400" b="1"/>
              <a:t>4.Read File: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3"/>
          <p:cNvSpPr>
            <a:spLocks noGrp="1" noChangeArrowheads="1"/>
          </p:cNvSpPr>
          <p:nvPr>
            <p:ph type="body" sz="half" idx="1"/>
          </p:nvPr>
        </p:nvSpPr>
        <p:spPr>
          <a:xfrm>
            <a:off x="381000" y="304800"/>
            <a:ext cx="8534400" cy="5638800"/>
          </a:xfrm>
        </p:spPr>
        <p:txBody>
          <a:bodyPr>
            <a:normAutofit lnSpcReduction="10000"/>
          </a:bodyPr>
          <a:lstStyle/>
          <a:p>
            <a:pPr>
              <a:lnSpc>
                <a:spcPct val="80000"/>
              </a:lnSpc>
              <a:buFont typeface="Wingdings" pitchFamily="2" charset="2"/>
              <a:buNone/>
            </a:pPr>
            <a:r>
              <a:rPr lang="en-US" sz="2400" b="1" u="sng" dirty="0" smtClean="0"/>
              <a:t>Example(</a:t>
            </a:r>
            <a:r>
              <a:rPr lang="en-US" sz="2400" dirty="0" smtClean="0"/>
              <a:t>Open/read/closing the file)</a:t>
            </a:r>
          </a:p>
          <a:p>
            <a:pPr>
              <a:lnSpc>
                <a:spcPct val="80000"/>
              </a:lnSpc>
              <a:buFont typeface="Wingdings" pitchFamily="2" charset="2"/>
              <a:buNone/>
            </a:pPr>
            <a:endParaRPr lang="en-US" sz="1800" dirty="0" smtClean="0"/>
          </a:p>
          <a:p>
            <a:pPr>
              <a:lnSpc>
                <a:spcPct val="80000"/>
              </a:lnSpc>
              <a:buFont typeface="Wingdings" pitchFamily="2" charset="2"/>
              <a:buNone/>
            </a:pPr>
            <a:r>
              <a:rPr lang="en-US" sz="1800" dirty="0" smtClean="0"/>
              <a:t>DATA SEGMENT</a:t>
            </a:r>
          </a:p>
          <a:p>
            <a:pPr>
              <a:lnSpc>
                <a:spcPct val="80000"/>
              </a:lnSpc>
              <a:buFont typeface="Wingdings" pitchFamily="2" charset="2"/>
              <a:buNone/>
            </a:pPr>
            <a:r>
              <a:rPr lang="en-US" sz="1800" dirty="0" smtClean="0"/>
              <a:t>	filename db ‘temp.asm’,0</a:t>
            </a:r>
          </a:p>
          <a:p>
            <a:pPr>
              <a:lnSpc>
                <a:spcPct val="80000"/>
              </a:lnSpc>
              <a:buFont typeface="Wingdings" pitchFamily="2" charset="2"/>
              <a:buNone/>
            </a:pPr>
            <a:r>
              <a:rPr lang="en-US" sz="1800" dirty="0" smtClean="0"/>
              <a:t>	</a:t>
            </a:r>
            <a:r>
              <a:rPr lang="en-US" sz="1800" dirty="0" err="1" smtClean="0"/>
              <a:t>buf</a:t>
            </a:r>
            <a:r>
              <a:rPr lang="en-US" sz="1800" dirty="0" smtClean="0"/>
              <a:t> db 256 dup(?)</a:t>
            </a:r>
          </a:p>
          <a:p>
            <a:pPr>
              <a:lnSpc>
                <a:spcPct val="80000"/>
              </a:lnSpc>
              <a:buFont typeface="Wingdings" pitchFamily="2" charset="2"/>
              <a:buNone/>
            </a:pPr>
            <a:r>
              <a:rPr lang="en-US" sz="1800" dirty="0" smtClean="0"/>
              <a:t>DATA ENDS</a:t>
            </a:r>
          </a:p>
          <a:p>
            <a:pPr>
              <a:lnSpc>
                <a:spcPct val="80000"/>
              </a:lnSpc>
              <a:buFont typeface="Wingdings" pitchFamily="2" charset="2"/>
              <a:buNone/>
            </a:pPr>
            <a:endParaRPr lang="en-US" sz="1800" dirty="0" smtClean="0"/>
          </a:p>
          <a:p>
            <a:pPr>
              <a:lnSpc>
                <a:spcPct val="80000"/>
              </a:lnSpc>
              <a:buFont typeface="Wingdings" pitchFamily="2" charset="2"/>
              <a:buNone/>
            </a:pPr>
            <a:r>
              <a:rPr lang="en-US" sz="1800" dirty="0" smtClean="0"/>
              <a:t>CODE SEGMENT</a:t>
            </a:r>
          </a:p>
          <a:p>
            <a:pPr>
              <a:lnSpc>
                <a:spcPct val="80000"/>
              </a:lnSpc>
              <a:buFont typeface="Wingdings" pitchFamily="2" charset="2"/>
              <a:buNone/>
            </a:pPr>
            <a:r>
              <a:rPr lang="en-US" sz="1800" dirty="0" smtClean="0"/>
              <a:t>	MOV AL, 02H</a:t>
            </a:r>
          </a:p>
          <a:p>
            <a:pPr>
              <a:lnSpc>
                <a:spcPct val="80000"/>
              </a:lnSpc>
              <a:buFont typeface="Wingdings" pitchFamily="2" charset="2"/>
              <a:buNone/>
            </a:pPr>
            <a:r>
              <a:rPr lang="en-US" sz="1800" dirty="0" smtClean="0"/>
              <a:t>	MOV AH,3DH   		;Open file function</a:t>
            </a:r>
          </a:p>
          <a:p>
            <a:pPr>
              <a:lnSpc>
                <a:spcPct val="80000"/>
              </a:lnSpc>
              <a:buFont typeface="Wingdings" pitchFamily="2" charset="2"/>
              <a:buNone/>
            </a:pPr>
            <a:r>
              <a:rPr lang="en-US" sz="1800" dirty="0" smtClean="0"/>
              <a:t>	LEA </a:t>
            </a:r>
            <a:r>
              <a:rPr lang="en-US" sz="1800" dirty="0" err="1" smtClean="0"/>
              <a:t>DX,filename</a:t>
            </a:r>
            <a:r>
              <a:rPr lang="en-US" sz="1800" dirty="0" smtClean="0"/>
              <a:t>		;address of filename</a:t>
            </a:r>
          </a:p>
          <a:p>
            <a:pPr>
              <a:lnSpc>
                <a:spcPct val="80000"/>
              </a:lnSpc>
              <a:buFont typeface="Wingdings" pitchFamily="2" charset="2"/>
              <a:buNone/>
            </a:pPr>
            <a:r>
              <a:rPr lang="en-US" sz="1800" dirty="0" smtClean="0"/>
              <a:t>	INT 21h			;AX has handle</a:t>
            </a:r>
          </a:p>
          <a:p>
            <a:pPr>
              <a:lnSpc>
                <a:spcPct val="80000"/>
              </a:lnSpc>
              <a:buFont typeface="Wingdings" pitchFamily="2" charset="2"/>
              <a:buNone/>
            </a:pPr>
            <a:r>
              <a:rPr lang="en-US" sz="1800" dirty="0" smtClean="0"/>
              <a:t>	MOV BX,AX			;BX has handle</a:t>
            </a:r>
          </a:p>
          <a:p>
            <a:pPr>
              <a:lnSpc>
                <a:spcPct val="80000"/>
              </a:lnSpc>
              <a:buFont typeface="Wingdings" pitchFamily="2" charset="2"/>
              <a:buNone/>
            </a:pPr>
            <a:r>
              <a:rPr lang="en-US" sz="1800" dirty="0" smtClean="0"/>
              <a:t>	MOV AH,3FH			;Read file function</a:t>
            </a:r>
          </a:p>
          <a:p>
            <a:pPr>
              <a:lnSpc>
                <a:spcPct val="80000"/>
              </a:lnSpc>
              <a:buFont typeface="Wingdings" pitchFamily="2" charset="2"/>
              <a:buNone/>
            </a:pPr>
            <a:r>
              <a:rPr lang="en-US" sz="1800" dirty="0" smtClean="0"/>
              <a:t>	MOV CX,256			;read 256 bytes</a:t>
            </a:r>
          </a:p>
          <a:p>
            <a:pPr>
              <a:lnSpc>
                <a:spcPct val="80000"/>
              </a:lnSpc>
              <a:buFont typeface="Wingdings" pitchFamily="2" charset="2"/>
              <a:buNone/>
            </a:pPr>
            <a:r>
              <a:rPr lang="en-US" sz="1800" dirty="0" smtClean="0"/>
              <a:t>	LEA </a:t>
            </a:r>
            <a:r>
              <a:rPr lang="en-US" sz="1800" dirty="0" err="1" smtClean="0"/>
              <a:t>DX,buf</a:t>
            </a:r>
            <a:r>
              <a:rPr lang="en-US" sz="1800" dirty="0" smtClean="0"/>
              <a:t>			;store data at </a:t>
            </a:r>
            <a:r>
              <a:rPr lang="en-US" sz="1800" dirty="0" err="1" smtClean="0"/>
              <a:t>buf</a:t>
            </a:r>
            <a:endParaRPr lang="en-US" sz="1800" dirty="0" smtClean="0"/>
          </a:p>
          <a:p>
            <a:pPr>
              <a:lnSpc>
                <a:spcPct val="80000"/>
              </a:lnSpc>
              <a:buFont typeface="Wingdings" pitchFamily="2" charset="2"/>
              <a:buNone/>
            </a:pPr>
            <a:r>
              <a:rPr lang="en-US" sz="1800" dirty="0" smtClean="0"/>
              <a:t>	INT 21H</a:t>
            </a:r>
          </a:p>
          <a:p>
            <a:pPr>
              <a:lnSpc>
                <a:spcPct val="80000"/>
              </a:lnSpc>
              <a:buFont typeface="Wingdings" pitchFamily="2" charset="2"/>
              <a:buNone/>
            </a:pPr>
            <a:r>
              <a:rPr lang="en-US" sz="1800" dirty="0" smtClean="0"/>
              <a:t>	MOV AH,3EH			;Close file function</a:t>
            </a:r>
          </a:p>
          <a:p>
            <a:pPr>
              <a:lnSpc>
                <a:spcPct val="80000"/>
              </a:lnSpc>
              <a:buFont typeface="Wingdings" pitchFamily="2" charset="2"/>
              <a:buNone/>
            </a:pPr>
            <a:r>
              <a:rPr lang="en-US" sz="1800" dirty="0" smtClean="0"/>
              <a:t>	INT 21H</a:t>
            </a:r>
          </a:p>
          <a:p>
            <a:pPr>
              <a:lnSpc>
                <a:spcPct val="80000"/>
              </a:lnSpc>
              <a:buFont typeface="Wingdings" pitchFamily="2" charset="2"/>
              <a:buNone/>
            </a:pPr>
            <a:r>
              <a:rPr lang="en-US" sz="1800" dirty="0" smtClean="0"/>
              <a:t>CODE ENDS</a:t>
            </a:r>
          </a:p>
          <a:p>
            <a:pPr>
              <a:lnSpc>
                <a:spcPct val="80000"/>
              </a:lnSpc>
              <a:buFont typeface="Wingdings" pitchFamily="2" charset="2"/>
              <a:buNone/>
            </a:pPr>
            <a:endParaRPr lang="en-US" sz="1800" dirty="0" smtClean="0"/>
          </a:p>
          <a:p>
            <a:pPr>
              <a:lnSpc>
                <a:spcPct val="80000"/>
              </a:lnSpc>
              <a:buFont typeface="Wingdings" pitchFamily="2" charset="2"/>
              <a:buNone/>
            </a:pPr>
            <a:endParaRPr lang="en-US" sz="1800" dirty="0" smtClean="0"/>
          </a:p>
          <a:p>
            <a:pPr>
              <a:lnSpc>
                <a:spcPct val="80000"/>
              </a:lnSpc>
              <a:buFont typeface="Wingdings" pitchFamily="2" charset="2"/>
              <a:buNone/>
            </a:pPr>
            <a:r>
              <a:rPr lang="en-US" sz="600" dirty="0" smtClean="0"/>
              <a:t>	</a:t>
            </a:r>
          </a:p>
        </p:txBody>
      </p:sp>
      <p:sp>
        <p:nvSpPr>
          <p:cNvPr id="2" name="Slide Number Placeholder 1"/>
          <p:cNvSpPr>
            <a:spLocks noGrp="1"/>
          </p:cNvSpPr>
          <p:nvPr>
            <p:ph type="sldNum" sz="quarter" idx="12"/>
          </p:nvPr>
        </p:nvSpPr>
        <p:spPr/>
        <p:txBody>
          <a:bodyPr/>
          <a:lstStyle/>
          <a:p>
            <a:pPr>
              <a:defRPr/>
            </a:pPr>
            <a:fld id="{A0B1639C-775A-423E-A526-873B6A96F32D}" type="slidenum">
              <a:rPr lang="en-US" altLang="en-US" smtClean="0"/>
              <a:pPr>
                <a:defRPr/>
              </a:pPr>
              <a:t>26</a:t>
            </a:fld>
            <a:endParaRPr lang="en-US"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1EF98570-F384-487D-AC8B-8778CBA2DDB5}" type="slidenum">
              <a:rPr lang="en-US" altLang="en-US"/>
              <a:pPr>
                <a:defRPr/>
              </a:pPr>
              <a:t>27</a:t>
            </a:fld>
            <a:endParaRPr lang="en-US" altLang="en-US"/>
          </a:p>
        </p:txBody>
      </p:sp>
      <p:sp>
        <p:nvSpPr>
          <p:cNvPr id="95237" name="Content Placeholder 2"/>
          <p:cNvSpPr>
            <a:spLocks noGrp="1"/>
          </p:cNvSpPr>
          <p:nvPr>
            <p:ph idx="1"/>
          </p:nvPr>
        </p:nvSpPr>
        <p:spPr>
          <a:xfrm>
            <a:off x="457200" y="914400"/>
            <a:ext cx="8382000" cy="5257800"/>
          </a:xfrm>
        </p:spPr>
        <p:txBody>
          <a:bodyPr/>
          <a:lstStyle/>
          <a:p>
            <a:pPr>
              <a:buFont typeface="Wingdings" pitchFamily="2" charset="2"/>
              <a:buNone/>
            </a:pPr>
            <a:r>
              <a:rPr lang="en-US" sz="2000" b="1" dirty="0" err="1" smtClean="0"/>
              <a:t>int</a:t>
            </a:r>
            <a:r>
              <a:rPr lang="en-US" sz="2000" b="1" dirty="0" smtClean="0"/>
              <a:t> 21h	 		write to file			function 40h</a:t>
            </a:r>
            <a:endParaRPr lang="en-US" sz="2400" dirty="0" smtClean="0"/>
          </a:p>
          <a:p>
            <a:pPr algn="just"/>
            <a:r>
              <a:rPr lang="en-US" sz="2000" dirty="0" smtClean="0"/>
              <a:t>Given a valid file handle from a previous successful open or create operation, a buffer address and a length in bytes, transfers data from the buffer into the file and updates the file pointer positions.</a:t>
            </a:r>
          </a:p>
          <a:p>
            <a:r>
              <a:rPr lang="en-US" sz="2000" dirty="0" smtClean="0"/>
              <a:t>File must be created or opened</a:t>
            </a:r>
          </a:p>
          <a:p>
            <a:r>
              <a:rPr lang="en-US" sz="2000" dirty="0" smtClean="0"/>
              <a:t>By default file creation we can write</a:t>
            </a:r>
          </a:p>
          <a:p>
            <a:r>
              <a:rPr lang="en-US" sz="2000" dirty="0" smtClean="0"/>
              <a:t>Calling parameters</a:t>
            </a:r>
          </a:p>
          <a:p>
            <a:pPr>
              <a:buFont typeface="Wingdings" pitchFamily="2" charset="2"/>
              <a:buNone/>
            </a:pPr>
            <a:r>
              <a:rPr lang="en-US" sz="2000" dirty="0" smtClean="0"/>
              <a:t>	 </a:t>
            </a:r>
            <a:r>
              <a:rPr lang="en-US" sz="1800" dirty="0" smtClean="0"/>
              <a:t>AH=40h</a:t>
            </a:r>
          </a:p>
          <a:p>
            <a:pPr>
              <a:buFont typeface="Wingdings" pitchFamily="2" charset="2"/>
              <a:buNone/>
            </a:pPr>
            <a:r>
              <a:rPr lang="en-US" sz="1800" dirty="0" smtClean="0"/>
              <a:t>	BX=File handle </a:t>
            </a:r>
          </a:p>
          <a:p>
            <a:pPr>
              <a:buFont typeface="Wingdings" pitchFamily="2" charset="2"/>
              <a:buNone/>
            </a:pPr>
            <a:r>
              <a:rPr lang="en-US" sz="1800" dirty="0" smtClean="0"/>
              <a:t>	CX=no of bytes to be written</a:t>
            </a:r>
          </a:p>
          <a:p>
            <a:pPr>
              <a:buFont typeface="Wingdings" pitchFamily="2" charset="2"/>
              <a:buNone/>
            </a:pPr>
            <a:r>
              <a:rPr lang="en-US" sz="1800" dirty="0" smtClean="0"/>
              <a:t>	DS:DX -&gt; </a:t>
            </a:r>
            <a:r>
              <a:rPr lang="en-US" sz="1800" dirty="0" err="1" smtClean="0"/>
              <a:t>seg</a:t>
            </a:r>
            <a:r>
              <a:rPr lang="en-US" sz="1800" dirty="0" smtClean="0"/>
              <a:t>: offset of buffer area</a:t>
            </a:r>
          </a:p>
          <a:p>
            <a:pPr>
              <a:buFont typeface="Wingdings" pitchFamily="2" charset="2"/>
              <a:buNone/>
            </a:pPr>
            <a:endParaRPr lang="en-US" sz="1800" dirty="0" smtClean="0"/>
          </a:p>
          <a:p>
            <a:r>
              <a:rPr lang="en-US" sz="2000" dirty="0" smtClean="0"/>
              <a:t>Return:</a:t>
            </a:r>
            <a:endParaRPr lang="en-US" sz="2000" b="1" dirty="0" smtClean="0"/>
          </a:p>
          <a:p>
            <a:pPr>
              <a:buFont typeface="Wingdings" pitchFamily="2" charset="2"/>
              <a:buNone/>
            </a:pPr>
            <a:r>
              <a:rPr lang="en-US" sz="1800" dirty="0" smtClean="0"/>
              <a:t>If successful,</a:t>
            </a:r>
            <a:r>
              <a:rPr lang="en-US" sz="1800" b="1" dirty="0" smtClean="0"/>
              <a:t> </a:t>
            </a:r>
            <a:r>
              <a:rPr lang="en-US" sz="1800" dirty="0" smtClean="0"/>
              <a:t>CF clear ,AX = no of bytes written</a:t>
            </a:r>
          </a:p>
          <a:p>
            <a:pPr>
              <a:buFont typeface="Wingdings" pitchFamily="2" charset="2"/>
              <a:buNone/>
            </a:pPr>
            <a:r>
              <a:rPr lang="en-US" sz="1800" dirty="0" smtClean="0"/>
              <a:t>If not </a:t>
            </a:r>
            <a:r>
              <a:rPr lang="en-US" sz="1800" dirty="0" err="1" smtClean="0"/>
              <a:t>successful,CF</a:t>
            </a:r>
            <a:r>
              <a:rPr lang="en-US" sz="1800" dirty="0" smtClean="0"/>
              <a:t> set ,AX = error code</a:t>
            </a:r>
          </a:p>
          <a:p>
            <a:pPr>
              <a:buFont typeface="Wingdings" pitchFamily="2" charset="2"/>
              <a:buNone/>
            </a:pPr>
            <a:endParaRPr lang="en-US" sz="2000" dirty="0" smtClean="0"/>
          </a:p>
          <a:p>
            <a:pPr>
              <a:buFont typeface="Wingdings" pitchFamily="2" charset="2"/>
              <a:buNone/>
            </a:pPr>
            <a:endParaRPr lang="en-US" sz="2000" dirty="0" smtClean="0"/>
          </a:p>
        </p:txBody>
      </p:sp>
      <p:sp>
        <p:nvSpPr>
          <p:cNvPr id="95238" name="TextBox 6"/>
          <p:cNvSpPr txBox="1">
            <a:spLocks noChangeArrowheads="1"/>
          </p:cNvSpPr>
          <p:nvPr/>
        </p:nvSpPr>
        <p:spPr bwMode="auto">
          <a:xfrm>
            <a:off x="457200" y="304800"/>
            <a:ext cx="4114800" cy="461963"/>
          </a:xfrm>
          <a:prstGeom prst="rect">
            <a:avLst/>
          </a:prstGeom>
          <a:noFill/>
          <a:ln w="9525">
            <a:noFill/>
            <a:miter lim="800000"/>
            <a:headEnd/>
            <a:tailEnd/>
          </a:ln>
        </p:spPr>
        <p:txBody>
          <a:bodyPr>
            <a:spAutoFit/>
          </a:bodyPr>
          <a:lstStyle/>
          <a:p>
            <a:r>
              <a:rPr lang="en-US" sz="2400" b="1"/>
              <a:t>5.Write to  File: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3"/>
          <p:cNvSpPr>
            <a:spLocks noGrp="1" noChangeArrowheads="1"/>
          </p:cNvSpPr>
          <p:nvPr>
            <p:ph type="body" idx="1"/>
          </p:nvPr>
        </p:nvSpPr>
        <p:spPr>
          <a:xfrm>
            <a:off x="533400" y="152400"/>
            <a:ext cx="8229600" cy="6248400"/>
          </a:xfrm>
        </p:spPr>
        <p:txBody>
          <a:bodyPr/>
          <a:lstStyle/>
          <a:p>
            <a:pPr>
              <a:buFont typeface="Wingdings" pitchFamily="2" charset="2"/>
              <a:buNone/>
            </a:pPr>
            <a:r>
              <a:rPr lang="en-US" smtClean="0"/>
              <a:t>Ex:</a:t>
            </a:r>
          </a:p>
          <a:p>
            <a:pPr>
              <a:buFont typeface="Wingdings" pitchFamily="2" charset="2"/>
              <a:buNone/>
            </a:pPr>
            <a:r>
              <a:rPr lang="en-US" sz="1800" smtClean="0"/>
              <a:t>data segment</a:t>
            </a:r>
          </a:p>
          <a:p>
            <a:pPr>
              <a:buFont typeface="Wingdings" pitchFamily="2" charset="2"/>
              <a:buNone/>
            </a:pPr>
            <a:r>
              <a:rPr lang="en-US" sz="1800" smtClean="0"/>
              <a:t>	filename db "c:\temp.asm",0</a:t>
            </a:r>
          </a:p>
          <a:p>
            <a:pPr>
              <a:buFont typeface="Wingdings" pitchFamily="2" charset="2"/>
              <a:buNone/>
            </a:pPr>
            <a:r>
              <a:rPr lang="en-US" sz="1800" smtClean="0"/>
              <a:t>	buf db "a","b"</a:t>
            </a:r>
          </a:p>
          <a:p>
            <a:pPr>
              <a:buFont typeface="Wingdings" pitchFamily="2" charset="2"/>
              <a:buNone/>
            </a:pPr>
            <a:r>
              <a:rPr lang="en-US" sz="1800" smtClean="0"/>
              <a:t>data ends</a:t>
            </a:r>
          </a:p>
          <a:p>
            <a:pPr>
              <a:buFont typeface="Wingdings" pitchFamily="2" charset="2"/>
              <a:buNone/>
            </a:pPr>
            <a:r>
              <a:rPr lang="en-US" sz="1800" smtClean="0"/>
              <a:t>Code segment</a:t>
            </a:r>
          </a:p>
          <a:p>
            <a:pPr>
              <a:lnSpc>
                <a:spcPct val="80000"/>
              </a:lnSpc>
              <a:buFont typeface="Wingdings" pitchFamily="2" charset="2"/>
              <a:buNone/>
            </a:pPr>
            <a:r>
              <a:rPr lang="en-US" sz="1800" smtClean="0"/>
              <a:t>	 MOV AL, 02H</a:t>
            </a:r>
          </a:p>
          <a:p>
            <a:pPr>
              <a:lnSpc>
                <a:spcPct val="80000"/>
              </a:lnSpc>
              <a:buFont typeface="Wingdings" pitchFamily="2" charset="2"/>
              <a:buNone/>
            </a:pPr>
            <a:r>
              <a:rPr lang="en-US" sz="1800" smtClean="0"/>
              <a:t>	MOV AH,3DH   		;Open file function</a:t>
            </a:r>
          </a:p>
          <a:p>
            <a:pPr>
              <a:lnSpc>
                <a:spcPct val="80000"/>
              </a:lnSpc>
              <a:buFont typeface="Wingdings" pitchFamily="2" charset="2"/>
              <a:buNone/>
            </a:pPr>
            <a:r>
              <a:rPr lang="en-US" sz="1800" smtClean="0"/>
              <a:t>	LEA DX,filename		;address of filename</a:t>
            </a:r>
          </a:p>
          <a:p>
            <a:pPr>
              <a:lnSpc>
                <a:spcPct val="80000"/>
              </a:lnSpc>
              <a:buFont typeface="Wingdings" pitchFamily="2" charset="2"/>
              <a:buNone/>
            </a:pPr>
            <a:r>
              <a:rPr lang="en-US" sz="1800" smtClean="0"/>
              <a:t>	INT 21h			;AX has handle</a:t>
            </a:r>
          </a:p>
          <a:p>
            <a:pPr>
              <a:lnSpc>
                <a:spcPct val="80000"/>
              </a:lnSpc>
              <a:buFont typeface="Wingdings" pitchFamily="2" charset="2"/>
              <a:buNone/>
            </a:pPr>
            <a:r>
              <a:rPr lang="en-US" sz="1800" smtClean="0"/>
              <a:t>	MOV BX,AX			;BX has handle </a:t>
            </a:r>
          </a:p>
          <a:p>
            <a:pPr>
              <a:lnSpc>
                <a:spcPct val="80000"/>
              </a:lnSpc>
              <a:buFont typeface="Wingdings" pitchFamily="2" charset="2"/>
              <a:buNone/>
            </a:pPr>
            <a:r>
              <a:rPr lang="en-US" sz="1800" smtClean="0"/>
              <a:t>	MOV AH,40H			;write file function</a:t>
            </a:r>
          </a:p>
          <a:p>
            <a:pPr>
              <a:buFont typeface="Wingdings" pitchFamily="2" charset="2"/>
              <a:buNone/>
            </a:pPr>
            <a:r>
              <a:rPr lang="en-US" sz="1800" smtClean="0"/>
              <a:t>	MOV CX,02			;bytes to be written</a:t>
            </a:r>
          </a:p>
          <a:p>
            <a:pPr>
              <a:buFont typeface="Wingdings" pitchFamily="2" charset="2"/>
              <a:buNone/>
            </a:pPr>
            <a:r>
              <a:rPr lang="en-US" sz="1800" smtClean="0"/>
              <a:t>	LEA DX,buf			;from data buf</a:t>
            </a:r>
          </a:p>
          <a:p>
            <a:pPr>
              <a:buFont typeface="Wingdings" pitchFamily="2" charset="2"/>
              <a:buNone/>
            </a:pPr>
            <a:r>
              <a:rPr lang="en-US" sz="1800" smtClean="0"/>
              <a:t>	INT 21H</a:t>
            </a:r>
          </a:p>
          <a:p>
            <a:pPr>
              <a:buFont typeface="Wingdings" pitchFamily="2" charset="2"/>
              <a:buNone/>
            </a:pPr>
            <a:r>
              <a:rPr lang="en-US" sz="1800" smtClean="0"/>
              <a:t>	MOV AH,3EH			;CLOSE FILE</a:t>
            </a:r>
          </a:p>
          <a:p>
            <a:pPr>
              <a:buFont typeface="Wingdings" pitchFamily="2" charset="2"/>
              <a:buNone/>
            </a:pPr>
            <a:r>
              <a:rPr lang="en-US" sz="1800" smtClean="0"/>
              <a:t>	INT 21H</a:t>
            </a:r>
          </a:p>
          <a:p>
            <a:pPr>
              <a:buFont typeface="Wingdings" pitchFamily="2" charset="2"/>
              <a:buNone/>
            </a:pPr>
            <a:r>
              <a:rPr lang="en-US" sz="1800" smtClean="0"/>
              <a:t>Code ends</a:t>
            </a:r>
          </a:p>
        </p:txBody>
      </p:sp>
      <p:sp>
        <p:nvSpPr>
          <p:cNvPr id="2" name="Slide Number Placeholder 1"/>
          <p:cNvSpPr>
            <a:spLocks noGrp="1"/>
          </p:cNvSpPr>
          <p:nvPr>
            <p:ph type="sldNum" sz="quarter" idx="12"/>
          </p:nvPr>
        </p:nvSpPr>
        <p:spPr/>
        <p:txBody>
          <a:bodyPr/>
          <a:lstStyle/>
          <a:p>
            <a:fld id="{B6CE0B25-85FD-42D4-BD34-D4709D88C36D}" type="slidenum">
              <a:rPr lang="en-IN" smtClean="0"/>
              <a:pPr/>
              <a:t>28</a:t>
            </a:fld>
            <a:endParaRPr lang="en-I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6F68367-2CF6-4830-B001-C7C6FCF6D5F5}" type="slidenum">
              <a:rPr lang="en-US" altLang="en-US"/>
              <a:pPr>
                <a:defRPr/>
              </a:pPr>
              <a:t>29</a:t>
            </a:fld>
            <a:endParaRPr lang="en-US" altLang="en-US"/>
          </a:p>
        </p:txBody>
      </p:sp>
      <p:sp>
        <p:nvSpPr>
          <p:cNvPr id="97285" name="Content Placeholder 2"/>
          <p:cNvSpPr>
            <a:spLocks noGrp="1"/>
          </p:cNvSpPr>
          <p:nvPr>
            <p:ph idx="1"/>
          </p:nvPr>
        </p:nvSpPr>
        <p:spPr>
          <a:xfrm>
            <a:off x="457200" y="914400"/>
            <a:ext cx="8382000" cy="5257800"/>
          </a:xfrm>
        </p:spPr>
        <p:txBody>
          <a:bodyPr/>
          <a:lstStyle/>
          <a:p>
            <a:pPr>
              <a:buFont typeface="Wingdings" pitchFamily="2" charset="2"/>
              <a:buNone/>
            </a:pPr>
            <a:r>
              <a:rPr lang="en-US" sz="2000" b="1" smtClean="0"/>
              <a:t>int 21h	 		delete file    			function 41h</a:t>
            </a:r>
          </a:p>
          <a:p>
            <a:pPr>
              <a:buFont typeface="Wingdings" pitchFamily="2" charset="2"/>
              <a:buNone/>
            </a:pPr>
            <a:endParaRPr lang="en-US" sz="2400" smtClean="0"/>
          </a:p>
          <a:p>
            <a:pPr algn="just"/>
            <a:r>
              <a:rPr lang="en-US" sz="2000" smtClean="0"/>
              <a:t>Deletes a file from the specified or default disk and directory.</a:t>
            </a:r>
          </a:p>
          <a:p>
            <a:pPr>
              <a:buFont typeface="Wingdings" pitchFamily="2" charset="2"/>
              <a:buNone/>
            </a:pPr>
            <a:endParaRPr lang="en-US" sz="2000" smtClean="0"/>
          </a:p>
          <a:p>
            <a:r>
              <a:rPr lang="en-US" sz="2000" smtClean="0"/>
              <a:t>Calling parameters</a:t>
            </a:r>
          </a:p>
          <a:p>
            <a:pPr>
              <a:buFont typeface="Wingdings" pitchFamily="2" charset="2"/>
              <a:buNone/>
            </a:pPr>
            <a:r>
              <a:rPr lang="en-US" sz="2000" smtClean="0"/>
              <a:t>	 </a:t>
            </a:r>
            <a:r>
              <a:rPr lang="en-US" sz="1800" smtClean="0"/>
              <a:t>AH=41h</a:t>
            </a:r>
          </a:p>
          <a:p>
            <a:pPr>
              <a:buFont typeface="Wingdings" pitchFamily="2" charset="2"/>
              <a:buNone/>
            </a:pPr>
            <a:r>
              <a:rPr lang="en-US" sz="1800" smtClean="0"/>
              <a:t>	DS:DX -&gt; seg: offset of ASCIIZ file specification</a:t>
            </a:r>
          </a:p>
          <a:p>
            <a:r>
              <a:rPr lang="en-US" sz="2000" smtClean="0"/>
              <a:t>Return:</a:t>
            </a:r>
            <a:endParaRPr lang="en-US" sz="2000" b="1" smtClean="0"/>
          </a:p>
          <a:p>
            <a:pPr>
              <a:buFont typeface="Wingdings" pitchFamily="2" charset="2"/>
              <a:buNone/>
            </a:pPr>
            <a:r>
              <a:rPr lang="en-US" sz="1800" smtClean="0"/>
              <a:t>If successful,</a:t>
            </a:r>
            <a:r>
              <a:rPr lang="en-US" sz="1800" b="1" smtClean="0"/>
              <a:t> </a:t>
            </a:r>
            <a:r>
              <a:rPr lang="en-US" sz="1800" smtClean="0"/>
              <a:t>CF clear </a:t>
            </a:r>
          </a:p>
          <a:p>
            <a:pPr>
              <a:buFont typeface="Wingdings" pitchFamily="2" charset="2"/>
              <a:buNone/>
            </a:pPr>
            <a:r>
              <a:rPr lang="en-US" sz="1800" smtClean="0"/>
              <a:t>If not successful,CF set ,AX = error code</a:t>
            </a:r>
          </a:p>
          <a:p>
            <a:pPr>
              <a:buFont typeface="Wingdings" pitchFamily="2" charset="2"/>
              <a:buNone/>
            </a:pPr>
            <a:endParaRPr lang="en-US" sz="2000" smtClean="0"/>
          </a:p>
          <a:p>
            <a:pPr>
              <a:buFont typeface="Wingdings" pitchFamily="2" charset="2"/>
              <a:buNone/>
            </a:pPr>
            <a:endParaRPr lang="en-US" sz="2000" smtClean="0"/>
          </a:p>
        </p:txBody>
      </p:sp>
      <p:sp>
        <p:nvSpPr>
          <p:cNvPr id="97286" name="TextBox 6"/>
          <p:cNvSpPr txBox="1">
            <a:spLocks noChangeArrowheads="1"/>
          </p:cNvSpPr>
          <p:nvPr/>
        </p:nvSpPr>
        <p:spPr bwMode="auto">
          <a:xfrm>
            <a:off x="457200" y="304800"/>
            <a:ext cx="4114800" cy="461963"/>
          </a:xfrm>
          <a:prstGeom prst="rect">
            <a:avLst/>
          </a:prstGeom>
          <a:noFill/>
          <a:ln w="9525">
            <a:noFill/>
            <a:miter lim="800000"/>
            <a:headEnd/>
            <a:tailEnd/>
          </a:ln>
        </p:spPr>
        <p:txBody>
          <a:bodyPr>
            <a:spAutoFit/>
          </a:bodyPr>
          <a:lstStyle/>
          <a:p>
            <a:r>
              <a:rPr lang="en-US" sz="2400" b="1"/>
              <a:t>6.Delete File: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AF3BD32-F247-4D23-8AC2-0030587C1F10}" type="slidenum">
              <a:rPr lang="en-US" altLang="en-US" smtClean="0"/>
              <a:pPr>
                <a:defRPr/>
              </a:pPr>
              <a:t>3</a:t>
            </a:fld>
            <a:endParaRPr lang="en-US" altLang="en-US"/>
          </a:p>
        </p:txBody>
      </p:sp>
      <p:sp>
        <p:nvSpPr>
          <p:cNvPr id="70661" name="TextBox 9"/>
          <p:cNvSpPr>
            <a:spLocks noGrp="1" noChangeArrowheads="1"/>
          </p:cNvSpPr>
          <p:nvPr>
            <p:ph type="title"/>
          </p:nvPr>
        </p:nvSpPr>
        <p:spPr>
          <a:xfrm>
            <a:off x="533400" y="533400"/>
            <a:ext cx="8229600" cy="1323975"/>
          </a:xfrm>
        </p:spPr>
        <p:txBody>
          <a:bodyPr>
            <a:spAutoFit/>
          </a:bodyPr>
          <a:lstStyle/>
          <a:p>
            <a:pPr algn="ctr"/>
            <a:r>
              <a:rPr lang="en-US" sz="4000" b="1" smtClean="0"/>
              <a:t>DOS(Disk Operating System) 21H SEVICES</a:t>
            </a:r>
          </a:p>
        </p:txBody>
      </p:sp>
      <p:sp>
        <p:nvSpPr>
          <p:cNvPr id="70662" name="TextBox 6"/>
          <p:cNvSpPr txBox="1">
            <a:spLocks noChangeArrowheads="1"/>
          </p:cNvSpPr>
          <p:nvPr/>
        </p:nvSpPr>
        <p:spPr bwMode="auto">
          <a:xfrm>
            <a:off x="533400" y="2586038"/>
            <a:ext cx="7848600" cy="2062162"/>
          </a:xfrm>
          <a:prstGeom prst="rect">
            <a:avLst/>
          </a:prstGeom>
          <a:noFill/>
          <a:ln w="9525">
            <a:noFill/>
            <a:miter lim="800000"/>
            <a:headEnd/>
            <a:tailEnd/>
          </a:ln>
        </p:spPr>
        <p:txBody>
          <a:bodyPr>
            <a:spAutoFit/>
          </a:bodyPr>
          <a:lstStyle/>
          <a:p>
            <a:pPr algn="just"/>
            <a:r>
              <a:rPr lang="en-US" sz="3200"/>
              <a:t>There are 87 different functions supported by this interrupt, identified by a </a:t>
            </a:r>
            <a:r>
              <a:rPr lang="en-US" sz="3200" i="1">
                <a:latin typeface="Monotype Corsiva" pitchFamily="66" charset="0"/>
              </a:rPr>
              <a:t>function number</a:t>
            </a:r>
            <a:r>
              <a:rPr lang="en-US" sz="3200"/>
              <a:t> placed in the AH register.</a:t>
            </a:r>
          </a:p>
          <a:p>
            <a:pPr algn="just"/>
            <a:endParaRPr lang="en-US" sz="320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875FD56-C95F-47E3-9DE6-0F4E97EE35D8}" type="slidenum">
              <a:rPr lang="en-US" altLang="en-US" smtClean="0"/>
              <a:pPr>
                <a:defRPr/>
              </a:pPr>
              <a:t>30</a:t>
            </a:fld>
            <a:endParaRPr lang="en-US" altLang="en-US"/>
          </a:p>
        </p:txBody>
      </p:sp>
      <p:sp>
        <p:nvSpPr>
          <p:cNvPr id="7" name="Rectangle 3"/>
          <p:cNvSpPr txBox="1">
            <a:spLocks noChangeArrowheads="1"/>
          </p:cNvSpPr>
          <p:nvPr/>
        </p:nvSpPr>
        <p:spPr bwMode="auto">
          <a:xfrm>
            <a:off x="457200" y="609600"/>
            <a:ext cx="8229600" cy="6248400"/>
          </a:xfrm>
          <a:prstGeom prst="rect">
            <a:avLst/>
          </a:prstGeom>
          <a:noFill/>
          <a:ln w="9525">
            <a:noFill/>
            <a:miter lim="800000"/>
            <a:headEnd/>
            <a:tailEnd/>
          </a:ln>
        </p:spPr>
        <p:txBody>
          <a:bodyPr/>
          <a:lstStyle/>
          <a:p>
            <a:pPr marL="342900" indent="-342900" eaLnBrk="0" hangingPunct="0">
              <a:spcBef>
                <a:spcPct val="20000"/>
              </a:spcBef>
              <a:buClr>
                <a:schemeClr val="accent1"/>
              </a:buClr>
              <a:buSzPct val="65000"/>
              <a:buFont typeface="Wingdings" pitchFamily="2" charset="2"/>
              <a:buNone/>
              <a:defRPr/>
            </a:pPr>
            <a:r>
              <a:rPr lang="en-US" sz="3000" kern="0" dirty="0">
                <a:latin typeface="+mn-lt"/>
              </a:rPr>
              <a:t>Ex:</a:t>
            </a:r>
          </a:p>
          <a:p>
            <a:pPr marL="342900" indent="-342900" eaLnBrk="0" hangingPunct="0">
              <a:spcBef>
                <a:spcPct val="20000"/>
              </a:spcBef>
              <a:buClr>
                <a:schemeClr val="accent1"/>
              </a:buClr>
              <a:buSzPct val="65000"/>
              <a:buFont typeface="Wingdings" pitchFamily="2" charset="2"/>
              <a:buNone/>
              <a:defRPr/>
            </a:pPr>
            <a:endParaRPr lang="en-US" kern="0" dirty="0">
              <a:latin typeface="+mn-lt"/>
            </a:endParaRPr>
          </a:p>
          <a:p>
            <a:pPr marL="342900" indent="-342900" eaLnBrk="0" hangingPunct="0">
              <a:spcBef>
                <a:spcPct val="20000"/>
              </a:spcBef>
              <a:buClr>
                <a:schemeClr val="accent1"/>
              </a:buClr>
              <a:buSzPct val="65000"/>
              <a:buFont typeface="Wingdings" pitchFamily="2" charset="2"/>
              <a:buNone/>
              <a:defRPr/>
            </a:pPr>
            <a:endParaRPr lang="en-US" kern="0" dirty="0">
              <a:latin typeface="+mn-lt"/>
            </a:endParaRPr>
          </a:p>
          <a:p>
            <a:pPr marL="342900" indent="-342900" eaLnBrk="0" hangingPunct="0">
              <a:spcBef>
                <a:spcPct val="20000"/>
              </a:spcBef>
              <a:buClr>
                <a:schemeClr val="accent1"/>
              </a:buClr>
              <a:buSzPct val="65000"/>
              <a:buFont typeface="Wingdings" pitchFamily="2" charset="2"/>
              <a:buNone/>
              <a:defRPr/>
            </a:pPr>
            <a:r>
              <a:rPr lang="en-US" sz="2000" kern="0" dirty="0">
                <a:latin typeface="+mn-lt"/>
              </a:rPr>
              <a:t>data segment</a:t>
            </a:r>
          </a:p>
          <a:p>
            <a:pPr marL="342900" indent="-342900" eaLnBrk="0" hangingPunct="0">
              <a:spcBef>
                <a:spcPct val="20000"/>
              </a:spcBef>
              <a:buClr>
                <a:schemeClr val="accent1"/>
              </a:buClr>
              <a:buSzPct val="65000"/>
              <a:buFont typeface="Wingdings" pitchFamily="2" charset="2"/>
              <a:buNone/>
              <a:defRPr/>
            </a:pPr>
            <a:r>
              <a:rPr lang="en-US" sz="2000" kern="0" dirty="0">
                <a:latin typeface="+mn-lt"/>
              </a:rPr>
              <a:t>	filename db "c:\temp.asm",0</a:t>
            </a:r>
          </a:p>
          <a:p>
            <a:pPr marL="342900" indent="-342900" eaLnBrk="0" hangingPunct="0">
              <a:spcBef>
                <a:spcPct val="20000"/>
              </a:spcBef>
              <a:buClr>
                <a:schemeClr val="accent1"/>
              </a:buClr>
              <a:buSzPct val="65000"/>
              <a:buFont typeface="Wingdings" pitchFamily="2" charset="2"/>
              <a:buNone/>
              <a:defRPr/>
            </a:pPr>
            <a:r>
              <a:rPr lang="en-US" sz="2000" kern="0" dirty="0">
                <a:latin typeface="+mn-lt"/>
              </a:rPr>
              <a:t>data ends</a:t>
            </a:r>
          </a:p>
          <a:p>
            <a:pPr marL="342900" indent="-342900" eaLnBrk="0" hangingPunct="0">
              <a:spcBef>
                <a:spcPct val="20000"/>
              </a:spcBef>
              <a:buClr>
                <a:schemeClr val="accent1"/>
              </a:buClr>
              <a:buSzPct val="65000"/>
              <a:buFont typeface="Wingdings" pitchFamily="2" charset="2"/>
              <a:buNone/>
              <a:defRPr/>
            </a:pPr>
            <a:endParaRPr lang="en-US" sz="2000" kern="0" dirty="0">
              <a:latin typeface="+mn-lt"/>
            </a:endParaRPr>
          </a:p>
          <a:p>
            <a:pPr marL="342900" indent="-342900" eaLnBrk="0" hangingPunct="0">
              <a:spcBef>
                <a:spcPct val="20000"/>
              </a:spcBef>
              <a:buClr>
                <a:schemeClr val="accent1"/>
              </a:buClr>
              <a:buSzPct val="65000"/>
              <a:buFont typeface="Wingdings" pitchFamily="2" charset="2"/>
              <a:buNone/>
              <a:defRPr/>
            </a:pPr>
            <a:r>
              <a:rPr lang="en-US" sz="2000" kern="0" dirty="0">
                <a:latin typeface="+mn-lt"/>
              </a:rPr>
              <a:t>Code segment</a:t>
            </a:r>
          </a:p>
          <a:p>
            <a:pPr marL="342900" indent="-342900" eaLnBrk="0" hangingPunct="0">
              <a:lnSpc>
                <a:spcPct val="80000"/>
              </a:lnSpc>
              <a:spcBef>
                <a:spcPct val="20000"/>
              </a:spcBef>
              <a:buClr>
                <a:schemeClr val="accent1"/>
              </a:buClr>
              <a:buSzPct val="65000"/>
              <a:buFont typeface="Wingdings" pitchFamily="2" charset="2"/>
              <a:buNone/>
              <a:defRPr/>
            </a:pPr>
            <a:r>
              <a:rPr lang="en-US" sz="2000" kern="0" dirty="0">
                <a:latin typeface="+mn-lt"/>
              </a:rPr>
              <a:t>	</a:t>
            </a:r>
          </a:p>
          <a:p>
            <a:pPr marL="342900" indent="-342900" eaLnBrk="0" hangingPunct="0">
              <a:lnSpc>
                <a:spcPct val="80000"/>
              </a:lnSpc>
              <a:spcBef>
                <a:spcPct val="20000"/>
              </a:spcBef>
              <a:buClr>
                <a:schemeClr val="accent1"/>
              </a:buClr>
              <a:buSzPct val="65000"/>
              <a:buFont typeface="Wingdings" pitchFamily="2" charset="2"/>
              <a:buNone/>
              <a:defRPr/>
            </a:pPr>
            <a:r>
              <a:rPr lang="en-US" sz="2000" kern="0" dirty="0">
                <a:latin typeface="+mn-lt"/>
              </a:rPr>
              <a:t>	MOV AH,41H   		;Open file function</a:t>
            </a:r>
          </a:p>
          <a:p>
            <a:pPr marL="342900" indent="-342900" eaLnBrk="0" hangingPunct="0">
              <a:lnSpc>
                <a:spcPct val="80000"/>
              </a:lnSpc>
              <a:spcBef>
                <a:spcPct val="20000"/>
              </a:spcBef>
              <a:buClr>
                <a:schemeClr val="accent1"/>
              </a:buClr>
              <a:buSzPct val="65000"/>
              <a:buFont typeface="Wingdings" pitchFamily="2" charset="2"/>
              <a:buNone/>
              <a:defRPr/>
            </a:pPr>
            <a:r>
              <a:rPr lang="en-US" sz="2000" kern="0" dirty="0">
                <a:latin typeface="+mn-lt"/>
              </a:rPr>
              <a:t>	LEA </a:t>
            </a:r>
            <a:r>
              <a:rPr lang="en-US" sz="2000" kern="0" dirty="0" err="1">
                <a:latin typeface="+mn-lt"/>
              </a:rPr>
              <a:t>DX,filename</a:t>
            </a:r>
            <a:r>
              <a:rPr lang="en-US" sz="2000" kern="0" dirty="0">
                <a:latin typeface="+mn-lt"/>
              </a:rPr>
              <a:t>		;address of filename</a:t>
            </a:r>
          </a:p>
          <a:p>
            <a:pPr marL="342900" indent="-342900" eaLnBrk="0" hangingPunct="0">
              <a:lnSpc>
                <a:spcPct val="80000"/>
              </a:lnSpc>
              <a:spcBef>
                <a:spcPct val="20000"/>
              </a:spcBef>
              <a:buClr>
                <a:schemeClr val="accent1"/>
              </a:buClr>
              <a:buSzPct val="65000"/>
              <a:buFont typeface="Wingdings" pitchFamily="2" charset="2"/>
              <a:buNone/>
              <a:defRPr/>
            </a:pPr>
            <a:r>
              <a:rPr lang="en-US" sz="2000" kern="0" dirty="0">
                <a:latin typeface="+mn-lt"/>
              </a:rPr>
              <a:t>	INT 21h			</a:t>
            </a:r>
          </a:p>
          <a:p>
            <a:pPr marL="342900" indent="-342900" eaLnBrk="0" hangingPunct="0">
              <a:lnSpc>
                <a:spcPct val="80000"/>
              </a:lnSpc>
              <a:spcBef>
                <a:spcPct val="20000"/>
              </a:spcBef>
              <a:buClr>
                <a:schemeClr val="accent1"/>
              </a:buClr>
              <a:buSzPct val="65000"/>
              <a:buFont typeface="Wingdings" pitchFamily="2" charset="2"/>
              <a:buNone/>
              <a:defRPr/>
            </a:pPr>
            <a:r>
              <a:rPr lang="en-US" sz="2000" kern="0" dirty="0">
                <a:latin typeface="+mn-lt"/>
              </a:rPr>
              <a:t>Code ends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699B1794-F898-4A16-8C48-D7A6E5454C05}" type="slidenum">
              <a:rPr lang="en-US" altLang="en-US" smtClean="0"/>
              <a:pPr>
                <a:defRPr/>
              </a:pPr>
              <a:t>31</a:t>
            </a:fld>
            <a:endParaRPr lang="en-US" altLang="en-US"/>
          </a:p>
        </p:txBody>
      </p:sp>
      <p:sp>
        <p:nvSpPr>
          <p:cNvPr id="99333" name="Content Placeholder 2"/>
          <p:cNvSpPr>
            <a:spLocks noGrp="1"/>
          </p:cNvSpPr>
          <p:nvPr>
            <p:ph idx="1"/>
          </p:nvPr>
        </p:nvSpPr>
        <p:spPr>
          <a:xfrm>
            <a:off x="457200" y="990600"/>
            <a:ext cx="8305800" cy="5368925"/>
          </a:xfrm>
        </p:spPr>
        <p:txBody>
          <a:bodyPr/>
          <a:lstStyle/>
          <a:p>
            <a:pPr>
              <a:buFont typeface="Wingdings" pitchFamily="2" charset="2"/>
              <a:buNone/>
            </a:pPr>
            <a:endParaRPr lang="en-US" sz="2000" b="1" dirty="0" smtClean="0"/>
          </a:p>
          <a:p>
            <a:pPr>
              <a:buFont typeface="Wingdings" pitchFamily="2" charset="2"/>
              <a:buNone/>
            </a:pPr>
            <a:r>
              <a:rPr lang="en-US" sz="2000" b="1" dirty="0" err="1" smtClean="0"/>
              <a:t>int</a:t>
            </a:r>
            <a:r>
              <a:rPr lang="en-US" sz="2000" b="1" dirty="0" smtClean="0"/>
              <a:t>  21h	 	get system date    	     function 2Ah</a:t>
            </a:r>
          </a:p>
          <a:p>
            <a:pPr>
              <a:buFont typeface="Wingdings" pitchFamily="2" charset="2"/>
              <a:buNone/>
            </a:pPr>
            <a:endParaRPr lang="en-US" sz="2400" dirty="0" smtClean="0"/>
          </a:p>
          <a:p>
            <a:pPr>
              <a:buFont typeface="Wingdings" pitchFamily="2" charset="2"/>
              <a:buNone/>
            </a:pPr>
            <a:endParaRPr lang="en-US" sz="2000" dirty="0" smtClean="0"/>
          </a:p>
          <a:p>
            <a:r>
              <a:rPr lang="en-US" sz="2000" dirty="0" smtClean="0"/>
              <a:t>Returns </a:t>
            </a:r>
          </a:p>
          <a:p>
            <a:pPr>
              <a:lnSpc>
                <a:spcPct val="90000"/>
              </a:lnSpc>
              <a:buFont typeface="Wingdings" pitchFamily="2" charset="2"/>
              <a:buNone/>
            </a:pPr>
            <a:r>
              <a:rPr lang="en-US" sz="2000" dirty="0" smtClean="0"/>
              <a:t>AL = Day (0 = Sunday, 1 = Monday etc.)</a:t>
            </a:r>
          </a:p>
          <a:p>
            <a:pPr>
              <a:lnSpc>
                <a:spcPct val="90000"/>
              </a:lnSpc>
              <a:buFont typeface="Wingdings" pitchFamily="2" charset="2"/>
              <a:buNone/>
            </a:pPr>
            <a:r>
              <a:rPr lang="en-US" sz="2000" dirty="0" smtClean="0"/>
              <a:t>DL = Date (1 to 31)</a:t>
            </a:r>
          </a:p>
          <a:p>
            <a:pPr>
              <a:lnSpc>
                <a:spcPct val="90000"/>
              </a:lnSpc>
              <a:buFont typeface="Wingdings" pitchFamily="2" charset="2"/>
              <a:buNone/>
            </a:pPr>
            <a:r>
              <a:rPr lang="en-US" sz="2000" dirty="0" smtClean="0"/>
              <a:t>DH = Month (1 to 12),</a:t>
            </a:r>
          </a:p>
          <a:p>
            <a:pPr>
              <a:lnSpc>
                <a:spcPct val="90000"/>
              </a:lnSpc>
              <a:buFont typeface="Wingdings" pitchFamily="2" charset="2"/>
              <a:buNone/>
            </a:pPr>
            <a:r>
              <a:rPr lang="en-US" sz="2000" dirty="0" smtClean="0"/>
              <a:t>CX = Year (1980 to 2099)</a:t>
            </a:r>
          </a:p>
          <a:p>
            <a:pPr>
              <a:lnSpc>
                <a:spcPct val="90000"/>
              </a:lnSpc>
              <a:buFont typeface="Wingdings" pitchFamily="2" charset="2"/>
              <a:buNone/>
            </a:pPr>
            <a:endParaRPr lang="en-US" sz="2000" dirty="0" smtClean="0"/>
          </a:p>
          <a:p>
            <a:pPr>
              <a:lnSpc>
                <a:spcPct val="90000"/>
              </a:lnSpc>
            </a:pPr>
            <a:r>
              <a:rPr lang="en-US" sz="2000" dirty="0" smtClean="0"/>
              <a:t>EX:</a:t>
            </a:r>
          </a:p>
          <a:p>
            <a:pPr>
              <a:lnSpc>
                <a:spcPct val="90000"/>
              </a:lnSpc>
              <a:buFont typeface="Wingdings" pitchFamily="2" charset="2"/>
              <a:buNone/>
            </a:pPr>
            <a:r>
              <a:rPr lang="en-US" sz="2000" dirty="0" smtClean="0"/>
              <a:t>MOV AH,2AH</a:t>
            </a:r>
          </a:p>
          <a:p>
            <a:pPr>
              <a:lnSpc>
                <a:spcPct val="90000"/>
              </a:lnSpc>
              <a:buFont typeface="Wingdings" pitchFamily="2" charset="2"/>
              <a:buNone/>
            </a:pPr>
            <a:r>
              <a:rPr lang="en-US" sz="2000" dirty="0" smtClean="0"/>
              <a:t>INT 21H</a:t>
            </a:r>
          </a:p>
          <a:p>
            <a:pPr>
              <a:lnSpc>
                <a:spcPct val="90000"/>
              </a:lnSpc>
              <a:buFont typeface="Wingdings" pitchFamily="2" charset="2"/>
              <a:buNone/>
            </a:pPr>
            <a:endParaRPr lang="en-US" sz="2000" dirty="0" smtClean="0"/>
          </a:p>
          <a:p>
            <a:pPr>
              <a:buFont typeface="Wingdings" pitchFamily="2" charset="2"/>
              <a:buNone/>
            </a:pPr>
            <a:endParaRPr lang="en-US" sz="2000" dirty="0" smtClean="0"/>
          </a:p>
        </p:txBody>
      </p:sp>
      <p:sp>
        <p:nvSpPr>
          <p:cNvPr id="99334" name="TextBox 8"/>
          <p:cNvSpPr txBox="1">
            <a:spLocks noChangeArrowheads="1"/>
          </p:cNvSpPr>
          <p:nvPr/>
        </p:nvSpPr>
        <p:spPr bwMode="auto">
          <a:xfrm>
            <a:off x="457200" y="304800"/>
            <a:ext cx="4114800" cy="461963"/>
          </a:xfrm>
          <a:prstGeom prst="rect">
            <a:avLst/>
          </a:prstGeom>
          <a:noFill/>
          <a:ln w="9525">
            <a:noFill/>
            <a:miter lim="800000"/>
            <a:headEnd/>
            <a:tailEnd/>
          </a:ln>
        </p:spPr>
        <p:txBody>
          <a:bodyPr>
            <a:spAutoFit/>
          </a:bodyPr>
          <a:lstStyle/>
          <a:p>
            <a:r>
              <a:rPr lang="en-US" sz="2400" b="1"/>
              <a:t>Get  System Date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523FB4E5-2F2E-4EC8-806F-9252C0A6C44D}" type="slidenum">
              <a:rPr lang="en-US" altLang="en-US" smtClean="0"/>
              <a:pPr>
                <a:defRPr/>
              </a:pPr>
              <a:t>32</a:t>
            </a:fld>
            <a:endParaRPr lang="en-US" altLang="en-US"/>
          </a:p>
        </p:txBody>
      </p:sp>
      <p:sp>
        <p:nvSpPr>
          <p:cNvPr id="100357" name="Content Placeholder 2"/>
          <p:cNvSpPr>
            <a:spLocks noGrp="1"/>
          </p:cNvSpPr>
          <p:nvPr>
            <p:ph idx="1"/>
          </p:nvPr>
        </p:nvSpPr>
        <p:spPr>
          <a:xfrm>
            <a:off x="533400" y="762000"/>
            <a:ext cx="8305800" cy="5368925"/>
          </a:xfrm>
        </p:spPr>
        <p:txBody>
          <a:bodyPr>
            <a:normAutofit lnSpcReduction="10000"/>
          </a:bodyPr>
          <a:lstStyle/>
          <a:p>
            <a:pPr>
              <a:buFont typeface="Wingdings" pitchFamily="2" charset="2"/>
              <a:buNone/>
            </a:pPr>
            <a:endParaRPr lang="en-US" sz="2000" b="1" dirty="0" smtClean="0"/>
          </a:p>
          <a:p>
            <a:pPr>
              <a:buFont typeface="Wingdings" pitchFamily="2" charset="2"/>
              <a:buNone/>
            </a:pPr>
            <a:r>
              <a:rPr lang="en-US" sz="2000" b="1" dirty="0" err="1" smtClean="0"/>
              <a:t>int</a:t>
            </a:r>
            <a:r>
              <a:rPr lang="en-US" sz="2000" b="1" dirty="0" smtClean="0"/>
              <a:t> 21h	 	set system date    	     function 2Bh</a:t>
            </a:r>
          </a:p>
          <a:p>
            <a:pPr>
              <a:buFont typeface="Wingdings" pitchFamily="2" charset="2"/>
              <a:buNone/>
            </a:pPr>
            <a:endParaRPr lang="en-US" sz="2400" dirty="0" smtClean="0"/>
          </a:p>
          <a:p>
            <a:r>
              <a:rPr lang="en-US" sz="2000" dirty="0" smtClean="0"/>
              <a:t>Calling parameters</a:t>
            </a:r>
          </a:p>
          <a:p>
            <a:pPr>
              <a:buFont typeface="Wingdings" pitchFamily="2" charset="2"/>
              <a:buNone/>
            </a:pPr>
            <a:r>
              <a:rPr lang="en-US" sz="2000" dirty="0" smtClean="0"/>
              <a:t>	DL = Date (1 to 31)</a:t>
            </a:r>
          </a:p>
          <a:p>
            <a:pPr>
              <a:buFont typeface="Wingdings" pitchFamily="2" charset="2"/>
              <a:buNone/>
            </a:pPr>
            <a:r>
              <a:rPr lang="en-US" sz="2000" dirty="0" smtClean="0"/>
              <a:t>	DH = Month (1 to 12),</a:t>
            </a:r>
          </a:p>
          <a:p>
            <a:pPr>
              <a:buFont typeface="Wingdings" pitchFamily="2" charset="2"/>
              <a:buNone/>
            </a:pPr>
            <a:r>
              <a:rPr lang="en-US" sz="2000" dirty="0" smtClean="0"/>
              <a:t>	CX = Year (1980 to 2099)</a:t>
            </a:r>
          </a:p>
          <a:p>
            <a:pPr>
              <a:buFont typeface="Wingdings" pitchFamily="2" charset="2"/>
              <a:buNone/>
            </a:pPr>
            <a:r>
              <a:rPr lang="en-US" sz="2000" dirty="0" smtClean="0"/>
              <a:t>		</a:t>
            </a:r>
          </a:p>
          <a:p>
            <a:r>
              <a:rPr lang="en-US" sz="2000" dirty="0" smtClean="0"/>
              <a:t>Returns </a:t>
            </a:r>
          </a:p>
          <a:p>
            <a:pPr>
              <a:buFont typeface="Wingdings" pitchFamily="2" charset="2"/>
              <a:buNone/>
            </a:pPr>
            <a:r>
              <a:rPr lang="en-US" sz="2000" dirty="0" smtClean="0"/>
              <a:t>		nothing</a:t>
            </a:r>
          </a:p>
          <a:p>
            <a:pPr>
              <a:buFont typeface="Wingdings" pitchFamily="2" charset="2"/>
              <a:buNone/>
            </a:pPr>
            <a:endParaRPr lang="en-US" sz="2000" dirty="0" smtClean="0"/>
          </a:p>
          <a:p>
            <a:pPr>
              <a:lnSpc>
                <a:spcPct val="90000"/>
              </a:lnSpc>
            </a:pPr>
            <a:r>
              <a:rPr lang="en-US" sz="2000" dirty="0" smtClean="0"/>
              <a:t>EX:</a:t>
            </a:r>
          </a:p>
          <a:p>
            <a:pPr>
              <a:lnSpc>
                <a:spcPct val="90000"/>
              </a:lnSpc>
              <a:buFont typeface="Wingdings" pitchFamily="2" charset="2"/>
              <a:buNone/>
            </a:pPr>
            <a:r>
              <a:rPr lang="en-US" sz="2000" dirty="0" smtClean="0"/>
              <a:t>MOV AH,2BH</a:t>
            </a:r>
          </a:p>
          <a:p>
            <a:pPr>
              <a:lnSpc>
                <a:spcPct val="90000"/>
              </a:lnSpc>
              <a:buFont typeface="Wingdings" pitchFamily="2" charset="2"/>
              <a:buNone/>
            </a:pPr>
            <a:r>
              <a:rPr lang="en-US" sz="2000" dirty="0" smtClean="0"/>
              <a:t>INT 21H</a:t>
            </a:r>
          </a:p>
          <a:p>
            <a:pPr>
              <a:lnSpc>
                <a:spcPct val="90000"/>
              </a:lnSpc>
              <a:buFont typeface="Wingdings" pitchFamily="2" charset="2"/>
              <a:buNone/>
            </a:pPr>
            <a:r>
              <a:rPr lang="en-US" sz="2000" dirty="0" smtClean="0"/>
              <a:t>JC ERROR</a:t>
            </a:r>
          </a:p>
          <a:p>
            <a:pPr>
              <a:lnSpc>
                <a:spcPct val="90000"/>
              </a:lnSpc>
              <a:buFont typeface="Wingdings" pitchFamily="2" charset="2"/>
              <a:buNone/>
            </a:pPr>
            <a:endParaRPr lang="en-US" sz="2000" dirty="0" smtClean="0"/>
          </a:p>
          <a:p>
            <a:pPr>
              <a:buFont typeface="Wingdings" pitchFamily="2" charset="2"/>
              <a:buNone/>
            </a:pPr>
            <a:endParaRPr lang="en-US" sz="2000" dirty="0" smtClean="0"/>
          </a:p>
        </p:txBody>
      </p:sp>
      <p:sp>
        <p:nvSpPr>
          <p:cNvPr id="100358" name="TextBox 8"/>
          <p:cNvSpPr txBox="1">
            <a:spLocks noChangeArrowheads="1"/>
          </p:cNvSpPr>
          <p:nvPr/>
        </p:nvSpPr>
        <p:spPr bwMode="auto">
          <a:xfrm>
            <a:off x="457200" y="304800"/>
            <a:ext cx="4114800" cy="461963"/>
          </a:xfrm>
          <a:prstGeom prst="rect">
            <a:avLst/>
          </a:prstGeom>
          <a:noFill/>
          <a:ln w="9525">
            <a:noFill/>
            <a:miter lim="800000"/>
            <a:headEnd/>
            <a:tailEnd/>
          </a:ln>
        </p:spPr>
        <p:txBody>
          <a:bodyPr>
            <a:spAutoFit/>
          </a:bodyPr>
          <a:lstStyle/>
          <a:p>
            <a:r>
              <a:rPr lang="en-US" sz="2400" b="1"/>
              <a:t>Set System Date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8E278FEA-9E2C-4981-A986-4BA73310E7B0}" type="slidenum">
              <a:rPr lang="en-US" altLang="en-US" smtClean="0"/>
              <a:pPr>
                <a:defRPr/>
              </a:pPr>
              <a:t>33</a:t>
            </a:fld>
            <a:endParaRPr lang="en-US" altLang="en-US"/>
          </a:p>
        </p:txBody>
      </p:sp>
      <p:sp>
        <p:nvSpPr>
          <p:cNvPr id="101381" name="Content Placeholder 2"/>
          <p:cNvSpPr>
            <a:spLocks noGrp="1"/>
          </p:cNvSpPr>
          <p:nvPr>
            <p:ph idx="1"/>
          </p:nvPr>
        </p:nvSpPr>
        <p:spPr>
          <a:xfrm>
            <a:off x="457200" y="990600"/>
            <a:ext cx="8305800" cy="5368925"/>
          </a:xfrm>
        </p:spPr>
        <p:txBody>
          <a:bodyPr/>
          <a:lstStyle/>
          <a:p>
            <a:pPr>
              <a:buFont typeface="Wingdings" pitchFamily="2" charset="2"/>
              <a:buNone/>
            </a:pPr>
            <a:endParaRPr lang="en-US" sz="2000" b="1" dirty="0" smtClean="0"/>
          </a:p>
          <a:p>
            <a:pPr>
              <a:buFont typeface="Wingdings" pitchFamily="2" charset="2"/>
              <a:buNone/>
            </a:pPr>
            <a:r>
              <a:rPr lang="en-US" sz="2000" b="1" dirty="0" err="1" smtClean="0"/>
              <a:t>int</a:t>
            </a:r>
            <a:r>
              <a:rPr lang="en-US" sz="2000" b="1" dirty="0" smtClean="0"/>
              <a:t> 21h	 	get time    	     function 2Ch</a:t>
            </a:r>
          </a:p>
          <a:p>
            <a:pPr>
              <a:buFont typeface="Wingdings" pitchFamily="2" charset="2"/>
              <a:buNone/>
            </a:pPr>
            <a:endParaRPr lang="en-US" sz="2400" dirty="0" smtClean="0"/>
          </a:p>
          <a:p>
            <a:pPr>
              <a:buFont typeface="Wingdings" pitchFamily="2" charset="2"/>
              <a:buNone/>
            </a:pPr>
            <a:endParaRPr lang="en-US" sz="2000" dirty="0" smtClean="0"/>
          </a:p>
          <a:p>
            <a:r>
              <a:rPr lang="en-US" sz="2000" dirty="0" smtClean="0"/>
              <a:t>Returns </a:t>
            </a:r>
          </a:p>
          <a:p>
            <a:pPr>
              <a:buFont typeface="Wingdings" pitchFamily="2" charset="2"/>
              <a:buNone/>
            </a:pPr>
            <a:r>
              <a:rPr lang="en-US" sz="2000" dirty="0" smtClean="0"/>
              <a:t>	CH = Hour (0 to 23)</a:t>
            </a:r>
          </a:p>
          <a:p>
            <a:pPr>
              <a:buFont typeface="Wingdings" pitchFamily="2" charset="2"/>
              <a:buNone/>
            </a:pPr>
            <a:r>
              <a:rPr lang="en-US" sz="2000" dirty="0" smtClean="0"/>
              <a:t>	CL = Minutes (0 to 59)</a:t>
            </a:r>
          </a:p>
          <a:p>
            <a:pPr>
              <a:buFont typeface="Wingdings" pitchFamily="2" charset="2"/>
              <a:buNone/>
            </a:pPr>
            <a:r>
              <a:rPr lang="en-US" sz="2000" dirty="0" smtClean="0"/>
              <a:t>	DH = seconds (0 to 59)</a:t>
            </a:r>
          </a:p>
          <a:p>
            <a:pPr>
              <a:buFont typeface="Wingdings" pitchFamily="2" charset="2"/>
              <a:buNone/>
            </a:pPr>
            <a:r>
              <a:rPr lang="en-US" sz="2000" dirty="0" smtClean="0"/>
              <a:t>	DL = 100</a:t>
            </a:r>
            <a:r>
              <a:rPr lang="en-US" sz="2000" baseline="30000" dirty="0" smtClean="0"/>
              <a:t>th</a:t>
            </a:r>
            <a:r>
              <a:rPr lang="en-US" sz="2000" dirty="0" smtClean="0"/>
              <a:t> of seconds (0 to 99)</a:t>
            </a:r>
          </a:p>
          <a:p>
            <a:pPr>
              <a:lnSpc>
                <a:spcPct val="90000"/>
              </a:lnSpc>
              <a:buFont typeface="Wingdings" pitchFamily="2" charset="2"/>
              <a:buNone/>
            </a:pPr>
            <a:endParaRPr lang="en-US" sz="2000" dirty="0" smtClean="0"/>
          </a:p>
          <a:p>
            <a:pPr>
              <a:lnSpc>
                <a:spcPct val="90000"/>
              </a:lnSpc>
            </a:pPr>
            <a:r>
              <a:rPr lang="en-US" sz="2000" dirty="0" smtClean="0"/>
              <a:t>EX:</a:t>
            </a:r>
          </a:p>
          <a:p>
            <a:pPr>
              <a:lnSpc>
                <a:spcPct val="90000"/>
              </a:lnSpc>
              <a:buFont typeface="Wingdings" pitchFamily="2" charset="2"/>
              <a:buNone/>
            </a:pPr>
            <a:r>
              <a:rPr lang="en-US" sz="2000" dirty="0" smtClean="0"/>
              <a:t>MOV AH,2CH</a:t>
            </a:r>
          </a:p>
          <a:p>
            <a:pPr>
              <a:lnSpc>
                <a:spcPct val="90000"/>
              </a:lnSpc>
              <a:buFont typeface="Wingdings" pitchFamily="2" charset="2"/>
              <a:buNone/>
            </a:pPr>
            <a:r>
              <a:rPr lang="en-US" sz="2000" dirty="0" smtClean="0"/>
              <a:t>INT 21H</a:t>
            </a:r>
          </a:p>
          <a:p>
            <a:pPr>
              <a:lnSpc>
                <a:spcPct val="90000"/>
              </a:lnSpc>
              <a:buFont typeface="Wingdings" pitchFamily="2" charset="2"/>
              <a:buNone/>
            </a:pPr>
            <a:endParaRPr lang="en-US" sz="2000" dirty="0" smtClean="0"/>
          </a:p>
          <a:p>
            <a:pPr>
              <a:buFont typeface="Wingdings" pitchFamily="2" charset="2"/>
              <a:buNone/>
            </a:pPr>
            <a:endParaRPr lang="en-US" sz="2000" dirty="0" smtClean="0"/>
          </a:p>
        </p:txBody>
      </p:sp>
      <p:sp>
        <p:nvSpPr>
          <p:cNvPr id="101382" name="TextBox 8"/>
          <p:cNvSpPr txBox="1">
            <a:spLocks noChangeArrowheads="1"/>
          </p:cNvSpPr>
          <p:nvPr/>
        </p:nvSpPr>
        <p:spPr bwMode="auto">
          <a:xfrm>
            <a:off x="457200" y="304800"/>
            <a:ext cx="4114800" cy="461963"/>
          </a:xfrm>
          <a:prstGeom prst="rect">
            <a:avLst/>
          </a:prstGeom>
          <a:noFill/>
          <a:ln w="9525">
            <a:noFill/>
            <a:miter lim="800000"/>
            <a:headEnd/>
            <a:tailEnd/>
          </a:ln>
        </p:spPr>
        <p:txBody>
          <a:bodyPr>
            <a:spAutoFit/>
          </a:bodyPr>
          <a:lstStyle/>
          <a:p>
            <a:r>
              <a:rPr lang="en-US" sz="2400" b="1"/>
              <a:t>Get Time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B0D7F45D-F468-4936-A74A-25466876C2BB}" type="slidenum">
              <a:rPr lang="en-US" altLang="en-US" smtClean="0"/>
              <a:pPr>
                <a:defRPr/>
              </a:pPr>
              <a:t>34</a:t>
            </a:fld>
            <a:endParaRPr lang="en-US" altLang="en-US"/>
          </a:p>
        </p:txBody>
      </p:sp>
      <p:sp>
        <p:nvSpPr>
          <p:cNvPr id="102405" name="Content Placeholder 2"/>
          <p:cNvSpPr>
            <a:spLocks noGrp="1"/>
          </p:cNvSpPr>
          <p:nvPr>
            <p:ph idx="1"/>
          </p:nvPr>
        </p:nvSpPr>
        <p:spPr>
          <a:xfrm>
            <a:off x="533400" y="762000"/>
            <a:ext cx="8305800" cy="5181600"/>
          </a:xfrm>
        </p:spPr>
        <p:txBody>
          <a:bodyPr>
            <a:normAutofit fontScale="85000" lnSpcReduction="20000"/>
          </a:bodyPr>
          <a:lstStyle/>
          <a:p>
            <a:pPr>
              <a:buFont typeface="Wingdings" pitchFamily="2" charset="2"/>
              <a:buNone/>
            </a:pPr>
            <a:r>
              <a:rPr lang="en-US" sz="2000" b="1" dirty="0" err="1" smtClean="0"/>
              <a:t>int</a:t>
            </a:r>
            <a:r>
              <a:rPr lang="en-US" sz="2000" b="1" dirty="0" smtClean="0"/>
              <a:t> 21h	 	Set Time    	     function 2Dh</a:t>
            </a:r>
          </a:p>
          <a:p>
            <a:pPr>
              <a:buFont typeface="Wingdings" pitchFamily="2" charset="2"/>
              <a:buNone/>
            </a:pPr>
            <a:endParaRPr lang="en-US" sz="2000" dirty="0" smtClean="0"/>
          </a:p>
          <a:p>
            <a:r>
              <a:rPr lang="en-US" sz="2000" dirty="0" smtClean="0"/>
              <a:t>Calling parameters</a:t>
            </a:r>
          </a:p>
          <a:p>
            <a:pPr>
              <a:buFont typeface="Wingdings" pitchFamily="2" charset="2"/>
              <a:buNone/>
            </a:pPr>
            <a:r>
              <a:rPr lang="en-US" sz="2000" dirty="0" smtClean="0"/>
              <a:t>	CH = Hour (0 to 23)</a:t>
            </a:r>
          </a:p>
          <a:p>
            <a:pPr>
              <a:buFont typeface="Wingdings" pitchFamily="2" charset="2"/>
              <a:buNone/>
            </a:pPr>
            <a:r>
              <a:rPr lang="en-US" sz="2000" dirty="0" smtClean="0"/>
              <a:t>	CL = Minutes (0 to 59)</a:t>
            </a:r>
          </a:p>
          <a:p>
            <a:pPr>
              <a:buFont typeface="Wingdings" pitchFamily="2" charset="2"/>
              <a:buNone/>
            </a:pPr>
            <a:r>
              <a:rPr lang="en-US" sz="2000" dirty="0" smtClean="0"/>
              <a:t>	DH = seconds (0 to 59)</a:t>
            </a:r>
          </a:p>
          <a:p>
            <a:pPr>
              <a:buFont typeface="Wingdings" pitchFamily="2" charset="2"/>
              <a:buNone/>
            </a:pPr>
            <a:r>
              <a:rPr lang="en-US" sz="2000" dirty="0" smtClean="0"/>
              <a:t>	DL = 100</a:t>
            </a:r>
            <a:r>
              <a:rPr lang="en-US" sz="2000" baseline="30000" dirty="0" smtClean="0"/>
              <a:t>th</a:t>
            </a:r>
            <a:r>
              <a:rPr lang="en-US" sz="2000" dirty="0" smtClean="0"/>
              <a:t> of seconds (0 to 99)</a:t>
            </a:r>
          </a:p>
          <a:p>
            <a:pPr>
              <a:buFont typeface="Wingdings" pitchFamily="2" charset="2"/>
              <a:buNone/>
            </a:pPr>
            <a:r>
              <a:rPr lang="en-US" sz="2000" smtClean="0"/>
              <a:t>	AH=2DH</a:t>
            </a:r>
            <a:endParaRPr lang="en-US" sz="2000" dirty="0" smtClean="0"/>
          </a:p>
          <a:p>
            <a:pPr>
              <a:buFont typeface="Wingdings" pitchFamily="2" charset="2"/>
              <a:buNone/>
            </a:pPr>
            <a:r>
              <a:rPr lang="en-US" sz="2000" dirty="0" smtClean="0"/>
              <a:t>		</a:t>
            </a:r>
          </a:p>
          <a:p>
            <a:r>
              <a:rPr lang="en-US" sz="2000" dirty="0" smtClean="0"/>
              <a:t>Returns </a:t>
            </a:r>
          </a:p>
          <a:p>
            <a:pPr>
              <a:buFont typeface="Wingdings" pitchFamily="2" charset="2"/>
              <a:buNone/>
            </a:pPr>
            <a:r>
              <a:rPr lang="en-US" sz="2000" dirty="0" smtClean="0"/>
              <a:t>		nothing</a:t>
            </a:r>
          </a:p>
          <a:p>
            <a:pPr>
              <a:buFont typeface="Wingdings" pitchFamily="2" charset="2"/>
              <a:buNone/>
            </a:pPr>
            <a:endParaRPr lang="en-US" sz="2000" dirty="0" smtClean="0"/>
          </a:p>
          <a:p>
            <a:pPr>
              <a:lnSpc>
                <a:spcPct val="90000"/>
              </a:lnSpc>
            </a:pPr>
            <a:r>
              <a:rPr lang="en-US" sz="2000" dirty="0" smtClean="0"/>
              <a:t>Ex:</a:t>
            </a:r>
          </a:p>
          <a:p>
            <a:pPr>
              <a:lnSpc>
                <a:spcPct val="90000"/>
              </a:lnSpc>
              <a:buFont typeface="Wingdings" pitchFamily="2" charset="2"/>
              <a:buNone/>
            </a:pPr>
            <a:r>
              <a:rPr lang="en-US" sz="2000" dirty="0" smtClean="0"/>
              <a:t>MOV AH,2DH</a:t>
            </a:r>
          </a:p>
          <a:p>
            <a:pPr>
              <a:lnSpc>
                <a:spcPct val="90000"/>
              </a:lnSpc>
              <a:buFont typeface="Wingdings" pitchFamily="2" charset="2"/>
              <a:buNone/>
            </a:pPr>
            <a:r>
              <a:rPr lang="en-US" sz="2000" dirty="0" smtClean="0"/>
              <a:t>INT 21H</a:t>
            </a:r>
          </a:p>
          <a:p>
            <a:pPr>
              <a:lnSpc>
                <a:spcPct val="90000"/>
              </a:lnSpc>
              <a:buFont typeface="Wingdings" pitchFamily="2" charset="2"/>
              <a:buNone/>
            </a:pPr>
            <a:r>
              <a:rPr lang="en-US" sz="2000" dirty="0" smtClean="0"/>
              <a:t>JC ERROR</a:t>
            </a:r>
          </a:p>
          <a:p>
            <a:pPr>
              <a:buFont typeface="Wingdings" pitchFamily="2" charset="2"/>
              <a:buNone/>
            </a:pPr>
            <a:endParaRPr lang="en-US" sz="2000" dirty="0" smtClean="0"/>
          </a:p>
          <a:p>
            <a:pPr>
              <a:buFont typeface="Wingdings" pitchFamily="2" charset="2"/>
              <a:buNone/>
            </a:pPr>
            <a:endParaRPr lang="en-US" sz="2000" dirty="0" smtClean="0"/>
          </a:p>
          <a:p>
            <a:pPr>
              <a:buFont typeface="Wingdings" pitchFamily="2" charset="2"/>
              <a:buNone/>
            </a:pPr>
            <a:r>
              <a:rPr lang="en-US" sz="2000" dirty="0" smtClean="0"/>
              <a:t>		</a:t>
            </a:r>
          </a:p>
        </p:txBody>
      </p:sp>
      <p:sp>
        <p:nvSpPr>
          <p:cNvPr id="102406" name="TextBox 8"/>
          <p:cNvSpPr txBox="1">
            <a:spLocks noChangeArrowheads="1"/>
          </p:cNvSpPr>
          <p:nvPr/>
        </p:nvSpPr>
        <p:spPr bwMode="auto">
          <a:xfrm>
            <a:off x="457200" y="304800"/>
            <a:ext cx="4114800" cy="461963"/>
          </a:xfrm>
          <a:prstGeom prst="rect">
            <a:avLst/>
          </a:prstGeom>
          <a:noFill/>
          <a:ln w="9525">
            <a:noFill/>
            <a:miter lim="800000"/>
            <a:headEnd/>
            <a:tailEnd/>
          </a:ln>
        </p:spPr>
        <p:txBody>
          <a:bodyPr>
            <a:spAutoFit/>
          </a:bodyPr>
          <a:lstStyle/>
          <a:p>
            <a:r>
              <a:rPr lang="en-US" sz="2400" b="1"/>
              <a:t>Set Time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8CF1E5B-96B4-47EB-A0E0-37CF0FFA09B0}" type="slidenum">
              <a:rPr lang="en-US" altLang="en-US" smtClean="0"/>
              <a:pPr>
                <a:defRPr/>
              </a:pPr>
              <a:t>35</a:t>
            </a:fld>
            <a:endParaRPr lang="en-US" altLang="en-US"/>
          </a:p>
        </p:txBody>
      </p:sp>
      <p:graphicFrame>
        <p:nvGraphicFramePr>
          <p:cNvPr id="9" name="Content Placeholder 8"/>
          <p:cNvGraphicFramePr>
            <a:graphicFrameLocks noGrp="1"/>
          </p:cNvGraphicFramePr>
          <p:nvPr>
            <p:ph idx="1"/>
          </p:nvPr>
        </p:nvGraphicFramePr>
        <p:xfrm>
          <a:off x="533400" y="838200"/>
          <a:ext cx="8077200" cy="5562599"/>
        </p:xfrm>
        <a:graphic>
          <a:graphicData uri="http://schemas.openxmlformats.org/drawingml/2006/table">
            <a:tbl>
              <a:tblPr firstRow="1" bandRow="1">
                <a:tableStyleId>{5C22544A-7EE6-4342-B048-85BDC9FD1C3A}</a:tableStyleId>
              </a:tblPr>
              <a:tblGrid>
                <a:gridCol w="1803647">
                  <a:extLst>
                    <a:ext uri="{9D8B030D-6E8A-4147-A177-3AD203B41FA5}">
                      <a16:colId xmlns:a16="http://schemas.microsoft.com/office/drawing/2014/main" val="20000"/>
                    </a:ext>
                  </a:extLst>
                </a:gridCol>
                <a:gridCol w="3581153">
                  <a:extLst>
                    <a:ext uri="{9D8B030D-6E8A-4147-A177-3AD203B41FA5}">
                      <a16:colId xmlns:a16="http://schemas.microsoft.com/office/drawing/2014/main" val="20001"/>
                    </a:ext>
                  </a:extLst>
                </a:gridCol>
                <a:gridCol w="2692400">
                  <a:extLst>
                    <a:ext uri="{9D8B030D-6E8A-4147-A177-3AD203B41FA5}">
                      <a16:colId xmlns:a16="http://schemas.microsoft.com/office/drawing/2014/main" val="20002"/>
                    </a:ext>
                  </a:extLst>
                </a:gridCol>
              </a:tblGrid>
              <a:tr h="566011">
                <a:tc>
                  <a:txBody>
                    <a:bodyPr/>
                    <a:lstStyle/>
                    <a:p>
                      <a:pPr algn="l"/>
                      <a:r>
                        <a:rPr lang="en-US" sz="1800" b="1" dirty="0"/>
                        <a:t>Function No.</a:t>
                      </a:r>
                    </a:p>
                  </a:txBody>
                  <a:tcPr marL="17293" marR="17293" marT="8646" marB="8646"/>
                </a:tc>
                <a:tc>
                  <a:txBody>
                    <a:bodyPr/>
                    <a:lstStyle/>
                    <a:p>
                      <a:pPr algn="l"/>
                      <a:r>
                        <a:rPr lang="en-US" sz="1800" b="1" dirty="0"/>
                        <a:t>Action</a:t>
                      </a:r>
                    </a:p>
                  </a:txBody>
                  <a:tcPr marL="17293" marR="17293" marT="8646" marB="8646"/>
                </a:tc>
                <a:tc>
                  <a:txBody>
                    <a:bodyPr/>
                    <a:lstStyle/>
                    <a:p>
                      <a:pPr algn="l"/>
                      <a:r>
                        <a:rPr lang="en-US" sz="1800" b="1" dirty="0" smtClean="0"/>
                        <a:t>Returns/Expects</a:t>
                      </a:r>
                    </a:p>
                  </a:txBody>
                  <a:tcPr marL="17293" marR="17293" marT="8646" marB="8646"/>
                </a:tc>
                <a:extLst>
                  <a:ext uri="{0D108BD9-81ED-4DB2-BD59-A6C34878D82A}">
                    <a16:rowId xmlns:a16="http://schemas.microsoft.com/office/drawing/2014/main" val="10000"/>
                  </a:ext>
                </a:extLst>
              </a:tr>
              <a:tr h="770736">
                <a:tc>
                  <a:txBody>
                    <a:bodyPr/>
                    <a:lstStyle/>
                    <a:p>
                      <a:pPr algn="l"/>
                      <a:r>
                        <a:rPr lang="en-US" sz="1600" dirty="0"/>
                        <a:t>AH = 01</a:t>
                      </a:r>
                    </a:p>
                  </a:txBody>
                  <a:tcPr marL="17293" marR="17293" marT="8646" marB="8646"/>
                </a:tc>
                <a:tc>
                  <a:txBody>
                    <a:bodyPr/>
                    <a:lstStyle/>
                    <a:p>
                      <a:pPr algn="l"/>
                      <a:r>
                        <a:rPr lang="en-US" sz="1600" dirty="0"/>
                        <a:t>Read character from standard input device with echo</a:t>
                      </a:r>
                    </a:p>
                  </a:txBody>
                  <a:tcPr marL="17293" marR="17293" marT="8646" marB="8646"/>
                </a:tc>
                <a:tc>
                  <a:txBody>
                    <a:bodyPr/>
                    <a:lstStyle/>
                    <a:p>
                      <a:pPr algn="l"/>
                      <a:r>
                        <a:rPr lang="en-US" sz="1600"/>
                        <a:t>Returns: AL = ASCII of the input key</a:t>
                      </a:r>
                    </a:p>
                  </a:txBody>
                  <a:tcPr marL="17293" marR="17293" marT="8646" marB="8646"/>
                </a:tc>
                <a:extLst>
                  <a:ext uri="{0D108BD9-81ED-4DB2-BD59-A6C34878D82A}">
                    <a16:rowId xmlns:a16="http://schemas.microsoft.com/office/drawing/2014/main" val="10001"/>
                  </a:ext>
                </a:extLst>
              </a:tr>
              <a:tr h="770736">
                <a:tc>
                  <a:txBody>
                    <a:bodyPr/>
                    <a:lstStyle/>
                    <a:p>
                      <a:pPr algn="l"/>
                      <a:r>
                        <a:rPr lang="en-US" sz="1600" dirty="0"/>
                        <a:t>AH = 02</a:t>
                      </a:r>
                    </a:p>
                  </a:txBody>
                  <a:tcPr marL="17293" marR="17293" marT="8646" marB="8646"/>
                </a:tc>
                <a:tc>
                  <a:txBody>
                    <a:bodyPr/>
                    <a:lstStyle/>
                    <a:p>
                      <a:pPr algn="l"/>
                      <a:r>
                        <a:rPr lang="en-US" sz="1600"/>
                        <a:t>Write character to standard output device</a:t>
                      </a:r>
                    </a:p>
                  </a:txBody>
                  <a:tcPr marL="17293" marR="17293" marT="8646" marB="8646"/>
                </a:tc>
                <a:tc>
                  <a:txBody>
                    <a:bodyPr/>
                    <a:lstStyle/>
                    <a:p>
                      <a:pPr algn="l"/>
                      <a:r>
                        <a:rPr lang="en-US" sz="1600" dirty="0"/>
                        <a:t>Expects: DL = ASCII code of output data</a:t>
                      </a:r>
                    </a:p>
                  </a:txBody>
                  <a:tcPr marL="17293" marR="17293" marT="8646" marB="8646"/>
                </a:tc>
                <a:extLst>
                  <a:ext uri="{0D108BD9-81ED-4DB2-BD59-A6C34878D82A}">
                    <a16:rowId xmlns:a16="http://schemas.microsoft.com/office/drawing/2014/main" val="10002"/>
                  </a:ext>
                </a:extLst>
              </a:tr>
              <a:tr h="770736">
                <a:tc>
                  <a:txBody>
                    <a:bodyPr/>
                    <a:lstStyle/>
                    <a:p>
                      <a:pPr algn="l"/>
                      <a:r>
                        <a:rPr lang="en-US" sz="1600" dirty="0"/>
                        <a:t>AH = 05</a:t>
                      </a:r>
                    </a:p>
                  </a:txBody>
                  <a:tcPr marL="17293" marR="17293" marT="8646" marB="8646"/>
                </a:tc>
                <a:tc>
                  <a:txBody>
                    <a:bodyPr/>
                    <a:lstStyle/>
                    <a:p>
                      <a:pPr algn="l"/>
                      <a:r>
                        <a:rPr lang="en-US" sz="1600" dirty="0"/>
                        <a:t>Write character to printer</a:t>
                      </a:r>
                    </a:p>
                  </a:txBody>
                  <a:tcPr marL="17293" marR="17293" marT="8646" marB="8646"/>
                </a:tc>
                <a:tc>
                  <a:txBody>
                    <a:bodyPr/>
                    <a:lstStyle/>
                    <a:p>
                      <a:pPr algn="l"/>
                      <a:r>
                        <a:rPr lang="en-US" sz="1600"/>
                        <a:t>Expects: DL = ASCII of the output</a:t>
                      </a:r>
                    </a:p>
                  </a:txBody>
                  <a:tcPr marL="17293" marR="17293" marT="8646" marB="8646"/>
                </a:tc>
                <a:extLst>
                  <a:ext uri="{0D108BD9-81ED-4DB2-BD59-A6C34878D82A}">
                    <a16:rowId xmlns:a16="http://schemas.microsoft.com/office/drawing/2014/main" val="10003"/>
                  </a:ext>
                </a:extLst>
              </a:tr>
              <a:tr h="770736">
                <a:tc>
                  <a:txBody>
                    <a:bodyPr/>
                    <a:lstStyle/>
                    <a:p>
                      <a:pPr algn="l"/>
                      <a:r>
                        <a:rPr lang="en-US" sz="1600" dirty="0"/>
                        <a:t>AH = 08</a:t>
                      </a:r>
                    </a:p>
                  </a:txBody>
                  <a:tcPr marL="17293" marR="17293" marT="8646" marB="8646"/>
                </a:tc>
                <a:tc>
                  <a:txBody>
                    <a:bodyPr/>
                    <a:lstStyle/>
                    <a:p>
                      <a:pPr algn="l"/>
                      <a:r>
                        <a:rPr lang="en-US" sz="1600" dirty="0"/>
                        <a:t>Read character input from standard input device, without echo</a:t>
                      </a:r>
                    </a:p>
                  </a:txBody>
                  <a:tcPr marL="17293" marR="17293" marT="8646" marB="8646"/>
                </a:tc>
                <a:tc>
                  <a:txBody>
                    <a:bodyPr/>
                    <a:lstStyle/>
                    <a:p>
                      <a:pPr algn="l"/>
                      <a:r>
                        <a:rPr lang="en-US" sz="1600"/>
                        <a:t>Returns: AL = ASCII of the input key</a:t>
                      </a:r>
                    </a:p>
                  </a:txBody>
                  <a:tcPr marL="17293" marR="17293" marT="8646" marB="8646"/>
                </a:tc>
                <a:extLst>
                  <a:ext uri="{0D108BD9-81ED-4DB2-BD59-A6C34878D82A}">
                    <a16:rowId xmlns:a16="http://schemas.microsoft.com/office/drawing/2014/main" val="10004"/>
                  </a:ext>
                </a:extLst>
              </a:tr>
              <a:tr h="1142908">
                <a:tc>
                  <a:txBody>
                    <a:bodyPr/>
                    <a:lstStyle/>
                    <a:p>
                      <a:pPr algn="l"/>
                      <a:r>
                        <a:rPr lang="en-US" sz="1600" dirty="0"/>
                        <a:t>AH = 09</a:t>
                      </a:r>
                    </a:p>
                  </a:txBody>
                  <a:tcPr marL="17293" marR="17293" marT="8646" marB="8646"/>
                </a:tc>
                <a:tc>
                  <a:txBody>
                    <a:bodyPr/>
                    <a:lstStyle/>
                    <a:p>
                      <a:pPr algn="l"/>
                      <a:r>
                        <a:rPr lang="en-US" sz="1600" dirty="0"/>
                        <a:t>Display string</a:t>
                      </a:r>
                    </a:p>
                  </a:txBody>
                  <a:tcPr marL="17293" marR="17293" marT="8646" marB="8646"/>
                </a:tc>
                <a:tc>
                  <a:txBody>
                    <a:bodyPr/>
                    <a:lstStyle/>
                    <a:p>
                      <a:pPr algn="l"/>
                      <a:r>
                        <a:rPr lang="en-US" sz="1600" dirty="0"/>
                        <a:t>Expects: DS:DX = segment: offset of string, terminated by '$'</a:t>
                      </a:r>
                    </a:p>
                  </a:txBody>
                  <a:tcPr marL="17293" marR="17293" marT="8646" marB="8646"/>
                </a:tc>
                <a:extLst>
                  <a:ext uri="{0D108BD9-81ED-4DB2-BD59-A6C34878D82A}">
                    <a16:rowId xmlns:a16="http://schemas.microsoft.com/office/drawing/2014/main" val="10005"/>
                  </a:ext>
                </a:extLst>
              </a:tr>
              <a:tr h="770736">
                <a:tc>
                  <a:txBody>
                    <a:bodyPr/>
                    <a:lstStyle/>
                    <a:p>
                      <a:pPr algn="l"/>
                      <a:r>
                        <a:rPr lang="en-US" sz="1600" dirty="0"/>
                        <a:t>AH = 0AH</a:t>
                      </a:r>
                    </a:p>
                  </a:txBody>
                  <a:tcPr marL="17293" marR="17293" marT="8646" marB="8646"/>
                </a:tc>
                <a:tc>
                  <a:txBody>
                    <a:bodyPr/>
                    <a:lstStyle/>
                    <a:p>
                      <a:pPr algn="l"/>
                      <a:r>
                        <a:rPr lang="en-US" sz="1600" dirty="0"/>
                        <a:t>Buffered string output</a:t>
                      </a:r>
                    </a:p>
                  </a:txBody>
                  <a:tcPr marL="17293" marR="17293" marT="8646" marB="8646"/>
                </a:tc>
                <a:tc>
                  <a:txBody>
                    <a:bodyPr/>
                    <a:lstStyle/>
                    <a:p>
                      <a:pPr algn="l"/>
                      <a:r>
                        <a:rPr lang="en-US" sz="1600" dirty="0"/>
                        <a:t>Expects: DS:DX = segment: offset of buffer</a:t>
                      </a:r>
                    </a:p>
                  </a:txBody>
                  <a:tcPr marL="17293" marR="17293" marT="8646" marB="8646"/>
                </a:tc>
                <a:extLst>
                  <a:ext uri="{0D108BD9-81ED-4DB2-BD59-A6C34878D82A}">
                    <a16:rowId xmlns:a16="http://schemas.microsoft.com/office/drawing/2014/main" val="10006"/>
                  </a:ext>
                </a:extLst>
              </a:tr>
            </a:tbl>
          </a:graphicData>
        </a:graphic>
      </p:graphicFrame>
      <p:sp>
        <p:nvSpPr>
          <p:cNvPr id="103463" name="Rectangle 9"/>
          <p:cNvSpPr>
            <a:spLocks noChangeArrowheads="1"/>
          </p:cNvSpPr>
          <p:nvPr/>
        </p:nvSpPr>
        <p:spPr bwMode="auto">
          <a:xfrm>
            <a:off x="457200" y="304800"/>
            <a:ext cx="3276600" cy="381000"/>
          </a:xfrm>
          <a:prstGeom prst="rect">
            <a:avLst/>
          </a:prstGeom>
          <a:noFill/>
          <a:ln w="9525">
            <a:noFill/>
            <a:miter lim="800000"/>
            <a:headEnd/>
            <a:tailEnd/>
          </a:ln>
        </p:spPr>
        <p:txBody>
          <a:bodyPr>
            <a:spAutoFit/>
          </a:bodyPr>
          <a:lstStyle/>
          <a:p>
            <a:r>
              <a:rPr lang="en-US" b="1"/>
              <a:t>DOS INT 21H services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685800" y="457200"/>
          <a:ext cx="8001000" cy="5337184"/>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3810000">
                  <a:extLst>
                    <a:ext uri="{9D8B030D-6E8A-4147-A177-3AD203B41FA5}">
                      <a16:colId xmlns:a16="http://schemas.microsoft.com/office/drawing/2014/main" val="20002"/>
                    </a:ext>
                  </a:extLst>
                </a:gridCol>
              </a:tblGrid>
              <a:tr h="1255708">
                <a:tc>
                  <a:txBody>
                    <a:bodyPr/>
                    <a:lstStyle/>
                    <a:p>
                      <a:pPr algn="l"/>
                      <a:r>
                        <a:rPr lang="en-US" sz="1600" b="0" dirty="0">
                          <a:solidFill>
                            <a:schemeClr val="tx1"/>
                          </a:solidFill>
                        </a:rPr>
                        <a:t>AH = 25H</a:t>
                      </a:r>
                    </a:p>
                  </a:txBody>
                  <a:tcPr marL="17293" marR="17293" marT="8646" marB="8646">
                    <a:solidFill>
                      <a:schemeClr val="accent3">
                        <a:lumMod val="95000"/>
                      </a:schemeClr>
                    </a:solidFill>
                  </a:tcPr>
                </a:tc>
                <a:tc>
                  <a:txBody>
                    <a:bodyPr/>
                    <a:lstStyle/>
                    <a:p>
                      <a:pPr algn="l"/>
                      <a:r>
                        <a:rPr lang="en-US" sz="1600" b="0" dirty="0">
                          <a:solidFill>
                            <a:schemeClr val="tx1"/>
                          </a:solidFill>
                        </a:rPr>
                        <a:t>Set interrupt vector</a:t>
                      </a:r>
                    </a:p>
                  </a:txBody>
                  <a:tcPr marL="17293" marR="17293" marT="8646" marB="8646">
                    <a:solidFill>
                      <a:schemeClr val="accent3">
                        <a:lumMod val="95000"/>
                      </a:schemeClr>
                    </a:solidFill>
                  </a:tcPr>
                </a:tc>
                <a:tc>
                  <a:txBody>
                    <a:bodyPr/>
                    <a:lstStyle/>
                    <a:p>
                      <a:pPr algn="l"/>
                      <a:r>
                        <a:rPr lang="en-US" sz="1600" b="0" dirty="0">
                          <a:solidFill>
                            <a:schemeClr val="tx1"/>
                          </a:solidFill>
                        </a:rPr>
                        <a:t>Expects: AL = machine interrupt number</a:t>
                      </a:r>
                    </a:p>
                    <a:p>
                      <a:pPr algn="l"/>
                      <a:r>
                        <a:rPr lang="en-US" sz="1600" b="0" dirty="0">
                          <a:solidFill>
                            <a:schemeClr val="tx1"/>
                          </a:solidFill>
                        </a:rPr>
                        <a:t>DS:DX = segment offset of interrupt service </a:t>
                      </a:r>
                      <a:r>
                        <a:rPr lang="en-US" sz="1600" b="0" dirty="0" smtClean="0">
                          <a:solidFill>
                            <a:schemeClr val="tx1"/>
                          </a:solidFill>
                        </a:rPr>
                        <a:t>routine</a:t>
                      </a:r>
                    </a:p>
                  </a:txBody>
                  <a:tcPr marL="17293" marR="17293" marT="8646" marB="8646">
                    <a:solidFill>
                      <a:schemeClr val="accent3">
                        <a:lumMod val="95000"/>
                      </a:schemeClr>
                    </a:solidFill>
                  </a:tcPr>
                </a:tc>
                <a:extLst>
                  <a:ext uri="{0D108BD9-81ED-4DB2-BD59-A6C34878D82A}">
                    <a16:rowId xmlns:a16="http://schemas.microsoft.com/office/drawing/2014/main" val="10000"/>
                  </a:ext>
                </a:extLst>
              </a:tr>
              <a:tr h="1258892">
                <a:tc>
                  <a:txBody>
                    <a:bodyPr/>
                    <a:lstStyle/>
                    <a:p>
                      <a:pPr algn="l"/>
                      <a:r>
                        <a:rPr lang="en-US" sz="1600" dirty="0"/>
                        <a:t>AH = 2AH</a:t>
                      </a:r>
                    </a:p>
                  </a:txBody>
                  <a:tcPr marL="17293" marR="17293" marT="8646" marB="8646"/>
                </a:tc>
                <a:tc>
                  <a:txBody>
                    <a:bodyPr/>
                    <a:lstStyle/>
                    <a:p>
                      <a:pPr algn="l"/>
                      <a:r>
                        <a:rPr lang="en-US" sz="1600" dirty="0"/>
                        <a:t>Get DOS system date</a:t>
                      </a:r>
                    </a:p>
                  </a:txBody>
                  <a:tcPr marL="17293" marR="17293" marT="8646" marB="8646"/>
                </a:tc>
                <a:tc>
                  <a:txBody>
                    <a:bodyPr/>
                    <a:lstStyle/>
                    <a:p>
                      <a:pPr algn="l"/>
                      <a:r>
                        <a:rPr lang="en-US" sz="1600" dirty="0"/>
                        <a:t>Returns: DL = Day (1 to 31)</a:t>
                      </a:r>
                    </a:p>
                    <a:p>
                      <a:pPr algn="l"/>
                      <a:r>
                        <a:rPr lang="en-US" sz="1600" dirty="0"/>
                        <a:t>AL = Day (0 = Sunday, 1 = Monday etc.)</a:t>
                      </a:r>
                    </a:p>
                    <a:p>
                      <a:pPr algn="l"/>
                      <a:r>
                        <a:rPr lang="en-US" sz="1600" dirty="0"/>
                        <a:t>DH = Month (1 to 12),</a:t>
                      </a:r>
                    </a:p>
                    <a:p>
                      <a:pPr algn="l"/>
                      <a:r>
                        <a:rPr lang="en-US" sz="1600" dirty="0"/>
                        <a:t>CX = Year (1980 to 2099</a:t>
                      </a:r>
                      <a:r>
                        <a:rPr lang="en-US" sz="1600" dirty="0" smtClean="0"/>
                        <a:t>)</a:t>
                      </a:r>
                    </a:p>
                    <a:p>
                      <a:pPr algn="l"/>
                      <a:endParaRPr lang="en-US" sz="1600" dirty="0"/>
                    </a:p>
                  </a:txBody>
                  <a:tcPr marL="17293" marR="17293" marT="8646" marB="8646"/>
                </a:tc>
                <a:extLst>
                  <a:ext uri="{0D108BD9-81ED-4DB2-BD59-A6C34878D82A}">
                    <a16:rowId xmlns:a16="http://schemas.microsoft.com/office/drawing/2014/main" val="10001"/>
                  </a:ext>
                </a:extLst>
              </a:tr>
              <a:tr h="1411292">
                <a:tc>
                  <a:txBody>
                    <a:bodyPr/>
                    <a:lstStyle/>
                    <a:p>
                      <a:pPr algn="l"/>
                      <a:r>
                        <a:rPr lang="en-US" sz="1600" dirty="0"/>
                        <a:t>AH = 2BH</a:t>
                      </a:r>
                    </a:p>
                  </a:txBody>
                  <a:tcPr marL="17293" marR="17293" marT="8646" marB="8646"/>
                </a:tc>
                <a:tc>
                  <a:txBody>
                    <a:bodyPr/>
                    <a:lstStyle/>
                    <a:p>
                      <a:pPr algn="l"/>
                      <a:r>
                        <a:rPr lang="en-US" sz="1600" dirty="0"/>
                        <a:t>Set DOS system date</a:t>
                      </a:r>
                    </a:p>
                  </a:txBody>
                  <a:tcPr marL="17293" marR="17293" marT="8646" marB="8646"/>
                </a:tc>
                <a:tc>
                  <a:txBody>
                    <a:bodyPr/>
                    <a:lstStyle/>
                    <a:p>
                      <a:pPr algn="l"/>
                      <a:r>
                        <a:rPr lang="en-US" sz="1600" dirty="0"/>
                        <a:t>Expects: DL = Day (1 to 31)</a:t>
                      </a:r>
                    </a:p>
                    <a:p>
                      <a:pPr algn="l"/>
                      <a:r>
                        <a:rPr lang="en-US" sz="1600" dirty="0"/>
                        <a:t>DH = Month (1 to 12),</a:t>
                      </a:r>
                    </a:p>
                    <a:p>
                      <a:pPr algn="l"/>
                      <a:r>
                        <a:rPr lang="en-US" sz="1600" dirty="0"/>
                        <a:t>CX = Year (</a:t>
                      </a:r>
                      <a:r>
                        <a:rPr lang="en-US" sz="1600" dirty="0" smtClean="0"/>
                        <a:t>1980 to </a:t>
                      </a:r>
                      <a:r>
                        <a:rPr lang="en-US" sz="1600" dirty="0"/>
                        <a:t>2099)</a:t>
                      </a:r>
                    </a:p>
                  </a:txBody>
                  <a:tcPr marL="17293" marR="17293" marT="8646" marB="8646"/>
                </a:tc>
                <a:extLst>
                  <a:ext uri="{0D108BD9-81ED-4DB2-BD59-A6C34878D82A}">
                    <a16:rowId xmlns:a16="http://schemas.microsoft.com/office/drawing/2014/main" val="10002"/>
                  </a:ext>
                </a:extLst>
              </a:tr>
              <a:tr h="1411292">
                <a:tc>
                  <a:txBody>
                    <a:bodyPr/>
                    <a:lstStyle/>
                    <a:p>
                      <a:pPr algn="l"/>
                      <a:r>
                        <a:rPr lang="en-US" sz="1600" dirty="0"/>
                        <a:t>AH = 2CH</a:t>
                      </a:r>
                    </a:p>
                  </a:txBody>
                  <a:tcPr marL="17293" marR="17293" marT="8646" marB="8646"/>
                </a:tc>
                <a:tc>
                  <a:txBody>
                    <a:bodyPr/>
                    <a:lstStyle/>
                    <a:p>
                      <a:pPr algn="l"/>
                      <a:r>
                        <a:rPr lang="en-US" sz="1600" dirty="0"/>
                        <a:t>Get DOS system time</a:t>
                      </a:r>
                    </a:p>
                  </a:txBody>
                  <a:tcPr marL="17293" marR="17293" marT="8646" marB="8646"/>
                </a:tc>
                <a:tc>
                  <a:txBody>
                    <a:bodyPr/>
                    <a:lstStyle/>
                    <a:p>
                      <a:pPr algn="l"/>
                      <a:r>
                        <a:rPr lang="en-US" sz="1600" dirty="0"/>
                        <a:t>Returns: CH = Hour (0 to 23)</a:t>
                      </a:r>
                    </a:p>
                    <a:p>
                      <a:pPr algn="l"/>
                      <a:r>
                        <a:rPr lang="en-US" sz="1600" dirty="0"/>
                        <a:t>CL = Minutes (0 to 59)</a:t>
                      </a:r>
                    </a:p>
                    <a:p>
                      <a:pPr algn="l"/>
                      <a:r>
                        <a:rPr lang="en-US" sz="1600" dirty="0"/>
                        <a:t>DH = seconds (0 to 59)</a:t>
                      </a:r>
                    </a:p>
                    <a:p>
                      <a:pPr algn="l"/>
                      <a:r>
                        <a:rPr lang="en-US" sz="1600" dirty="0"/>
                        <a:t>DL = 100</a:t>
                      </a:r>
                      <a:r>
                        <a:rPr lang="en-US" sz="1600" baseline="30000" dirty="0"/>
                        <a:t>th</a:t>
                      </a:r>
                      <a:r>
                        <a:rPr lang="en-US" sz="1600" dirty="0"/>
                        <a:t> of seconds (0 to 99)</a:t>
                      </a:r>
                    </a:p>
                  </a:txBody>
                  <a:tcPr marL="17293" marR="17293" marT="8646" marB="8646"/>
                </a:tc>
                <a:extLst>
                  <a:ext uri="{0D108BD9-81ED-4DB2-BD59-A6C34878D82A}">
                    <a16:rowId xmlns:a16="http://schemas.microsoft.com/office/drawing/2014/main" val="10003"/>
                  </a:ext>
                </a:extLst>
              </a:tr>
            </a:tbl>
          </a:graphicData>
        </a:graphic>
      </p:graphicFrame>
      <p:sp>
        <p:nvSpPr>
          <p:cNvPr id="6" name="Slide Number Placeholder 5"/>
          <p:cNvSpPr>
            <a:spLocks noGrp="1"/>
          </p:cNvSpPr>
          <p:nvPr>
            <p:ph type="sldNum" sz="quarter" idx="12"/>
          </p:nvPr>
        </p:nvSpPr>
        <p:spPr/>
        <p:txBody>
          <a:bodyPr/>
          <a:lstStyle/>
          <a:p>
            <a:pPr>
              <a:defRPr/>
            </a:pPr>
            <a:fld id="{5A562DEB-1FD3-444E-8082-38381647048A}" type="slidenum">
              <a:rPr lang="en-US" altLang="en-US" smtClean="0"/>
              <a:pPr>
                <a:defRPr/>
              </a:pPr>
              <a:t>36</a:t>
            </a:fld>
            <a:endParaRPr lang="en-US"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2E68FF3-DC80-43AF-9B0F-25E3BF57D2EC}" type="slidenum">
              <a:rPr lang="en-US" altLang="en-US" sz="800" smtClean="0"/>
              <a:pPr>
                <a:defRPr/>
              </a:pPr>
              <a:t>37</a:t>
            </a:fld>
            <a:endParaRPr lang="en-US" altLang="en-US" sz="800"/>
          </a:p>
        </p:txBody>
      </p:sp>
      <p:graphicFrame>
        <p:nvGraphicFramePr>
          <p:cNvPr id="9" name="Table 8"/>
          <p:cNvGraphicFramePr>
            <a:graphicFrameLocks noGrp="1"/>
          </p:cNvGraphicFramePr>
          <p:nvPr/>
        </p:nvGraphicFramePr>
        <p:xfrm>
          <a:off x="533400" y="365125"/>
          <a:ext cx="8381999" cy="4816475"/>
        </p:xfrm>
        <a:graphic>
          <a:graphicData uri="http://schemas.openxmlformats.org/drawingml/2006/table">
            <a:tbl>
              <a:tblPr firstRow="1" bandRow="1">
                <a:tableStyleId>{5C22544A-7EE6-4342-B048-85BDC9FD1C3A}</a:tableStyleId>
              </a:tblPr>
              <a:tblGrid>
                <a:gridCol w="2073896">
                  <a:extLst>
                    <a:ext uri="{9D8B030D-6E8A-4147-A177-3AD203B41FA5}">
                      <a16:colId xmlns:a16="http://schemas.microsoft.com/office/drawing/2014/main" val="20000"/>
                    </a:ext>
                  </a:extLst>
                </a:gridCol>
                <a:gridCol w="2938020">
                  <a:extLst>
                    <a:ext uri="{9D8B030D-6E8A-4147-A177-3AD203B41FA5}">
                      <a16:colId xmlns:a16="http://schemas.microsoft.com/office/drawing/2014/main" val="20001"/>
                    </a:ext>
                  </a:extLst>
                </a:gridCol>
                <a:gridCol w="3370083">
                  <a:extLst>
                    <a:ext uri="{9D8B030D-6E8A-4147-A177-3AD203B41FA5}">
                      <a16:colId xmlns:a16="http://schemas.microsoft.com/office/drawing/2014/main" val="20002"/>
                    </a:ext>
                  </a:extLst>
                </a:gridCol>
              </a:tblGrid>
              <a:tr h="1690096">
                <a:tc>
                  <a:txBody>
                    <a:bodyPr/>
                    <a:lstStyle/>
                    <a:p>
                      <a:pPr algn="l"/>
                      <a:r>
                        <a:rPr lang="en-US" sz="1600" b="0" dirty="0">
                          <a:solidFill>
                            <a:schemeClr val="tx1"/>
                          </a:solidFill>
                        </a:rPr>
                        <a:t>AH = 2DH</a:t>
                      </a:r>
                    </a:p>
                  </a:txBody>
                  <a:tcPr marL="17293" marR="17293" marT="8646" marB="8646" anchor="ctr" anchorCtr="1">
                    <a:solidFill>
                      <a:schemeClr val="accent3">
                        <a:lumMod val="95000"/>
                      </a:schemeClr>
                    </a:solidFill>
                  </a:tcPr>
                </a:tc>
                <a:tc>
                  <a:txBody>
                    <a:bodyPr/>
                    <a:lstStyle/>
                    <a:p>
                      <a:pPr algn="l"/>
                      <a:r>
                        <a:rPr lang="en-US" sz="1600" b="0" dirty="0">
                          <a:solidFill>
                            <a:schemeClr val="tx1"/>
                          </a:solidFill>
                        </a:rPr>
                        <a:t>Set DOS system time</a:t>
                      </a:r>
                    </a:p>
                  </a:txBody>
                  <a:tcPr marL="17293" marR="17293" marT="8646" marB="8646" anchor="ctr" anchorCtr="1">
                    <a:solidFill>
                      <a:schemeClr val="accent3">
                        <a:lumMod val="95000"/>
                      </a:schemeClr>
                    </a:solidFill>
                  </a:tcPr>
                </a:tc>
                <a:tc>
                  <a:txBody>
                    <a:bodyPr/>
                    <a:lstStyle/>
                    <a:p>
                      <a:pPr algn="l"/>
                      <a:r>
                        <a:rPr lang="en-US" sz="1600" b="0" dirty="0">
                          <a:solidFill>
                            <a:schemeClr val="tx1"/>
                          </a:solidFill>
                        </a:rPr>
                        <a:t>Expects: CH = Hour (0 to 23)</a:t>
                      </a:r>
                    </a:p>
                    <a:p>
                      <a:pPr algn="l"/>
                      <a:r>
                        <a:rPr lang="en-US" sz="1600" b="0" dirty="0">
                          <a:solidFill>
                            <a:schemeClr val="tx1"/>
                          </a:solidFill>
                        </a:rPr>
                        <a:t>CL = Minutes (0 to 59)</a:t>
                      </a:r>
                    </a:p>
                    <a:p>
                      <a:pPr algn="l"/>
                      <a:r>
                        <a:rPr lang="en-US" sz="1600" b="0" dirty="0">
                          <a:solidFill>
                            <a:schemeClr val="tx1"/>
                          </a:solidFill>
                        </a:rPr>
                        <a:t>DH = seconds (0 to 59)</a:t>
                      </a:r>
                    </a:p>
                    <a:p>
                      <a:pPr algn="l"/>
                      <a:r>
                        <a:rPr lang="en-US" sz="1600" b="0" dirty="0">
                          <a:solidFill>
                            <a:schemeClr val="tx1"/>
                          </a:solidFill>
                        </a:rPr>
                        <a:t>DL = 100</a:t>
                      </a:r>
                      <a:r>
                        <a:rPr lang="en-US" sz="1600" b="0" baseline="30000" dirty="0">
                          <a:solidFill>
                            <a:schemeClr val="tx1"/>
                          </a:solidFill>
                        </a:rPr>
                        <a:t>th</a:t>
                      </a:r>
                      <a:r>
                        <a:rPr lang="en-US" sz="1600" b="0" dirty="0">
                          <a:solidFill>
                            <a:schemeClr val="tx1"/>
                          </a:solidFill>
                        </a:rPr>
                        <a:t> of seconds (0 to 99)</a:t>
                      </a:r>
                    </a:p>
                  </a:txBody>
                  <a:tcPr marL="17293" marR="17293" marT="8646" marB="8646" anchor="ctr" anchorCtr="1">
                    <a:solidFill>
                      <a:schemeClr val="accent3">
                        <a:lumMod val="95000"/>
                      </a:schemeClr>
                    </a:solidFill>
                  </a:tcPr>
                </a:tc>
                <a:extLst>
                  <a:ext uri="{0D108BD9-81ED-4DB2-BD59-A6C34878D82A}">
                    <a16:rowId xmlns:a16="http://schemas.microsoft.com/office/drawing/2014/main" val="10000"/>
                  </a:ext>
                </a:extLst>
              </a:tr>
              <a:tr h="1950110">
                <a:tc>
                  <a:txBody>
                    <a:bodyPr/>
                    <a:lstStyle/>
                    <a:p>
                      <a:pPr algn="l"/>
                      <a:r>
                        <a:rPr lang="en-US" sz="1600" dirty="0"/>
                        <a:t>AH = 35H</a:t>
                      </a:r>
                    </a:p>
                  </a:txBody>
                  <a:tcPr marL="17293" marR="17293" marT="8646" marB="8646" anchor="ctr" anchorCtr="1"/>
                </a:tc>
                <a:tc>
                  <a:txBody>
                    <a:bodyPr/>
                    <a:lstStyle/>
                    <a:p>
                      <a:pPr algn="l"/>
                      <a:r>
                        <a:rPr lang="en-US" sz="1600" dirty="0"/>
                        <a:t>Get interrupt vector</a:t>
                      </a:r>
                    </a:p>
                  </a:txBody>
                  <a:tcPr marL="17293" marR="17293" marT="8646" marB="8646" anchor="ctr" anchorCtr="1"/>
                </a:tc>
                <a:tc>
                  <a:txBody>
                    <a:bodyPr/>
                    <a:lstStyle/>
                    <a:p>
                      <a:pPr algn="l"/>
                      <a:r>
                        <a:rPr lang="en-US" sz="1600" dirty="0"/>
                        <a:t>Expects: AH = 35H</a:t>
                      </a:r>
                    </a:p>
                    <a:p>
                      <a:pPr algn="l"/>
                      <a:r>
                        <a:rPr lang="en-US" sz="1600" dirty="0"/>
                        <a:t>AL = interrupt type number</a:t>
                      </a:r>
                    </a:p>
                    <a:p>
                      <a:pPr algn="l"/>
                      <a:r>
                        <a:rPr lang="en-US" sz="1600" dirty="0"/>
                        <a:t>Returns:</a:t>
                      </a:r>
                    </a:p>
                    <a:p>
                      <a:pPr algn="l"/>
                      <a:r>
                        <a:rPr lang="en-US" sz="1600" dirty="0"/>
                        <a:t>ES:BX of interrupt service routine</a:t>
                      </a:r>
                    </a:p>
                  </a:txBody>
                  <a:tcPr marL="17293" marR="17293" marT="8646" marB="8646" anchor="ctr" anchorCtr="1"/>
                </a:tc>
                <a:extLst>
                  <a:ext uri="{0D108BD9-81ED-4DB2-BD59-A6C34878D82A}">
                    <a16:rowId xmlns:a16="http://schemas.microsoft.com/office/drawing/2014/main" val="10001"/>
                  </a:ext>
                </a:extLst>
              </a:tr>
              <a:tr h="1176269">
                <a:tc>
                  <a:txBody>
                    <a:bodyPr/>
                    <a:lstStyle/>
                    <a:p>
                      <a:pPr algn="l"/>
                      <a:r>
                        <a:rPr lang="en-US" sz="1600" dirty="0"/>
                        <a:t>AH = 4CH</a:t>
                      </a:r>
                    </a:p>
                  </a:txBody>
                  <a:tcPr marL="17293" marR="17293" marT="8646" marB="8646" anchor="ctr" anchorCtr="1"/>
                </a:tc>
                <a:tc>
                  <a:txBody>
                    <a:bodyPr/>
                    <a:lstStyle/>
                    <a:p>
                      <a:pPr algn="l"/>
                      <a:r>
                        <a:rPr lang="en-US" sz="1600" dirty="0"/>
                        <a:t>Terminate with return code</a:t>
                      </a:r>
                    </a:p>
                  </a:txBody>
                  <a:tcPr marL="17293" marR="17293" marT="8646" marB="8646" anchor="ctr" anchorCtr="1"/>
                </a:tc>
                <a:tc>
                  <a:txBody>
                    <a:bodyPr/>
                    <a:lstStyle/>
                    <a:p>
                      <a:pPr algn="l"/>
                      <a:r>
                        <a:rPr lang="en-US" sz="1600" dirty="0"/>
                        <a:t>Expects: AL = return code</a:t>
                      </a:r>
                    </a:p>
                  </a:txBody>
                  <a:tcPr marL="17293" marR="17293" marT="8646" marB="8646" anchor="ctr" anchorCtr="1"/>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BC6E14CE-53A6-470B-8E5E-53D0D51BFBAB}" type="slidenum">
              <a:rPr lang="en-US" altLang="en-US" smtClean="0"/>
              <a:pPr>
                <a:defRPr/>
              </a:pPr>
              <a:t>38</a:t>
            </a:fld>
            <a:endParaRPr lang="en-US" altLang="en-US"/>
          </a:p>
        </p:txBody>
      </p:sp>
      <p:sp>
        <p:nvSpPr>
          <p:cNvPr id="106501" name="Rectangle 7"/>
          <p:cNvSpPr>
            <a:spLocks noGrp="1" noChangeArrowheads="1"/>
          </p:cNvSpPr>
          <p:nvPr>
            <p:ph type="title"/>
          </p:nvPr>
        </p:nvSpPr>
        <p:spPr>
          <a:xfrm>
            <a:off x="762000" y="2743200"/>
            <a:ext cx="7010400" cy="1200150"/>
          </a:xfrm>
          <a:noFill/>
        </p:spPr>
        <p:txBody>
          <a:bodyPr>
            <a:spAutoFit/>
          </a:bodyPr>
          <a:lstStyle/>
          <a:p>
            <a:pPr algn="ctr">
              <a:lnSpc>
                <a:spcPct val="90000"/>
              </a:lnSpc>
              <a:buFont typeface="Wingdings" pitchFamily="2" charset="2"/>
              <a:buNone/>
            </a:pPr>
            <a:r>
              <a:rPr lang="en-US" sz="4000" b="1" smtClean="0"/>
              <a:t>BIOS(Basic Input Output System)10H function calls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619A0137-848C-4AB3-802D-268E65858632}" type="slidenum">
              <a:rPr lang="en-US" altLang="en-US" smtClean="0"/>
              <a:pPr>
                <a:defRPr/>
              </a:pPr>
              <a:t>39</a:t>
            </a:fld>
            <a:endParaRPr lang="en-US" altLang="en-US"/>
          </a:p>
        </p:txBody>
      </p:sp>
      <p:sp>
        <p:nvSpPr>
          <p:cNvPr id="107525" name="Content Placeholder 2"/>
          <p:cNvSpPr>
            <a:spLocks noGrp="1"/>
          </p:cNvSpPr>
          <p:nvPr>
            <p:ph idx="1"/>
          </p:nvPr>
        </p:nvSpPr>
        <p:spPr>
          <a:xfrm>
            <a:off x="609600" y="1066800"/>
            <a:ext cx="8305800" cy="5292725"/>
          </a:xfrm>
        </p:spPr>
        <p:txBody>
          <a:bodyPr/>
          <a:lstStyle/>
          <a:p>
            <a:pPr>
              <a:buFont typeface="Wingdings" pitchFamily="2" charset="2"/>
              <a:buNone/>
            </a:pPr>
            <a:endParaRPr lang="en-US" sz="2000" b="1" smtClean="0"/>
          </a:p>
          <a:p>
            <a:pPr>
              <a:buFont typeface="Wingdings" pitchFamily="2" charset="2"/>
              <a:buNone/>
            </a:pPr>
            <a:r>
              <a:rPr lang="en-US" sz="2000" b="1" smtClean="0"/>
              <a:t>int 10h		   set video mode		function 00h</a:t>
            </a:r>
            <a:endParaRPr lang="en-US" sz="2400" smtClean="0"/>
          </a:p>
          <a:p>
            <a:r>
              <a:rPr lang="en-US" sz="2000" smtClean="0"/>
              <a:t>The function 00 is used to set the video mode. This function clears the screen, sets the BIOS variables, and initializes the video mode.</a:t>
            </a:r>
          </a:p>
          <a:p>
            <a:r>
              <a:rPr lang="en-US" sz="2000" b="1" smtClean="0"/>
              <a:t>Calling parameters</a:t>
            </a:r>
          </a:p>
          <a:p>
            <a:pPr>
              <a:buFont typeface="Wingdings" pitchFamily="2" charset="2"/>
              <a:buNone/>
            </a:pPr>
            <a:r>
              <a:rPr lang="en-US" sz="2000" smtClean="0"/>
              <a:t>		AH=00H</a:t>
            </a:r>
          </a:p>
          <a:p>
            <a:pPr>
              <a:buFont typeface="Wingdings" pitchFamily="2" charset="2"/>
              <a:buNone/>
            </a:pPr>
            <a:r>
              <a:rPr lang="en-US" sz="2000" smtClean="0"/>
              <a:t>		AL=Display mode	</a:t>
            </a:r>
          </a:p>
          <a:p>
            <a:r>
              <a:rPr lang="en-US" sz="2000" b="1" smtClean="0"/>
              <a:t>Returns</a:t>
            </a:r>
            <a:r>
              <a:rPr lang="en-US" sz="2000" smtClean="0"/>
              <a:t> </a:t>
            </a:r>
          </a:p>
          <a:p>
            <a:pPr>
              <a:buFont typeface="Wingdings" pitchFamily="2" charset="2"/>
              <a:buNone/>
            </a:pPr>
            <a:r>
              <a:rPr lang="en-US" sz="2000" smtClean="0"/>
              <a:t>		nothing</a:t>
            </a:r>
          </a:p>
          <a:p>
            <a:pPr>
              <a:buFont typeface="Wingdings" pitchFamily="2" charset="2"/>
              <a:buNone/>
            </a:pPr>
            <a:endParaRPr lang="en-US" sz="2000" smtClean="0"/>
          </a:p>
          <a:p>
            <a:r>
              <a:rPr lang="en-US" sz="2000" b="1" smtClean="0"/>
              <a:t>Ex:</a:t>
            </a:r>
          </a:p>
          <a:p>
            <a:pPr>
              <a:lnSpc>
                <a:spcPct val="90000"/>
              </a:lnSpc>
              <a:buFont typeface="Wingdings" pitchFamily="2" charset="2"/>
              <a:buNone/>
            </a:pPr>
            <a:r>
              <a:rPr lang="en-US" sz="2000" smtClean="0"/>
              <a:t>MOV AH, 00H</a:t>
            </a:r>
          </a:p>
          <a:p>
            <a:pPr>
              <a:lnSpc>
                <a:spcPct val="90000"/>
              </a:lnSpc>
              <a:buFont typeface="Wingdings" pitchFamily="2" charset="2"/>
              <a:buNone/>
            </a:pPr>
            <a:r>
              <a:rPr lang="en-US" sz="2000" smtClean="0"/>
              <a:t>MOV AL, 02H ; set black and white mode</a:t>
            </a:r>
            <a:r>
              <a:rPr lang="en-US" sz="1600" smtClean="0"/>
              <a:t>,80x25bw(80 columns and 25 rows)</a:t>
            </a:r>
          </a:p>
          <a:p>
            <a:pPr>
              <a:lnSpc>
                <a:spcPct val="90000"/>
              </a:lnSpc>
              <a:buFont typeface="Wingdings" pitchFamily="2" charset="2"/>
              <a:buNone/>
            </a:pPr>
            <a:r>
              <a:rPr lang="en-US" sz="2000" smtClean="0"/>
              <a:t>INT 10H</a:t>
            </a:r>
          </a:p>
          <a:p>
            <a:pPr>
              <a:buFont typeface="Wingdings" pitchFamily="2" charset="2"/>
              <a:buNone/>
            </a:pPr>
            <a:endParaRPr lang="en-US" sz="2000" smtClean="0"/>
          </a:p>
          <a:p>
            <a:pPr eaLnBrk="1" hangingPunct="1">
              <a:buFont typeface="Wingdings" pitchFamily="2" charset="2"/>
              <a:buNone/>
            </a:pPr>
            <a:endParaRPr lang="en-US" sz="1800" smtClean="0"/>
          </a:p>
        </p:txBody>
      </p:sp>
      <p:sp>
        <p:nvSpPr>
          <p:cNvPr id="107526" name="Rectangle 2"/>
          <p:cNvSpPr>
            <a:spLocks noGrp="1" noChangeArrowheads="1"/>
          </p:cNvSpPr>
          <p:nvPr>
            <p:ph type="title"/>
          </p:nvPr>
        </p:nvSpPr>
        <p:spPr>
          <a:xfrm>
            <a:off x="381000" y="228600"/>
            <a:ext cx="7924800" cy="609600"/>
          </a:xfrm>
        </p:spPr>
        <p:txBody>
          <a:bodyPr>
            <a:normAutofit fontScale="90000"/>
          </a:bodyPr>
          <a:lstStyle/>
          <a:p>
            <a:r>
              <a:rPr lang="en-US" sz="3200" b="1" smtClean="0"/>
              <a:t>BIOS 10H functions for video</a:t>
            </a:r>
            <a:br>
              <a:rPr lang="en-US" sz="3200" b="1" smtClean="0"/>
            </a:br>
            <a:endParaRPr lang="en-US" sz="3200" b="1" smtClean="0"/>
          </a:p>
        </p:txBody>
      </p:sp>
      <p:sp>
        <p:nvSpPr>
          <p:cNvPr id="107527" name="TextBox 8"/>
          <p:cNvSpPr txBox="1">
            <a:spLocks noChangeArrowheads="1"/>
          </p:cNvSpPr>
          <p:nvPr/>
        </p:nvSpPr>
        <p:spPr bwMode="auto">
          <a:xfrm>
            <a:off x="457200" y="849313"/>
            <a:ext cx="4114800" cy="461962"/>
          </a:xfrm>
          <a:prstGeom prst="rect">
            <a:avLst/>
          </a:prstGeom>
          <a:noFill/>
          <a:ln w="9525">
            <a:noFill/>
            <a:miter lim="800000"/>
            <a:headEnd/>
            <a:tailEnd/>
          </a:ln>
        </p:spPr>
        <p:txBody>
          <a:bodyPr>
            <a:spAutoFit/>
          </a:bodyPr>
          <a:lstStyle/>
          <a:p>
            <a:r>
              <a:rPr lang="en-US" sz="2400" b="1"/>
              <a:t>1.Set video mode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Content Placeholder 2"/>
          <p:cNvSpPr>
            <a:spLocks noGrp="1"/>
          </p:cNvSpPr>
          <p:nvPr>
            <p:ph idx="1"/>
          </p:nvPr>
        </p:nvSpPr>
        <p:spPr>
          <a:xfrm>
            <a:off x="457200" y="1295400"/>
            <a:ext cx="8305800" cy="4800600"/>
          </a:xfrm>
        </p:spPr>
        <p:txBody>
          <a:bodyPr/>
          <a:lstStyle/>
          <a:p>
            <a:pPr>
              <a:buFont typeface="Wingdings" pitchFamily="2" charset="2"/>
              <a:buNone/>
            </a:pPr>
            <a:r>
              <a:rPr lang="en-US" sz="2000" b="1" smtClean="0"/>
              <a:t>int 21h		character input with echo		function 01h</a:t>
            </a:r>
          </a:p>
          <a:p>
            <a:pPr>
              <a:buFont typeface="Wingdings" pitchFamily="2" charset="2"/>
              <a:buNone/>
            </a:pPr>
            <a:endParaRPr lang="en-US" sz="2400" smtClean="0"/>
          </a:p>
          <a:p>
            <a:r>
              <a:rPr lang="en-US" sz="2000" smtClean="0"/>
              <a:t>Reads a character from the standard input device and echoes it to the standard output device. If no character is ready, waits until one is pressed</a:t>
            </a:r>
          </a:p>
          <a:p>
            <a:endParaRPr lang="en-US" sz="2000" smtClean="0"/>
          </a:p>
          <a:p>
            <a:r>
              <a:rPr lang="en-US" sz="2000" smtClean="0"/>
              <a:t>Calling parameters</a:t>
            </a:r>
          </a:p>
          <a:p>
            <a:pPr>
              <a:buFont typeface="Wingdings" pitchFamily="2" charset="2"/>
              <a:buNone/>
            </a:pPr>
            <a:r>
              <a:rPr lang="en-US" sz="2000" smtClean="0"/>
              <a:t>		AH=01H</a:t>
            </a:r>
          </a:p>
          <a:p>
            <a:r>
              <a:rPr lang="en-US" sz="2000" smtClean="0"/>
              <a:t>Returns </a:t>
            </a:r>
          </a:p>
          <a:p>
            <a:pPr>
              <a:buFont typeface="Wingdings" pitchFamily="2" charset="2"/>
              <a:buNone/>
            </a:pPr>
            <a:r>
              <a:rPr lang="en-US" sz="2000" smtClean="0"/>
              <a:t>		AL=8 bit input data</a:t>
            </a:r>
          </a:p>
          <a:p>
            <a:r>
              <a:rPr lang="en-US" sz="1800" smtClean="0"/>
              <a:t>Ex:</a:t>
            </a:r>
          </a:p>
          <a:p>
            <a:pPr eaLnBrk="1" hangingPunct="1">
              <a:buFont typeface="Wingdings" pitchFamily="2" charset="2"/>
              <a:buNone/>
            </a:pPr>
            <a:r>
              <a:rPr lang="en-US" sz="1800" smtClean="0"/>
              <a:t>	MOV AH,01H</a:t>
            </a:r>
          </a:p>
          <a:p>
            <a:pPr eaLnBrk="1" hangingPunct="1">
              <a:buFont typeface="Wingdings" pitchFamily="2" charset="2"/>
              <a:buNone/>
            </a:pPr>
            <a:r>
              <a:rPr lang="en-US" sz="1800" smtClean="0"/>
              <a:t>	INT 21H;</a:t>
            </a:r>
          </a:p>
        </p:txBody>
      </p:sp>
      <p:sp>
        <p:nvSpPr>
          <p:cNvPr id="6" name="Slide Number Placeholder 5"/>
          <p:cNvSpPr>
            <a:spLocks noGrp="1"/>
          </p:cNvSpPr>
          <p:nvPr>
            <p:ph type="sldNum" sz="quarter" idx="12"/>
          </p:nvPr>
        </p:nvSpPr>
        <p:spPr/>
        <p:txBody>
          <a:bodyPr/>
          <a:lstStyle/>
          <a:p>
            <a:pPr>
              <a:defRPr/>
            </a:pPr>
            <a:fld id="{D6699D4A-B606-4236-BE8D-93CD364E8CF4}" type="slidenum">
              <a:rPr lang="en-US" altLang="en-US" smtClean="0"/>
              <a:pPr>
                <a:defRPr/>
              </a:pPr>
              <a:t>4</a:t>
            </a:fld>
            <a:endParaRPr lang="en-US" altLang="en-US" dirty="0"/>
          </a:p>
        </p:txBody>
      </p:sp>
      <p:sp>
        <p:nvSpPr>
          <p:cNvPr id="71686" name="Title 1"/>
          <p:cNvSpPr>
            <a:spLocks noGrp="1"/>
          </p:cNvSpPr>
          <p:nvPr>
            <p:ph type="title"/>
          </p:nvPr>
        </p:nvSpPr>
        <p:spPr>
          <a:xfrm>
            <a:off x="304800" y="152400"/>
            <a:ext cx="8229600" cy="865188"/>
          </a:xfrm>
        </p:spPr>
        <p:txBody>
          <a:bodyPr>
            <a:normAutofit fontScale="90000"/>
          </a:bodyPr>
          <a:lstStyle/>
          <a:p>
            <a:pPr algn="just"/>
            <a:r>
              <a:rPr lang="en-US" sz="3200" b="1" smtClean="0"/>
              <a:t>1.Description of commonly used character input functions</a:t>
            </a:r>
            <a:endParaRPr lang="en-US" sz="320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FCDDD05-A8CF-45C1-81C8-2179E5417F29}" type="slidenum">
              <a:rPr lang="en-US" altLang="en-US" smtClean="0"/>
              <a:pPr>
                <a:defRPr/>
              </a:pPr>
              <a:t>40</a:t>
            </a:fld>
            <a:endParaRPr lang="en-US" altLang="en-US"/>
          </a:p>
        </p:txBody>
      </p:sp>
      <p:sp>
        <p:nvSpPr>
          <p:cNvPr id="108549" name="Content Placeholder 2"/>
          <p:cNvSpPr>
            <a:spLocks noGrp="1"/>
          </p:cNvSpPr>
          <p:nvPr>
            <p:ph idx="1"/>
          </p:nvPr>
        </p:nvSpPr>
        <p:spPr>
          <a:xfrm>
            <a:off x="609600" y="1031875"/>
            <a:ext cx="8305800" cy="5826125"/>
          </a:xfrm>
        </p:spPr>
        <p:txBody>
          <a:bodyPr/>
          <a:lstStyle/>
          <a:p>
            <a:pPr>
              <a:buFont typeface="Wingdings" pitchFamily="2" charset="2"/>
              <a:buNone/>
            </a:pPr>
            <a:r>
              <a:rPr lang="en-US" sz="2000" b="1" smtClean="0"/>
              <a:t>int 10h		set cursor position   		function 02h</a:t>
            </a:r>
          </a:p>
          <a:p>
            <a:pPr>
              <a:buFont typeface="Wingdings" pitchFamily="2" charset="2"/>
              <a:buNone/>
            </a:pPr>
            <a:endParaRPr lang="en-US" sz="2400" smtClean="0"/>
          </a:p>
          <a:p>
            <a:r>
              <a:rPr lang="en-US" sz="2000" smtClean="0"/>
              <a:t>set the position of a cursor on the display device (monitor), using text coordinates(row and column)</a:t>
            </a:r>
          </a:p>
          <a:p>
            <a:endParaRPr lang="en-US" sz="2000" smtClean="0"/>
          </a:p>
          <a:p>
            <a:r>
              <a:rPr lang="en-US" sz="2000" smtClean="0"/>
              <a:t>Calling parameters</a:t>
            </a:r>
          </a:p>
          <a:p>
            <a:pPr>
              <a:buFont typeface="Wingdings" pitchFamily="2" charset="2"/>
              <a:buNone/>
            </a:pPr>
            <a:r>
              <a:rPr lang="en-US" sz="2000" smtClean="0"/>
              <a:t>		AH=02H</a:t>
            </a:r>
          </a:p>
          <a:p>
            <a:pPr>
              <a:buFont typeface="Wingdings" pitchFamily="2" charset="2"/>
              <a:buNone/>
            </a:pPr>
            <a:r>
              <a:rPr lang="en-US" sz="2000" smtClean="0"/>
              <a:t>		BH= page number</a:t>
            </a:r>
          </a:p>
          <a:p>
            <a:pPr>
              <a:buFont typeface="Wingdings" pitchFamily="2" charset="2"/>
              <a:buNone/>
            </a:pPr>
            <a:r>
              <a:rPr lang="en-US" sz="2000" smtClean="0"/>
              <a:t>		DL=column(x co-ordinate)</a:t>
            </a:r>
          </a:p>
          <a:p>
            <a:pPr>
              <a:buFont typeface="Wingdings" pitchFamily="2" charset="2"/>
              <a:buNone/>
            </a:pPr>
            <a:r>
              <a:rPr lang="en-US" sz="2000" smtClean="0"/>
              <a:t>		DH=row(y co-ordinate)</a:t>
            </a:r>
          </a:p>
          <a:p>
            <a:pPr>
              <a:buFont typeface="Wingdings" pitchFamily="2" charset="2"/>
              <a:buNone/>
            </a:pPr>
            <a:r>
              <a:rPr lang="en-US" sz="2000" smtClean="0"/>
              <a:t>		</a:t>
            </a:r>
          </a:p>
          <a:p>
            <a:r>
              <a:rPr lang="en-US" sz="2000" smtClean="0"/>
              <a:t>Returns </a:t>
            </a:r>
          </a:p>
          <a:p>
            <a:pPr>
              <a:buFont typeface="Wingdings" pitchFamily="2" charset="2"/>
              <a:buNone/>
            </a:pPr>
            <a:r>
              <a:rPr lang="en-US" sz="2000" smtClean="0"/>
              <a:t>		nothing</a:t>
            </a:r>
          </a:p>
          <a:p>
            <a:pPr eaLnBrk="1" hangingPunct="1">
              <a:buFont typeface="Wingdings" pitchFamily="2" charset="2"/>
              <a:buNone/>
            </a:pPr>
            <a:endParaRPr lang="en-US" sz="1800" smtClean="0"/>
          </a:p>
        </p:txBody>
      </p:sp>
      <p:sp>
        <p:nvSpPr>
          <p:cNvPr id="108550" name="TextBox 7"/>
          <p:cNvSpPr txBox="1">
            <a:spLocks noChangeArrowheads="1"/>
          </p:cNvSpPr>
          <p:nvPr/>
        </p:nvSpPr>
        <p:spPr bwMode="auto">
          <a:xfrm>
            <a:off x="457200" y="304800"/>
            <a:ext cx="4114800" cy="461963"/>
          </a:xfrm>
          <a:prstGeom prst="rect">
            <a:avLst/>
          </a:prstGeom>
          <a:noFill/>
          <a:ln w="9525">
            <a:noFill/>
            <a:miter lim="800000"/>
            <a:headEnd/>
            <a:tailEnd/>
          </a:ln>
        </p:spPr>
        <p:txBody>
          <a:bodyPr>
            <a:spAutoFit/>
          </a:bodyPr>
          <a:lstStyle/>
          <a:p>
            <a:r>
              <a:rPr lang="en-US" sz="2400" b="1"/>
              <a:t>2.Set cursor position</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Content Placeholder 2"/>
          <p:cNvSpPr>
            <a:spLocks noGrp="1"/>
          </p:cNvSpPr>
          <p:nvPr>
            <p:ph idx="1"/>
          </p:nvPr>
        </p:nvSpPr>
        <p:spPr>
          <a:xfrm>
            <a:off x="457200" y="381000"/>
            <a:ext cx="8229600" cy="5749925"/>
          </a:xfrm>
        </p:spPr>
        <p:txBody>
          <a:bodyPr/>
          <a:lstStyle/>
          <a:p>
            <a:r>
              <a:rPr lang="en-US" smtClean="0"/>
              <a:t>Ex:</a:t>
            </a:r>
          </a:p>
          <a:p>
            <a:endParaRPr lang="en-US" smtClean="0"/>
          </a:p>
          <a:p>
            <a:pPr>
              <a:lnSpc>
                <a:spcPct val="90000"/>
              </a:lnSpc>
              <a:buFont typeface="Wingdings" pitchFamily="2" charset="2"/>
              <a:buNone/>
            </a:pPr>
            <a:r>
              <a:rPr lang="en-US" sz="2400" smtClean="0"/>
              <a:t>MOV AL, 02H;	set black and white mode,80x25bw</a:t>
            </a:r>
          </a:p>
          <a:p>
            <a:pPr>
              <a:lnSpc>
                <a:spcPct val="90000"/>
              </a:lnSpc>
              <a:buFont typeface="Wingdings" pitchFamily="2" charset="2"/>
              <a:buNone/>
            </a:pPr>
            <a:r>
              <a:rPr lang="en-US" sz="2400" smtClean="0"/>
              <a:t>MOV DL, X ;		 X COORDINATE or COLUMN</a:t>
            </a:r>
          </a:p>
          <a:p>
            <a:pPr>
              <a:lnSpc>
                <a:spcPct val="90000"/>
              </a:lnSpc>
              <a:buFont typeface="Wingdings" pitchFamily="2" charset="2"/>
              <a:buNone/>
            </a:pPr>
            <a:r>
              <a:rPr lang="en-US" sz="2400" smtClean="0"/>
              <a:t>MOV DH,Y;	 	Y COORDINATE or ROW</a:t>
            </a:r>
          </a:p>
          <a:p>
            <a:pPr>
              <a:lnSpc>
                <a:spcPct val="90000"/>
              </a:lnSpc>
              <a:buFont typeface="Wingdings" pitchFamily="2" charset="2"/>
              <a:buNone/>
            </a:pPr>
            <a:r>
              <a:rPr lang="en-US" sz="2400" smtClean="0"/>
              <a:t>MOV BH, 00H ;	  current page</a:t>
            </a:r>
          </a:p>
          <a:p>
            <a:pPr>
              <a:lnSpc>
                <a:spcPct val="90000"/>
              </a:lnSpc>
              <a:buFont typeface="Wingdings" pitchFamily="2" charset="2"/>
              <a:buNone/>
            </a:pPr>
            <a:r>
              <a:rPr lang="en-US" sz="2400" smtClean="0"/>
              <a:t>MOV AH, 02H</a:t>
            </a:r>
          </a:p>
          <a:p>
            <a:pPr>
              <a:lnSpc>
                <a:spcPct val="90000"/>
              </a:lnSpc>
              <a:buFont typeface="Wingdings" pitchFamily="2" charset="2"/>
              <a:buNone/>
            </a:pPr>
            <a:r>
              <a:rPr lang="en-US" sz="2400" smtClean="0"/>
              <a:t>INT 10H</a:t>
            </a:r>
          </a:p>
          <a:p>
            <a:endParaRPr lang="en-US" smtClean="0"/>
          </a:p>
        </p:txBody>
      </p:sp>
      <p:sp>
        <p:nvSpPr>
          <p:cNvPr id="6" name="Slide Number Placeholder 5"/>
          <p:cNvSpPr>
            <a:spLocks noGrp="1"/>
          </p:cNvSpPr>
          <p:nvPr>
            <p:ph type="sldNum" sz="quarter" idx="12"/>
          </p:nvPr>
        </p:nvSpPr>
        <p:spPr/>
        <p:txBody>
          <a:bodyPr/>
          <a:lstStyle/>
          <a:p>
            <a:pPr>
              <a:defRPr/>
            </a:pPr>
            <a:fld id="{DDC541B8-81B4-4315-9ED9-D410B632EE94}" type="slidenum">
              <a:rPr lang="en-US" altLang="en-US" smtClean="0"/>
              <a:pPr>
                <a:defRPr/>
              </a:pPr>
              <a:t>41</a:t>
            </a:fld>
            <a:endParaRPr lang="en-US"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85A0E113-FC76-446D-8D43-47100774DDBD}" type="slidenum">
              <a:rPr lang="en-US" altLang="en-US" smtClean="0"/>
              <a:pPr>
                <a:defRPr/>
              </a:pPr>
              <a:t>42</a:t>
            </a:fld>
            <a:endParaRPr lang="en-US" altLang="en-US"/>
          </a:p>
        </p:txBody>
      </p:sp>
      <p:sp>
        <p:nvSpPr>
          <p:cNvPr id="110597" name="Content Placeholder 2"/>
          <p:cNvSpPr>
            <a:spLocks noGrp="1"/>
          </p:cNvSpPr>
          <p:nvPr>
            <p:ph idx="1"/>
          </p:nvPr>
        </p:nvSpPr>
        <p:spPr>
          <a:xfrm>
            <a:off x="533400" y="914400"/>
            <a:ext cx="8305800" cy="6705600"/>
          </a:xfrm>
        </p:spPr>
        <p:txBody>
          <a:bodyPr/>
          <a:lstStyle/>
          <a:p>
            <a:pPr>
              <a:buFont typeface="Wingdings" pitchFamily="2" charset="2"/>
              <a:buNone/>
            </a:pPr>
            <a:r>
              <a:rPr lang="en-US" sz="2000" b="1" smtClean="0"/>
              <a:t>int 10h		Get cursor position   		function 03h</a:t>
            </a:r>
          </a:p>
          <a:p>
            <a:pPr>
              <a:buFont typeface="Wingdings" pitchFamily="2" charset="2"/>
              <a:buNone/>
            </a:pPr>
            <a:endParaRPr lang="en-US" sz="2400" smtClean="0"/>
          </a:p>
          <a:p>
            <a:r>
              <a:rPr lang="en-US" sz="2000" smtClean="0"/>
              <a:t>The function 03 is used to read the current position of the cursor on the display in text coordinates</a:t>
            </a:r>
          </a:p>
          <a:p>
            <a:endParaRPr lang="en-US" sz="2000" smtClean="0"/>
          </a:p>
          <a:p>
            <a:r>
              <a:rPr lang="en-US" sz="2000" b="1" smtClean="0"/>
              <a:t>Calling parameters</a:t>
            </a:r>
          </a:p>
          <a:p>
            <a:pPr>
              <a:buFont typeface="Wingdings" pitchFamily="2" charset="2"/>
              <a:buNone/>
            </a:pPr>
            <a:r>
              <a:rPr lang="en-US" sz="2000" smtClean="0"/>
              <a:t>		AH=03H</a:t>
            </a:r>
          </a:p>
          <a:p>
            <a:pPr>
              <a:buFont typeface="Wingdings" pitchFamily="2" charset="2"/>
              <a:buNone/>
            </a:pPr>
            <a:r>
              <a:rPr lang="en-US" sz="2000" smtClean="0"/>
              <a:t>		BH=page</a:t>
            </a:r>
          </a:p>
          <a:p>
            <a:pPr>
              <a:buFont typeface="Wingdings" pitchFamily="2" charset="2"/>
              <a:buNone/>
            </a:pPr>
            <a:endParaRPr lang="en-US" sz="2000" smtClean="0"/>
          </a:p>
          <a:p>
            <a:r>
              <a:rPr lang="en-US" sz="2000" b="1" smtClean="0"/>
              <a:t>Returns</a:t>
            </a:r>
          </a:p>
          <a:p>
            <a:pPr>
              <a:buFont typeface="Wingdings" pitchFamily="2" charset="2"/>
              <a:buNone/>
            </a:pPr>
            <a:r>
              <a:rPr lang="en-US" sz="2000" smtClean="0"/>
              <a:t>CH=starting line for cursor</a:t>
            </a:r>
          </a:p>
          <a:p>
            <a:pPr>
              <a:buFont typeface="Wingdings" pitchFamily="2" charset="2"/>
              <a:buNone/>
            </a:pPr>
            <a:r>
              <a:rPr lang="en-US" sz="2000" smtClean="0"/>
              <a:t>CL=ending line for cursor</a:t>
            </a:r>
          </a:p>
          <a:p>
            <a:pPr>
              <a:buFont typeface="Wingdings" pitchFamily="2" charset="2"/>
              <a:buNone/>
            </a:pPr>
            <a:r>
              <a:rPr lang="en-US" sz="2000" smtClean="0"/>
              <a:t>DL=current column(x co-ordinates)</a:t>
            </a:r>
          </a:p>
          <a:p>
            <a:pPr>
              <a:buFont typeface="Wingdings" pitchFamily="2" charset="2"/>
              <a:buNone/>
            </a:pPr>
            <a:r>
              <a:rPr lang="en-US" sz="2000" smtClean="0"/>
              <a:t>DH=current row(y co-ordinate)</a:t>
            </a:r>
          </a:p>
        </p:txBody>
      </p:sp>
      <p:sp>
        <p:nvSpPr>
          <p:cNvPr id="110598" name="TextBox 6"/>
          <p:cNvSpPr txBox="1">
            <a:spLocks noChangeArrowheads="1"/>
          </p:cNvSpPr>
          <p:nvPr/>
        </p:nvSpPr>
        <p:spPr bwMode="auto">
          <a:xfrm>
            <a:off x="457200" y="304800"/>
            <a:ext cx="4114800" cy="461963"/>
          </a:xfrm>
          <a:prstGeom prst="rect">
            <a:avLst/>
          </a:prstGeom>
          <a:noFill/>
          <a:ln w="9525">
            <a:noFill/>
            <a:miter lim="800000"/>
            <a:headEnd/>
            <a:tailEnd/>
          </a:ln>
        </p:spPr>
        <p:txBody>
          <a:bodyPr>
            <a:spAutoFit/>
          </a:bodyPr>
          <a:lstStyle/>
          <a:p>
            <a:r>
              <a:rPr lang="en-US" sz="2400" b="1"/>
              <a:t>3.Get cursor position</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Content Placeholder 2"/>
          <p:cNvSpPr>
            <a:spLocks noGrp="1"/>
          </p:cNvSpPr>
          <p:nvPr>
            <p:ph idx="1"/>
          </p:nvPr>
        </p:nvSpPr>
        <p:spPr>
          <a:xfrm>
            <a:off x="457200" y="533400"/>
            <a:ext cx="8229600" cy="5597525"/>
          </a:xfrm>
        </p:spPr>
        <p:txBody>
          <a:bodyPr/>
          <a:lstStyle/>
          <a:p>
            <a:pPr>
              <a:lnSpc>
                <a:spcPct val="90000"/>
              </a:lnSpc>
            </a:pPr>
            <a:r>
              <a:rPr lang="en-US" sz="3200" smtClean="0"/>
              <a:t>Ex:</a:t>
            </a:r>
          </a:p>
          <a:p>
            <a:pPr>
              <a:lnSpc>
                <a:spcPct val="90000"/>
              </a:lnSpc>
            </a:pPr>
            <a:endParaRPr lang="en-US" sz="3200" smtClean="0"/>
          </a:p>
          <a:p>
            <a:pPr>
              <a:lnSpc>
                <a:spcPct val="90000"/>
              </a:lnSpc>
              <a:buFont typeface="Wingdings" pitchFamily="2" charset="2"/>
              <a:buNone/>
            </a:pPr>
            <a:r>
              <a:rPr lang="en-US" sz="2000" smtClean="0"/>
              <a:t>MOV AL, 02H ;	set black and white mode,80x25bw</a:t>
            </a:r>
          </a:p>
          <a:p>
            <a:pPr>
              <a:lnSpc>
                <a:spcPct val="90000"/>
              </a:lnSpc>
              <a:buFont typeface="Wingdings" pitchFamily="2" charset="2"/>
              <a:buNone/>
            </a:pPr>
            <a:r>
              <a:rPr lang="en-US" sz="2000" smtClean="0"/>
              <a:t>MOV AH, 03H</a:t>
            </a:r>
          </a:p>
          <a:p>
            <a:pPr>
              <a:lnSpc>
                <a:spcPct val="90000"/>
              </a:lnSpc>
              <a:buFont typeface="Wingdings" pitchFamily="2" charset="2"/>
              <a:buNone/>
            </a:pPr>
            <a:r>
              <a:rPr lang="en-US" sz="2000" smtClean="0"/>
              <a:t>MOV BH, 00H ;	 page</a:t>
            </a:r>
          </a:p>
          <a:p>
            <a:pPr>
              <a:lnSpc>
                <a:spcPct val="90000"/>
              </a:lnSpc>
              <a:buFont typeface="Wingdings" pitchFamily="2" charset="2"/>
              <a:buNone/>
            </a:pPr>
            <a:r>
              <a:rPr lang="en-US" sz="2000" smtClean="0"/>
              <a:t>INT 10H</a:t>
            </a:r>
          </a:p>
          <a:p>
            <a:endParaRPr lang="en-US" smtClean="0"/>
          </a:p>
        </p:txBody>
      </p:sp>
      <p:sp>
        <p:nvSpPr>
          <p:cNvPr id="6" name="Slide Number Placeholder 5"/>
          <p:cNvSpPr>
            <a:spLocks noGrp="1"/>
          </p:cNvSpPr>
          <p:nvPr>
            <p:ph type="sldNum" sz="quarter" idx="12"/>
          </p:nvPr>
        </p:nvSpPr>
        <p:spPr/>
        <p:txBody>
          <a:bodyPr/>
          <a:lstStyle/>
          <a:p>
            <a:pPr>
              <a:defRPr/>
            </a:pPr>
            <a:fld id="{EE5D4169-FA2F-4FD3-AC1B-F85DC0977214}" type="slidenum">
              <a:rPr lang="en-US" altLang="en-US" smtClean="0"/>
              <a:pPr>
                <a:defRPr/>
              </a:pPr>
              <a:t>43</a:t>
            </a:fld>
            <a:endParaRPr lang="en-US"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4C53E801-AFEA-4CF8-BD44-7B270B663A6C}" type="slidenum">
              <a:rPr lang="en-US" altLang="en-US" smtClean="0"/>
              <a:pPr>
                <a:defRPr/>
              </a:pPr>
              <a:t>44</a:t>
            </a:fld>
            <a:endParaRPr lang="en-US" altLang="en-US"/>
          </a:p>
        </p:txBody>
      </p:sp>
      <p:sp>
        <p:nvSpPr>
          <p:cNvPr id="112645" name="Rectangle 7"/>
          <p:cNvSpPr>
            <a:spLocks noGrp="1" noChangeArrowheads="1"/>
          </p:cNvSpPr>
          <p:nvPr>
            <p:ph type="title"/>
          </p:nvPr>
        </p:nvSpPr>
        <p:spPr>
          <a:xfrm>
            <a:off x="762000" y="2743200"/>
            <a:ext cx="7010400" cy="652463"/>
          </a:xfrm>
          <a:noFill/>
        </p:spPr>
        <p:txBody>
          <a:bodyPr>
            <a:spAutoFit/>
          </a:bodyPr>
          <a:lstStyle/>
          <a:p>
            <a:pPr algn="ctr">
              <a:lnSpc>
                <a:spcPct val="90000"/>
              </a:lnSpc>
              <a:buFont typeface="Wingdings" pitchFamily="2" charset="2"/>
              <a:buNone/>
            </a:pPr>
            <a:r>
              <a:rPr lang="en-US" sz="4000" b="1" smtClean="0"/>
              <a:t>BIOS 16h function calls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022DE01-C0B2-42EF-87A4-5A2C4B08EEC3}" type="slidenum">
              <a:rPr lang="en-US" altLang="en-US" smtClean="0"/>
              <a:pPr>
                <a:defRPr/>
              </a:pPr>
              <a:t>45</a:t>
            </a:fld>
            <a:endParaRPr lang="en-US" altLang="en-US" dirty="0"/>
          </a:p>
        </p:txBody>
      </p:sp>
      <p:sp>
        <p:nvSpPr>
          <p:cNvPr id="113669" name="Content Placeholder 2"/>
          <p:cNvSpPr>
            <a:spLocks noGrp="1"/>
          </p:cNvSpPr>
          <p:nvPr>
            <p:ph idx="1"/>
          </p:nvPr>
        </p:nvSpPr>
        <p:spPr>
          <a:xfrm>
            <a:off x="609600" y="838200"/>
            <a:ext cx="8305800" cy="5521325"/>
          </a:xfrm>
        </p:spPr>
        <p:txBody>
          <a:bodyPr/>
          <a:lstStyle/>
          <a:p>
            <a:pPr>
              <a:buFont typeface="Wingdings" pitchFamily="2" charset="2"/>
              <a:buNone/>
            </a:pPr>
            <a:endParaRPr lang="en-US" sz="2000" b="1" smtClean="0"/>
          </a:p>
          <a:p>
            <a:pPr>
              <a:buFont typeface="Wingdings" pitchFamily="2" charset="2"/>
              <a:buNone/>
            </a:pPr>
            <a:r>
              <a:rPr lang="en-US" sz="2000" b="1" smtClean="0"/>
              <a:t>int 16h		 	Read character		function 00h</a:t>
            </a:r>
          </a:p>
          <a:p>
            <a:pPr>
              <a:buFont typeface="Wingdings" pitchFamily="2" charset="2"/>
              <a:buNone/>
            </a:pPr>
            <a:endParaRPr lang="en-US" sz="2400" smtClean="0"/>
          </a:p>
          <a:p>
            <a:r>
              <a:rPr lang="en-US" sz="2000" smtClean="0"/>
              <a:t>This function checks for a character in the keyboard buffer. If available, the scan code is returned in AH, and ASCII value in AL. For function keys (F0 to F12) which have no ASCII values, AL = 0.</a:t>
            </a:r>
          </a:p>
          <a:p>
            <a:r>
              <a:rPr lang="en-US" sz="2000" smtClean="0"/>
              <a:t>If no character is available in the keyboard buffer, the function waits for a key press.</a:t>
            </a:r>
          </a:p>
          <a:p>
            <a:r>
              <a:rPr lang="en-US" sz="2000" b="1" smtClean="0"/>
              <a:t>Calling parameters</a:t>
            </a:r>
          </a:p>
          <a:p>
            <a:pPr>
              <a:buFont typeface="Wingdings" pitchFamily="2" charset="2"/>
              <a:buNone/>
            </a:pPr>
            <a:r>
              <a:rPr lang="en-US" sz="2000" smtClean="0"/>
              <a:t>		AH=00H		</a:t>
            </a:r>
          </a:p>
          <a:p>
            <a:r>
              <a:rPr lang="en-US" sz="2000" b="1" smtClean="0"/>
              <a:t>Returns</a:t>
            </a:r>
            <a:r>
              <a:rPr lang="en-US" sz="2000" smtClean="0"/>
              <a:t> </a:t>
            </a:r>
          </a:p>
          <a:p>
            <a:pPr>
              <a:buFont typeface="Wingdings" pitchFamily="2" charset="2"/>
              <a:buNone/>
            </a:pPr>
            <a:r>
              <a:rPr lang="en-US" sz="2000" smtClean="0"/>
              <a:t>		AL=ASCII value;     AH=scan code</a:t>
            </a:r>
          </a:p>
          <a:p>
            <a:r>
              <a:rPr lang="en-US" sz="2000" b="1" smtClean="0"/>
              <a:t>Ex:</a:t>
            </a:r>
          </a:p>
          <a:p>
            <a:pPr>
              <a:lnSpc>
                <a:spcPct val="90000"/>
              </a:lnSpc>
              <a:buFont typeface="Wingdings" pitchFamily="2" charset="2"/>
              <a:buNone/>
            </a:pPr>
            <a:r>
              <a:rPr lang="en-US" sz="2000" smtClean="0"/>
              <a:t>MOV AH, 00H</a:t>
            </a:r>
          </a:p>
          <a:p>
            <a:pPr>
              <a:lnSpc>
                <a:spcPct val="90000"/>
              </a:lnSpc>
              <a:buFont typeface="Wingdings" pitchFamily="2" charset="2"/>
              <a:buNone/>
            </a:pPr>
            <a:r>
              <a:rPr lang="en-US" sz="2000" smtClean="0"/>
              <a:t>INT 16H</a:t>
            </a:r>
          </a:p>
          <a:p>
            <a:pPr>
              <a:buFont typeface="Wingdings" pitchFamily="2" charset="2"/>
              <a:buNone/>
            </a:pPr>
            <a:endParaRPr lang="en-US" sz="2000" smtClean="0"/>
          </a:p>
          <a:p>
            <a:pPr eaLnBrk="1" hangingPunct="1">
              <a:buFont typeface="Wingdings" pitchFamily="2" charset="2"/>
              <a:buNone/>
            </a:pPr>
            <a:endParaRPr lang="en-US" sz="1800" smtClean="0"/>
          </a:p>
        </p:txBody>
      </p:sp>
      <p:sp>
        <p:nvSpPr>
          <p:cNvPr id="113670" name="Rectangle 2"/>
          <p:cNvSpPr>
            <a:spLocks noGrp="1" noChangeArrowheads="1"/>
          </p:cNvSpPr>
          <p:nvPr>
            <p:ph type="title"/>
          </p:nvPr>
        </p:nvSpPr>
        <p:spPr>
          <a:xfrm>
            <a:off x="381000" y="228600"/>
            <a:ext cx="7924800" cy="609600"/>
          </a:xfrm>
        </p:spPr>
        <p:txBody>
          <a:bodyPr>
            <a:normAutofit fontScale="90000"/>
          </a:bodyPr>
          <a:lstStyle/>
          <a:p>
            <a:r>
              <a:rPr lang="en-US" sz="3200" b="1" smtClean="0"/>
              <a:t>BIOS 16H functions for keyboard control</a:t>
            </a:r>
            <a:br>
              <a:rPr lang="en-US" sz="3200" b="1" smtClean="0"/>
            </a:br>
            <a:endParaRPr lang="en-US" sz="3200" b="1"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1A172B21-6757-40CE-BA94-D62B291E90C9}" type="slidenum">
              <a:rPr lang="en-US" altLang="en-US" smtClean="0"/>
              <a:pPr>
                <a:defRPr/>
              </a:pPr>
              <a:t>46</a:t>
            </a:fld>
            <a:endParaRPr lang="en-US" altLang="en-US"/>
          </a:p>
        </p:txBody>
      </p:sp>
      <p:sp>
        <p:nvSpPr>
          <p:cNvPr id="114693" name="Content Placeholder 2"/>
          <p:cNvSpPr>
            <a:spLocks noGrp="1"/>
          </p:cNvSpPr>
          <p:nvPr>
            <p:ph idx="1"/>
          </p:nvPr>
        </p:nvSpPr>
        <p:spPr>
          <a:xfrm>
            <a:off x="609600" y="304800"/>
            <a:ext cx="8305800" cy="5902325"/>
          </a:xfrm>
        </p:spPr>
        <p:txBody>
          <a:bodyPr/>
          <a:lstStyle/>
          <a:p>
            <a:pPr>
              <a:buFont typeface="Wingdings" pitchFamily="2" charset="2"/>
              <a:buNone/>
            </a:pPr>
            <a:r>
              <a:rPr lang="en-US" sz="2000" b="1" smtClean="0"/>
              <a:t>int 16h		Read Input Status   			function 01h</a:t>
            </a:r>
            <a:endParaRPr lang="en-US" sz="2400" smtClean="0"/>
          </a:p>
          <a:p>
            <a:r>
              <a:rPr lang="en-US" sz="2000" smtClean="0"/>
              <a:t>This function is similar to the previous one, except that if no character is available in the keyboard buffer, it does not wait for a key press. It simply sets ZF (ZF = 1) and returns.</a:t>
            </a:r>
          </a:p>
          <a:p>
            <a:endParaRPr lang="en-US" sz="2000" b="1" smtClean="0"/>
          </a:p>
          <a:p>
            <a:r>
              <a:rPr lang="en-US" sz="2000" b="1" smtClean="0"/>
              <a:t>Calling parameters</a:t>
            </a:r>
          </a:p>
          <a:p>
            <a:pPr>
              <a:buFont typeface="Wingdings" pitchFamily="2" charset="2"/>
              <a:buNone/>
            </a:pPr>
            <a:r>
              <a:rPr lang="en-US" sz="2000" smtClean="0"/>
              <a:t>		AH=01H		</a:t>
            </a:r>
          </a:p>
          <a:p>
            <a:r>
              <a:rPr lang="en-US" sz="2000" b="1" smtClean="0"/>
              <a:t>Returns</a:t>
            </a:r>
            <a:r>
              <a:rPr lang="en-US" sz="2000" smtClean="0"/>
              <a:t> </a:t>
            </a:r>
          </a:p>
          <a:p>
            <a:pPr>
              <a:buFont typeface="Wingdings" pitchFamily="2" charset="2"/>
              <a:buNone/>
            </a:pPr>
            <a:r>
              <a:rPr lang="en-US" sz="2000" smtClean="0"/>
              <a:t>	ZF- Set if no key.</a:t>
            </a:r>
            <a:br>
              <a:rPr lang="en-US" sz="2000" smtClean="0"/>
            </a:br>
            <a:r>
              <a:rPr lang="en-US" sz="2000" smtClean="0"/>
              <a:t/>
            </a:r>
            <a:br>
              <a:rPr lang="en-US" sz="2000" smtClean="0"/>
            </a:br>
            <a:r>
              <a:rPr lang="en-US" sz="2000" smtClean="0"/>
              <a:t>ZF- Clear if key available.</a:t>
            </a:r>
          </a:p>
          <a:p>
            <a:pPr>
              <a:buFont typeface="Wingdings" pitchFamily="2" charset="2"/>
              <a:buNone/>
            </a:pPr>
            <a:r>
              <a:rPr lang="en-US" sz="2000" smtClean="0"/>
              <a:t>	AL=ASCII value;     </a:t>
            </a:r>
          </a:p>
          <a:p>
            <a:pPr>
              <a:buFont typeface="Wingdings" pitchFamily="2" charset="2"/>
              <a:buNone/>
            </a:pPr>
            <a:r>
              <a:rPr lang="en-US" sz="2000" smtClean="0"/>
              <a:t>	AH=Scan code</a:t>
            </a:r>
          </a:p>
          <a:p>
            <a:r>
              <a:rPr lang="en-US" sz="2000" b="1" smtClean="0"/>
              <a:t>Ex:</a:t>
            </a:r>
          </a:p>
          <a:p>
            <a:pPr>
              <a:lnSpc>
                <a:spcPct val="90000"/>
              </a:lnSpc>
              <a:buFont typeface="Wingdings" pitchFamily="2" charset="2"/>
              <a:buNone/>
            </a:pPr>
            <a:r>
              <a:rPr lang="en-US" sz="2000" smtClean="0"/>
              <a:t>MOV AH, 01H</a:t>
            </a:r>
          </a:p>
          <a:p>
            <a:pPr>
              <a:lnSpc>
                <a:spcPct val="90000"/>
              </a:lnSpc>
              <a:buFont typeface="Wingdings" pitchFamily="2" charset="2"/>
              <a:buNone/>
            </a:pPr>
            <a:r>
              <a:rPr lang="en-US" sz="2000" smtClean="0"/>
              <a:t>INT 16H</a:t>
            </a:r>
          </a:p>
          <a:p>
            <a:pPr>
              <a:buFont typeface="Wingdings" pitchFamily="2" charset="2"/>
              <a:buNone/>
            </a:pPr>
            <a:endParaRPr lang="en-US" sz="2000" smtClean="0"/>
          </a:p>
          <a:p>
            <a:pPr eaLnBrk="1" hangingPunct="1">
              <a:buFont typeface="Wingdings" pitchFamily="2" charset="2"/>
              <a:buNone/>
            </a:pPr>
            <a:endParaRPr lang="en-US" sz="1800" smtClean="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itle 1"/>
          <p:cNvSpPr>
            <a:spLocks noGrp="1"/>
          </p:cNvSpPr>
          <p:nvPr>
            <p:ph type="title"/>
          </p:nvPr>
        </p:nvSpPr>
        <p:spPr>
          <a:xfrm>
            <a:off x="457200" y="277813"/>
            <a:ext cx="8229600" cy="712787"/>
          </a:xfrm>
        </p:spPr>
        <p:txBody>
          <a:bodyPr>
            <a:normAutofit fontScale="90000"/>
          </a:bodyPr>
          <a:lstStyle/>
          <a:p>
            <a:r>
              <a:rPr lang="en-US" smtClean="0"/>
              <a:t>Lab programs</a:t>
            </a:r>
          </a:p>
        </p:txBody>
      </p:sp>
      <p:sp>
        <p:nvSpPr>
          <p:cNvPr id="6" name="Slide Number Placeholder 5"/>
          <p:cNvSpPr>
            <a:spLocks noGrp="1"/>
          </p:cNvSpPr>
          <p:nvPr>
            <p:ph type="sldNum" sz="quarter" idx="12"/>
          </p:nvPr>
        </p:nvSpPr>
        <p:spPr/>
        <p:txBody>
          <a:bodyPr/>
          <a:lstStyle/>
          <a:p>
            <a:pPr>
              <a:defRPr/>
            </a:pPr>
            <a:fld id="{90FE624B-EB32-4853-A038-B93F36AB999B}" type="slidenum">
              <a:rPr lang="en-US" altLang="en-US" smtClean="0"/>
              <a:pPr>
                <a:defRPr/>
              </a:pPr>
              <a:t>47</a:t>
            </a:fld>
            <a:endParaRPr lang="en-US" altLang="en-US"/>
          </a:p>
        </p:txBody>
      </p:sp>
      <p:sp>
        <p:nvSpPr>
          <p:cNvPr id="7" name="Rectangle 3"/>
          <p:cNvSpPr txBox="1">
            <a:spLocks noChangeArrowheads="1"/>
          </p:cNvSpPr>
          <p:nvPr/>
        </p:nvSpPr>
        <p:spPr bwMode="auto">
          <a:xfrm>
            <a:off x="457200" y="1260475"/>
            <a:ext cx="8229600" cy="5140325"/>
          </a:xfrm>
          <a:prstGeom prst="rect">
            <a:avLst/>
          </a:prstGeom>
          <a:noFill/>
          <a:ln w="9525">
            <a:noFill/>
            <a:miter lim="800000"/>
            <a:headEnd/>
            <a:tailEnd/>
          </a:ln>
        </p:spPr>
        <p:txBody>
          <a:bodyPr/>
          <a:lstStyle/>
          <a:p>
            <a:pPr marL="342900" indent="-342900" eaLnBrk="0" hangingPunct="0">
              <a:spcBef>
                <a:spcPct val="20000"/>
              </a:spcBef>
              <a:buClr>
                <a:schemeClr val="accent1"/>
              </a:buClr>
              <a:buSzPct val="65000"/>
              <a:buFont typeface="Wingdings" pitchFamily="2" charset="2"/>
              <a:buNone/>
              <a:defRPr/>
            </a:pPr>
            <a:r>
              <a:rPr lang="en-US" sz="2400" b="1" i="1" kern="0" dirty="0">
                <a:latin typeface="+mn-lt"/>
              </a:rPr>
              <a:t>USING DOS 21H</a:t>
            </a:r>
          </a:p>
          <a:p>
            <a:pPr marL="342900" indent="-342900" eaLnBrk="0" hangingPunct="0">
              <a:spcBef>
                <a:spcPct val="20000"/>
              </a:spcBef>
              <a:buClr>
                <a:schemeClr val="accent1"/>
              </a:buClr>
              <a:buSzPct val="65000"/>
              <a:buFont typeface="Wingdings" pitchFamily="2" charset="2"/>
              <a:buNone/>
              <a:defRPr/>
            </a:pPr>
            <a:endParaRPr lang="en-US" sz="2400" b="1" i="1" kern="0" dirty="0">
              <a:latin typeface="+mn-lt"/>
            </a:endParaRPr>
          </a:p>
          <a:p>
            <a:pPr marL="342900" indent="-342900" eaLnBrk="0" hangingPunct="0">
              <a:spcBef>
                <a:spcPct val="20000"/>
              </a:spcBef>
              <a:buClr>
                <a:schemeClr val="accent1"/>
              </a:buClr>
              <a:buSzPct val="65000"/>
              <a:defRPr/>
            </a:pPr>
            <a:r>
              <a:rPr lang="en-US" sz="3200" kern="0" dirty="0">
                <a:latin typeface="+mn-lt"/>
              </a:rPr>
              <a:t>6.Program to create a file (input file) and to delete an existing file.</a:t>
            </a:r>
          </a:p>
          <a:p>
            <a:pPr marL="342900" indent="-342900" eaLnBrk="0" hangingPunct="0">
              <a:spcBef>
                <a:spcPct val="20000"/>
              </a:spcBef>
              <a:buClr>
                <a:schemeClr val="accent1"/>
              </a:buClr>
              <a:buSzPct val="65000"/>
              <a:buFont typeface="Wingdings" pitchFamily="2" charset="2"/>
              <a:buChar char="n"/>
              <a:defRPr/>
            </a:pPr>
            <a:endParaRPr lang="en-US" sz="3200" kern="0" dirty="0">
              <a:latin typeface="+mn-lt"/>
            </a:endParaRPr>
          </a:p>
          <a:p>
            <a:pPr marL="342900" indent="-342900" eaLnBrk="0" hangingPunct="0">
              <a:spcBef>
                <a:spcPct val="20000"/>
              </a:spcBef>
              <a:buClr>
                <a:schemeClr val="accent1"/>
              </a:buClr>
              <a:buSzPct val="65000"/>
              <a:defRPr/>
            </a:pPr>
            <a:r>
              <a:rPr lang="en-US" sz="3200" dirty="0"/>
              <a:t>7.Read the current time from the system and display it in the standard format on the screen.(HH:MM:SEC.MSEC)</a:t>
            </a:r>
            <a:br>
              <a:rPr lang="en-US" sz="3200" dirty="0"/>
            </a:br>
            <a:r>
              <a:rPr lang="en-US" sz="3200" dirty="0"/>
              <a:t>ex:10:09:47.95</a:t>
            </a:r>
            <a:endParaRPr lang="en-US" sz="3200" b="1" kern="0" dirty="0">
              <a:latin typeface="+mn-lt"/>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itle 1"/>
          <p:cNvSpPr>
            <a:spLocks noGrp="1"/>
          </p:cNvSpPr>
          <p:nvPr>
            <p:ph type="title"/>
          </p:nvPr>
        </p:nvSpPr>
        <p:spPr/>
        <p:txBody>
          <a:bodyPr/>
          <a:lstStyle/>
          <a:p>
            <a:r>
              <a:rPr lang="en-US" sz="4400" b="1" i="1" smtClean="0"/>
              <a:t>USING BIOS 10H</a:t>
            </a:r>
          </a:p>
        </p:txBody>
      </p:sp>
      <p:sp>
        <p:nvSpPr>
          <p:cNvPr id="150531" name="Content Placeholder 2"/>
          <p:cNvSpPr>
            <a:spLocks noGrp="1"/>
          </p:cNvSpPr>
          <p:nvPr>
            <p:ph idx="1"/>
          </p:nvPr>
        </p:nvSpPr>
        <p:spPr/>
        <p:txBody>
          <a:bodyPr>
            <a:normAutofit lnSpcReduction="10000"/>
          </a:bodyPr>
          <a:lstStyle/>
          <a:p>
            <a:pPr>
              <a:buFont typeface="Wingdings" pitchFamily="2" charset="2"/>
              <a:buNone/>
            </a:pPr>
            <a:r>
              <a:rPr lang="en-US" sz="3200" smtClean="0"/>
              <a:t>8.Read an alphanumeric character and display its equivalent ASCII code at the center of the screen.</a:t>
            </a:r>
          </a:p>
          <a:p>
            <a:endParaRPr lang="en-US" sz="3200" smtClean="0"/>
          </a:p>
          <a:p>
            <a:pPr>
              <a:buFont typeface="Wingdings" pitchFamily="2" charset="2"/>
              <a:buNone/>
            </a:pPr>
            <a:r>
              <a:rPr lang="en-US" sz="3200" smtClean="0"/>
              <a:t>9.Read your name from the keyboard and display it at a specified location on the screen in front of the message “</a:t>
            </a:r>
            <a:r>
              <a:rPr lang="en-US" sz="3200" b="1" smtClean="0"/>
              <a:t>What is your name?” You must clear the entire screen before display.</a:t>
            </a:r>
          </a:p>
          <a:p>
            <a:endParaRPr lang="en-US" smtClean="0"/>
          </a:p>
        </p:txBody>
      </p:sp>
      <p:sp>
        <p:nvSpPr>
          <p:cNvPr id="6" name="Slide Number Placeholder 5"/>
          <p:cNvSpPr>
            <a:spLocks noGrp="1"/>
          </p:cNvSpPr>
          <p:nvPr>
            <p:ph type="sldNum" sz="quarter" idx="12"/>
          </p:nvPr>
        </p:nvSpPr>
        <p:spPr/>
        <p:txBody>
          <a:bodyPr/>
          <a:lstStyle/>
          <a:p>
            <a:pPr>
              <a:defRPr/>
            </a:pPr>
            <a:fld id="{095EE957-64A0-422D-954B-DB17FA61ACC3}" type="slidenum">
              <a:rPr lang="en-US" altLang="en-US" smtClean="0"/>
              <a:pPr>
                <a:defRPr/>
              </a:pPr>
              <a:t>48</a:t>
            </a:fld>
            <a:endParaRPr lang="en-US" alt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Content Placeholder 2"/>
          <p:cNvSpPr>
            <a:spLocks noGrp="1"/>
          </p:cNvSpPr>
          <p:nvPr>
            <p:ph idx="1"/>
          </p:nvPr>
        </p:nvSpPr>
        <p:spPr>
          <a:xfrm>
            <a:off x="457200" y="381000"/>
            <a:ext cx="8229600" cy="5749925"/>
          </a:xfrm>
        </p:spPr>
        <p:txBody>
          <a:bodyPr/>
          <a:lstStyle/>
          <a:p>
            <a:pPr>
              <a:buFont typeface="Wingdings" pitchFamily="2" charset="2"/>
              <a:buNone/>
            </a:pPr>
            <a:r>
              <a:rPr lang="en-US" sz="3200" smtClean="0"/>
              <a:t>10.Find out whether a given sub-string is present or not in a main string of characters.</a:t>
            </a:r>
            <a:endParaRPr lang="en-US" sz="3200" b="1" i="1" smtClean="0"/>
          </a:p>
          <a:p>
            <a:pPr>
              <a:buFont typeface="Wingdings" pitchFamily="2" charset="2"/>
              <a:buNone/>
            </a:pPr>
            <a:endParaRPr lang="en-US" sz="3200" b="1" smtClean="0"/>
          </a:p>
        </p:txBody>
      </p:sp>
      <p:sp>
        <p:nvSpPr>
          <p:cNvPr id="6" name="Slide Number Placeholder 5"/>
          <p:cNvSpPr>
            <a:spLocks noGrp="1"/>
          </p:cNvSpPr>
          <p:nvPr>
            <p:ph type="sldNum" sz="quarter" idx="12"/>
          </p:nvPr>
        </p:nvSpPr>
        <p:spPr/>
        <p:txBody>
          <a:bodyPr/>
          <a:lstStyle/>
          <a:p>
            <a:pPr>
              <a:defRPr/>
            </a:pPr>
            <a:fld id="{98D94662-4EC5-4BF7-959E-87EC32DCB1A1}" type="slidenum">
              <a:rPr lang="en-US" altLang="en-US" smtClean="0"/>
              <a:pPr>
                <a:defRPr/>
              </a:pPr>
              <a:t>49</a:t>
            </a:fld>
            <a:endParaRPr lang="en-US"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B1CD4EFF-2C7D-4F72-96E4-A0DF2736934F}" type="slidenum">
              <a:rPr lang="en-US" altLang="en-US" smtClean="0"/>
              <a:pPr>
                <a:defRPr/>
              </a:pPr>
              <a:t>5</a:t>
            </a:fld>
            <a:endParaRPr lang="en-US" altLang="en-US"/>
          </a:p>
        </p:txBody>
      </p:sp>
      <p:sp>
        <p:nvSpPr>
          <p:cNvPr id="72709" name="Content Placeholder 2"/>
          <p:cNvSpPr>
            <a:spLocks noGrp="1"/>
          </p:cNvSpPr>
          <p:nvPr>
            <p:ph idx="1"/>
          </p:nvPr>
        </p:nvSpPr>
        <p:spPr>
          <a:xfrm>
            <a:off x="457200" y="381000"/>
            <a:ext cx="8305800" cy="5978525"/>
          </a:xfrm>
        </p:spPr>
        <p:txBody>
          <a:bodyPr/>
          <a:lstStyle/>
          <a:p>
            <a:pPr>
              <a:buFont typeface="Wingdings" pitchFamily="2" charset="2"/>
              <a:buNone/>
            </a:pPr>
            <a:r>
              <a:rPr lang="en-US" sz="2000" b="1" smtClean="0"/>
              <a:t>int 21h	 	character input without echo    function 08h</a:t>
            </a:r>
          </a:p>
          <a:p>
            <a:pPr>
              <a:buFont typeface="Wingdings" pitchFamily="2" charset="2"/>
              <a:buNone/>
            </a:pPr>
            <a:endParaRPr lang="en-US" sz="2400" smtClean="0"/>
          </a:p>
          <a:p>
            <a:r>
              <a:rPr lang="en-US" sz="2000" smtClean="0"/>
              <a:t>Reads a character from the standard input device without echoing it to the standard output device. If no character is ready, waits until one is available</a:t>
            </a:r>
          </a:p>
          <a:p>
            <a:endParaRPr lang="en-US" sz="2000" smtClean="0"/>
          </a:p>
          <a:p>
            <a:r>
              <a:rPr lang="en-US" sz="2000" smtClean="0"/>
              <a:t>Calling parameters</a:t>
            </a:r>
          </a:p>
          <a:p>
            <a:pPr>
              <a:buFont typeface="Wingdings" pitchFamily="2" charset="2"/>
              <a:buNone/>
            </a:pPr>
            <a:r>
              <a:rPr lang="en-US" sz="2000" smtClean="0"/>
              <a:t>		AH=08H</a:t>
            </a:r>
          </a:p>
          <a:p>
            <a:pPr>
              <a:buFont typeface="Wingdings" pitchFamily="2" charset="2"/>
              <a:buNone/>
            </a:pPr>
            <a:endParaRPr lang="en-US" sz="2000" smtClean="0"/>
          </a:p>
          <a:p>
            <a:r>
              <a:rPr lang="en-US" sz="2000" smtClean="0"/>
              <a:t>Returns </a:t>
            </a:r>
          </a:p>
          <a:p>
            <a:pPr>
              <a:buFont typeface="Wingdings" pitchFamily="2" charset="2"/>
              <a:buNone/>
            </a:pPr>
            <a:r>
              <a:rPr lang="en-US" sz="2000" smtClean="0"/>
              <a:t>		AL=8 bit input data</a:t>
            </a:r>
          </a:p>
          <a:p>
            <a:endParaRPr lang="en-US" sz="1800" smtClean="0"/>
          </a:p>
          <a:p>
            <a:r>
              <a:rPr lang="en-US" sz="1800" smtClean="0"/>
              <a:t>Ex:</a:t>
            </a:r>
          </a:p>
          <a:p>
            <a:pPr eaLnBrk="1" hangingPunct="1">
              <a:buFont typeface="Wingdings" pitchFamily="2" charset="2"/>
              <a:buNone/>
            </a:pPr>
            <a:r>
              <a:rPr lang="en-US" sz="1800" smtClean="0"/>
              <a:t>	MOV AH,08H</a:t>
            </a:r>
          </a:p>
          <a:p>
            <a:pPr eaLnBrk="1" hangingPunct="1">
              <a:buFont typeface="Wingdings" pitchFamily="2" charset="2"/>
              <a:buNone/>
            </a:pPr>
            <a:r>
              <a:rPr lang="en-US" sz="1800" smtClean="0"/>
              <a:t>	INT 21H;</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itle 1"/>
          <p:cNvSpPr>
            <a:spLocks noGrp="1"/>
          </p:cNvSpPr>
          <p:nvPr>
            <p:ph type="title"/>
          </p:nvPr>
        </p:nvSpPr>
        <p:spPr>
          <a:xfrm>
            <a:off x="457200" y="277813"/>
            <a:ext cx="7543800" cy="636587"/>
          </a:xfrm>
        </p:spPr>
        <p:txBody>
          <a:bodyPr>
            <a:normAutofit fontScale="90000"/>
          </a:bodyPr>
          <a:lstStyle/>
          <a:p>
            <a:r>
              <a:rPr lang="en-US" smtClean="0"/>
              <a:t>Brute-Force String Matching</a:t>
            </a:r>
          </a:p>
        </p:txBody>
      </p:sp>
      <p:sp>
        <p:nvSpPr>
          <p:cNvPr id="3" name="Content Placeholder 2"/>
          <p:cNvSpPr>
            <a:spLocks noGrp="1"/>
          </p:cNvSpPr>
          <p:nvPr>
            <p:ph idx="1"/>
          </p:nvPr>
        </p:nvSpPr>
        <p:spPr>
          <a:xfrm>
            <a:off x="457200" y="1143000"/>
            <a:ext cx="8229600" cy="4987925"/>
          </a:xfrm>
        </p:spPr>
        <p:txBody>
          <a:bodyPr/>
          <a:lstStyle/>
          <a:p>
            <a:pPr marL="457200" indent="-457200">
              <a:buFont typeface="Wingdings" pitchFamily="2" charset="2"/>
              <a:buNone/>
              <a:defRPr/>
            </a:pPr>
            <a:r>
              <a:rPr lang="en-US" sz="2000" i="1" u="sng" dirty="0" smtClean="0"/>
              <a:t>pattern</a:t>
            </a:r>
            <a:r>
              <a:rPr lang="en-US" sz="2000" dirty="0" smtClean="0"/>
              <a:t>: a string of </a:t>
            </a:r>
            <a:r>
              <a:rPr lang="en-US" sz="2000" i="1" dirty="0" smtClean="0"/>
              <a:t>m</a:t>
            </a:r>
            <a:r>
              <a:rPr lang="en-US" sz="2000" dirty="0" smtClean="0"/>
              <a:t> characters to search for</a:t>
            </a:r>
          </a:p>
          <a:p>
            <a:pPr marL="457200" indent="-457200">
              <a:buFont typeface="Wingdings" pitchFamily="2" charset="2"/>
              <a:buNone/>
              <a:defRPr/>
            </a:pPr>
            <a:r>
              <a:rPr lang="en-US" sz="2000" i="1" u="sng" dirty="0" smtClean="0"/>
              <a:t>text</a:t>
            </a:r>
            <a:r>
              <a:rPr lang="en-US" sz="2000" dirty="0" smtClean="0"/>
              <a:t>: a (longer) string of </a:t>
            </a:r>
            <a:r>
              <a:rPr lang="en-US" sz="2000" i="1" dirty="0" smtClean="0"/>
              <a:t>n</a:t>
            </a:r>
            <a:r>
              <a:rPr lang="en-US" sz="2000" dirty="0" smtClean="0"/>
              <a:t> characters to search in</a:t>
            </a:r>
          </a:p>
          <a:p>
            <a:pPr marL="457200" indent="-457200">
              <a:buFont typeface="Wingdings" pitchFamily="2" charset="2"/>
              <a:buNone/>
              <a:defRPr/>
            </a:pPr>
            <a:r>
              <a:rPr lang="en-US" sz="2000" dirty="0" smtClean="0">
                <a:sym typeface="Symbol" pitchFamily="84" charset="2"/>
              </a:rPr>
              <a:t>problem: find a substring in the text that matches the pattern</a:t>
            </a:r>
          </a:p>
          <a:p>
            <a:pPr marL="457200" indent="-457200">
              <a:buFont typeface="Wingdings" pitchFamily="2" charset="2"/>
              <a:buNone/>
              <a:defRPr/>
            </a:pPr>
            <a:endParaRPr lang="en-US" dirty="0" smtClean="0"/>
          </a:p>
          <a:p>
            <a:pPr marL="457200" indent="-457200">
              <a:buFont typeface="Monotype Sorts" pitchFamily="2" charset="2"/>
              <a:buNone/>
              <a:defRPr/>
            </a:pPr>
            <a:r>
              <a:rPr lang="en-US" sz="2000" u="sng" dirty="0" smtClean="0"/>
              <a:t>Brute-force algorithm</a:t>
            </a:r>
          </a:p>
          <a:p>
            <a:pPr marL="457200" indent="-457200">
              <a:buFont typeface="Monotype Sorts" pitchFamily="2" charset="2"/>
              <a:buNone/>
              <a:defRPr/>
            </a:pPr>
            <a:r>
              <a:rPr lang="en-US" sz="2000" dirty="0" smtClean="0"/>
              <a:t>Step 1  Align pattern at beginning of text</a:t>
            </a:r>
          </a:p>
          <a:p>
            <a:pPr marL="457200" indent="-457200">
              <a:buFont typeface="Monotype Sorts" pitchFamily="2" charset="2"/>
              <a:buNone/>
              <a:defRPr/>
            </a:pPr>
            <a:r>
              <a:rPr lang="en-US" sz="2000" dirty="0" smtClean="0"/>
              <a:t>Step 2  Moving from left to right, compare each character of pattern to         	the corresponding character in text until all characters are 	found to match (successful search);</a:t>
            </a:r>
          </a:p>
          <a:p>
            <a:pPr marL="1371600" lvl="2" indent="-342900">
              <a:buFont typeface="Wingdings" pitchFamily="2" charset="2"/>
              <a:buNone/>
              <a:defRPr/>
            </a:pPr>
            <a:r>
              <a:rPr lang="en-US" sz="2000" dirty="0" smtClean="0"/>
              <a:t> or</a:t>
            </a:r>
          </a:p>
          <a:p>
            <a:pPr marL="1371600" lvl="2" indent="-342900">
              <a:buFont typeface="Wingdings" pitchFamily="2" charset="2"/>
              <a:buNone/>
              <a:defRPr/>
            </a:pPr>
            <a:r>
              <a:rPr lang="en-US" sz="2000" dirty="0" smtClean="0"/>
              <a:t>a mismatch is detected</a:t>
            </a:r>
          </a:p>
          <a:p>
            <a:pPr marL="457200" indent="-457200">
              <a:buFont typeface="Monotype Sorts" pitchFamily="2" charset="2"/>
              <a:buNone/>
              <a:defRPr/>
            </a:pPr>
            <a:r>
              <a:rPr lang="en-US" sz="2000" dirty="0" smtClean="0"/>
              <a:t>Step 3  While pattern is not found and the text is not yet exhausted, 	realign pattern one position to the right and repeat Step 2</a:t>
            </a:r>
          </a:p>
          <a:p>
            <a:pPr>
              <a:defRPr/>
            </a:pPr>
            <a:endParaRPr lang="en-US" dirty="0"/>
          </a:p>
        </p:txBody>
      </p:sp>
      <p:sp>
        <p:nvSpPr>
          <p:cNvPr id="6" name="Slide Number Placeholder 5"/>
          <p:cNvSpPr>
            <a:spLocks noGrp="1"/>
          </p:cNvSpPr>
          <p:nvPr>
            <p:ph type="sldNum" sz="quarter" idx="12"/>
          </p:nvPr>
        </p:nvSpPr>
        <p:spPr/>
        <p:txBody>
          <a:bodyPr/>
          <a:lstStyle/>
          <a:p>
            <a:pPr>
              <a:defRPr/>
            </a:pPr>
            <a:fld id="{C4EC0D75-6CF3-42CA-BE24-6E809CFA5A08}" type="slidenum">
              <a:rPr lang="en-US" altLang="en-US" smtClean="0"/>
              <a:pPr>
                <a:defRPr/>
              </a:pPr>
              <a:t>50</a:t>
            </a:fld>
            <a:endParaRPr lang="en-US" alt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9F9050B-84C8-42FC-B5FE-14863A47371C}" type="slidenum">
              <a:rPr lang="en-US" altLang="en-US" smtClean="0"/>
              <a:pPr>
                <a:defRPr/>
              </a:pPr>
              <a:t>51</a:t>
            </a:fld>
            <a:endParaRPr lang="en-US" altLang="en-US"/>
          </a:p>
        </p:txBody>
      </p:sp>
      <p:pic>
        <p:nvPicPr>
          <p:cNvPr id="153605" name="Picture 4" descr="3_2b"/>
          <p:cNvPicPr>
            <a:picLocks noGrp="1" noChangeAspect="1" noChangeArrowheads="1"/>
          </p:cNvPicPr>
          <p:nvPr>
            <p:ph idx="1"/>
          </p:nvPr>
        </p:nvPicPr>
        <p:blipFill>
          <a:blip r:embed="rId2" cstate="print"/>
          <a:srcRect/>
          <a:stretch>
            <a:fillRect/>
          </a:stretch>
        </p:blipFill>
        <p:spPr>
          <a:xfrm>
            <a:off x="457200" y="609600"/>
            <a:ext cx="8229600" cy="5356225"/>
          </a:xfrm>
          <a:solidFill>
            <a:schemeClr val="tx1"/>
          </a:solidFill>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Content Placeholder 2"/>
          <p:cNvSpPr>
            <a:spLocks noGrp="1"/>
          </p:cNvSpPr>
          <p:nvPr>
            <p:ph idx="1"/>
          </p:nvPr>
        </p:nvSpPr>
        <p:spPr>
          <a:xfrm>
            <a:off x="457200" y="533400"/>
            <a:ext cx="8229600" cy="5597525"/>
          </a:xfrm>
        </p:spPr>
        <p:txBody>
          <a:bodyPr/>
          <a:lstStyle/>
          <a:p>
            <a:pPr>
              <a:buFont typeface="Wingdings" pitchFamily="2" charset="2"/>
              <a:buNone/>
            </a:pPr>
            <a:r>
              <a:rPr lang="en-US" sz="2800" b="1" smtClean="0"/>
              <a:t>Recursive procedure</a:t>
            </a:r>
          </a:p>
          <a:p>
            <a:pPr>
              <a:buFont typeface="Wingdings" pitchFamily="2" charset="2"/>
              <a:buNone/>
            </a:pPr>
            <a:endParaRPr lang="en-US" sz="2800" b="1" smtClean="0"/>
          </a:p>
          <a:p>
            <a:pPr>
              <a:buFont typeface="Wingdings" pitchFamily="2" charset="2"/>
              <a:buNone/>
            </a:pPr>
            <a:r>
              <a:rPr lang="en-US" sz="2800" smtClean="0"/>
              <a:t>11.Compute the factorial of a positive integer ‘n’ using recursive procedure</a:t>
            </a:r>
          </a:p>
          <a:p>
            <a:pPr>
              <a:buFont typeface="Wingdings" pitchFamily="2" charset="2"/>
              <a:buNone/>
            </a:pPr>
            <a:endParaRPr lang="en-US" sz="2800" smtClean="0"/>
          </a:p>
          <a:p>
            <a:pPr>
              <a:buFont typeface="Wingdings" pitchFamily="2" charset="2"/>
              <a:buNone/>
            </a:pPr>
            <a:r>
              <a:rPr lang="en-US" sz="2800" smtClean="0">
                <a:solidFill>
                  <a:srgbClr val="000000"/>
                </a:solidFill>
              </a:rPr>
              <a:t>12.Compute nCr using recursive procedure. Assume that ‘n’ and ‘r’ are non-negative integers.</a:t>
            </a:r>
          </a:p>
          <a:p>
            <a:pPr>
              <a:buFont typeface="Wingdings" pitchFamily="2" charset="2"/>
              <a:buNone/>
            </a:pPr>
            <a:endParaRPr lang="en-US" sz="2800" smtClean="0"/>
          </a:p>
          <a:p>
            <a:endParaRPr lang="en-US" sz="2800" smtClean="0"/>
          </a:p>
          <a:p>
            <a:endParaRPr lang="en-US" sz="2800" smtClean="0"/>
          </a:p>
          <a:p>
            <a:endParaRPr lang="en-US" smtClean="0"/>
          </a:p>
        </p:txBody>
      </p:sp>
      <p:sp>
        <p:nvSpPr>
          <p:cNvPr id="6" name="Slide Number Placeholder 5"/>
          <p:cNvSpPr>
            <a:spLocks noGrp="1"/>
          </p:cNvSpPr>
          <p:nvPr>
            <p:ph type="sldNum" sz="quarter" idx="12"/>
          </p:nvPr>
        </p:nvSpPr>
        <p:spPr/>
        <p:txBody>
          <a:bodyPr/>
          <a:lstStyle/>
          <a:p>
            <a:pPr>
              <a:defRPr/>
            </a:pPr>
            <a:fld id="{EA8A4438-E20D-44D1-8888-EA73AB19114C}" type="slidenum">
              <a:rPr lang="en-US" altLang="en-US" smtClean="0"/>
              <a:pPr>
                <a:defRPr/>
              </a:pPr>
              <a:t>52</a:t>
            </a:fld>
            <a:endParaRPr lang="en-US"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Content Placeholder 2"/>
          <p:cNvSpPr>
            <a:spLocks noGrp="1"/>
          </p:cNvSpPr>
          <p:nvPr>
            <p:ph idx="1"/>
          </p:nvPr>
        </p:nvSpPr>
        <p:spPr>
          <a:xfrm>
            <a:off x="457200" y="381000"/>
            <a:ext cx="8229600" cy="5749925"/>
          </a:xfrm>
        </p:spPr>
        <p:txBody>
          <a:bodyPr/>
          <a:lstStyle/>
          <a:p>
            <a:pPr>
              <a:buClr>
                <a:srgbClr val="CC9900"/>
              </a:buClr>
              <a:buFont typeface="Wingdings" pitchFamily="2" charset="2"/>
              <a:buNone/>
            </a:pPr>
            <a:r>
              <a:rPr lang="en-US" sz="2800" smtClean="0">
                <a:solidFill>
                  <a:srgbClr val="000000"/>
                </a:solidFill>
              </a:rPr>
              <a:t>12.Compute nCr using recursive procedure. Assume that ‘n’ and ‘r’ are non-negative integers.</a:t>
            </a:r>
          </a:p>
          <a:p>
            <a:pPr>
              <a:buClr>
                <a:srgbClr val="CC9900"/>
              </a:buClr>
              <a:buFont typeface="Wingdings" pitchFamily="2" charset="2"/>
              <a:buNone/>
            </a:pPr>
            <a:endParaRPr lang="en-US" sz="2800" smtClean="0">
              <a:solidFill>
                <a:srgbClr val="000000"/>
              </a:solidFill>
            </a:endParaRPr>
          </a:p>
        </p:txBody>
      </p:sp>
      <p:sp>
        <p:nvSpPr>
          <p:cNvPr id="6" name="Slide Number Placeholder 5"/>
          <p:cNvSpPr>
            <a:spLocks noGrp="1"/>
          </p:cNvSpPr>
          <p:nvPr>
            <p:ph type="sldNum" sz="quarter" idx="12"/>
          </p:nvPr>
        </p:nvSpPr>
        <p:spPr/>
        <p:txBody>
          <a:bodyPr/>
          <a:lstStyle/>
          <a:p>
            <a:pPr>
              <a:defRPr/>
            </a:pPr>
            <a:fld id="{546F4F32-94A1-42D2-B311-E367047F22D9}" type="slidenum">
              <a:rPr lang="en-US" altLang="en-US" smtClean="0"/>
              <a:pPr>
                <a:defRPr/>
              </a:pPr>
              <a:t>53</a:t>
            </a:fld>
            <a:endParaRPr lang="en-US" altLang="en-US"/>
          </a:p>
        </p:txBody>
      </p:sp>
      <p:sp>
        <p:nvSpPr>
          <p:cNvPr id="155654" name="TextBox 6"/>
          <p:cNvSpPr txBox="1">
            <a:spLocks noChangeArrowheads="1"/>
          </p:cNvSpPr>
          <p:nvPr/>
        </p:nvSpPr>
        <p:spPr bwMode="auto">
          <a:xfrm>
            <a:off x="304800" y="1981200"/>
            <a:ext cx="2895600" cy="2862263"/>
          </a:xfrm>
          <a:prstGeom prst="rect">
            <a:avLst/>
          </a:prstGeom>
          <a:noFill/>
          <a:ln w="9525">
            <a:noFill/>
            <a:miter lim="800000"/>
            <a:headEnd/>
            <a:tailEnd/>
          </a:ln>
        </p:spPr>
        <p:txBody>
          <a:bodyPr>
            <a:spAutoFit/>
          </a:bodyPr>
          <a:lstStyle/>
          <a:p>
            <a:r>
              <a:rPr lang="en-US"/>
              <a:t>CODE SEGMENT</a:t>
            </a:r>
          </a:p>
          <a:p>
            <a:r>
              <a:rPr lang="en-US"/>
              <a:t>	:</a:t>
            </a:r>
          </a:p>
          <a:p>
            <a:r>
              <a:rPr lang="en-US"/>
              <a:t>	MOV AL, n</a:t>
            </a:r>
          </a:p>
          <a:p>
            <a:r>
              <a:rPr lang="en-US"/>
              <a:t>	MOV AH, r</a:t>
            </a:r>
          </a:p>
          <a:p>
            <a:r>
              <a:rPr lang="en-US"/>
              <a:t>	MOV CX,0</a:t>
            </a:r>
          </a:p>
          <a:p>
            <a:r>
              <a:rPr lang="en-US"/>
              <a:t>	MOV BX,0</a:t>
            </a:r>
          </a:p>
          <a:p>
            <a:r>
              <a:rPr lang="en-US"/>
              <a:t>	CALL NCRP</a:t>
            </a:r>
          </a:p>
          <a:p>
            <a:r>
              <a:rPr lang="en-US"/>
              <a:t>	MOV NCR,CX</a:t>
            </a:r>
          </a:p>
          <a:p>
            <a:r>
              <a:rPr lang="en-US"/>
              <a:t>	MOV AH,4CH</a:t>
            </a:r>
          </a:p>
          <a:p>
            <a:r>
              <a:rPr lang="en-US"/>
              <a:t>	INT 21H</a:t>
            </a:r>
          </a:p>
        </p:txBody>
      </p:sp>
      <p:sp>
        <p:nvSpPr>
          <p:cNvPr id="155655" name="TextBox 7"/>
          <p:cNvSpPr txBox="1">
            <a:spLocks noChangeArrowheads="1"/>
          </p:cNvSpPr>
          <p:nvPr/>
        </p:nvSpPr>
        <p:spPr bwMode="auto">
          <a:xfrm>
            <a:off x="3200400" y="1524000"/>
            <a:ext cx="2743200" cy="4524375"/>
          </a:xfrm>
          <a:prstGeom prst="rect">
            <a:avLst/>
          </a:prstGeom>
          <a:noFill/>
          <a:ln w="9525">
            <a:noFill/>
            <a:miter lim="800000"/>
            <a:headEnd/>
            <a:tailEnd/>
          </a:ln>
        </p:spPr>
        <p:txBody>
          <a:bodyPr>
            <a:spAutoFit/>
          </a:bodyPr>
          <a:lstStyle/>
          <a:p>
            <a:r>
              <a:rPr lang="en-US"/>
              <a:t>NCRP PROC NEAR</a:t>
            </a:r>
          </a:p>
          <a:p>
            <a:r>
              <a:rPr lang="en-US"/>
              <a:t>	CMP AL,AH</a:t>
            </a:r>
          </a:p>
          <a:p>
            <a:r>
              <a:rPr lang="en-US"/>
              <a:t>	JZ RE1</a:t>
            </a:r>
          </a:p>
          <a:p>
            <a:r>
              <a:rPr lang="en-US"/>
              <a:t>	CMP AH,0</a:t>
            </a:r>
          </a:p>
          <a:p>
            <a:r>
              <a:rPr lang="en-US"/>
              <a:t>	JZ RE1</a:t>
            </a:r>
          </a:p>
          <a:p>
            <a:r>
              <a:rPr lang="en-US"/>
              <a:t>	CMP AH,01H</a:t>
            </a:r>
          </a:p>
          <a:p>
            <a:r>
              <a:rPr lang="en-US"/>
              <a:t>	JZ REN</a:t>
            </a:r>
          </a:p>
          <a:p>
            <a:r>
              <a:rPr lang="en-US"/>
              <a:t>	DEC AL</a:t>
            </a:r>
          </a:p>
          <a:p>
            <a:r>
              <a:rPr lang="en-US"/>
              <a:t>	PUSH AX</a:t>
            </a:r>
          </a:p>
          <a:p>
            <a:r>
              <a:rPr lang="en-US"/>
              <a:t>	CALL  NCRP</a:t>
            </a:r>
          </a:p>
          <a:p>
            <a:r>
              <a:rPr lang="en-US"/>
              <a:t>	POP AX</a:t>
            </a:r>
          </a:p>
          <a:p>
            <a:r>
              <a:rPr lang="en-US"/>
              <a:t>	DEC AH</a:t>
            </a:r>
          </a:p>
          <a:p>
            <a:r>
              <a:rPr lang="en-US"/>
              <a:t>	PUSH AX</a:t>
            </a:r>
          </a:p>
          <a:p>
            <a:r>
              <a:rPr lang="en-US"/>
              <a:t>	CALL  NCRP</a:t>
            </a:r>
          </a:p>
          <a:p>
            <a:r>
              <a:rPr lang="en-US"/>
              <a:t>	POP AX</a:t>
            </a:r>
          </a:p>
          <a:p>
            <a:r>
              <a:rPr lang="en-US"/>
              <a:t>	RET</a:t>
            </a:r>
          </a:p>
        </p:txBody>
      </p:sp>
      <p:sp>
        <p:nvSpPr>
          <p:cNvPr id="155656" name="TextBox 8"/>
          <p:cNvSpPr txBox="1">
            <a:spLocks noChangeArrowheads="1"/>
          </p:cNvSpPr>
          <p:nvPr/>
        </p:nvSpPr>
        <p:spPr bwMode="auto">
          <a:xfrm>
            <a:off x="6400800" y="1752600"/>
            <a:ext cx="2438400" cy="2586038"/>
          </a:xfrm>
          <a:prstGeom prst="rect">
            <a:avLst/>
          </a:prstGeom>
          <a:noFill/>
          <a:ln w="9525">
            <a:noFill/>
            <a:miter lim="800000"/>
            <a:headEnd/>
            <a:tailEnd/>
          </a:ln>
        </p:spPr>
        <p:txBody>
          <a:bodyPr>
            <a:spAutoFit/>
          </a:bodyPr>
          <a:lstStyle/>
          <a:p>
            <a:r>
              <a:rPr lang="en-US"/>
              <a:t>RE1:	INC CX</a:t>
            </a:r>
          </a:p>
          <a:p>
            <a:r>
              <a:rPr lang="en-US"/>
              <a:t>	RET</a:t>
            </a:r>
          </a:p>
          <a:p>
            <a:r>
              <a:rPr lang="en-US"/>
              <a:t>REN:	MOV BL,AL</a:t>
            </a:r>
          </a:p>
          <a:p>
            <a:r>
              <a:rPr lang="en-US"/>
              <a:t>	ADD CX,BX</a:t>
            </a:r>
          </a:p>
          <a:p>
            <a:r>
              <a:rPr lang="en-US"/>
              <a:t>	RET</a:t>
            </a:r>
          </a:p>
          <a:p>
            <a:r>
              <a:rPr lang="en-US"/>
              <a:t>NCRP ENDS</a:t>
            </a:r>
          </a:p>
          <a:p>
            <a:endParaRPr lang="en-US"/>
          </a:p>
          <a:p>
            <a:r>
              <a:rPr lang="en-US"/>
              <a:t>END START</a:t>
            </a:r>
          </a:p>
          <a:p>
            <a:r>
              <a:rPr lang="en-US"/>
              <a:t>CODE ENDS</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Content Placeholder 2"/>
          <p:cNvSpPr>
            <a:spLocks noGrp="1"/>
          </p:cNvSpPr>
          <p:nvPr>
            <p:ph idx="1"/>
          </p:nvPr>
        </p:nvSpPr>
        <p:spPr>
          <a:xfrm>
            <a:off x="457200" y="228600"/>
            <a:ext cx="8229600" cy="5867400"/>
          </a:xfrm>
        </p:spPr>
        <p:txBody>
          <a:bodyPr>
            <a:normAutofit lnSpcReduction="10000"/>
          </a:bodyPr>
          <a:lstStyle/>
          <a:p>
            <a:pPr>
              <a:buFont typeface="Wingdings" pitchFamily="2" charset="2"/>
              <a:buNone/>
            </a:pPr>
            <a:r>
              <a:rPr lang="en-US" smtClean="0"/>
              <a:t>13.Generate the first ‘n’ Fibonacci numbers.</a:t>
            </a:r>
          </a:p>
          <a:p>
            <a:r>
              <a:rPr lang="en-US" smtClean="0"/>
              <a:t>Ex: n=5 ,Fib series:0,1,1,2,3,5,8</a:t>
            </a:r>
          </a:p>
          <a:p>
            <a:r>
              <a:rPr lang="en-US" smtClean="0"/>
              <a:t>Algorithm:</a:t>
            </a:r>
          </a:p>
          <a:p>
            <a:pPr>
              <a:buFont typeface="Wingdings" pitchFamily="2" charset="2"/>
              <a:buNone/>
            </a:pPr>
            <a:r>
              <a:rPr lang="en-US" sz="2400" smtClean="0"/>
              <a:t>			f1=0;Display f1;</a:t>
            </a:r>
          </a:p>
          <a:p>
            <a:pPr>
              <a:buFont typeface="Wingdings" pitchFamily="2" charset="2"/>
              <a:buNone/>
            </a:pPr>
            <a:r>
              <a:rPr lang="en-US" sz="2400" smtClean="0"/>
              <a:t>			f2=1;Display f2;</a:t>
            </a:r>
          </a:p>
          <a:p>
            <a:pPr>
              <a:buFont typeface="Wingdings" pitchFamily="2" charset="2"/>
              <a:buNone/>
            </a:pPr>
            <a:r>
              <a:rPr lang="en-US" sz="2400" smtClean="0"/>
              <a:t>			for i=0 to n-1</a:t>
            </a:r>
          </a:p>
          <a:p>
            <a:pPr>
              <a:buFont typeface="Wingdings" pitchFamily="2" charset="2"/>
              <a:buNone/>
            </a:pPr>
            <a:r>
              <a:rPr lang="en-US" sz="2400" smtClean="0"/>
              <a:t>				{</a:t>
            </a:r>
          </a:p>
          <a:p>
            <a:pPr>
              <a:buFont typeface="Wingdings" pitchFamily="2" charset="2"/>
              <a:buNone/>
            </a:pPr>
            <a:r>
              <a:rPr lang="en-US" sz="2400" smtClean="0"/>
              <a:t>					f3=f2+f1;</a:t>
            </a:r>
          </a:p>
          <a:p>
            <a:pPr>
              <a:buFont typeface="Wingdings" pitchFamily="2" charset="2"/>
              <a:buNone/>
            </a:pPr>
            <a:r>
              <a:rPr lang="en-US" sz="2400" smtClean="0"/>
              <a:t>					display f3;</a:t>
            </a:r>
          </a:p>
          <a:p>
            <a:pPr>
              <a:buFont typeface="Wingdings" pitchFamily="2" charset="2"/>
              <a:buNone/>
            </a:pPr>
            <a:r>
              <a:rPr lang="en-US" sz="2400" smtClean="0"/>
              <a:t>					f1=f2;</a:t>
            </a:r>
          </a:p>
          <a:p>
            <a:pPr>
              <a:buFont typeface="Wingdings" pitchFamily="2" charset="2"/>
              <a:buNone/>
            </a:pPr>
            <a:r>
              <a:rPr lang="en-US" sz="2400" smtClean="0"/>
              <a:t>					f2=f3;</a:t>
            </a:r>
          </a:p>
          <a:p>
            <a:pPr>
              <a:buFont typeface="Wingdings" pitchFamily="2" charset="2"/>
              <a:buNone/>
            </a:pPr>
            <a:r>
              <a:rPr lang="en-US" sz="2400" smtClean="0"/>
              <a:t>					i++;</a:t>
            </a:r>
          </a:p>
          <a:p>
            <a:pPr>
              <a:buFont typeface="Wingdings" pitchFamily="2" charset="2"/>
              <a:buNone/>
            </a:pPr>
            <a:r>
              <a:rPr lang="en-US" sz="2400" smtClean="0"/>
              <a:t>				}</a:t>
            </a:r>
          </a:p>
          <a:p>
            <a:pPr>
              <a:buFont typeface="Wingdings" pitchFamily="2" charset="2"/>
              <a:buNone/>
            </a:pPr>
            <a:endParaRPr lang="en-US" sz="2400" smtClean="0"/>
          </a:p>
          <a:p>
            <a:endParaRPr lang="en-US" smtClean="0"/>
          </a:p>
          <a:p>
            <a:endParaRPr lang="en-US" smtClean="0"/>
          </a:p>
          <a:p>
            <a:endParaRPr lang="en-US" smtClean="0"/>
          </a:p>
        </p:txBody>
      </p:sp>
      <p:sp>
        <p:nvSpPr>
          <p:cNvPr id="6" name="Slide Number Placeholder 5"/>
          <p:cNvSpPr>
            <a:spLocks noGrp="1"/>
          </p:cNvSpPr>
          <p:nvPr>
            <p:ph type="sldNum" sz="quarter" idx="12"/>
          </p:nvPr>
        </p:nvSpPr>
        <p:spPr/>
        <p:txBody>
          <a:bodyPr/>
          <a:lstStyle/>
          <a:p>
            <a:pPr>
              <a:defRPr/>
            </a:pPr>
            <a:fld id="{8302F3C0-B3F9-4D19-84B4-7526994526F5}" type="slidenum">
              <a:rPr lang="en-US" altLang="en-US" smtClean="0"/>
              <a:pPr>
                <a:defRPr/>
              </a:pPr>
              <a:t>54</a:t>
            </a:fld>
            <a:endParaRPr lang="en-US"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Content Placeholder 2"/>
          <p:cNvSpPr>
            <a:spLocks noGrp="1"/>
          </p:cNvSpPr>
          <p:nvPr>
            <p:ph idx="1"/>
          </p:nvPr>
        </p:nvSpPr>
        <p:spPr>
          <a:xfrm>
            <a:off x="457200" y="381000"/>
            <a:ext cx="8229600" cy="914400"/>
          </a:xfrm>
        </p:spPr>
        <p:txBody>
          <a:bodyPr>
            <a:normAutofit fontScale="92500" lnSpcReduction="10000"/>
          </a:bodyPr>
          <a:lstStyle/>
          <a:p>
            <a:pPr>
              <a:buFont typeface="Wingdings" pitchFamily="2" charset="2"/>
              <a:buNone/>
            </a:pPr>
            <a:r>
              <a:rPr lang="en-US" smtClean="0"/>
              <a:t>14.Program to simulate a Decimal Up-counter to display 00-99</a:t>
            </a:r>
          </a:p>
          <a:p>
            <a:endParaRPr lang="en-US" smtClean="0"/>
          </a:p>
        </p:txBody>
      </p:sp>
      <p:sp>
        <p:nvSpPr>
          <p:cNvPr id="6" name="Slide Number Placeholder 5"/>
          <p:cNvSpPr>
            <a:spLocks noGrp="1"/>
          </p:cNvSpPr>
          <p:nvPr>
            <p:ph type="sldNum" sz="quarter" idx="12"/>
          </p:nvPr>
        </p:nvSpPr>
        <p:spPr/>
        <p:txBody>
          <a:bodyPr/>
          <a:lstStyle/>
          <a:p>
            <a:pPr>
              <a:defRPr/>
            </a:pPr>
            <a:fld id="{CF01B132-F88A-4CC3-B2AB-EAA66D913B13}" type="slidenum">
              <a:rPr lang="en-US" altLang="en-US" smtClean="0"/>
              <a:pPr>
                <a:defRPr/>
              </a:pPr>
              <a:t>55</a:t>
            </a:fld>
            <a:endParaRPr lang="en-US" altLang="en-US"/>
          </a:p>
        </p:txBody>
      </p:sp>
      <p:sp>
        <p:nvSpPr>
          <p:cNvPr id="157702" name="TextBox 7"/>
          <p:cNvSpPr txBox="1">
            <a:spLocks noChangeArrowheads="1"/>
          </p:cNvSpPr>
          <p:nvPr/>
        </p:nvSpPr>
        <p:spPr bwMode="auto">
          <a:xfrm>
            <a:off x="4876800" y="1447800"/>
            <a:ext cx="3429000" cy="4246563"/>
          </a:xfrm>
          <a:prstGeom prst="rect">
            <a:avLst/>
          </a:prstGeom>
          <a:noFill/>
          <a:ln w="9525">
            <a:noFill/>
            <a:miter lim="800000"/>
            <a:headEnd/>
            <a:tailEnd/>
          </a:ln>
        </p:spPr>
        <p:txBody>
          <a:bodyPr>
            <a:spAutoFit/>
          </a:bodyPr>
          <a:lstStyle/>
          <a:p>
            <a:pPr>
              <a:buFont typeface="Wingdings" pitchFamily="2" charset="2"/>
              <a:buNone/>
            </a:pPr>
            <a:r>
              <a:rPr lang="en-US"/>
              <a:t>DELAY PROC</a:t>
            </a:r>
          </a:p>
          <a:p>
            <a:pPr>
              <a:buFont typeface="Wingdings" pitchFamily="2" charset="2"/>
              <a:buNone/>
            </a:pPr>
            <a:r>
              <a:rPr lang="en-US"/>
              <a:t>            	PUSH AX</a:t>
            </a:r>
          </a:p>
          <a:p>
            <a:pPr>
              <a:buFont typeface="Wingdings" pitchFamily="2" charset="2"/>
              <a:buNone/>
            </a:pPr>
            <a:r>
              <a:rPr lang="en-US"/>
              <a:t>            	PUSH BX</a:t>
            </a:r>
          </a:p>
          <a:p>
            <a:pPr>
              <a:buFont typeface="Wingdings" pitchFamily="2" charset="2"/>
              <a:buNone/>
            </a:pPr>
            <a:r>
              <a:rPr lang="en-US"/>
              <a:t>            	PUSH CX</a:t>
            </a:r>
          </a:p>
          <a:p>
            <a:pPr>
              <a:buFont typeface="Wingdings" pitchFamily="2" charset="2"/>
              <a:buNone/>
            </a:pPr>
            <a:r>
              <a:rPr lang="en-US"/>
              <a:t>            	MOV CX,07FFFh</a:t>
            </a:r>
          </a:p>
          <a:p>
            <a:pPr>
              <a:buFont typeface="Wingdings" pitchFamily="2" charset="2"/>
              <a:buNone/>
            </a:pPr>
            <a:r>
              <a:rPr lang="en-US"/>
              <a:t>     L1:    	MOV BX,0FFFh</a:t>
            </a:r>
          </a:p>
          <a:p>
            <a:pPr>
              <a:buFont typeface="Wingdings" pitchFamily="2" charset="2"/>
              <a:buNone/>
            </a:pPr>
            <a:r>
              <a:rPr lang="en-US"/>
              <a:t>     L2:    	DEC BX</a:t>
            </a:r>
          </a:p>
          <a:p>
            <a:pPr>
              <a:buFont typeface="Wingdings" pitchFamily="2" charset="2"/>
              <a:buNone/>
            </a:pPr>
            <a:r>
              <a:rPr lang="en-US"/>
              <a:t>            	JNZ L2</a:t>
            </a:r>
          </a:p>
          <a:p>
            <a:pPr>
              <a:buFont typeface="Wingdings" pitchFamily="2" charset="2"/>
              <a:buNone/>
            </a:pPr>
            <a:r>
              <a:rPr lang="en-US"/>
              <a:t>           	LOOP L1</a:t>
            </a:r>
          </a:p>
          <a:p>
            <a:pPr>
              <a:buFont typeface="Wingdings" pitchFamily="2" charset="2"/>
              <a:buNone/>
            </a:pPr>
            <a:r>
              <a:rPr lang="en-US"/>
              <a:t>            	POP CX</a:t>
            </a:r>
          </a:p>
          <a:p>
            <a:pPr>
              <a:buFont typeface="Wingdings" pitchFamily="2" charset="2"/>
              <a:buNone/>
            </a:pPr>
            <a:r>
              <a:rPr lang="en-US"/>
              <a:t>            	POP BX</a:t>
            </a:r>
          </a:p>
          <a:p>
            <a:pPr>
              <a:buFont typeface="Wingdings" pitchFamily="2" charset="2"/>
              <a:buNone/>
            </a:pPr>
            <a:r>
              <a:rPr lang="en-US"/>
              <a:t>            	POP AX</a:t>
            </a:r>
          </a:p>
          <a:p>
            <a:pPr>
              <a:buFont typeface="Wingdings" pitchFamily="2" charset="2"/>
              <a:buNone/>
            </a:pPr>
            <a:r>
              <a:rPr lang="en-US"/>
              <a:t>            	RET</a:t>
            </a:r>
          </a:p>
          <a:p>
            <a:pPr>
              <a:buFont typeface="Wingdings" pitchFamily="2" charset="2"/>
              <a:buNone/>
            </a:pPr>
            <a:r>
              <a:rPr lang="en-US"/>
              <a:t>    DELAY ENDP</a:t>
            </a:r>
          </a:p>
          <a:p>
            <a:endParaRPr lang="en-US"/>
          </a:p>
        </p:txBody>
      </p:sp>
      <p:sp>
        <p:nvSpPr>
          <p:cNvPr id="157703" name="TextBox 8"/>
          <p:cNvSpPr txBox="1">
            <a:spLocks noChangeArrowheads="1"/>
          </p:cNvSpPr>
          <p:nvPr/>
        </p:nvSpPr>
        <p:spPr bwMode="auto">
          <a:xfrm>
            <a:off x="914400" y="1447800"/>
            <a:ext cx="3276600" cy="5632450"/>
          </a:xfrm>
          <a:prstGeom prst="rect">
            <a:avLst/>
          </a:prstGeom>
          <a:noFill/>
          <a:ln w="9525">
            <a:noFill/>
            <a:miter lim="800000"/>
            <a:headEnd/>
            <a:tailEnd/>
          </a:ln>
        </p:spPr>
        <p:txBody>
          <a:bodyPr>
            <a:spAutoFit/>
          </a:bodyPr>
          <a:lstStyle/>
          <a:p>
            <a:r>
              <a:rPr lang="en-US"/>
              <a:t>	CLRSCR</a:t>
            </a:r>
          </a:p>
          <a:p>
            <a:r>
              <a:rPr lang="en-US"/>
              <a:t>UP1:	MOV AL,00H</a:t>
            </a:r>
          </a:p>
          <a:p>
            <a:r>
              <a:rPr lang="en-US"/>
              <a:t>UP:	SETCURSOR</a:t>
            </a:r>
          </a:p>
          <a:p>
            <a:r>
              <a:rPr lang="en-US"/>
              <a:t>	CALL DISPLAY</a:t>
            </a:r>
          </a:p>
          <a:p>
            <a:r>
              <a:rPr lang="en-US"/>
              <a:t>	CALL DELAY</a:t>
            </a:r>
          </a:p>
          <a:p>
            <a:r>
              <a:rPr lang="en-US"/>
              <a:t>	ADD AL,01H</a:t>
            </a:r>
          </a:p>
          <a:p>
            <a:r>
              <a:rPr lang="en-US"/>
              <a:t>	DAA</a:t>
            </a:r>
          </a:p>
          <a:p>
            <a:r>
              <a:rPr lang="en-US"/>
              <a:t>	CMP AL,99H</a:t>
            </a:r>
          </a:p>
          <a:p>
            <a:r>
              <a:rPr lang="en-US"/>
              <a:t>	JB UP</a:t>
            </a:r>
          </a:p>
          <a:p>
            <a:r>
              <a:rPr lang="en-US"/>
              <a:t>	SETCURSOR</a:t>
            </a:r>
          </a:p>
          <a:p>
            <a:r>
              <a:rPr lang="en-US"/>
              <a:t>	CALL DISPLAY</a:t>
            </a:r>
          </a:p>
          <a:p>
            <a:r>
              <a:rPr lang="en-US"/>
              <a:t>	CALL DELAY</a:t>
            </a:r>
          </a:p>
          <a:p>
            <a:r>
              <a:rPr lang="en-US"/>
              <a:t>	MOV AH,01H</a:t>
            </a:r>
          </a:p>
          <a:p>
            <a:r>
              <a:rPr lang="en-US"/>
              <a:t>	INT 16H</a:t>
            </a:r>
          </a:p>
          <a:p>
            <a:r>
              <a:rPr lang="en-US"/>
              <a:t>	JZ UP1</a:t>
            </a:r>
          </a:p>
          <a:p>
            <a:r>
              <a:rPr lang="en-US"/>
              <a:t>	MOV AH,4CH</a:t>
            </a:r>
          </a:p>
          <a:p>
            <a:r>
              <a:rPr lang="en-US"/>
              <a:t>	INT 21H</a:t>
            </a:r>
          </a:p>
          <a:p>
            <a:endParaRPr lang="en-US"/>
          </a:p>
          <a:p>
            <a:r>
              <a:rPr lang="en-US"/>
              <a:t>	</a:t>
            </a:r>
          </a:p>
          <a:p>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Content Placeholder 2"/>
          <p:cNvSpPr>
            <a:spLocks noGrp="1"/>
          </p:cNvSpPr>
          <p:nvPr>
            <p:ph idx="1"/>
          </p:nvPr>
        </p:nvSpPr>
        <p:spPr>
          <a:xfrm>
            <a:off x="457200" y="152400"/>
            <a:ext cx="8229600" cy="5749925"/>
          </a:xfrm>
        </p:spPr>
        <p:txBody>
          <a:bodyPr>
            <a:normAutofit lnSpcReduction="10000"/>
          </a:bodyPr>
          <a:lstStyle/>
          <a:p>
            <a:pPr>
              <a:buFont typeface="Wingdings" pitchFamily="2" charset="2"/>
              <a:buNone/>
            </a:pPr>
            <a:r>
              <a:rPr lang="en-US" smtClean="0"/>
              <a:t>15.Read a pair of input co-ordinates in BCD and move the cursor to the specified location on the screen.</a:t>
            </a:r>
          </a:p>
          <a:p>
            <a:pPr>
              <a:buFont typeface="Wingdings" pitchFamily="2" charset="2"/>
              <a:buNone/>
            </a:pPr>
            <a:r>
              <a:rPr lang="en-US" sz="1800" smtClean="0"/>
              <a:t>	CALL READBCD</a:t>
            </a:r>
          </a:p>
          <a:p>
            <a:pPr>
              <a:buFont typeface="Wingdings" pitchFamily="2" charset="2"/>
              <a:buNone/>
            </a:pPr>
            <a:r>
              <a:rPr lang="en-US" sz="1800" smtClean="0"/>
              <a:t>	MOV BCD_X,AL</a:t>
            </a:r>
          </a:p>
          <a:p>
            <a:pPr>
              <a:buFont typeface="Wingdings" pitchFamily="2" charset="2"/>
              <a:buNone/>
            </a:pPr>
            <a:r>
              <a:rPr lang="en-US" sz="1800" smtClean="0"/>
              <a:t>	CALL READBCD</a:t>
            </a:r>
          </a:p>
          <a:p>
            <a:pPr>
              <a:buFont typeface="Wingdings" pitchFamily="2" charset="2"/>
              <a:buNone/>
            </a:pPr>
            <a:r>
              <a:rPr lang="en-US" sz="1800" smtClean="0"/>
              <a:t>	MOV BCD_Y,AL</a:t>
            </a:r>
          </a:p>
          <a:p>
            <a:pPr>
              <a:buFont typeface="Wingdings" pitchFamily="2" charset="2"/>
              <a:buNone/>
            </a:pPr>
            <a:r>
              <a:rPr lang="en-US" sz="1800" smtClean="0"/>
              <a:t>	MOV BL, BCD_X</a:t>
            </a:r>
          </a:p>
          <a:p>
            <a:pPr>
              <a:buFont typeface="Wingdings" pitchFamily="2" charset="2"/>
              <a:buNone/>
            </a:pPr>
            <a:r>
              <a:rPr lang="en-US" sz="1800" smtClean="0"/>
              <a:t>	CALL BCD_TO_BIN</a:t>
            </a:r>
          </a:p>
          <a:p>
            <a:pPr>
              <a:buFont typeface="Wingdings" pitchFamily="2" charset="2"/>
              <a:buNone/>
            </a:pPr>
            <a:r>
              <a:rPr lang="en-US" sz="1800" smtClean="0"/>
              <a:t>	MOV BIN_X,BL</a:t>
            </a:r>
          </a:p>
          <a:p>
            <a:pPr>
              <a:buFont typeface="Wingdings" pitchFamily="2" charset="2"/>
              <a:buNone/>
            </a:pPr>
            <a:r>
              <a:rPr lang="en-US" sz="1800" smtClean="0"/>
              <a:t>	 MOV BL, BCD_Y</a:t>
            </a:r>
          </a:p>
          <a:p>
            <a:pPr>
              <a:buFont typeface="Wingdings" pitchFamily="2" charset="2"/>
              <a:buNone/>
            </a:pPr>
            <a:r>
              <a:rPr lang="en-US" sz="1800" smtClean="0"/>
              <a:t>	CALL BCD_TO_BIN</a:t>
            </a:r>
          </a:p>
          <a:p>
            <a:pPr>
              <a:buFont typeface="Wingdings" pitchFamily="2" charset="2"/>
              <a:buNone/>
            </a:pPr>
            <a:r>
              <a:rPr lang="en-US" sz="1800" smtClean="0"/>
              <a:t>	MOV BIN_Y,BL</a:t>
            </a:r>
          </a:p>
          <a:p>
            <a:pPr>
              <a:buFont typeface="Wingdings" pitchFamily="2" charset="2"/>
              <a:buNone/>
            </a:pPr>
            <a:r>
              <a:rPr lang="en-US" sz="1800" smtClean="0"/>
              <a:t>	CLRSCR</a:t>
            </a:r>
          </a:p>
          <a:p>
            <a:pPr>
              <a:buFont typeface="Wingdings" pitchFamily="2" charset="2"/>
              <a:buNone/>
            </a:pPr>
            <a:r>
              <a:rPr lang="en-US" sz="1800" smtClean="0"/>
              <a:t>	SETCURSOR BIN_X,BIN_Y</a:t>
            </a:r>
          </a:p>
          <a:p>
            <a:pPr>
              <a:buFont typeface="Wingdings" pitchFamily="2" charset="2"/>
              <a:buNone/>
            </a:pPr>
            <a:r>
              <a:rPr lang="en-US" sz="1800" smtClean="0"/>
              <a:t>	MOV AH,08H</a:t>
            </a:r>
          </a:p>
          <a:p>
            <a:pPr>
              <a:buFont typeface="Wingdings" pitchFamily="2" charset="2"/>
              <a:buNone/>
            </a:pPr>
            <a:r>
              <a:rPr lang="en-US" sz="1800" smtClean="0"/>
              <a:t>	INT 21H</a:t>
            </a:r>
          </a:p>
          <a:p>
            <a:pPr>
              <a:buFont typeface="Wingdings" pitchFamily="2" charset="2"/>
              <a:buNone/>
            </a:pPr>
            <a:endParaRPr lang="en-US" smtClean="0"/>
          </a:p>
          <a:p>
            <a:endParaRPr lang="en-US" smtClean="0"/>
          </a:p>
        </p:txBody>
      </p:sp>
      <p:sp>
        <p:nvSpPr>
          <p:cNvPr id="6" name="Slide Number Placeholder 5"/>
          <p:cNvSpPr>
            <a:spLocks noGrp="1"/>
          </p:cNvSpPr>
          <p:nvPr>
            <p:ph type="sldNum" sz="quarter" idx="12"/>
          </p:nvPr>
        </p:nvSpPr>
        <p:spPr/>
        <p:txBody>
          <a:bodyPr/>
          <a:lstStyle/>
          <a:p>
            <a:pPr>
              <a:defRPr/>
            </a:pPr>
            <a:fld id="{5AC7D2DE-66C6-46FC-8092-62AD18AFACB8}" type="slidenum">
              <a:rPr lang="en-US" altLang="en-US" smtClean="0"/>
              <a:pPr>
                <a:defRPr/>
              </a:pPr>
              <a:t>56</a:t>
            </a:fld>
            <a:endParaRPr lang="en-US" alt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itle 1"/>
          <p:cNvSpPr>
            <a:spLocks noGrp="1"/>
          </p:cNvSpPr>
          <p:nvPr>
            <p:ph type="title"/>
          </p:nvPr>
        </p:nvSpPr>
        <p:spPr/>
        <p:txBody>
          <a:bodyPr/>
          <a:lstStyle/>
          <a:p>
            <a:r>
              <a:rPr lang="en-US" smtClean="0"/>
              <a:t>Assignment...</a:t>
            </a:r>
          </a:p>
        </p:txBody>
      </p:sp>
      <p:sp>
        <p:nvSpPr>
          <p:cNvPr id="159747" name="Content Placeholder 2"/>
          <p:cNvSpPr>
            <a:spLocks noGrp="1"/>
          </p:cNvSpPr>
          <p:nvPr>
            <p:ph idx="1"/>
          </p:nvPr>
        </p:nvSpPr>
        <p:spPr/>
        <p:txBody>
          <a:bodyPr/>
          <a:lstStyle/>
          <a:p>
            <a:r>
              <a:rPr lang="en-US" smtClean="0"/>
              <a:t>Find GCD of 2 numbers using recursion…</a:t>
            </a:r>
          </a:p>
        </p:txBody>
      </p:sp>
      <p:sp>
        <p:nvSpPr>
          <p:cNvPr id="6" name="Slide Number Placeholder 5"/>
          <p:cNvSpPr>
            <a:spLocks noGrp="1"/>
          </p:cNvSpPr>
          <p:nvPr>
            <p:ph type="sldNum" sz="quarter" idx="12"/>
          </p:nvPr>
        </p:nvSpPr>
        <p:spPr/>
        <p:txBody>
          <a:bodyPr/>
          <a:lstStyle/>
          <a:p>
            <a:pPr>
              <a:defRPr/>
            </a:pPr>
            <a:fld id="{664F73B9-2C1B-43CA-A574-CADDBB3362CF}" type="slidenum">
              <a:rPr lang="en-US" altLang="en-US" smtClean="0"/>
              <a:pPr>
                <a:defRPr/>
              </a:pPr>
              <a:t>57</a:t>
            </a:fld>
            <a:endParaRPr lang="en-US" alt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C8AD1C2C-B450-4B31-891A-7C3533AB7723}" type="slidenum">
              <a:rPr lang="en-US" altLang="en-US"/>
              <a:pPr>
                <a:defRPr/>
              </a:pPr>
              <a:t>58</a:t>
            </a:fld>
            <a:endParaRPr lang="en-US" altLang="en-US"/>
          </a:p>
        </p:txBody>
      </p:sp>
      <p:sp>
        <p:nvSpPr>
          <p:cNvPr id="160773" name="Rectangle 3"/>
          <p:cNvSpPr>
            <a:spLocks noGrp="1" noChangeArrowheads="1"/>
          </p:cNvSpPr>
          <p:nvPr>
            <p:ph type="body" idx="1"/>
          </p:nvPr>
        </p:nvSpPr>
        <p:spPr>
          <a:xfrm>
            <a:off x="457200" y="1143000"/>
            <a:ext cx="8229600" cy="4987925"/>
          </a:xfrm>
        </p:spPr>
        <p:txBody>
          <a:bodyPr/>
          <a:lstStyle/>
          <a:p>
            <a:pPr eaLnBrk="1" hangingPunct="1">
              <a:buFont typeface="Wingdings" pitchFamily="2" charset="2"/>
              <a:buNone/>
            </a:pPr>
            <a:endParaRPr lang="en-US" smtClean="0"/>
          </a:p>
          <a:p>
            <a:pPr eaLnBrk="1" hangingPunct="1">
              <a:buFont typeface="Wingdings" pitchFamily="2" charset="2"/>
              <a:buNone/>
            </a:pPr>
            <a:endParaRPr lang="en-US" smtClean="0"/>
          </a:p>
          <a:p>
            <a:pPr algn="ctr" eaLnBrk="1" hangingPunct="1">
              <a:buFont typeface="Wingdings" pitchFamily="2" charset="2"/>
              <a:buNone/>
            </a:pPr>
            <a:r>
              <a:rPr lang="en-US" sz="5400" b="1" smtClean="0">
                <a:solidFill>
                  <a:srgbClr val="990000"/>
                </a:solidFill>
                <a:latin typeface="Monotype Corsiva" pitchFamily="66" charset="0"/>
              </a:rPr>
              <a:t>Thank You…</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itle 1"/>
          <p:cNvSpPr>
            <a:spLocks noGrp="1"/>
          </p:cNvSpPr>
          <p:nvPr>
            <p:ph type="title"/>
          </p:nvPr>
        </p:nvSpPr>
        <p:spPr>
          <a:xfrm>
            <a:off x="457200" y="277813"/>
            <a:ext cx="8229600" cy="4598987"/>
          </a:xfrm>
        </p:spPr>
        <p:txBody>
          <a:bodyPr/>
          <a:lstStyle/>
          <a:p>
            <a:r>
              <a:rPr lang="en-US" sz="4800" smtClean="0"/>
              <a:t>Hardware programs</a:t>
            </a:r>
          </a:p>
        </p:txBody>
      </p:sp>
      <p:sp>
        <p:nvSpPr>
          <p:cNvPr id="6" name="Slide Number Placeholder 5"/>
          <p:cNvSpPr>
            <a:spLocks noGrp="1"/>
          </p:cNvSpPr>
          <p:nvPr>
            <p:ph type="sldNum" sz="quarter" idx="12"/>
          </p:nvPr>
        </p:nvSpPr>
        <p:spPr/>
        <p:txBody>
          <a:bodyPr/>
          <a:lstStyle/>
          <a:p>
            <a:pPr>
              <a:defRPr/>
            </a:pPr>
            <a:fld id="{BBF15F02-4031-421E-BC17-78FE81885F34}" type="slidenum">
              <a:rPr lang="en-US" altLang="en-US" smtClean="0"/>
              <a:pPr>
                <a:defRPr/>
              </a:pPr>
              <a:t>59</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F3F7205-932A-49D5-A5E8-B828DB5EA3CA}" type="slidenum">
              <a:rPr lang="en-US" altLang="en-US"/>
              <a:pPr>
                <a:defRPr/>
              </a:pPr>
              <a:t>6</a:t>
            </a:fld>
            <a:endParaRPr lang="en-US" altLang="en-US"/>
          </a:p>
        </p:txBody>
      </p:sp>
      <p:sp>
        <p:nvSpPr>
          <p:cNvPr id="73733" name="Content Placeholder 2"/>
          <p:cNvSpPr>
            <a:spLocks noGrp="1"/>
          </p:cNvSpPr>
          <p:nvPr>
            <p:ph idx="1"/>
          </p:nvPr>
        </p:nvSpPr>
        <p:spPr>
          <a:xfrm>
            <a:off x="381000" y="381000"/>
            <a:ext cx="8305800" cy="5978525"/>
          </a:xfrm>
        </p:spPr>
        <p:txBody>
          <a:bodyPr/>
          <a:lstStyle/>
          <a:p>
            <a:pPr>
              <a:buFont typeface="Wingdings" pitchFamily="2" charset="2"/>
              <a:buNone/>
            </a:pPr>
            <a:r>
              <a:rPr lang="en-US" sz="2000" b="1" dirty="0" err="1" smtClean="0"/>
              <a:t>int</a:t>
            </a:r>
            <a:r>
              <a:rPr lang="en-US" sz="2000" b="1" dirty="0" smtClean="0"/>
              <a:t> 21h	 	buffered keyboard input    	function 0Ah(10)</a:t>
            </a:r>
          </a:p>
          <a:p>
            <a:pPr>
              <a:buFont typeface="Wingdings" pitchFamily="2" charset="2"/>
              <a:buNone/>
            </a:pPr>
            <a:endParaRPr lang="en-US" sz="2400" dirty="0" smtClean="0"/>
          </a:p>
          <a:p>
            <a:pPr algn="just"/>
            <a:r>
              <a:rPr lang="en-US" sz="2000" dirty="0" smtClean="0"/>
              <a:t>Reads a string of bytes from the standard input device, up to and including an ASCII carriage return(0Dh) and places them in user designated buffer. The characters are echoed to the standard output device</a:t>
            </a:r>
          </a:p>
          <a:p>
            <a:endParaRPr lang="en-US" sz="2000" dirty="0" smtClean="0"/>
          </a:p>
          <a:p>
            <a:r>
              <a:rPr lang="en-US" sz="2000" dirty="0" smtClean="0"/>
              <a:t>Calling parameters</a:t>
            </a:r>
          </a:p>
          <a:p>
            <a:pPr>
              <a:buFont typeface="Wingdings" pitchFamily="2" charset="2"/>
              <a:buNone/>
            </a:pPr>
            <a:r>
              <a:rPr lang="en-US" sz="2000" dirty="0" smtClean="0"/>
              <a:t>		AH=0AH</a:t>
            </a:r>
          </a:p>
          <a:p>
            <a:pPr>
              <a:buFont typeface="Wingdings" pitchFamily="2" charset="2"/>
              <a:buNone/>
            </a:pPr>
            <a:r>
              <a:rPr lang="en-US" sz="2000" dirty="0" smtClean="0"/>
              <a:t>		DS:DX=segment :offset of buffer</a:t>
            </a:r>
          </a:p>
          <a:p>
            <a:pPr>
              <a:buFont typeface="Wingdings" pitchFamily="2" charset="2"/>
              <a:buNone/>
            </a:pPr>
            <a:endParaRPr lang="en-US" sz="2000" dirty="0" smtClean="0"/>
          </a:p>
          <a:p>
            <a:r>
              <a:rPr lang="en-US" sz="2000" dirty="0" smtClean="0"/>
              <a:t>Returns </a:t>
            </a:r>
          </a:p>
          <a:p>
            <a:pPr>
              <a:buFont typeface="Wingdings" pitchFamily="2" charset="2"/>
              <a:buNone/>
            </a:pPr>
            <a:r>
              <a:rPr lang="en-US" sz="2000" dirty="0" smtClean="0"/>
              <a:t>		nothing(data placed in buffer)</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itle 1"/>
          <p:cNvSpPr>
            <a:spLocks noGrp="1"/>
          </p:cNvSpPr>
          <p:nvPr>
            <p:ph type="title"/>
          </p:nvPr>
        </p:nvSpPr>
        <p:spPr>
          <a:xfrm>
            <a:off x="457200" y="277813"/>
            <a:ext cx="8153400" cy="941387"/>
          </a:xfrm>
        </p:spPr>
        <p:txBody>
          <a:bodyPr>
            <a:normAutofit fontScale="90000"/>
          </a:bodyPr>
          <a:lstStyle/>
          <a:p>
            <a:r>
              <a:rPr lang="en-US" sz="2800" smtClean="0"/>
              <a:t>8255A (Programmable Peripheral Interface)</a:t>
            </a:r>
            <a:br>
              <a:rPr lang="en-US" sz="2800" smtClean="0"/>
            </a:br>
            <a:r>
              <a:rPr lang="en-US" sz="2800" smtClean="0"/>
              <a:t>Internal Block Diagram and System Connections</a:t>
            </a:r>
          </a:p>
        </p:txBody>
      </p:sp>
      <p:sp>
        <p:nvSpPr>
          <p:cNvPr id="6" name="Slide Number Placeholder 5"/>
          <p:cNvSpPr>
            <a:spLocks noGrp="1"/>
          </p:cNvSpPr>
          <p:nvPr>
            <p:ph type="sldNum" sz="quarter" idx="12"/>
          </p:nvPr>
        </p:nvSpPr>
        <p:spPr/>
        <p:txBody>
          <a:bodyPr/>
          <a:lstStyle/>
          <a:p>
            <a:pPr>
              <a:defRPr/>
            </a:pPr>
            <a:fld id="{FF158F4E-F9C3-40C5-9CE5-9425B2B5FAEA}" type="slidenum">
              <a:rPr lang="en-US" altLang="en-US" smtClean="0"/>
              <a:pPr>
                <a:defRPr/>
              </a:pPr>
              <a:t>60</a:t>
            </a:fld>
            <a:endParaRPr lang="en-US" altLang="en-US"/>
          </a:p>
        </p:txBody>
      </p:sp>
      <p:pic>
        <p:nvPicPr>
          <p:cNvPr id="162822" name="Picture 2"/>
          <p:cNvPicPr>
            <a:picLocks noChangeAspect="1" noChangeArrowheads="1"/>
          </p:cNvPicPr>
          <p:nvPr/>
        </p:nvPicPr>
        <p:blipFill>
          <a:blip r:embed="rId2" cstate="print"/>
          <a:srcRect/>
          <a:stretch>
            <a:fillRect/>
          </a:stretch>
        </p:blipFill>
        <p:spPr bwMode="auto">
          <a:xfrm>
            <a:off x="533400" y="1219200"/>
            <a:ext cx="8229600" cy="4910138"/>
          </a:xfrm>
          <a:prstGeom prst="rect">
            <a:avLst/>
          </a:prstGeom>
          <a:noFill/>
          <a:ln w="9525" algn="ctr">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07ABCBD-93D3-4CDE-9C58-149965A81A81}" type="slidenum">
              <a:rPr lang="en-US" altLang="en-US" smtClean="0"/>
              <a:pPr>
                <a:defRPr/>
              </a:pPr>
              <a:t>61</a:t>
            </a:fld>
            <a:endParaRPr lang="en-US" altLang="en-US"/>
          </a:p>
        </p:txBody>
      </p:sp>
      <p:pic>
        <p:nvPicPr>
          <p:cNvPr id="163845" name="Picture 2"/>
          <p:cNvPicPr>
            <a:picLocks noChangeAspect="1" noChangeArrowheads="1"/>
          </p:cNvPicPr>
          <p:nvPr/>
        </p:nvPicPr>
        <p:blipFill>
          <a:blip r:embed="rId2" cstate="print"/>
          <a:srcRect/>
          <a:stretch>
            <a:fillRect/>
          </a:stretch>
        </p:blipFill>
        <p:spPr bwMode="auto">
          <a:xfrm>
            <a:off x="471488" y="381000"/>
            <a:ext cx="8291512" cy="5715000"/>
          </a:xfrm>
          <a:prstGeom prst="rect">
            <a:avLst/>
          </a:prstGeom>
          <a:noFill/>
          <a:ln w="9525" algn="ctr">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itle 1"/>
          <p:cNvSpPr>
            <a:spLocks noGrp="1"/>
          </p:cNvSpPr>
          <p:nvPr>
            <p:ph type="title"/>
          </p:nvPr>
        </p:nvSpPr>
        <p:spPr>
          <a:xfrm>
            <a:off x="457200" y="277813"/>
            <a:ext cx="8077200" cy="788987"/>
          </a:xfrm>
        </p:spPr>
        <p:txBody>
          <a:bodyPr/>
          <a:lstStyle/>
          <a:p>
            <a:r>
              <a:rPr lang="en-US" smtClean="0"/>
              <a:t>Logic controller interface</a:t>
            </a:r>
          </a:p>
        </p:txBody>
      </p:sp>
      <p:sp>
        <p:nvSpPr>
          <p:cNvPr id="164867" name="Content Placeholder 2"/>
          <p:cNvSpPr>
            <a:spLocks noGrp="1"/>
          </p:cNvSpPr>
          <p:nvPr>
            <p:ph idx="1"/>
          </p:nvPr>
        </p:nvSpPr>
        <p:spPr>
          <a:xfrm>
            <a:off x="457200" y="1371600"/>
            <a:ext cx="8229600" cy="4759325"/>
          </a:xfrm>
        </p:spPr>
        <p:txBody>
          <a:bodyPr/>
          <a:lstStyle/>
          <a:p>
            <a:pPr>
              <a:buFont typeface="Wingdings" pitchFamily="2" charset="2"/>
              <a:buNone/>
            </a:pPr>
            <a:r>
              <a:rPr lang="en-US" smtClean="0"/>
              <a:t>1. Read the status of eight input bits from the Logic Controller Interface and display ‘FF’ if it is even parity bits otherwise display 00. Also display number of 1’s in the input data.</a:t>
            </a:r>
          </a:p>
        </p:txBody>
      </p:sp>
      <p:sp>
        <p:nvSpPr>
          <p:cNvPr id="6" name="Slide Number Placeholder 5"/>
          <p:cNvSpPr>
            <a:spLocks noGrp="1"/>
          </p:cNvSpPr>
          <p:nvPr>
            <p:ph type="sldNum" sz="quarter" idx="12"/>
          </p:nvPr>
        </p:nvSpPr>
        <p:spPr/>
        <p:txBody>
          <a:bodyPr/>
          <a:lstStyle/>
          <a:p>
            <a:pPr>
              <a:defRPr/>
            </a:pPr>
            <a:fld id="{7140E823-A0C6-4A53-8F3A-C0D2F71EC418}" type="slidenum">
              <a:rPr lang="en-US" altLang="en-US" smtClean="0"/>
              <a:pPr>
                <a:defRPr/>
              </a:pPr>
              <a:t>62</a:t>
            </a:fld>
            <a:endParaRPr lang="en-US"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Content Placeholder 2"/>
          <p:cNvSpPr>
            <a:spLocks noGrp="1"/>
          </p:cNvSpPr>
          <p:nvPr>
            <p:ph idx="1"/>
          </p:nvPr>
        </p:nvSpPr>
        <p:spPr>
          <a:xfrm>
            <a:off x="381000" y="304800"/>
            <a:ext cx="3581400" cy="5791200"/>
          </a:xfrm>
        </p:spPr>
        <p:txBody>
          <a:bodyPr/>
          <a:lstStyle/>
          <a:p>
            <a:pPr>
              <a:buFont typeface="Wingdings" pitchFamily="2" charset="2"/>
              <a:buNone/>
            </a:pPr>
            <a:r>
              <a:rPr lang="en-US" sz="1600" smtClean="0"/>
              <a:t>PA equ 9800h</a:t>
            </a:r>
          </a:p>
          <a:p>
            <a:pPr>
              <a:buFont typeface="Wingdings" pitchFamily="2" charset="2"/>
              <a:buNone/>
            </a:pPr>
            <a:r>
              <a:rPr lang="en-US" sz="1600" smtClean="0"/>
              <a:t>PB equ PA+1</a:t>
            </a:r>
          </a:p>
          <a:p>
            <a:pPr>
              <a:buFont typeface="Wingdings" pitchFamily="2" charset="2"/>
              <a:buNone/>
            </a:pPr>
            <a:r>
              <a:rPr lang="en-US" sz="1600" smtClean="0"/>
              <a:t>PC equ PB+1</a:t>
            </a:r>
          </a:p>
          <a:p>
            <a:pPr>
              <a:buFont typeface="Wingdings" pitchFamily="2" charset="2"/>
              <a:buNone/>
            </a:pPr>
            <a:r>
              <a:rPr lang="en-US" sz="1600" smtClean="0"/>
              <a:t>PCW equ PC+1</a:t>
            </a:r>
          </a:p>
          <a:p>
            <a:pPr>
              <a:buFont typeface="Wingdings" pitchFamily="2" charset="2"/>
              <a:buNone/>
            </a:pPr>
            <a:r>
              <a:rPr lang="en-US" sz="1600" smtClean="0"/>
              <a:t>CW equ 82h</a:t>
            </a:r>
          </a:p>
          <a:p>
            <a:pPr>
              <a:buFont typeface="Wingdings" pitchFamily="2" charset="2"/>
              <a:buNone/>
            </a:pPr>
            <a:r>
              <a:rPr lang="en-US" sz="1600" smtClean="0"/>
              <a:t>CODE SEGMENT</a:t>
            </a:r>
          </a:p>
          <a:p>
            <a:pPr>
              <a:buFont typeface="Wingdings" pitchFamily="2" charset="2"/>
              <a:buNone/>
            </a:pPr>
            <a:r>
              <a:rPr lang="en-US" sz="1600" smtClean="0"/>
              <a:t>ASSUME CS:CODE</a:t>
            </a:r>
          </a:p>
          <a:p>
            <a:pPr>
              <a:buFont typeface="Wingdings" pitchFamily="2" charset="2"/>
              <a:buNone/>
            </a:pPr>
            <a:r>
              <a:rPr lang="en-US" sz="1600" smtClean="0"/>
              <a:t>START:</a:t>
            </a:r>
          </a:p>
          <a:p>
            <a:pPr>
              <a:buFont typeface="Wingdings" pitchFamily="2" charset="2"/>
              <a:buNone/>
            </a:pPr>
            <a:r>
              <a:rPr lang="en-US" sz="1600" smtClean="0"/>
              <a:t>	MOV AL,CW ;</a:t>
            </a:r>
            <a:r>
              <a:rPr lang="en-US" sz="1600" b="1" smtClean="0"/>
              <a:t>INITIALIZE 8255</a:t>
            </a:r>
          </a:p>
          <a:p>
            <a:pPr>
              <a:buFont typeface="Wingdings" pitchFamily="2" charset="2"/>
              <a:buNone/>
            </a:pPr>
            <a:r>
              <a:rPr lang="en-US" sz="1600" smtClean="0"/>
              <a:t>	MOV DX,PCW</a:t>
            </a:r>
          </a:p>
          <a:p>
            <a:pPr>
              <a:buFont typeface="Wingdings" pitchFamily="2" charset="2"/>
              <a:buNone/>
            </a:pPr>
            <a:r>
              <a:rPr lang="en-US" sz="1600" smtClean="0"/>
              <a:t>	OUT DX,AL</a:t>
            </a:r>
          </a:p>
          <a:p>
            <a:pPr>
              <a:buFont typeface="Wingdings" pitchFamily="2" charset="2"/>
              <a:buNone/>
            </a:pPr>
            <a:r>
              <a:rPr lang="en-US" sz="1600" smtClean="0"/>
              <a:t>	MOV DX,PB ;</a:t>
            </a:r>
            <a:r>
              <a:rPr lang="en-US" sz="1600" b="1" smtClean="0"/>
              <a:t>READ THE STATUS OF PORT B AFTER SETTING LEDS</a:t>
            </a:r>
          </a:p>
          <a:p>
            <a:pPr>
              <a:buFont typeface="Wingdings" pitchFamily="2" charset="2"/>
              <a:buNone/>
            </a:pPr>
            <a:r>
              <a:rPr lang="nl-NL" sz="1600" smtClean="0"/>
              <a:t>	IN AL,DX ; </a:t>
            </a:r>
            <a:r>
              <a:rPr lang="nl-NL" sz="1600" b="1" smtClean="0"/>
              <a:t>AL HAVING PORTB CONTENTS</a:t>
            </a:r>
          </a:p>
          <a:p>
            <a:pPr>
              <a:buFont typeface="Wingdings" pitchFamily="2" charset="2"/>
              <a:buNone/>
            </a:pPr>
            <a:r>
              <a:rPr lang="en-US" sz="1600" smtClean="0"/>
              <a:t>	MOV CL,0</a:t>
            </a:r>
          </a:p>
          <a:p>
            <a:pPr>
              <a:buFont typeface="Wingdings" pitchFamily="2" charset="2"/>
              <a:buNone/>
            </a:pPr>
            <a:r>
              <a:rPr lang="en-US" sz="1600" smtClean="0"/>
              <a:t>	MOV CH,8 ;</a:t>
            </a:r>
            <a:r>
              <a:rPr lang="en-US" sz="1600" b="1" smtClean="0"/>
              <a:t>COUNTER TO ROATATE 8 TIMES</a:t>
            </a:r>
          </a:p>
          <a:p>
            <a:pPr>
              <a:buFont typeface="Wingdings" pitchFamily="2" charset="2"/>
              <a:buNone/>
            </a:pPr>
            <a:r>
              <a:rPr lang="en-US" sz="1600" smtClean="0"/>
              <a:t>	MOV BL,AL</a:t>
            </a:r>
          </a:p>
        </p:txBody>
      </p:sp>
      <p:sp>
        <p:nvSpPr>
          <p:cNvPr id="6" name="Slide Number Placeholder 5"/>
          <p:cNvSpPr>
            <a:spLocks noGrp="1"/>
          </p:cNvSpPr>
          <p:nvPr>
            <p:ph type="sldNum" sz="quarter" idx="12"/>
          </p:nvPr>
        </p:nvSpPr>
        <p:spPr/>
        <p:txBody>
          <a:bodyPr/>
          <a:lstStyle/>
          <a:p>
            <a:pPr>
              <a:defRPr/>
            </a:pPr>
            <a:fld id="{BF202322-0444-48C7-8FC5-891BCB9C9E72}" type="slidenum">
              <a:rPr lang="en-US" altLang="en-US" smtClean="0"/>
              <a:pPr>
                <a:defRPr/>
              </a:pPr>
              <a:t>63</a:t>
            </a:fld>
            <a:endParaRPr lang="en-US" altLang="en-US"/>
          </a:p>
        </p:txBody>
      </p:sp>
      <p:sp>
        <p:nvSpPr>
          <p:cNvPr id="165894" name="TextBox 6"/>
          <p:cNvSpPr txBox="1">
            <a:spLocks noChangeArrowheads="1"/>
          </p:cNvSpPr>
          <p:nvPr/>
        </p:nvSpPr>
        <p:spPr bwMode="auto">
          <a:xfrm>
            <a:off x="4419600" y="228600"/>
            <a:ext cx="4724400" cy="6494463"/>
          </a:xfrm>
          <a:prstGeom prst="rect">
            <a:avLst/>
          </a:prstGeom>
          <a:noFill/>
          <a:ln w="9525">
            <a:noFill/>
            <a:miter lim="800000"/>
            <a:headEnd/>
            <a:tailEnd/>
          </a:ln>
        </p:spPr>
        <p:txBody>
          <a:bodyPr>
            <a:spAutoFit/>
          </a:bodyPr>
          <a:lstStyle/>
          <a:p>
            <a:r>
              <a:rPr lang="en-US" sz="1600"/>
              <a:t>UP1:	 ROL  AL,1</a:t>
            </a:r>
          </a:p>
          <a:p>
            <a:r>
              <a:rPr lang="en-US" sz="1600"/>
              <a:t>	JNC DOWN</a:t>
            </a:r>
          </a:p>
          <a:p>
            <a:r>
              <a:rPr lang="en-US" sz="1600"/>
              <a:t>	INC CL ;</a:t>
            </a:r>
            <a:r>
              <a:rPr lang="en-US" sz="1600" b="1"/>
              <a:t>INCREMENT COUNTER IF LED IS SET</a:t>
            </a:r>
          </a:p>
          <a:p>
            <a:r>
              <a:rPr lang="en-US" sz="1600"/>
              <a:t>DOWN: 	DEC CH</a:t>
            </a:r>
          </a:p>
          <a:p>
            <a:r>
              <a:rPr lang="en-US" sz="1600"/>
              <a:t>	JNZ UP1</a:t>
            </a:r>
          </a:p>
          <a:p>
            <a:r>
              <a:rPr lang="en-US" sz="1600"/>
              <a:t>	MOV CH,CL ;CH=COUNT</a:t>
            </a:r>
          </a:p>
          <a:p>
            <a:r>
              <a:rPr lang="en-US" sz="1600"/>
              <a:t>	SHR CL,1 ; </a:t>
            </a:r>
            <a:r>
              <a:rPr lang="en-US" sz="1600" b="1"/>
              <a:t>IF THE LAST BIT IN CL REGISTER IS 0, IT IS EVEN ELSE ODD</a:t>
            </a:r>
          </a:p>
          <a:p>
            <a:r>
              <a:rPr lang="en-US" sz="1600"/>
              <a:t>	JC OPARITY</a:t>
            </a:r>
          </a:p>
          <a:p>
            <a:r>
              <a:rPr lang="en-US" sz="1600"/>
              <a:t>	MOV AL,0FFH</a:t>
            </a:r>
          </a:p>
          <a:p>
            <a:r>
              <a:rPr lang="en-US" sz="1600"/>
              <a:t>	JMP D1</a:t>
            </a:r>
          </a:p>
          <a:p>
            <a:r>
              <a:rPr lang="en-US" sz="1600"/>
              <a:t>OPARITY: </a:t>
            </a:r>
          </a:p>
          <a:p>
            <a:r>
              <a:rPr lang="en-US" sz="1600"/>
              <a:t>	MOV AL,00H</a:t>
            </a:r>
          </a:p>
          <a:p>
            <a:r>
              <a:rPr lang="en-US" sz="1600"/>
              <a:t>D1: 	MOV DX,PA</a:t>
            </a:r>
          </a:p>
          <a:p>
            <a:r>
              <a:rPr lang="en-US" sz="1600"/>
              <a:t>	OUT DX,AL</a:t>
            </a:r>
          </a:p>
          <a:p>
            <a:r>
              <a:rPr lang="en-US" sz="1600"/>
              <a:t>	MOV AH,01H</a:t>
            </a:r>
          </a:p>
          <a:p>
            <a:r>
              <a:rPr lang="en-US" sz="1600"/>
              <a:t>	INT 21H</a:t>
            </a:r>
          </a:p>
          <a:p>
            <a:r>
              <a:rPr lang="en-US" sz="1600"/>
              <a:t>  	MOV AL,CH</a:t>
            </a:r>
          </a:p>
          <a:p>
            <a:r>
              <a:rPr lang="en-US" sz="1600"/>
              <a:t>	MOV DX,PA</a:t>
            </a:r>
          </a:p>
          <a:p>
            <a:r>
              <a:rPr lang="en-US" sz="1600"/>
              <a:t>	OUT DX,AL</a:t>
            </a:r>
          </a:p>
          <a:p>
            <a:r>
              <a:rPr lang="en-US" sz="1600"/>
              <a:t>MOV AH,4CH</a:t>
            </a:r>
          </a:p>
          <a:p>
            <a:r>
              <a:rPr lang="en-US" sz="1600"/>
              <a:t>INT 21H</a:t>
            </a:r>
          </a:p>
          <a:p>
            <a:r>
              <a:rPr lang="en-US" sz="1600"/>
              <a:t>CODE ENDS</a:t>
            </a:r>
          </a:p>
          <a:p>
            <a:r>
              <a:rPr lang="en-US" sz="1600"/>
              <a:t>END START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Title 1"/>
          <p:cNvSpPr>
            <a:spLocks noGrp="1"/>
          </p:cNvSpPr>
          <p:nvPr>
            <p:ph type="title"/>
          </p:nvPr>
        </p:nvSpPr>
        <p:spPr/>
        <p:txBody>
          <a:bodyPr/>
          <a:lstStyle/>
          <a:p>
            <a:endParaRPr lang="en-US" smtClean="0"/>
          </a:p>
        </p:txBody>
      </p:sp>
      <p:sp>
        <p:nvSpPr>
          <p:cNvPr id="166915" name="Content Placeholder 2"/>
          <p:cNvSpPr>
            <a:spLocks noGrp="1"/>
          </p:cNvSpPr>
          <p:nvPr>
            <p:ph idx="1"/>
          </p:nvPr>
        </p:nvSpPr>
        <p:spPr/>
        <p:txBody>
          <a:bodyPr/>
          <a:lstStyle/>
          <a:p>
            <a:pPr>
              <a:buFont typeface="Wingdings" pitchFamily="2" charset="2"/>
              <a:buNone/>
            </a:pPr>
            <a:r>
              <a:rPr lang="en-US" smtClean="0"/>
              <a:t>2. Perform the following functions using the Logic Controller Interface.</a:t>
            </a:r>
          </a:p>
          <a:p>
            <a:pPr>
              <a:buFont typeface="Wingdings" pitchFamily="2" charset="2"/>
              <a:buNone/>
            </a:pPr>
            <a:r>
              <a:rPr lang="en-US" smtClean="0"/>
              <a:t>i. BCD up-down Counter </a:t>
            </a:r>
          </a:p>
          <a:p>
            <a:pPr>
              <a:buFont typeface="Wingdings" pitchFamily="2" charset="2"/>
              <a:buNone/>
            </a:pPr>
            <a:r>
              <a:rPr lang="en-US" smtClean="0"/>
              <a:t>ii. Ring Counter.</a:t>
            </a:r>
          </a:p>
        </p:txBody>
      </p:sp>
      <p:sp>
        <p:nvSpPr>
          <p:cNvPr id="6" name="Slide Number Placeholder 5"/>
          <p:cNvSpPr>
            <a:spLocks noGrp="1"/>
          </p:cNvSpPr>
          <p:nvPr>
            <p:ph type="sldNum" sz="quarter" idx="12"/>
          </p:nvPr>
        </p:nvSpPr>
        <p:spPr/>
        <p:txBody>
          <a:bodyPr/>
          <a:lstStyle/>
          <a:p>
            <a:pPr>
              <a:defRPr/>
            </a:pPr>
            <a:fld id="{4494A65C-16BF-42C5-9A9A-2757D2214E77}" type="slidenum">
              <a:rPr lang="en-US" altLang="en-US" smtClean="0"/>
              <a:pPr>
                <a:defRPr/>
              </a:pPr>
              <a:t>64</a:t>
            </a:fld>
            <a:endParaRPr lang="en-US"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Title 1"/>
          <p:cNvSpPr>
            <a:spLocks noGrp="1"/>
          </p:cNvSpPr>
          <p:nvPr>
            <p:ph type="title"/>
          </p:nvPr>
        </p:nvSpPr>
        <p:spPr>
          <a:xfrm>
            <a:off x="457200" y="277813"/>
            <a:ext cx="8229600" cy="407987"/>
          </a:xfrm>
        </p:spPr>
        <p:txBody>
          <a:bodyPr>
            <a:normAutofit fontScale="90000"/>
          </a:bodyPr>
          <a:lstStyle/>
          <a:p>
            <a:r>
              <a:rPr lang="en-US" sz="3200" b="1" smtClean="0">
                <a:solidFill>
                  <a:schemeClr val="tx1"/>
                </a:solidFill>
              </a:rPr>
              <a:t>i.BCD up-down Counter</a:t>
            </a:r>
            <a:endParaRPr lang="en-US" sz="3200" b="1" smtClean="0"/>
          </a:p>
        </p:txBody>
      </p:sp>
      <p:sp>
        <p:nvSpPr>
          <p:cNvPr id="167939" name="Content Placeholder 2"/>
          <p:cNvSpPr>
            <a:spLocks noGrp="1"/>
          </p:cNvSpPr>
          <p:nvPr>
            <p:ph idx="1"/>
          </p:nvPr>
        </p:nvSpPr>
        <p:spPr>
          <a:xfrm>
            <a:off x="533400" y="990600"/>
            <a:ext cx="3581400" cy="5638800"/>
          </a:xfrm>
        </p:spPr>
        <p:txBody>
          <a:bodyPr/>
          <a:lstStyle/>
          <a:p>
            <a:pPr>
              <a:buFont typeface="Wingdings" pitchFamily="2" charset="2"/>
              <a:buNone/>
            </a:pPr>
            <a:r>
              <a:rPr lang="en-US" sz="1600" smtClean="0"/>
              <a:t>PA EQU 9800h</a:t>
            </a:r>
          </a:p>
          <a:p>
            <a:pPr>
              <a:buFont typeface="Wingdings" pitchFamily="2" charset="2"/>
              <a:buNone/>
            </a:pPr>
            <a:r>
              <a:rPr lang="en-US" sz="1600" smtClean="0"/>
              <a:t>PB EQU PA+1</a:t>
            </a:r>
          </a:p>
          <a:p>
            <a:pPr>
              <a:buFont typeface="Wingdings" pitchFamily="2" charset="2"/>
              <a:buNone/>
            </a:pPr>
            <a:r>
              <a:rPr lang="en-US" sz="1600" smtClean="0"/>
              <a:t>PC EQU PB+1</a:t>
            </a:r>
          </a:p>
          <a:p>
            <a:pPr>
              <a:buFont typeface="Wingdings" pitchFamily="2" charset="2"/>
              <a:buNone/>
            </a:pPr>
            <a:r>
              <a:rPr lang="en-US" sz="1600" smtClean="0"/>
              <a:t>PCW EQU PC+1</a:t>
            </a:r>
          </a:p>
          <a:p>
            <a:pPr>
              <a:buFont typeface="Wingdings" pitchFamily="2" charset="2"/>
              <a:buNone/>
            </a:pPr>
            <a:r>
              <a:rPr lang="en-US" sz="1600" smtClean="0"/>
              <a:t>CW EQU 80H ; </a:t>
            </a:r>
            <a:r>
              <a:rPr lang="en-US" sz="1600" b="1" smtClean="0"/>
              <a:t>Control Word 80h</a:t>
            </a:r>
          </a:p>
          <a:p>
            <a:pPr>
              <a:buFont typeface="Wingdings" pitchFamily="2" charset="2"/>
              <a:buNone/>
            </a:pPr>
            <a:r>
              <a:rPr lang="en-US" sz="1600" smtClean="0"/>
              <a:t>N EQU 15H</a:t>
            </a:r>
          </a:p>
          <a:p>
            <a:pPr>
              <a:buFont typeface="Wingdings" pitchFamily="2" charset="2"/>
              <a:buNone/>
            </a:pPr>
            <a:r>
              <a:rPr lang="en-US" sz="1600" smtClean="0"/>
              <a:t>CODE SEGMENT</a:t>
            </a:r>
          </a:p>
          <a:p>
            <a:pPr>
              <a:buFont typeface="Wingdings" pitchFamily="2" charset="2"/>
              <a:buNone/>
            </a:pPr>
            <a:r>
              <a:rPr lang="en-US" sz="1600" smtClean="0"/>
              <a:t>ASSUME CS:CODE</a:t>
            </a:r>
          </a:p>
          <a:p>
            <a:pPr>
              <a:buFont typeface="Wingdings" pitchFamily="2" charset="2"/>
              <a:buNone/>
            </a:pPr>
            <a:r>
              <a:rPr lang="en-US" sz="1600" smtClean="0"/>
              <a:t>START: 	MOV AL,CW</a:t>
            </a:r>
          </a:p>
          <a:p>
            <a:pPr>
              <a:buFont typeface="Wingdings" pitchFamily="2" charset="2"/>
              <a:buNone/>
            </a:pPr>
            <a:r>
              <a:rPr lang="en-US" sz="1600" smtClean="0"/>
              <a:t>		MOV DX,PCW</a:t>
            </a:r>
          </a:p>
          <a:p>
            <a:pPr>
              <a:buFont typeface="Wingdings" pitchFamily="2" charset="2"/>
              <a:buNone/>
            </a:pPr>
            <a:r>
              <a:rPr lang="en-US" sz="1600" smtClean="0"/>
              <a:t>		OUT DX,AL</a:t>
            </a:r>
          </a:p>
          <a:p>
            <a:pPr>
              <a:buFont typeface="Wingdings" pitchFamily="2" charset="2"/>
              <a:buNone/>
            </a:pPr>
            <a:endParaRPr lang="en-US" sz="1600" smtClean="0"/>
          </a:p>
          <a:p>
            <a:pPr>
              <a:buFont typeface="Wingdings" pitchFamily="2" charset="2"/>
              <a:buNone/>
            </a:pPr>
            <a:r>
              <a:rPr lang="en-US" sz="1600" smtClean="0"/>
              <a:t>UP3:	MOV AL,00</a:t>
            </a:r>
          </a:p>
          <a:p>
            <a:pPr>
              <a:buFont typeface="Wingdings" pitchFamily="2" charset="2"/>
              <a:buNone/>
            </a:pPr>
            <a:r>
              <a:rPr lang="en-US" sz="1600" smtClean="0"/>
              <a:t>UP1:	MOV DX,PA</a:t>
            </a:r>
          </a:p>
          <a:p>
            <a:pPr>
              <a:buFont typeface="Wingdings" pitchFamily="2" charset="2"/>
              <a:buNone/>
            </a:pPr>
            <a:r>
              <a:rPr lang="en-US" sz="1600" smtClean="0"/>
              <a:t>		OUT DX,AL</a:t>
            </a:r>
          </a:p>
          <a:p>
            <a:pPr>
              <a:buFont typeface="Wingdings" pitchFamily="2" charset="2"/>
              <a:buNone/>
            </a:pPr>
            <a:r>
              <a:rPr lang="en-US" sz="1600" smtClean="0"/>
              <a:t>		CALL DELAY</a:t>
            </a:r>
          </a:p>
          <a:p>
            <a:pPr>
              <a:buFont typeface="Wingdings" pitchFamily="2" charset="2"/>
              <a:buNone/>
            </a:pPr>
            <a:r>
              <a:rPr lang="en-US" sz="1600" smtClean="0"/>
              <a:t>		ADD AL,1</a:t>
            </a:r>
          </a:p>
          <a:p>
            <a:pPr>
              <a:buFont typeface="Wingdings" pitchFamily="2" charset="2"/>
              <a:buNone/>
            </a:pPr>
            <a:r>
              <a:rPr lang="en-US" sz="1600" smtClean="0"/>
              <a:t>		DAA</a:t>
            </a:r>
          </a:p>
          <a:p>
            <a:pPr>
              <a:buFont typeface="Wingdings" pitchFamily="2" charset="2"/>
              <a:buNone/>
            </a:pPr>
            <a:r>
              <a:rPr lang="en-US" sz="1600" smtClean="0"/>
              <a:t>		</a:t>
            </a:r>
          </a:p>
        </p:txBody>
      </p:sp>
      <p:sp>
        <p:nvSpPr>
          <p:cNvPr id="6" name="Slide Number Placeholder 5"/>
          <p:cNvSpPr>
            <a:spLocks noGrp="1"/>
          </p:cNvSpPr>
          <p:nvPr>
            <p:ph type="sldNum" sz="quarter" idx="12"/>
          </p:nvPr>
        </p:nvSpPr>
        <p:spPr/>
        <p:txBody>
          <a:bodyPr/>
          <a:lstStyle/>
          <a:p>
            <a:pPr>
              <a:defRPr/>
            </a:pPr>
            <a:fld id="{8DF64766-1552-48A1-9817-989BABCFCAA8}" type="slidenum">
              <a:rPr lang="en-US" altLang="en-US" smtClean="0"/>
              <a:pPr>
                <a:defRPr/>
              </a:pPr>
              <a:t>65</a:t>
            </a:fld>
            <a:endParaRPr lang="en-US" altLang="en-US"/>
          </a:p>
        </p:txBody>
      </p:sp>
      <p:sp>
        <p:nvSpPr>
          <p:cNvPr id="167943" name="TextBox 6"/>
          <p:cNvSpPr txBox="1">
            <a:spLocks noChangeArrowheads="1"/>
          </p:cNvSpPr>
          <p:nvPr/>
        </p:nvSpPr>
        <p:spPr bwMode="auto">
          <a:xfrm>
            <a:off x="5334000" y="990600"/>
            <a:ext cx="3124200" cy="4246563"/>
          </a:xfrm>
          <a:prstGeom prst="rect">
            <a:avLst/>
          </a:prstGeom>
          <a:noFill/>
          <a:ln w="9525">
            <a:noFill/>
            <a:miter lim="800000"/>
            <a:headEnd/>
            <a:tailEnd/>
          </a:ln>
        </p:spPr>
        <p:txBody>
          <a:bodyPr>
            <a:spAutoFit/>
          </a:bodyPr>
          <a:lstStyle/>
          <a:p>
            <a:endParaRPr lang="en-US"/>
          </a:p>
          <a:p>
            <a:r>
              <a:rPr lang="en-US"/>
              <a:t>	CMP AL,N</a:t>
            </a:r>
          </a:p>
          <a:p>
            <a:r>
              <a:rPr lang="en-US"/>
              <a:t>	JBE UP1</a:t>
            </a:r>
          </a:p>
          <a:p>
            <a:r>
              <a:rPr lang="en-US"/>
              <a:t>UP2: 	MOV DX,PA</a:t>
            </a:r>
          </a:p>
          <a:p>
            <a:r>
              <a:rPr lang="en-US"/>
              <a:t>	OUT DX,AL</a:t>
            </a:r>
          </a:p>
          <a:p>
            <a:r>
              <a:rPr lang="en-US"/>
              <a:t>	CALL DELAY</a:t>
            </a:r>
          </a:p>
          <a:p>
            <a:r>
              <a:rPr lang="en-US"/>
              <a:t>	SUB AL,1</a:t>
            </a:r>
          </a:p>
          <a:p>
            <a:r>
              <a:rPr lang="en-US"/>
              <a:t>	DAS</a:t>
            </a:r>
          </a:p>
          <a:p>
            <a:r>
              <a:rPr lang="en-US"/>
              <a:t>	CMP AL,0</a:t>
            </a:r>
          </a:p>
          <a:p>
            <a:r>
              <a:rPr lang="en-US"/>
              <a:t>	JA UP2</a:t>
            </a:r>
          </a:p>
          <a:p>
            <a:r>
              <a:rPr lang="en-US"/>
              <a:t>	MOV AH,01H</a:t>
            </a:r>
          </a:p>
          <a:p>
            <a:r>
              <a:rPr lang="en-US"/>
              <a:t>	INT 16H</a:t>
            </a:r>
          </a:p>
          <a:p>
            <a:r>
              <a:rPr lang="en-US"/>
              <a:t>	JZ UP3</a:t>
            </a:r>
          </a:p>
          <a:p>
            <a:r>
              <a:rPr lang="en-US"/>
              <a:t>EXIT: 	MOV AH,4CH</a:t>
            </a:r>
          </a:p>
          <a:p>
            <a:r>
              <a:rPr lang="en-US"/>
              <a:t>	INT 21H</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1B183E10-B8D0-48CC-8E6D-B5496ED935E5}" type="slidenum">
              <a:rPr lang="en-US" altLang="en-US" smtClean="0"/>
              <a:pPr>
                <a:defRPr/>
              </a:pPr>
              <a:t>66</a:t>
            </a:fld>
            <a:endParaRPr lang="en-US" altLang="en-US"/>
          </a:p>
        </p:txBody>
      </p:sp>
      <p:sp>
        <p:nvSpPr>
          <p:cNvPr id="168965" name="Rectangle 6"/>
          <p:cNvSpPr>
            <a:spLocks noChangeArrowheads="1"/>
          </p:cNvSpPr>
          <p:nvPr/>
        </p:nvSpPr>
        <p:spPr bwMode="auto">
          <a:xfrm>
            <a:off x="685800" y="533400"/>
            <a:ext cx="4572000" cy="4246563"/>
          </a:xfrm>
          <a:prstGeom prst="rect">
            <a:avLst/>
          </a:prstGeom>
          <a:noFill/>
          <a:ln w="9525">
            <a:noFill/>
            <a:miter lim="800000"/>
            <a:headEnd/>
            <a:tailEnd/>
          </a:ln>
        </p:spPr>
        <p:txBody>
          <a:bodyPr>
            <a:spAutoFit/>
          </a:bodyPr>
          <a:lstStyle/>
          <a:p>
            <a:r>
              <a:rPr lang="en-US"/>
              <a:t>DELAY PROC</a:t>
            </a:r>
          </a:p>
          <a:p>
            <a:r>
              <a:rPr lang="en-US"/>
              <a:t>	PUSH CX</a:t>
            </a:r>
          </a:p>
          <a:p>
            <a:r>
              <a:rPr lang="en-US"/>
              <a:t>	PUSH BX</a:t>
            </a:r>
          </a:p>
          <a:p>
            <a:r>
              <a:rPr lang="en-US"/>
              <a:t>	MOV CX,05FFFH</a:t>
            </a:r>
          </a:p>
          <a:p>
            <a:r>
              <a:rPr lang="en-US"/>
              <a:t>THERE: MOV BX,0FFFFH</a:t>
            </a:r>
          </a:p>
          <a:p>
            <a:r>
              <a:rPr lang="en-US"/>
              <a:t>HERE: 	DEC BX</a:t>
            </a:r>
          </a:p>
          <a:p>
            <a:r>
              <a:rPr lang="en-US"/>
              <a:t>	JNZ HERE</a:t>
            </a:r>
          </a:p>
          <a:p>
            <a:r>
              <a:rPr lang="en-US"/>
              <a:t>	DEC CX</a:t>
            </a:r>
          </a:p>
          <a:p>
            <a:r>
              <a:rPr lang="en-US"/>
              <a:t>	JNZ THERE</a:t>
            </a:r>
          </a:p>
          <a:p>
            <a:r>
              <a:rPr lang="en-US"/>
              <a:t>	POP BX</a:t>
            </a:r>
          </a:p>
          <a:p>
            <a:r>
              <a:rPr lang="en-US"/>
              <a:t>POP CX</a:t>
            </a:r>
          </a:p>
          <a:p>
            <a:r>
              <a:rPr lang="en-US"/>
              <a:t>RET</a:t>
            </a:r>
          </a:p>
          <a:p>
            <a:r>
              <a:rPr lang="en-US"/>
              <a:t>DELAY ENDP</a:t>
            </a:r>
          </a:p>
          <a:p>
            <a:r>
              <a:rPr lang="en-US"/>
              <a:t>CODE ENDS</a:t>
            </a:r>
          </a:p>
          <a:p>
            <a:r>
              <a:rPr lang="en-US"/>
              <a:t>END START</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itle 1"/>
          <p:cNvSpPr>
            <a:spLocks noGrp="1"/>
          </p:cNvSpPr>
          <p:nvPr>
            <p:ph type="title"/>
          </p:nvPr>
        </p:nvSpPr>
        <p:spPr>
          <a:xfrm>
            <a:off x="457200" y="277813"/>
            <a:ext cx="8229600" cy="407987"/>
          </a:xfrm>
        </p:spPr>
        <p:txBody>
          <a:bodyPr>
            <a:normAutofit fontScale="90000"/>
          </a:bodyPr>
          <a:lstStyle/>
          <a:p>
            <a:r>
              <a:rPr lang="en-US" sz="3200" b="1" smtClean="0">
                <a:solidFill>
                  <a:schemeClr val="tx1"/>
                </a:solidFill>
              </a:rPr>
              <a:t>ii. Ring Counter</a:t>
            </a:r>
            <a:endParaRPr lang="en-US" sz="3200" b="1" smtClean="0"/>
          </a:p>
        </p:txBody>
      </p:sp>
      <p:sp>
        <p:nvSpPr>
          <p:cNvPr id="169987" name="Content Placeholder 2"/>
          <p:cNvSpPr>
            <a:spLocks noGrp="1"/>
          </p:cNvSpPr>
          <p:nvPr>
            <p:ph idx="1"/>
          </p:nvPr>
        </p:nvSpPr>
        <p:spPr>
          <a:xfrm>
            <a:off x="533400" y="990600"/>
            <a:ext cx="3581400" cy="5638800"/>
          </a:xfrm>
        </p:spPr>
        <p:txBody>
          <a:bodyPr/>
          <a:lstStyle/>
          <a:p>
            <a:pPr>
              <a:buFont typeface="Wingdings" pitchFamily="2" charset="2"/>
              <a:buNone/>
            </a:pPr>
            <a:r>
              <a:rPr lang="en-US" sz="1600" smtClean="0"/>
              <a:t>PA EQU 9800h</a:t>
            </a:r>
          </a:p>
          <a:p>
            <a:pPr>
              <a:buFont typeface="Wingdings" pitchFamily="2" charset="2"/>
              <a:buNone/>
            </a:pPr>
            <a:r>
              <a:rPr lang="en-US" sz="1600" smtClean="0"/>
              <a:t>PB EQU PA+1</a:t>
            </a:r>
          </a:p>
          <a:p>
            <a:pPr>
              <a:buFont typeface="Wingdings" pitchFamily="2" charset="2"/>
              <a:buNone/>
            </a:pPr>
            <a:r>
              <a:rPr lang="en-US" sz="1600" smtClean="0"/>
              <a:t>PC EQU PB+1</a:t>
            </a:r>
          </a:p>
          <a:p>
            <a:pPr>
              <a:buFont typeface="Wingdings" pitchFamily="2" charset="2"/>
              <a:buNone/>
            </a:pPr>
            <a:r>
              <a:rPr lang="en-US" sz="1600" smtClean="0"/>
              <a:t>PCW EQU PC+1</a:t>
            </a:r>
          </a:p>
          <a:p>
            <a:pPr>
              <a:buFont typeface="Wingdings" pitchFamily="2" charset="2"/>
              <a:buNone/>
            </a:pPr>
            <a:r>
              <a:rPr lang="en-US" sz="1600" smtClean="0"/>
              <a:t>CW EQU 80H ; </a:t>
            </a:r>
            <a:r>
              <a:rPr lang="en-US" sz="1600" b="1" smtClean="0"/>
              <a:t>Control Word 80h</a:t>
            </a:r>
          </a:p>
          <a:p>
            <a:pPr>
              <a:buFont typeface="Wingdings" pitchFamily="2" charset="2"/>
              <a:buNone/>
            </a:pPr>
            <a:r>
              <a:rPr lang="en-US" sz="1600" smtClean="0"/>
              <a:t>CODE SEGMENT</a:t>
            </a:r>
          </a:p>
          <a:p>
            <a:pPr>
              <a:buFont typeface="Wingdings" pitchFamily="2" charset="2"/>
              <a:buNone/>
            </a:pPr>
            <a:r>
              <a:rPr lang="en-US" sz="1600" smtClean="0"/>
              <a:t>ASSUME CS:CODE</a:t>
            </a:r>
          </a:p>
          <a:p>
            <a:pPr>
              <a:buFont typeface="Wingdings" pitchFamily="2" charset="2"/>
              <a:buNone/>
            </a:pPr>
            <a:r>
              <a:rPr lang="en-US" sz="1600" smtClean="0"/>
              <a:t>START:	MOV AL,CW</a:t>
            </a:r>
          </a:p>
          <a:p>
            <a:pPr>
              <a:buFont typeface="Wingdings" pitchFamily="2" charset="2"/>
              <a:buNone/>
            </a:pPr>
            <a:r>
              <a:rPr lang="en-US" sz="1600" smtClean="0"/>
              <a:t>		MOV DX,PCW</a:t>
            </a:r>
          </a:p>
          <a:p>
            <a:pPr>
              <a:buFont typeface="Wingdings" pitchFamily="2" charset="2"/>
              <a:buNone/>
            </a:pPr>
            <a:r>
              <a:rPr lang="en-US" sz="1600" smtClean="0"/>
              <a:t>		OUT DX,AL</a:t>
            </a:r>
          </a:p>
          <a:p>
            <a:pPr>
              <a:buFont typeface="Wingdings" pitchFamily="2" charset="2"/>
              <a:buNone/>
            </a:pPr>
            <a:endParaRPr lang="en-US" sz="1600" smtClean="0"/>
          </a:p>
          <a:p>
            <a:pPr>
              <a:buFont typeface="Wingdings" pitchFamily="2" charset="2"/>
              <a:buNone/>
            </a:pPr>
            <a:r>
              <a:rPr lang="en-US" sz="1600" smtClean="0"/>
              <a:t>		MOV AL,01H</a:t>
            </a:r>
          </a:p>
          <a:p>
            <a:pPr>
              <a:buFont typeface="Wingdings" pitchFamily="2" charset="2"/>
              <a:buNone/>
            </a:pPr>
            <a:r>
              <a:rPr lang="en-US" sz="1600" smtClean="0"/>
              <a:t>UP1: 	MOV DX,PA</a:t>
            </a:r>
          </a:p>
          <a:p>
            <a:pPr>
              <a:buFont typeface="Wingdings" pitchFamily="2" charset="2"/>
              <a:buNone/>
            </a:pPr>
            <a:r>
              <a:rPr lang="en-US" sz="1600" smtClean="0"/>
              <a:t>		OUT DX,AL</a:t>
            </a:r>
          </a:p>
          <a:p>
            <a:pPr>
              <a:buFont typeface="Wingdings" pitchFamily="2" charset="2"/>
              <a:buNone/>
            </a:pPr>
            <a:r>
              <a:rPr lang="en-US" sz="1600" smtClean="0"/>
              <a:t>		CALL DELAY</a:t>
            </a:r>
          </a:p>
          <a:p>
            <a:pPr>
              <a:buFont typeface="Wingdings" pitchFamily="2" charset="2"/>
              <a:buNone/>
            </a:pPr>
            <a:r>
              <a:rPr lang="en-US" sz="1600" smtClean="0"/>
              <a:t>		ROR AL,1</a:t>
            </a:r>
          </a:p>
          <a:p>
            <a:pPr>
              <a:buFont typeface="Wingdings" pitchFamily="2" charset="2"/>
              <a:buNone/>
            </a:pPr>
            <a:r>
              <a:rPr lang="en-US" sz="1600" smtClean="0"/>
              <a:t>		PUSH AX</a:t>
            </a:r>
          </a:p>
          <a:p>
            <a:pPr>
              <a:buFont typeface="Wingdings" pitchFamily="2" charset="2"/>
              <a:buNone/>
            </a:pPr>
            <a:r>
              <a:rPr lang="en-US" sz="1600" smtClean="0"/>
              <a:t>		</a:t>
            </a:r>
          </a:p>
        </p:txBody>
      </p:sp>
      <p:sp>
        <p:nvSpPr>
          <p:cNvPr id="6" name="Slide Number Placeholder 5"/>
          <p:cNvSpPr>
            <a:spLocks noGrp="1"/>
          </p:cNvSpPr>
          <p:nvPr>
            <p:ph type="sldNum" sz="quarter" idx="12"/>
          </p:nvPr>
        </p:nvSpPr>
        <p:spPr/>
        <p:txBody>
          <a:bodyPr/>
          <a:lstStyle/>
          <a:p>
            <a:pPr>
              <a:defRPr/>
            </a:pPr>
            <a:fld id="{A56C12EE-C909-4D86-BBD0-1644E28727C8}" type="slidenum">
              <a:rPr lang="en-US" altLang="en-US" smtClean="0"/>
              <a:pPr>
                <a:defRPr/>
              </a:pPr>
              <a:t>67</a:t>
            </a:fld>
            <a:endParaRPr lang="en-US" altLang="en-US"/>
          </a:p>
        </p:txBody>
      </p:sp>
      <p:sp>
        <p:nvSpPr>
          <p:cNvPr id="169991" name="TextBox 6"/>
          <p:cNvSpPr txBox="1">
            <a:spLocks noChangeArrowheads="1"/>
          </p:cNvSpPr>
          <p:nvPr/>
        </p:nvSpPr>
        <p:spPr bwMode="auto">
          <a:xfrm>
            <a:off x="5334000" y="990600"/>
            <a:ext cx="3124200" cy="2032000"/>
          </a:xfrm>
          <a:prstGeom prst="rect">
            <a:avLst/>
          </a:prstGeom>
          <a:noFill/>
          <a:ln w="9525">
            <a:noFill/>
            <a:miter lim="800000"/>
            <a:headEnd/>
            <a:tailEnd/>
          </a:ln>
        </p:spPr>
        <p:txBody>
          <a:bodyPr>
            <a:spAutoFit/>
          </a:bodyPr>
          <a:lstStyle/>
          <a:p>
            <a:endParaRPr lang="en-US"/>
          </a:p>
          <a:p>
            <a:r>
              <a:rPr lang="en-US"/>
              <a:t>	MOV AH,01H</a:t>
            </a:r>
          </a:p>
          <a:p>
            <a:r>
              <a:rPr lang="en-US"/>
              <a:t>	INT 16H</a:t>
            </a:r>
          </a:p>
          <a:p>
            <a:r>
              <a:rPr lang="en-US"/>
              <a:t>	POP AX</a:t>
            </a:r>
          </a:p>
          <a:p>
            <a:r>
              <a:rPr lang="en-US"/>
              <a:t>	JZ UP1</a:t>
            </a:r>
          </a:p>
          <a:p>
            <a:r>
              <a:rPr lang="en-US"/>
              <a:t>MOV AH,4CH</a:t>
            </a:r>
          </a:p>
          <a:p>
            <a:r>
              <a:rPr lang="en-US"/>
              <a:t>INT 21H</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BF541D64-4251-4B32-9A4F-A3D02EFE2B3D}" type="slidenum">
              <a:rPr lang="en-US" altLang="en-US" smtClean="0"/>
              <a:pPr>
                <a:defRPr/>
              </a:pPr>
              <a:t>68</a:t>
            </a:fld>
            <a:endParaRPr lang="en-US" altLang="en-US"/>
          </a:p>
        </p:txBody>
      </p:sp>
      <p:sp>
        <p:nvSpPr>
          <p:cNvPr id="171013" name="Rectangle 6"/>
          <p:cNvSpPr>
            <a:spLocks noChangeArrowheads="1"/>
          </p:cNvSpPr>
          <p:nvPr/>
        </p:nvSpPr>
        <p:spPr bwMode="auto">
          <a:xfrm>
            <a:off x="685800" y="533400"/>
            <a:ext cx="4572000" cy="4246563"/>
          </a:xfrm>
          <a:prstGeom prst="rect">
            <a:avLst/>
          </a:prstGeom>
          <a:noFill/>
          <a:ln w="9525">
            <a:noFill/>
            <a:miter lim="800000"/>
            <a:headEnd/>
            <a:tailEnd/>
          </a:ln>
        </p:spPr>
        <p:txBody>
          <a:bodyPr>
            <a:spAutoFit/>
          </a:bodyPr>
          <a:lstStyle/>
          <a:p>
            <a:r>
              <a:rPr lang="en-US"/>
              <a:t>DELAY PROC</a:t>
            </a:r>
          </a:p>
          <a:p>
            <a:r>
              <a:rPr lang="en-US"/>
              <a:t>	PUSH CX</a:t>
            </a:r>
          </a:p>
          <a:p>
            <a:r>
              <a:rPr lang="en-US"/>
              <a:t>	PUSH BX</a:t>
            </a:r>
          </a:p>
          <a:p>
            <a:r>
              <a:rPr lang="en-US"/>
              <a:t>	MOV CX,03FFFH</a:t>
            </a:r>
          </a:p>
          <a:p>
            <a:r>
              <a:rPr lang="en-US"/>
              <a:t>THERE: MOV BX,03FFFH</a:t>
            </a:r>
          </a:p>
          <a:p>
            <a:r>
              <a:rPr lang="en-US"/>
              <a:t>HERE: 	DEC BX</a:t>
            </a:r>
          </a:p>
          <a:p>
            <a:r>
              <a:rPr lang="en-US"/>
              <a:t>	JNZ HERE</a:t>
            </a:r>
          </a:p>
          <a:p>
            <a:r>
              <a:rPr lang="en-US"/>
              <a:t>	DEC CX</a:t>
            </a:r>
          </a:p>
          <a:p>
            <a:r>
              <a:rPr lang="en-US"/>
              <a:t>	JNZ THERE</a:t>
            </a:r>
          </a:p>
          <a:p>
            <a:r>
              <a:rPr lang="en-US"/>
              <a:t>	POP BX</a:t>
            </a:r>
          </a:p>
          <a:p>
            <a:r>
              <a:rPr lang="en-US"/>
              <a:t>	POP CX</a:t>
            </a:r>
          </a:p>
          <a:p>
            <a:r>
              <a:rPr lang="en-US"/>
              <a:t>	RET</a:t>
            </a:r>
          </a:p>
          <a:p>
            <a:r>
              <a:rPr lang="en-US"/>
              <a:t>DELAY ENDP</a:t>
            </a:r>
          </a:p>
          <a:p>
            <a:r>
              <a:rPr lang="en-US"/>
              <a:t>CODE ENDS</a:t>
            </a:r>
          </a:p>
          <a:p>
            <a:r>
              <a:rPr lang="en-US"/>
              <a:t>END START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Content Placeholder 2"/>
          <p:cNvSpPr>
            <a:spLocks noGrp="1"/>
          </p:cNvSpPr>
          <p:nvPr>
            <p:ph idx="1"/>
          </p:nvPr>
        </p:nvSpPr>
        <p:spPr>
          <a:xfrm>
            <a:off x="533400" y="533400"/>
            <a:ext cx="8229600" cy="4530725"/>
          </a:xfrm>
        </p:spPr>
        <p:txBody>
          <a:bodyPr/>
          <a:lstStyle/>
          <a:p>
            <a:pPr>
              <a:buFont typeface="Wingdings" pitchFamily="2" charset="2"/>
              <a:buNone/>
            </a:pPr>
            <a:r>
              <a:rPr lang="en-US" smtClean="0"/>
              <a:t>3. Read the status of two 8-bit inputs (X &amp; Y) from the Logic Controller Interface and display X*Y.</a:t>
            </a:r>
          </a:p>
        </p:txBody>
      </p:sp>
      <p:sp>
        <p:nvSpPr>
          <p:cNvPr id="6" name="Slide Number Placeholder 5"/>
          <p:cNvSpPr>
            <a:spLocks noGrp="1"/>
          </p:cNvSpPr>
          <p:nvPr>
            <p:ph type="sldNum" sz="quarter" idx="12"/>
          </p:nvPr>
        </p:nvSpPr>
        <p:spPr/>
        <p:txBody>
          <a:bodyPr/>
          <a:lstStyle/>
          <a:p>
            <a:pPr>
              <a:defRPr/>
            </a:pPr>
            <a:fld id="{1D597BE7-D613-4536-924E-12BC720EE49A}" type="slidenum">
              <a:rPr lang="en-US" altLang="en-US" smtClean="0"/>
              <a:pPr>
                <a:defRPr/>
              </a:pPr>
              <a:t>69</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8229600" cy="4835525"/>
          </a:xfrm>
        </p:spPr>
        <p:txBody>
          <a:bodyPr/>
          <a:lstStyle/>
          <a:p>
            <a:pPr>
              <a:buFont typeface="Wingdings" pitchFamily="2" charset="2"/>
              <a:buNone/>
              <a:defRPr/>
            </a:pPr>
            <a:r>
              <a:rPr lang="en-US" sz="2000" b="1" dirty="0" smtClean="0"/>
              <a:t>Note:</a:t>
            </a:r>
          </a:p>
          <a:p>
            <a:pPr>
              <a:buFont typeface="Wingdings" pitchFamily="2" charset="2"/>
              <a:buNone/>
              <a:defRPr/>
            </a:pPr>
            <a:endParaRPr lang="en-US" sz="2000" b="1" dirty="0" smtClean="0"/>
          </a:p>
          <a:p>
            <a:pPr>
              <a:buFont typeface="Wingdings" pitchFamily="2" charset="2"/>
              <a:buNone/>
              <a:defRPr/>
            </a:pPr>
            <a:r>
              <a:rPr lang="en-US" sz="2000" dirty="0" smtClean="0"/>
              <a:t>The buffer used by this function has the following format:</a:t>
            </a:r>
          </a:p>
          <a:p>
            <a:pPr>
              <a:buFont typeface="Wingdings" pitchFamily="2" charset="2"/>
              <a:buNone/>
              <a:defRPr/>
            </a:pPr>
            <a:endParaRPr lang="en-US" sz="2000" dirty="0" smtClean="0"/>
          </a:p>
          <a:p>
            <a:pPr>
              <a:buFont typeface="Wingdings" pitchFamily="2" charset="2"/>
              <a:buNone/>
              <a:defRPr/>
            </a:pPr>
            <a:r>
              <a:rPr lang="en-US" sz="2000" b="1" dirty="0" smtClean="0"/>
              <a:t>Byte		Contents</a:t>
            </a:r>
          </a:p>
          <a:p>
            <a:pPr>
              <a:buFont typeface="Wingdings" pitchFamily="2" charset="2"/>
              <a:buNone/>
              <a:defRPr/>
            </a:pPr>
            <a:r>
              <a:rPr lang="en-US" sz="2000" dirty="0" smtClean="0"/>
              <a:t>0			Maximum number of characters to read, set by 			program</a:t>
            </a:r>
          </a:p>
          <a:p>
            <a:pPr marL="457200" indent="-457200">
              <a:buFont typeface="Wingdings" pitchFamily="2" charset="2"/>
              <a:buNone/>
              <a:defRPr/>
            </a:pPr>
            <a:r>
              <a:rPr lang="en-US" sz="2000" dirty="0" smtClean="0"/>
              <a:t>1			Number of characters actually read</a:t>
            </a:r>
          </a:p>
          <a:p>
            <a:pPr marL="457200" indent="-457200">
              <a:buFont typeface="Wingdings" pitchFamily="2" charset="2"/>
              <a:buNone/>
              <a:defRPr/>
            </a:pPr>
            <a:r>
              <a:rPr lang="en-US" sz="2000" dirty="0" smtClean="0"/>
              <a:t>2			String read from keyboard terminated by carriage 		return (0Dh)</a:t>
            </a:r>
          </a:p>
          <a:p>
            <a:pPr>
              <a:defRPr/>
            </a:pPr>
            <a:endParaRPr lang="en-US" dirty="0"/>
          </a:p>
        </p:txBody>
      </p:sp>
      <p:sp>
        <p:nvSpPr>
          <p:cNvPr id="6" name="Slide Number Placeholder 5"/>
          <p:cNvSpPr>
            <a:spLocks noGrp="1"/>
          </p:cNvSpPr>
          <p:nvPr>
            <p:ph type="sldNum" sz="quarter" idx="12"/>
          </p:nvPr>
        </p:nvSpPr>
        <p:spPr/>
        <p:txBody>
          <a:bodyPr/>
          <a:lstStyle/>
          <a:p>
            <a:pPr>
              <a:defRPr/>
            </a:pPr>
            <a:fld id="{966E5B83-4327-4FED-884D-734187304F45}" type="slidenum">
              <a:rPr lang="en-US" altLang="en-US" smtClean="0"/>
              <a:pPr>
                <a:defRPr/>
              </a:pPr>
              <a:t>7</a:t>
            </a:fld>
            <a:endParaRPr lang="en-US" alt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Content Placeholder 2"/>
          <p:cNvSpPr>
            <a:spLocks noGrp="1"/>
          </p:cNvSpPr>
          <p:nvPr>
            <p:ph idx="1"/>
          </p:nvPr>
        </p:nvSpPr>
        <p:spPr>
          <a:xfrm>
            <a:off x="457200" y="304800"/>
            <a:ext cx="3429000" cy="6172200"/>
          </a:xfrm>
        </p:spPr>
        <p:txBody>
          <a:bodyPr/>
          <a:lstStyle/>
          <a:p>
            <a:pPr>
              <a:buFont typeface="Wingdings" pitchFamily="2" charset="2"/>
              <a:buNone/>
            </a:pPr>
            <a:r>
              <a:rPr lang="en-US" sz="1800" smtClean="0"/>
              <a:t>PA EQU 9800H</a:t>
            </a:r>
          </a:p>
          <a:p>
            <a:pPr>
              <a:buFont typeface="Wingdings" pitchFamily="2" charset="2"/>
              <a:buNone/>
            </a:pPr>
            <a:r>
              <a:rPr lang="en-US" sz="1800" smtClean="0"/>
              <a:t>PB EQU PA+1</a:t>
            </a:r>
          </a:p>
          <a:p>
            <a:pPr>
              <a:buFont typeface="Wingdings" pitchFamily="2" charset="2"/>
              <a:buNone/>
            </a:pPr>
            <a:r>
              <a:rPr lang="en-US" sz="1800" smtClean="0"/>
              <a:t>PC EQU PB+1</a:t>
            </a:r>
          </a:p>
          <a:p>
            <a:pPr>
              <a:buFont typeface="Wingdings" pitchFamily="2" charset="2"/>
              <a:buNone/>
            </a:pPr>
            <a:r>
              <a:rPr lang="en-US" sz="1800" smtClean="0"/>
              <a:t>PCW EQU PC+1</a:t>
            </a:r>
          </a:p>
          <a:p>
            <a:pPr>
              <a:buFont typeface="Wingdings" pitchFamily="2" charset="2"/>
              <a:buNone/>
            </a:pPr>
            <a:r>
              <a:rPr lang="en-US" sz="1800" smtClean="0"/>
              <a:t>CW EQU 82H</a:t>
            </a:r>
          </a:p>
          <a:p>
            <a:pPr>
              <a:buFont typeface="Wingdings" pitchFamily="2" charset="2"/>
              <a:buNone/>
            </a:pPr>
            <a:r>
              <a:rPr lang="en-US" sz="1800" smtClean="0"/>
              <a:t>DATA SEGMENT</a:t>
            </a:r>
          </a:p>
          <a:p>
            <a:pPr>
              <a:buFont typeface="Wingdings" pitchFamily="2" charset="2"/>
              <a:buNone/>
            </a:pPr>
            <a:r>
              <a:rPr lang="en-US" sz="1800" smtClean="0"/>
              <a:t>X DB ?</a:t>
            </a:r>
          </a:p>
          <a:p>
            <a:pPr>
              <a:buFont typeface="Wingdings" pitchFamily="2" charset="2"/>
              <a:buNone/>
            </a:pPr>
            <a:r>
              <a:rPr lang="en-US" sz="1800" smtClean="0"/>
              <a:t>Y DB ?</a:t>
            </a:r>
          </a:p>
          <a:p>
            <a:pPr>
              <a:buFont typeface="Wingdings" pitchFamily="2" charset="2"/>
              <a:buNone/>
            </a:pPr>
            <a:r>
              <a:rPr lang="en-US" sz="1800" smtClean="0"/>
              <a:t>PROD DB ?</a:t>
            </a:r>
          </a:p>
          <a:p>
            <a:pPr>
              <a:buFont typeface="Wingdings" pitchFamily="2" charset="2"/>
              <a:buNone/>
            </a:pPr>
            <a:r>
              <a:rPr lang="en-US" sz="1800" smtClean="0"/>
              <a:t>DATA ENDS</a:t>
            </a:r>
          </a:p>
          <a:p>
            <a:pPr>
              <a:buFont typeface="Wingdings" pitchFamily="2" charset="2"/>
              <a:buNone/>
            </a:pPr>
            <a:r>
              <a:rPr lang="en-US" sz="1800" smtClean="0"/>
              <a:t>CODE SEGMENT</a:t>
            </a:r>
          </a:p>
          <a:p>
            <a:pPr>
              <a:buFont typeface="Wingdings" pitchFamily="2" charset="2"/>
              <a:buNone/>
            </a:pPr>
            <a:r>
              <a:rPr lang="en-US" sz="1800" smtClean="0"/>
              <a:t>ASSUME CS:CODE,DS:DATA</a:t>
            </a:r>
          </a:p>
          <a:p>
            <a:pPr>
              <a:buFont typeface="Wingdings" pitchFamily="2" charset="2"/>
              <a:buNone/>
            </a:pPr>
            <a:r>
              <a:rPr lang="en-US" sz="1800" smtClean="0"/>
              <a:t>START: MOV AX, DATA</a:t>
            </a:r>
          </a:p>
          <a:p>
            <a:pPr>
              <a:buFont typeface="Wingdings" pitchFamily="2" charset="2"/>
              <a:buNone/>
            </a:pPr>
            <a:r>
              <a:rPr lang="en-US" sz="1800" smtClean="0"/>
              <a:t>		MOV DS, AX</a:t>
            </a:r>
          </a:p>
          <a:p>
            <a:pPr>
              <a:buFont typeface="Wingdings" pitchFamily="2" charset="2"/>
              <a:buNone/>
            </a:pPr>
            <a:r>
              <a:rPr lang="en-US" sz="1800" smtClean="0"/>
              <a:t>		MOV AL,CW</a:t>
            </a:r>
          </a:p>
          <a:p>
            <a:pPr>
              <a:buFont typeface="Wingdings" pitchFamily="2" charset="2"/>
              <a:buNone/>
            </a:pPr>
            <a:r>
              <a:rPr lang="en-US" sz="1800" smtClean="0"/>
              <a:t>		MOV DX,PCW</a:t>
            </a:r>
          </a:p>
          <a:p>
            <a:pPr>
              <a:buFont typeface="Wingdings" pitchFamily="2" charset="2"/>
              <a:buNone/>
            </a:pPr>
            <a:r>
              <a:rPr lang="en-US" sz="1800" smtClean="0"/>
              <a:t>		OUT DX, AL</a:t>
            </a:r>
          </a:p>
          <a:p>
            <a:pPr>
              <a:buFont typeface="Wingdings" pitchFamily="2" charset="2"/>
              <a:buNone/>
            </a:pPr>
            <a:r>
              <a:rPr lang="en-US" sz="1800" smtClean="0"/>
              <a:t>		</a:t>
            </a:r>
          </a:p>
        </p:txBody>
      </p:sp>
      <p:sp>
        <p:nvSpPr>
          <p:cNvPr id="6" name="Slide Number Placeholder 5"/>
          <p:cNvSpPr>
            <a:spLocks noGrp="1"/>
          </p:cNvSpPr>
          <p:nvPr>
            <p:ph type="sldNum" sz="quarter" idx="12"/>
          </p:nvPr>
        </p:nvSpPr>
        <p:spPr/>
        <p:txBody>
          <a:bodyPr/>
          <a:lstStyle/>
          <a:p>
            <a:pPr>
              <a:defRPr/>
            </a:pPr>
            <a:fld id="{55D72C57-3847-4281-9A61-432480EFF746}" type="slidenum">
              <a:rPr lang="en-US" altLang="en-US" smtClean="0"/>
              <a:pPr>
                <a:defRPr/>
              </a:pPr>
              <a:t>70</a:t>
            </a:fld>
            <a:endParaRPr lang="en-US" altLang="en-US"/>
          </a:p>
        </p:txBody>
      </p:sp>
      <p:sp>
        <p:nvSpPr>
          <p:cNvPr id="173062" name="TextBox 6"/>
          <p:cNvSpPr txBox="1">
            <a:spLocks noChangeArrowheads="1"/>
          </p:cNvSpPr>
          <p:nvPr/>
        </p:nvSpPr>
        <p:spPr bwMode="auto">
          <a:xfrm>
            <a:off x="5562600" y="533400"/>
            <a:ext cx="2743200" cy="4800600"/>
          </a:xfrm>
          <a:prstGeom prst="rect">
            <a:avLst/>
          </a:prstGeom>
          <a:noFill/>
          <a:ln w="9525">
            <a:noFill/>
            <a:miter lim="800000"/>
            <a:headEnd/>
            <a:tailEnd/>
          </a:ln>
        </p:spPr>
        <p:txBody>
          <a:bodyPr>
            <a:spAutoFit/>
          </a:bodyPr>
          <a:lstStyle/>
          <a:p>
            <a:endParaRPr lang="en-US"/>
          </a:p>
          <a:p>
            <a:r>
              <a:rPr lang="en-US"/>
              <a:t>	MOV DX, PB </a:t>
            </a:r>
          </a:p>
          <a:p>
            <a:r>
              <a:rPr lang="en-US"/>
              <a:t>	IN AL,DX</a:t>
            </a:r>
          </a:p>
          <a:p>
            <a:r>
              <a:rPr lang="en-US"/>
              <a:t>	MOV X,AL</a:t>
            </a:r>
          </a:p>
          <a:p>
            <a:r>
              <a:rPr lang="en-US"/>
              <a:t>	MOV AH,01H</a:t>
            </a:r>
          </a:p>
          <a:p>
            <a:r>
              <a:rPr lang="en-US"/>
              <a:t>	INT 21H</a:t>
            </a:r>
          </a:p>
          <a:p>
            <a:r>
              <a:rPr lang="en-US"/>
              <a:t>	MOV DX,PB</a:t>
            </a:r>
          </a:p>
          <a:p>
            <a:r>
              <a:rPr lang="en-US"/>
              <a:t>	IN AL,DX</a:t>
            </a:r>
          </a:p>
          <a:p>
            <a:r>
              <a:rPr lang="en-US"/>
              <a:t>	MOV Y,AL</a:t>
            </a:r>
          </a:p>
          <a:p>
            <a:r>
              <a:rPr lang="en-US"/>
              <a:t>	MOV AL,X</a:t>
            </a:r>
          </a:p>
          <a:p>
            <a:r>
              <a:rPr lang="en-US"/>
              <a:t>	MUL Y</a:t>
            </a:r>
          </a:p>
          <a:p>
            <a:r>
              <a:rPr lang="en-US"/>
              <a:t>	MOV DX,PA</a:t>
            </a:r>
          </a:p>
          <a:p>
            <a:r>
              <a:rPr lang="en-US"/>
              <a:t>	OUT DX, AL</a:t>
            </a:r>
          </a:p>
          <a:p>
            <a:r>
              <a:rPr lang="en-US"/>
              <a:t>MOV AH, 4CH</a:t>
            </a:r>
          </a:p>
          <a:p>
            <a:r>
              <a:rPr lang="en-US"/>
              <a:t>INT 21H</a:t>
            </a:r>
          </a:p>
          <a:p>
            <a:r>
              <a:rPr lang="en-US"/>
              <a:t>CODE ENDS</a:t>
            </a:r>
          </a:p>
          <a:p>
            <a:r>
              <a:rPr lang="en-US"/>
              <a:t>END START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itle 1"/>
          <p:cNvSpPr>
            <a:spLocks noGrp="1"/>
          </p:cNvSpPr>
          <p:nvPr>
            <p:ph type="title"/>
          </p:nvPr>
        </p:nvSpPr>
        <p:spPr/>
        <p:txBody>
          <a:bodyPr/>
          <a:lstStyle/>
          <a:p>
            <a:r>
              <a:rPr lang="en-US" smtClean="0"/>
              <a:t>Assignment</a:t>
            </a:r>
          </a:p>
        </p:txBody>
      </p:sp>
      <p:sp>
        <p:nvSpPr>
          <p:cNvPr id="174083" name="Content Placeholder 2"/>
          <p:cNvSpPr>
            <a:spLocks noGrp="1"/>
          </p:cNvSpPr>
          <p:nvPr>
            <p:ph idx="1"/>
          </p:nvPr>
        </p:nvSpPr>
        <p:spPr/>
        <p:txBody>
          <a:bodyPr/>
          <a:lstStyle/>
          <a:p>
            <a:r>
              <a:rPr lang="en-US" smtClean="0"/>
              <a:t>Johnson counter</a:t>
            </a:r>
          </a:p>
        </p:txBody>
      </p:sp>
      <p:sp>
        <p:nvSpPr>
          <p:cNvPr id="6" name="Slide Number Placeholder 5"/>
          <p:cNvSpPr>
            <a:spLocks noGrp="1"/>
          </p:cNvSpPr>
          <p:nvPr>
            <p:ph type="sldNum" sz="quarter" idx="12"/>
          </p:nvPr>
        </p:nvSpPr>
        <p:spPr/>
        <p:txBody>
          <a:bodyPr/>
          <a:lstStyle/>
          <a:p>
            <a:pPr>
              <a:defRPr/>
            </a:pPr>
            <a:fld id="{FBA52F68-D1A1-4D8E-8E8A-FCB22FFF3922}" type="slidenum">
              <a:rPr lang="en-US" altLang="en-US" smtClean="0"/>
              <a:pPr>
                <a:defRPr/>
              </a:pPr>
              <a:t>71</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a:spLocks noGrp="1" noChangeArrowheads="1"/>
          </p:cNvSpPr>
          <p:nvPr>
            <p:ph type="body" idx="1"/>
          </p:nvPr>
        </p:nvSpPr>
        <p:spPr>
          <a:xfrm>
            <a:off x="457200" y="533400"/>
            <a:ext cx="8153400" cy="5410200"/>
          </a:xfrm>
        </p:spPr>
        <p:txBody>
          <a:bodyPr/>
          <a:lstStyle/>
          <a:p>
            <a:pPr>
              <a:buFont typeface="Wingdings" pitchFamily="2" charset="2"/>
              <a:buNone/>
            </a:pPr>
            <a:r>
              <a:rPr lang="en-US" b="1" u="sng" smtClean="0"/>
              <a:t>Example:</a:t>
            </a:r>
          </a:p>
          <a:p>
            <a:pPr>
              <a:buFont typeface="Wingdings" pitchFamily="2" charset="2"/>
              <a:buNone/>
            </a:pPr>
            <a:r>
              <a:rPr lang="en-US" sz="2000" smtClean="0"/>
              <a:t>Data segment</a:t>
            </a:r>
          </a:p>
          <a:p>
            <a:pPr>
              <a:buFont typeface="Wingdings" pitchFamily="2" charset="2"/>
              <a:buNone/>
            </a:pPr>
            <a:r>
              <a:rPr lang="en-US" sz="2000" smtClean="0"/>
              <a:t>buf1 db 257 dup(?)</a:t>
            </a:r>
          </a:p>
          <a:p>
            <a:pPr>
              <a:buFont typeface="Wingdings" pitchFamily="2" charset="2"/>
              <a:buNone/>
            </a:pPr>
            <a:r>
              <a:rPr lang="en-US" sz="2000" smtClean="0"/>
              <a:t>Data ends</a:t>
            </a:r>
          </a:p>
          <a:p>
            <a:pPr>
              <a:buFont typeface="Wingdings" pitchFamily="2" charset="2"/>
              <a:buNone/>
            </a:pPr>
            <a:endParaRPr lang="en-US" sz="2000" smtClean="0"/>
          </a:p>
          <a:p>
            <a:pPr>
              <a:buFont typeface="Wingdings" pitchFamily="2" charset="2"/>
              <a:buNone/>
            </a:pPr>
            <a:r>
              <a:rPr lang="en-US" sz="2000" smtClean="0"/>
              <a:t>Code segment</a:t>
            </a:r>
          </a:p>
          <a:p>
            <a:pPr>
              <a:buFont typeface="Wingdings" pitchFamily="2" charset="2"/>
              <a:buNone/>
            </a:pPr>
            <a:r>
              <a:rPr lang="en-US" sz="2000" smtClean="0"/>
              <a:t>:</a:t>
            </a:r>
          </a:p>
          <a:p>
            <a:pPr>
              <a:buFont typeface="Wingdings" pitchFamily="2" charset="2"/>
              <a:buNone/>
            </a:pPr>
            <a:r>
              <a:rPr lang="en-US" sz="2000" smtClean="0"/>
              <a:t>MOV buf1,255</a:t>
            </a:r>
          </a:p>
          <a:p>
            <a:pPr>
              <a:buFont typeface="Wingdings" pitchFamily="2" charset="2"/>
              <a:buNone/>
            </a:pPr>
            <a:r>
              <a:rPr lang="en-US" sz="2000" smtClean="0"/>
              <a:t>LEA DX,buf1</a:t>
            </a:r>
          </a:p>
          <a:p>
            <a:pPr>
              <a:buFont typeface="Wingdings" pitchFamily="2" charset="2"/>
              <a:buNone/>
            </a:pPr>
            <a:r>
              <a:rPr lang="en-US" sz="2000" smtClean="0"/>
              <a:t>MOV AH,0AH</a:t>
            </a:r>
          </a:p>
          <a:p>
            <a:pPr>
              <a:buFont typeface="Wingdings" pitchFamily="2" charset="2"/>
              <a:buNone/>
            </a:pPr>
            <a:r>
              <a:rPr lang="en-US" sz="2000" smtClean="0"/>
              <a:t>INT 21H</a:t>
            </a:r>
          </a:p>
          <a:p>
            <a:pPr>
              <a:buFont typeface="Wingdings" pitchFamily="2" charset="2"/>
              <a:buNone/>
            </a:pPr>
            <a:r>
              <a:rPr lang="en-US" sz="2000" smtClean="0"/>
              <a:t>:</a:t>
            </a:r>
          </a:p>
          <a:p>
            <a:pPr>
              <a:buFont typeface="Wingdings" pitchFamily="2" charset="2"/>
              <a:buNone/>
            </a:pPr>
            <a:r>
              <a:rPr lang="en-US" sz="2000" smtClean="0"/>
              <a:t>Code ends</a:t>
            </a:r>
          </a:p>
        </p:txBody>
      </p:sp>
      <p:sp>
        <p:nvSpPr>
          <p:cNvPr id="2" name="Slide Number Placeholder 1"/>
          <p:cNvSpPr>
            <a:spLocks noGrp="1"/>
          </p:cNvSpPr>
          <p:nvPr>
            <p:ph type="sldNum" sz="quarter" idx="12"/>
          </p:nvPr>
        </p:nvSpPr>
        <p:spPr/>
        <p:txBody>
          <a:bodyPr/>
          <a:lstStyle/>
          <a:p>
            <a:fld id="{B6CE0B25-85FD-42D4-BD34-D4709D88C36D}" type="slidenum">
              <a:rPr lang="en-IN" smtClean="0"/>
              <a:pPr/>
              <a:t>8</a:t>
            </a:fld>
            <a:endParaRPr lang="en-I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a:xfrm>
            <a:off x="457200" y="277813"/>
            <a:ext cx="8382000" cy="865187"/>
          </a:xfrm>
        </p:spPr>
        <p:txBody>
          <a:bodyPr>
            <a:normAutofit fontScale="90000"/>
          </a:bodyPr>
          <a:lstStyle/>
          <a:p>
            <a:r>
              <a:rPr lang="en-US" sz="3600" smtClean="0"/>
              <a:t>2.Writing to video display</a:t>
            </a:r>
            <a:r>
              <a:rPr lang="en-US" sz="3600" smtClean="0">
                <a:sym typeface="Wingdings" pitchFamily="2" charset="2"/>
              </a:rPr>
              <a:t> : (display functions)</a:t>
            </a:r>
            <a:r>
              <a:rPr lang="en-US" sz="3600" smtClean="0"/>
              <a:t/>
            </a:r>
            <a:br>
              <a:rPr lang="en-US" sz="3600" smtClean="0"/>
            </a:br>
            <a:endParaRPr lang="en-US" sz="3600" smtClean="0"/>
          </a:p>
        </p:txBody>
      </p:sp>
      <p:sp>
        <p:nvSpPr>
          <p:cNvPr id="6" name="Slide Number Placeholder 5"/>
          <p:cNvSpPr>
            <a:spLocks noGrp="1"/>
          </p:cNvSpPr>
          <p:nvPr>
            <p:ph type="sldNum" sz="quarter" idx="12"/>
          </p:nvPr>
        </p:nvSpPr>
        <p:spPr/>
        <p:txBody>
          <a:bodyPr/>
          <a:lstStyle/>
          <a:p>
            <a:pPr>
              <a:defRPr/>
            </a:pPr>
            <a:fld id="{5F870BF2-6A25-4B61-BC32-9060A714C79B}" type="slidenum">
              <a:rPr lang="en-US" altLang="en-US" smtClean="0"/>
              <a:pPr>
                <a:defRPr/>
              </a:pPr>
              <a:t>9</a:t>
            </a:fld>
            <a:endParaRPr lang="en-US" altLang="en-US" dirty="0"/>
          </a:p>
        </p:txBody>
      </p:sp>
      <p:sp>
        <p:nvSpPr>
          <p:cNvPr id="76806" name="Content Placeholder 2"/>
          <p:cNvSpPr>
            <a:spLocks noGrp="1"/>
          </p:cNvSpPr>
          <p:nvPr>
            <p:ph idx="1"/>
          </p:nvPr>
        </p:nvSpPr>
        <p:spPr>
          <a:xfrm>
            <a:off x="457200" y="1676400"/>
            <a:ext cx="8305800" cy="4606925"/>
          </a:xfrm>
        </p:spPr>
        <p:txBody>
          <a:bodyPr/>
          <a:lstStyle/>
          <a:p>
            <a:pPr>
              <a:buFont typeface="Wingdings" pitchFamily="2" charset="2"/>
              <a:buNone/>
            </a:pPr>
            <a:r>
              <a:rPr lang="en-US" sz="2000" b="1" smtClean="0"/>
              <a:t>int 21h		character output		function 02h</a:t>
            </a:r>
          </a:p>
          <a:p>
            <a:pPr>
              <a:buFont typeface="Wingdings" pitchFamily="2" charset="2"/>
              <a:buNone/>
            </a:pPr>
            <a:endParaRPr lang="en-US" sz="2400" smtClean="0"/>
          </a:p>
          <a:p>
            <a:r>
              <a:rPr lang="en-US" sz="2000" smtClean="0"/>
              <a:t>Outputs the character to the standard output device</a:t>
            </a:r>
          </a:p>
          <a:p>
            <a:r>
              <a:rPr lang="en-US" sz="2000" smtClean="0"/>
              <a:t>Calling parameters</a:t>
            </a:r>
          </a:p>
          <a:p>
            <a:pPr>
              <a:buFont typeface="Wingdings" pitchFamily="2" charset="2"/>
              <a:buNone/>
            </a:pPr>
            <a:r>
              <a:rPr lang="en-US" sz="2000" smtClean="0"/>
              <a:t>		AH=02H</a:t>
            </a:r>
          </a:p>
          <a:p>
            <a:pPr>
              <a:buFont typeface="Wingdings" pitchFamily="2" charset="2"/>
              <a:buNone/>
            </a:pPr>
            <a:r>
              <a:rPr lang="en-US" sz="2000" smtClean="0"/>
              <a:t>		DL=8 bit data for output</a:t>
            </a:r>
          </a:p>
          <a:p>
            <a:r>
              <a:rPr lang="en-US" sz="2000" smtClean="0"/>
              <a:t>Returns </a:t>
            </a:r>
          </a:p>
          <a:p>
            <a:pPr>
              <a:buFont typeface="Wingdings" pitchFamily="2" charset="2"/>
              <a:buNone/>
            </a:pPr>
            <a:r>
              <a:rPr lang="en-US" sz="2000" smtClean="0"/>
              <a:t>		nothing</a:t>
            </a:r>
          </a:p>
          <a:p>
            <a:r>
              <a:rPr lang="en-US" sz="1800" smtClean="0"/>
              <a:t>Ex:</a:t>
            </a:r>
          </a:p>
          <a:p>
            <a:pPr>
              <a:buFont typeface="Wingdings" pitchFamily="2" charset="2"/>
              <a:buNone/>
            </a:pPr>
            <a:r>
              <a:rPr lang="en-US" sz="1800" smtClean="0"/>
              <a:t>	MOV  DL,’*’</a:t>
            </a:r>
          </a:p>
          <a:p>
            <a:pPr eaLnBrk="1" hangingPunct="1">
              <a:buFont typeface="Wingdings" pitchFamily="2" charset="2"/>
              <a:buNone/>
            </a:pPr>
            <a:r>
              <a:rPr lang="en-US" sz="1800" smtClean="0"/>
              <a:t>	MOV AH,02H</a:t>
            </a:r>
          </a:p>
          <a:p>
            <a:pPr eaLnBrk="1" hangingPunct="1">
              <a:buFont typeface="Wingdings" pitchFamily="2" charset="2"/>
              <a:buNone/>
            </a:pPr>
            <a:r>
              <a:rPr lang="en-US" sz="1800" smtClean="0"/>
              <a:t>	INT 21H;</a:t>
            </a:r>
          </a:p>
        </p:txBody>
      </p:sp>
      <p:sp>
        <p:nvSpPr>
          <p:cNvPr id="76807" name="TextBox 7"/>
          <p:cNvSpPr txBox="1">
            <a:spLocks noChangeArrowheads="1"/>
          </p:cNvSpPr>
          <p:nvPr/>
        </p:nvSpPr>
        <p:spPr bwMode="auto">
          <a:xfrm>
            <a:off x="457200" y="990600"/>
            <a:ext cx="4114800" cy="461963"/>
          </a:xfrm>
          <a:prstGeom prst="rect">
            <a:avLst/>
          </a:prstGeom>
          <a:noFill/>
          <a:ln w="9525">
            <a:noFill/>
            <a:miter lim="800000"/>
            <a:headEnd/>
            <a:tailEnd/>
          </a:ln>
        </p:spPr>
        <p:txBody>
          <a:bodyPr>
            <a:spAutoFit/>
          </a:bodyPr>
          <a:lstStyle/>
          <a:p>
            <a:r>
              <a:rPr lang="en-US" sz="2400" b="1"/>
              <a:t>1.Output character</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1397</Words>
  <Application>Microsoft Office PowerPoint</Application>
  <PresentationFormat>On-screen Show (4:3)</PresentationFormat>
  <Paragraphs>986</Paragraphs>
  <Slides>71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71</vt:i4>
      </vt:variant>
    </vt:vector>
  </HeadingPairs>
  <TitlesOfParts>
    <vt:vector size="79" baseType="lpstr">
      <vt:lpstr>Arial</vt:lpstr>
      <vt:lpstr>Calibri</vt:lpstr>
      <vt:lpstr>Cambria Math</vt:lpstr>
      <vt:lpstr>Monotype Corsiva</vt:lpstr>
      <vt:lpstr>Monotype Sorts</vt:lpstr>
      <vt:lpstr>Symbol</vt:lpstr>
      <vt:lpstr>Wingdings</vt:lpstr>
      <vt:lpstr>Office Theme</vt:lpstr>
      <vt:lpstr>Using the Key Board and Video Display</vt:lpstr>
      <vt:lpstr>Using keyboard and video display  (DOS 21H functions, BIOS 10H functions)       </vt:lpstr>
      <vt:lpstr>DOS(Disk Operating System) 21H SEVICES</vt:lpstr>
      <vt:lpstr>1.Description of commonly used character input functions</vt:lpstr>
      <vt:lpstr>PowerPoint Presentation</vt:lpstr>
      <vt:lpstr>PowerPoint Presentation</vt:lpstr>
      <vt:lpstr>PowerPoint Presentation</vt:lpstr>
      <vt:lpstr>PowerPoint Presentation</vt:lpstr>
      <vt:lpstr>2.Writing to video display : (display functions)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3.File Handling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BIOS(Basic Input Output System)10H function calls</vt:lpstr>
      <vt:lpstr>BIOS 10H functions for video </vt:lpstr>
      <vt:lpstr>PowerPoint Presentation</vt:lpstr>
      <vt:lpstr>PowerPoint Presentation</vt:lpstr>
      <vt:lpstr>PowerPoint Presentation</vt:lpstr>
      <vt:lpstr>PowerPoint Presentation</vt:lpstr>
      <vt:lpstr>BIOS 16h function calls</vt:lpstr>
      <vt:lpstr>BIOS 16H functions for keyboard control </vt:lpstr>
      <vt:lpstr>PowerPoint Presentation</vt:lpstr>
      <vt:lpstr>Lab programs</vt:lpstr>
      <vt:lpstr>USING BIOS 10H</vt:lpstr>
      <vt:lpstr>PowerPoint Presentation</vt:lpstr>
      <vt:lpstr>Brute-Force String Matching</vt:lpstr>
      <vt:lpstr>PowerPoint Presentation</vt:lpstr>
      <vt:lpstr>PowerPoint Presentation</vt:lpstr>
      <vt:lpstr>PowerPoint Presentation</vt:lpstr>
      <vt:lpstr>PowerPoint Presentation</vt:lpstr>
      <vt:lpstr>PowerPoint Presentation</vt:lpstr>
      <vt:lpstr>PowerPoint Presentation</vt:lpstr>
      <vt:lpstr>Assignment...</vt:lpstr>
      <vt:lpstr>PowerPoint Presentation</vt:lpstr>
      <vt:lpstr>Hardware programs</vt:lpstr>
      <vt:lpstr>8255A (Programmable Peripheral Interface) Internal Block Diagram and System Connections</vt:lpstr>
      <vt:lpstr>PowerPoint Presentation</vt:lpstr>
      <vt:lpstr>Logic controller interface</vt:lpstr>
      <vt:lpstr>PowerPoint Presentation</vt:lpstr>
      <vt:lpstr>PowerPoint Presentation</vt:lpstr>
      <vt:lpstr>i.BCD up-down Counter</vt:lpstr>
      <vt:lpstr>PowerPoint Presentation</vt:lpstr>
      <vt:lpstr>ii. Ring Counter</vt:lpstr>
      <vt:lpstr>PowerPoint Presentation</vt:lpstr>
      <vt:lpstr>PowerPoint Presentation</vt:lpstr>
      <vt:lpstr>PowerPoint Presentation</vt:lpstr>
      <vt:lpstr>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the Key Board and Video Display</dc:title>
  <dc:creator>shilpa m k</dc:creator>
  <cp:lastModifiedBy>Skanda</cp:lastModifiedBy>
  <cp:revision>9</cp:revision>
  <dcterms:created xsi:type="dcterms:W3CDTF">2017-07-28T06:26:11Z</dcterms:created>
  <dcterms:modified xsi:type="dcterms:W3CDTF">2019-12-29T09:30:08Z</dcterms:modified>
</cp:coreProperties>
</file>