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0" r:id="rId6"/>
    <p:sldId id="261"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BE14A8C-BF94-41F2-9A66-59B4D2FA2247}" type="datetimeFigureOut">
              <a:rPr lang="en-IN" smtClean="0"/>
              <a:t>29-12-2019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3D8EEB-4485-4325-872E-7359A966F04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E14A8C-BF94-41F2-9A66-59B4D2FA2247}" type="datetimeFigureOut">
              <a:rPr lang="en-IN" smtClean="0"/>
              <a:t>29-12-2019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3D8EEB-4485-4325-872E-7359A966F04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E14A8C-BF94-41F2-9A66-59B4D2FA2247}" type="datetimeFigureOut">
              <a:rPr lang="en-IN" smtClean="0"/>
              <a:t>29-12-2019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3D8EEB-4485-4325-872E-7359A966F04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E14A8C-BF94-41F2-9A66-59B4D2FA2247}" type="datetimeFigureOut">
              <a:rPr lang="en-IN" smtClean="0"/>
              <a:t>29-12-2019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3D8EEB-4485-4325-872E-7359A966F04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E14A8C-BF94-41F2-9A66-59B4D2FA2247}" type="datetimeFigureOut">
              <a:rPr lang="en-IN" smtClean="0"/>
              <a:t>29-12-2019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3D8EEB-4485-4325-872E-7359A966F04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BE14A8C-BF94-41F2-9A66-59B4D2FA2247}" type="datetimeFigureOut">
              <a:rPr lang="en-IN" smtClean="0"/>
              <a:t>29-12-2019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3D8EEB-4485-4325-872E-7359A966F04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BE14A8C-BF94-41F2-9A66-59B4D2FA2247}" type="datetimeFigureOut">
              <a:rPr lang="en-IN" smtClean="0"/>
              <a:t>29-12-2019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3D8EEB-4485-4325-872E-7359A966F04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BE14A8C-BF94-41F2-9A66-59B4D2FA2247}" type="datetimeFigureOut">
              <a:rPr lang="en-IN" smtClean="0"/>
              <a:t>29-12-2019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3D8EEB-4485-4325-872E-7359A966F04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14A8C-BF94-41F2-9A66-59B4D2FA2247}" type="datetimeFigureOut">
              <a:rPr lang="en-IN" smtClean="0"/>
              <a:t>29-12-2019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3D8EEB-4485-4325-872E-7359A966F04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14A8C-BF94-41F2-9A66-59B4D2FA2247}" type="datetimeFigureOut">
              <a:rPr lang="en-IN" smtClean="0"/>
              <a:t>29-12-2019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3D8EEB-4485-4325-872E-7359A966F04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14A8C-BF94-41F2-9A66-59B4D2FA2247}" type="datetimeFigureOut">
              <a:rPr lang="en-IN" smtClean="0"/>
              <a:t>29-12-2019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3D8EEB-4485-4325-872E-7359A966F04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14A8C-BF94-41F2-9A66-59B4D2FA2247}" type="datetimeFigureOut">
              <a:rPr lang="en-IN" smtClean="0"/>
              <a:t>29-12-2019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D8EEB-4485-4325-872E-7359A966F04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IN" dirty="0" smtClean="0"/>
              <a:t>REAL MODE MEMORY ADDRESSING</a:t>
            </a:r>
            <a:br>
              <a:rPr lang="en-IN" dirty="0" smtClean="0"/>
            </a:br>
            <a:endParaRPr lang="en-IN" dirty="0"/>
          </a:p>
        </p:txBody>
      </p:sp>
      <p:sp>
        <p:nvSpPr>
          <p:cNvPr id="3" name="Content Placeholder 2"/>
          <p:cNvSpPr>
            <a:spLocks noGrp="1"/>
          </p:cNvSpPr>
          <p:nvPr>
            <p:ph idx="1"/>
          </p:nvPr>
        </p:nvSpPr>
        <p:spPr>
          <a:xfrm>
            <a:off x="457200" y="836712"/>
            <a:ext cx="8229600" cy="5289451"/>
          </a:xfrm>
        </p:spPr>
        <p:txBody>
          <a:bodyPr>
            <a:normAutofit fontScale="92500" lnSpcReduction="10000"/>
          </a:bodyPr>
          <a:lstStyle/>
          <a:p>
            <a:pPr algn="just"/>
            <a:r>
              <a:rPr lang="en-IN" dirty="0" smtClean="0"/>
              <a:t>The 80286 and above operate in either the real or protected mode.</a:t>
            </a:r>
          </a:p>
          <a:p>
            <a:pPr algn="just"/>
            <a:r>
              <a:rPr lang="en-IN" dirty="0" smtClean="0"/>
              <a:t> Only the 8086 and 8088 operate exclusively in the </a:t>
            </a:r>
            <a:r>
              <a:rPr lang="en-IN" b="1" dirty="0" smtClean="0"/>
              <a:t>real mode</a:t>
            </a:r>
            <a:r>
              <a:rPr lang="en-IN" dirty="0" smtClean="0"/>
              <a:t>. In the 64-bit operation mode of the Pentium 4 and Core2, there is no real mode operation.</a:t>
            </a:r>
          </a:p>
          <a:p>
            <a:pPr algn="just"/>
            <a:r>
              <a:rPr lang="en-IN" b="1" dirty="0" smtClean="0"/>
              <a:t>Real mode </a:t>
            </a:r>
            <a:r>
              <a:rPr lang="en-IN" dirty="0" err="1" smtClean="0"/>
              <a:t>operationallows</a:t>
            </a:r>
            <a:r>
              <a:rPr lang="en-IN" dirty="0" smtClean="0"/>
              <a:t> the microprocessor to address only the </a:t>
            </a:r>
            <a:r>
              <a:rPr lang="en-IN" b="1" dirty="0" smtClean="0"/>
              <a:t>first 1M byte of memory space</a:t>
            </a:r>
            <a:r>
              <a:rPr lang="en-IN" dirty="0" smtClean="0"/>
              <a:t>—even if it is the Pentium 4 or Core2 microprocessor. Note that the first 1M byte of memory is called the </a:t>
            </a:r>
            <a:r>
              <a:rPr lang="en-IN" b="1" dirty="0" smtClean="0"/>
              <a:t>real </a:t>
            </a:r>
            <a:r>
              <a:rPr lang="en-IN" b="1" dirty="0" err="1" smtClean="0"/>
              <a:t>memory,conventional</a:t>
            </a:r>
            <a:r>
              <a:rPr lang="en-IN" b="1" dirty="0" smtClean="0"/>
              <a:t> memory, or DOS </a:t>
            </a:r>
            <a:r>
              <a:rPr lang="en-IN" b="1" dirty="0" err="1" smtClean="0"/>
              <a:t>memorysystem</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IN" dirty="0" smtClean="0"/>
              <a:t>When data and programs are addressed in extended memory, the </a:t>
            </a:r>
            <a:r>
              <a:rPr lang="en-IN" b="1" dirty="0" smtClean="0"/>
              <a:t>offset address is still used to access information </a:t>
            </a:r>
            <a:r>
              <a:rPr lang="en-IN" dirty="0" smtClean="0"/>
              <a:t>located within the memory segment.</a:t>
            </a:r>
          </a:p>
          <a:p>
            <a:r>
              <a:rPr lang="en-IN" dirty="0" smtClean="0"/>
              <a:t> One difference is that the segment address, as discussed with real mode memory addressing, is no longer present in the protected mode. </a:t>
            </a:r>
          </a:p>
          <a:p>
            <a:r>
              <a:rPr lang="en-IN" dirty="0" smtClean="0"/>
              <a:t>In place of the segment address, the segment register contains a </a:t>
            </a:r>
            <a:r>
              <a:rPr lang="en-IN" b="1" dirty="0" smtClean="0"/>
              <a:t>selector </a:t>
            </a:r>
            <a:r>
              <a:rPr lang="en-IN" dirty="0" smtClean="0"/>
              <a:t>that selects a descriptor from a descriptor table</a:t>
            </a:r>
          </a:p>
          <a:p>
            <a:r>
              <a:rPr lang="en-IN" dirty="0" smtClean="0"/>
              <a:t> The descriptor describes the memory segment’s location, length, and access rights.</a:t>
            </a:r>
          </a:p>
          <a:p>
            <a:r>
              <a:rPr lang="en-IN" dirty="0" smtClean="0"/>
              <a:t> Because the segment register and offset address still access memory, protected mode instructions are identical to real mode instructions.</a:t>
            </a:r>
          </a:p>
          <a:p>
            <a:r>
              <a:rPr lang="en-IN" dirty="0" smtClean="0"/>
              <a:t> In fact, most programs written to function in the real mode will function without change in the protected mode. 4.</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20000"/>
          </a:bodyPr>
          <a:lstStyle/>
          <a:p>
            <a:r>
              <a:rPr lang="en-IN" dirty="0" smtClean="0"/>
              <a:t>The difference between modes is in the way that the</a:t>
            </a:r>
          </a:p>
          <a:p>
            <a:pPr marL="514350" indent="-514350">
              <a:buFont typeface="+mj-lt"/>
              <a:buAutoNum type="arabicPeriod"/>
            </a:pPr>
            <a:r>
              <a:rPr lang="en-IN" dirty="0" smtClean="0"/>
              <a:t> </a:t>
            </a:r>
            <a:r>
              <a:rPr lang="en-IN" b="1" dirty="0" smtClean="0"/>
              <a:t>segment register is interpreted by the microprocessor </a:t>
            </a:r>
            <a:r>
              <a:rPr lang="en-IN" dirty="0" smtClean="0"/>
              <a:t>to access the memory segment. </a:t>
            </a:r>
          </a:p>
          <a:p>
            <a:pPr marL="514350" indent="-514350">
              <a:buFont typeface="+mj-lt"/>
              <a:buAutoNum type="arabicPeriod"/>
            </a:pPr>
            <a:r>
              <a:rPr lang="en-IN" dirty="0" smtClean="0"/>
              <a:t>Another difference, in the 80386 and above, is that the </a:t>
            </a:r>
            <a:r>
              <a:rPr lang="en-IN" b="1" dirty="0" smtClean="0"/>
              <a:t>offset address can be a 32-bit number instead of a 16-bit number </a:t>
            </a:r>
            <a:r>
              <a:rPr lang="en-IN" dirty="0" smtClean="0"/>
              <a:t>in the protected mode. </a:t>
            </a:r>
          </a:p>
          <a:p>
            <a:r>
              <a:rPr lang="en-IN" dirty="0" smtClean="0"/>
              <a:t>A 32-bit offset address allows the microprocessor to access data within a segment that can be up to 4G bytes in length. </a:t>
            </a:r>
          </a:p>
          <a:p>
            <a:r>
              <a:rPr lang="en-IN" dirty="0" smtClean="0"/>
              <a:t>Programs that are written for the 32-bit protected mode execute in the 64-bit mode of the Pentium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b="1" dirty="0" smtClean="0"/>
              <a:t>Selectors and Descriptors</a:t>
            </a:r>
            <a:endParaRPr lang="en-IN" b="1" dirty="0"/>
          </a:p>
        </p:txBody>
      </p:sp>
      <p:sp>
        <p:nvSpPr>
          <p:cNvPr id="3" name="Content Placeholder 2"/>
          <p:cNvSpPr>
            <a:spLocks noGrp="1"/>
          </p:cNvSpPr>
          <p:nvPr>
            <p:ph idx="1"/>
          </p:nvPr>
        </p:nvSpPr>
        <p:spPr>
          <a:xfrm>
            <a:off x="457200" y="1052736"/>
            <a:ext cx="8229600" cy="5073427"/>
          </a:xfrm>
        </p:spPr>
        <p:txBody>
          <a:bodyPr>
            <a:normAutofit fontScale="85000" lnSpcReduction="20000"/>
          </a:bodyPr>
          <a:lstStyle/>
          <a:p>
            <a:r>
              <a:rPr lang="en-IN" dirty="0" smtClean="0"/>
              <a:t>The selector, located in the segment register, selects one of 8192 descriptors from one of two e entire system for the code segment, as explained shortly. </a:t>
            </a:r>
          </a:p>
          <a:p>
            <a:r>
              <a:rPr lang="en-IN" dirty="0" smtClean="0"/>
              <a:t>There are two descriptor tables used with the segment registers: one contains </a:t>
            </a:r>
            <a:r>
              <a:rPr lang="en-IN" b="1" dirty="0" smtClean="0"/>
              <a:t>global descriptors </a:t>
            </a:r>
            <a:r>
              <a:rPr lang="en-IN" dirty="0" smtClean="0"/>
              <a:t>and the other contains </a:t>
            </a:r>
            <a:r>
              <a:rPr lang="en-IN" b="1" dirty="0" smtClean="0"/>
              <a:t>local descriptors.</a:t>
            </a:r>
            <a:r>
              <a:rPr lang="en-IN" dirty="0" smtClean="0"/>
              <a:t> </a:t>
            </a:r>
          </a:p>
          <a:p>
            <a:r>
              <a:rPr lang="en-IN" dirty="0" smtClean="0"/>
              <a:t>The </a:t>
            </a:r>
            <a:r>
              <a:rPr lang="en-IN" b="1" dirty="0" smtClean="0"/>
              <a:t>global descriptors </a:t>
            </a:r>
            <a:r>
              <a:rPr lang="en-IN" dirty="0" smtClean="0"/>
              <a:t>contain segment definitions that apply to all programs, </a:t>
            </a:r>
          </a:p>
          <a:p>
            <a:r>
              <a:rPr lang="en-IN" dirty="0" smtClean="0"/>
              <a:t>whereas the </a:t>
            </a:r>
            <a:r>
              <a:rPr lang="en-IN" b="1" dirty="0" smtClean="0"/>
              <a:t>local descriptors </a:t>
            </a:r>
            <a:r>
              <a:rPr lang="en-IN" dirty="0" smtClean="0"/>
              <a:t>are usually unique to an application. </a:t>
            </a:r>
          </a:p>
          <a:p>
            <a:r>
              <a:rPr lang="en-IN" dirty="0" smtClean="0"/>
              <a:t>You might call a </a:t>
            </a:r>
            <a:r>
              <a:rPr lang="en-IN" b="1" dirty="0" smtClean="0"/>
              <a:t>global descriptor a system descriptor </a:t>
            </a:r>
            <a:r>
              <a:rPr lang="en-IN" dirty="0" smtClean="0"/>
              <a:t>and call a </a:t>
            </a:r>
            <a:r>
              <a:rPr lang="en-IN" b="1" dirty="0" smtClean="0"/>
              <a:t>local descriptor an application descriptor tables of descriptors</a:t>
            </a:r>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260648"/>
            <a:ext cx="9468544" cy="6120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10000"/>
          </a:bodyPr>
          <a:lstStyle/>
          <a:p>
            <a:r>
              <a:rPr lang="en-IN" dirty="0" smtClean="0"/>
              <a:t>The base address portion of the descriptor indicates the starting location of the memory segment. For the 80286 microprocessor, the base address is a 24-bit address, so segments begin at any location in its 16M bytes of memory.</a:t>
            </a:r>
          </a:p>
          <a:p>
            <a:r>
              <a:rPr lang="en-IN" dirty="0" smtClean="0"/>
              <a:t>The 80386 and above use a 32-bit base address that allows segments to begin at any location in its 4G bytes of memory</a:t>
            </a:r>
          </a:p>
          <a:p>
            <a:r>
              <a:rPr lang="en-IN" dirty="0" smtClean="0"/>
              <a:t>The segment limit contains the last offset address found in a segment. For example, if a segment begins at memory location F00000H and ends at location F000FFH, the base address is F00000H and the limit is FFH</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04656"/>
          </a:xfrm>
        </p:spPr>
        <p:txBody>
          <a:bodyPr>
            <a:normAutofit fontScale="70000" lnSpcReduction="20000"/>
          </a:bodyPr>
          <a:lstStyle/>
          <a:p>
            <a:r>
              <a:rPr lang="en-IN" dirty="0" smtClean="0"/>
              <a:t>There is another feature found in the 80386 through the Pentium 4 descriptor that is not found in the 80286 descriptor: </a:t>
            </a:r>
            <a:r>
              <a:rPr lang="en-IN" b="1" dirty="0" smtClean="0"/>
              <a:t>the G bit</a:t>
            </a:r>
            <a:r>
              <a:rPr lang="en-IN" dirty="0" smtClean="0"/>
              <a:t>, </a:t>
            </a:r>
            <a:r>
              <a:rPr lang="en-IN" b="1" dirty="0" smtClean="0"/>
              <a:t>or granularity bit</a:t>
            </a:r>
            <a:r>
              <a:rPr lang="en-IN" dirty="0" smtClean="0"/>
              <a:t>.</a:t>
            </a:r>
          </a:p>
          <a:p>
            <a:r>
              <a:rPr lang="en-IN" dirty="0" smtClean="0"/>
              <a:t> If ,G=0 the limit specifies a segment limit of 00000H to FFFFFH. </a:t>
            </a:r>
          </a:p>
          <a:p>
            <a:r>
              <a:rPr lang="en-IN" dirty="0" smtClean="0"/>
              <a:t>If , G=1 the value of the limit is multiplied by 4K bytes (appended with FFFH). </a:t>
            </a:r>
          </a:p>
          <a:p>
            <a:r>
              <a:rPr lang="en-IN" dirty="0" smtClean="0"/>
              <a:t>The limit is then 00000FFFFH to FFFFFFFFH, </a:t>
            </a:r>
          </a:p>
          <a:p>
            <a:r>
              <a:rPr lang="en-IN" dirty="0"/>
              <a:t>i</a:t>
            </a:r>
            <a:r>
              <a:rPr lang="en-IN" dirty="0" smtClean="0"/>
              <a:t>f  G=1. This allows a segment length of 4K to 4G bytes in steps of 4K bytes. </a:t>
            </a:r>
          </a:p>
          <a:p>
            <a:r>
              <a:rPr lang="en-IN" dirty="0" smtClean="0"/>
              <a:t>The reason that the segment length is 64K bytes in the 80286 is that the offset address is always 16 bits because of its 16-bit internal architecture. </a:t>
            </a:r>
          </a:p>
          <a:p>
            <a:r>
              <a:rPr lang="en-IN" dirty="0" smtClean="0"/>
              <a:t>The 80386 and above use a 32-bit architecture that allows an offset address, in the protected mode operation, of the 32 bits. This 32-bit offset address allows segment lengths of 4G bytes and the 16-bit offset address allows segment lengths of 64K bytes. Operating systems operate in a 16- or 32-bit environment.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r>
              <a:rPr lang="en-IN" dirty="0" smtClean="0"/>
              <a:t>In the 64-bit descriptor, the L bit (probably means large, but Intel calls it the 64-bit) selects 64-bit addresses in a Pentium 4 or Core2 with 64-bit extensions when L =1and 32-bit compatibility mode when L =0.</a:t>
            </a:r>
          </a:p>
          <a:p>
            <a:r>
              <a:rPr lang="en-IN" dirty="0" smtClean="0"/>
              <a:t>The AV bit, in the 80386 and above descriptor, is used by some operating systems to indicate that the segment is available ( AV=1) or not available ( AV =0) .</a:t>
            </a:r>
          </a:p>
          <a:p>
            <a:endParaRPr lang="en-IN" dirty="0" smtClean="0"/>
          </a:p>
          <a:p>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lnSpcReduction="10000"/>
          </a:bodyPr>
          <a:lstStyle/>
          <a:p>
            <a:pPr algn="just"/>
            <a:r>
              <a:rPr lang="en-IN" dirty="0" smtClean="0"/>
              <a:t>The D bit indicates how the 80386 through the Core2 instructions access register and memory data in the protected or real mode.</a:t>
            </a:r>
          </a:p>
          <a:p>
            <a:pPr algn="just"/>
            <a:r>
              <a:rPr lang="en-IN" dirty="0" smtClean="0"/>
              <a:t> If D=0 , the instructions are 16-bit instructions, compatible with the 8086–80286 microprocessors. This means that the instructions use 16-bit offset addresses and 16-bit register by default. This mode is often called the 16-bit instruction mode or DOS mode. </a:t>
            </a:r>
          </a:p>
          <a:p>
            <a:pPr algn="just"/>
            <a:r>
              <a:rPr lang="en-IN" dirty="0" smtClean="0"/>
              <a:t>If  D=1, the instructions are 32-bit instructions. By default, the 32-bit instruction mode assumes that all offset addresses and all registers are 32 bits.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smtClean="0"/>
              <a:t/>
            </a:r>
            <a:br>
              <a:rPr lang="en-IN" b="1" dirty="0" smtClean="0"/>
            </a:br>
            <a:r>
              <a:rPr lang="en-IN" b="1" dirty="0" smtClean="0"/>
              <a:t>FLAT MODE MEMORY</a:t>
            </a:r>
            <a:br>
              <a:rPr lang="en-IN" b="1" dirty="0" smtClean="0"/>
            </a:br>
            <a:endParaRPr lang="en-IN" b="1" dirty="0"/>
          </a:p>
        </p:txBody>
      </p:sp>
      <p:sp>
        <p:nvSpPr>
          <p:cNvPr id="3" name="Content Placeholder 2"/>
          <p:cNvSpPr>
            <a:spLocks noGrp="1"/>
          </p:cNvSpPr>
          <p:nvPr>
            <p:ph idx="1"/>
          </p:nvPr>
        </p:nvSpPr>
        <p:spPr>
          <a:xfrm>
            <a:off x="457200" y="980728"/>
            <a:ext cx="8229600" cy="5145435"/>
          </a:xfrm>
        </p:spPr>
        <p:txBody>
          <a:bodyPr>
            <a:normAutofit fontScale="85000" lnSpcReduction="20000"/>
          </a:bodyPr>
          <a:lstStyle/>
          <a:p>
            <a:r>
              <a:rPr lang="en-IN" dirty="0" smtClean="0"/>
              <a:t>The memory system in a Pentium-based computer (Pentium 4 or Core2) that uses the 64-bit extensions uses a flat mode memory system.</a:t>
            </a:r>
          </a:p>
          <a:p>
            <a:r>
              <a:rPr lang="en-IN" dirty="0" smtClean="0"/>
              <a:t> A flat mode memory system is one in which there is no segmentation. </a:t>
            </a:r>
          </a:p>
          <a:p>
            <a:r>
              <a:rPr lang="en-IN" dirty="0" smtClean="0"/>
              <a:t>The address of the first byte in the memory is at 00 0000 0000H and the last location is at FF FFFF FFFFH (address is 40-bits). </a:t>
            </a:r>
          </a:p>
          <a:p>
            <a:r>
              <a:rPr lang="en-IN" dirty="0" smtClean="0"/>
              <a:t>The flat model does not use a segment register to address a location in the memory. </a:t>
            </a:r>
          </a:p>
          <a:p>
            <a:r>
              <a:rPr lang="en-IN" dirty="0" smtClean="0"/>
              <a:t>The CS segment register is used to select a descriptor from the descriptor table that defines the access rights of only a code segment.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lnSpcReduction="10000"/>
          </a:bodyPr>
          <a:lstStyle/>
          <a:p>
            <a:r>
              <a:rPr lang="en-IN" dirty="0" smtClean="0"/>
              <a:t>The segment register still selects the privilege level of the software. </a:t>
            </a:r>
          </a:p>
          <a:p>
            <a:r>
              <a:rPr lang="en-IN" dirty="0" smtClean="0"/>
              <a:t>The flat model does not select the memory address of a segment using the base and limit in the descriptor (see Figure 2–6).</a:t>
            </a:r>
          </a:p>
          <a:p>
            <a:r>
              <a:rPr lang="en-IN" dirty="0" smtClean="0"/>
              <a:t> In 64-bit mode the actual address is not modified by the descriptor as in 32-bit protected mode. </a:t>
            </a:r>
          </a:p>
          <a:p>
            <a:r>
              <a:rPr lang="en-IN" dirty="0" smtClean="0"/>
              <a:t>The offset address is the actual physical address in 64-bit mode. Refer to Figure 2–15 for the flat mode memory model.</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16624"/>
          </a:xfrm>
        </p:spPr>
        <p:txBody>
          <a:bodyPr>
            <a:normAutofit fontScale="92500" lnSpcReduction="20000"/>
          </a:bodyPr>
          <a:lstStyle/>
          <a:p>
            <a:r>
              <a:rPr lang="en-IN" sz="5700" dirty="0" smtClean="0"/>
              <a:t>Segments and Offsets </a:t>
            </a:r>
          </a:p>
          <a:p>
            <a:pPr>
              <a:buFont typeface="Wingdings" pitchFamily="2" charset="2"/>
              <a:buChar char="Ø"/>
            </a:pPr>
            <a:r>
              <a:rPr lang="en-IN" dirty="0" smtClean="0"/>
              <a:t>A combination of a segment address and an offset address accesses a memory location in the real mode. </a:t>
            </a:r>
          </a:p>
          <a:p>
            <a:pPr>
              <a:buFont typeface="Wingdings" pitchFamily="2" charset="2"/>
              <a:buChar char="Ø"/>
            </a:pPr>
            <a:r>
              <a:rPr lang="en-IN" dirty="0" smtClean="0"/>
              <a:t>All real mode memory addresses must consist of a segment address plus an offset address. The </a:t>
            </a:r>
            <a:r>
              <a:rPr lang="en-IN" b="1" dirty="0" smtClean="0"/>
              <a:t>segment address, </a:t>
            </a:r>
            <a:r>
              <a:rPr lang="en-IN" dirty="0" smtClean="0"/>
              <a:t>located within one of the segment registers, defines the beginning address of any 64K-byte memory segment. </a:t>
            </a:r>
          </a:p>
          <a:p>
            <a:pPr>
              <a:buFont typeface="Wingdings" pitchFamily="2" charset="2"/>
              <a:buChar char="Ø"/>
            </a:pPr>
            <a:r>
              <a:rPr lang="en-IN" dirty="0" smtClean="0"/>
              <a:t>The </a:t>
            </a:r>
            <a:r>
              <a:rPr lang="en-IN" b="1" dirty="0" smtClean="0"/>
              <a:t>offset address </a:t>
            </a:r>
            <a:r>
              <a:rPr lang="en-IN" dirty="0" smtClean="0"/>
              <a:t>selects any location within the 64K byte memory segment. Segments in the real mode always have a length of 64K bytes. </a:t>
            </a:r>
          </a:p>
          <a:p>
            <a:pPr>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51520" y="188640"/>
            <a:ext cx="8892480" cy="666936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lnSpcReduction="10000"/>
          </a:bodyPr>
          <a:lstStyle/>
          <a:p>
            <a:pPr algn="just">
              <a:buFont typeface="Wingdings" pitchFamily="2" charset="2"/>
              <a:buChar char="Ø"/>
            </a:pPr>
            <a:r>
              <a:rPr lang="en-IN" dirty="0" smtClean="0"/>
              <a:t>Figure 2–3 shows how the segment plus offset addressing scheme selects a memory location. </a:t>
            </a:r>
          </a:p>
          <a:p>
            <a:pPr algn="just">
              <a:buFont typeface="Wingdings" pitchFamily="2" charset="2"/>
              <a:buChar char="Ø"/>
            </a:pPr>
            <a:r>
              <a:rPr lang="en-IN" dirty="0" smtClean="0"/>
              <a:t>This illustration shows a memory segment that begins at location 10000H and ends at location IFFFFH—64K bytes in length.</a:t>
            </a:r>
          </a:p>
          <a:p>
            <a:pPr algn="just">
              <a:buFont typeface="Wingdings" pitchFamily="2" charset="2"/>
              <a:buChar char="Ø"/>
            </a:pPr>
            <a:r>
              <a:rPr lang="en-IN" dirty="0" smtClean="0"/>
              <a:t> It also shows how an offset address, sometimes called a displacement, of F000H selects location 1F000H in the memory system. </a:t>
            </a:r>
          </a:p>
          <a:p>
            <a:pPr algn="just">
              <a:buFont typeface="Wingdings" pitchFamily="2" charset="2"/>
              <a:buChar char="Ø"/>
            </a:pPr>
            <a:r>
              <a:rPr lang="en-IN" dirty="0" smtClean="0"/>
              <a:t>Note that the </a:t>
            </a:r>
            <a:r>
              <a:rPr lang="en-IN" b="1" dirty="0" smtClean="0"/>
              <a:t>offset or displacement </a:t>
            </a:r>
            <a:r>
              <a:rPr lang="en-IN" dirty="0" smtClean="0"/>
              <a:t>is the distance above the start of the segment, as shown in Figure 2–3</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77624" y="764704"/>
            <a:ext cx="7486202" cy="525658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IN" dirty="0" smtClean="0"/>
              <a:t>In the real mode, each segment register is internally appended with a </a:t>
            </a:r>
            <a:r>
              <a:rPr lang="en-IN" b="1" dirty="0" smtClean="0"/>
              <a:t>0H</a:t>
            </a:r>
            <a:r>
              <a:rPr lang="en-IN" dirty="0" smtClean="0"/>
              <a:t> on its rightmost end. This forms a 20-bit memory address, allowing it to access the start of a segment.</a:t>
            </a:r>
          </a:p>
          <a:p>
            <a:r>
              <a:rPr lang="en-IN" dirty="0" smtClean="0"/>
              <a:t>The microprocessor must generate a </a:t>
            </a:r>
            <a:r>
              <a:rPr lang="en-IN" b="1" dirty="0" smtClean="0"/>
              <a:t>20-bit memory address </a:t>
            </a:r>
            <a:r>
              <a:rPr lang="en-IN" dirty="0" smtClean="0"/>
              <a:t>to access a location within the first 1M of memory. For example, when a segment register contains 1200H, it addresses a 64K-byte memory segment beginning at location 12000H</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Default Segment and Offset Registers</a:t>
            </a:r>
            <a:endParaRPr lang="en-IN" dirty="0"/>
          </a:p>
        </p:txBody>
      </p:sp>
      <p:sp>
        <p:nvSpPr>
          <p:cNvPr id="3" name="Content Placeholder 2"/>
          <p:cNvSpPr>
            <a:spLocks noGrp="1"/>
          </p:cNvSpPr>
          <p:nvPr>
            <p:ph idx="1"/>
          </p:nvPr>
        </p:nvSpPr>
        <p:spPr>
          <a:xfrm>
            <a:off x="457200" y="980728"/>
            <a:ext cx="8229600" cy="5544616"/>
          </a:xfrm>
        </p:spPr>
        <p:txBody>
          <a:bodyPr>
            <a:normAutofit fontScale="77500" lnSpcReduction="20000"/>
          </a:bodyPr>
          <a:lstStyle/>
          <a:p>
            <a:pPr algn="just"/>
            <a:r>
              <a:rPr lang="en-IN" dirty="0" smtClean="0"/>
              <a:t>The microprocessor has a set of rules that apply to segments whenever memory is addressed. </a:t>
            </a:r>
          </a:p>
          <a:p>
            <a:pPr algn="just"/>
            <a:r>
              <a:rPr lang="en-IN" dirty="0" smtClean="0"/>
              <a:t>These rules, which apply in the real and protected mode, define the segment register and offset register combination.</a:t>
            </a:r>
          </a:p>
          <a:p>
            <a:pPr algn="just"/>
            <a:r>
              <a:rPr lang="en-IN" dirty="0" smtClean="0"/>
              <a:t> For example, the </a:t>
            </a:r>
            <a:r>
              <a:rPr lang="en-IN" b="1" dirty="0" smtClean="0"/>
              <a:t>code segment register </a:t>
            </a:r>
            <a:r>
              <a:rPr lang="en-IN" dirty="0" smtClean="0"/>
              <a:t>is always used with the instruction </a:t>
            </a:r>
            <a:r>
              <a:rPr lang="en-IN" b="1" dirty="0" smtClean="0"/>
              <a:t>pointer</a:t>
            </a:r>
            <a:r>
              <a:rPr lang="en-IN" dirty="0" smtClean="0"/>
              <a:t> to address the next instruction in a program. This combination is CS:IP or CS:EIP, depending upon the microprocessor’s mode of operation. </a:t>
            </a:r>
          </a:p>
          <a:p>
            <a:pPr algn="just"/>
            <a:r>
              <a:rPr lang="en-IN" dirty="0" smtClean="0"/>
              <a:t>The code segment register defines the start of the code segment and the instruction pointer locates the next instruction within the code segment. This combination (CS:IP or CS:EIP) locates the next instruction executed by the microprocessor. </a:t>
            </a:r>
          </a:p>
          <a:p>
            <a:pPr algn="just"/>
            <a:r>
              <a:rPr lang="en-IN" dirty="0" smtClean="0"/>
              <a:t>For example, if and , the microprocessor fetches its next instruction from memory location or 15200H.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IN" dirty="0" smtClean="0"/>
              <a:t>Another of the default combinations is the stack. Stack data are referenced through the stack segment at the memory location addressed by either the stack pointer (SP/ESP) or the pointer (BP/EBP).</a:t>
            </a:r>
          </a:p>
          <a:p>
            <a:r>
              <a:rPr lang="en-IN" dirty="0" smtClean="0"/>
              <a:t>Other defaults are shown in Table 2–3 for addressing memory using any Intel microprocessor with 16-bit registers. </a:t>
            </a:r>
          </a:p>
          <a:p>
            <a:r>
              <a:rPr lang="en-IN" dirty="0" smtClean="0"/>
              <a:t>Table 2–4 shows the defaults assumed in the 80386 and above using 32-bit registers.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83568" y="476672"/>
            <a:ext cx="8280920" cy="280831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83568" y="3212976"/>
            <a:ext cx="7848872" cy="252563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418058"/>
          </a:xfrm>
        </p:spPr>
        <p:txBody>
          <a:bodyPr>
            <a:normAutofit fontScale="90000"/>
          </a:bodyPr>
          <a:lstStyle/>
          <a:p>
            <a:r>
              <a:rPr lang="en-IN" dirty="0" smtClean="0"/>
              <a:t/>
            </a:r>
            <a:br>
              <a:rPr lang="en-IN" dirty="0" smtClean="0"/>
            </a:br>
            <a:r>
              <a:rPr lang="en-IN" dirty="0" smtClean="0"/>
              <a:t>INTRODUCTION TO PROTECTED MODE MEMORY ADDRESSING</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Protected mode memory addressing (80286 and above) allows access to data and programs located above the first 1M byte of memory, as well as within the first 1M byte of memory. </a:t>
            </a:r>
          </a:p>
          <a:p>
            <a:r>
              <a:rPr lang="en-IN" dirty="0" smtClean="0"/>
              <a:t>Protected mode is where Windows operates. </a:t>
            </a:r>
          </a:p>
          <a:p>
            <a:r>
              <a:rPr lang="en-IN" dirty="0" smtClean="0"/>
              <a:t>Addressing this extended section of the memory system requires a change to the segment plus an offset addressing scheme used with real mode memory addressing. </a:t>
            </a:r>
          </a:p>
          <a:p>
            <a:pPr>
              <a:buNone/>
            </a:pPr>
            <a:r>
              <a:rPr lang="en-IN" dirty="0" smtClean="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1578</Words>
  <Application>Microsoft Office PowerPoint</Application>
  <PresentationFormat>On-screen Show (4:3)</PresentationFormat>
  <Paragraphs>71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REAL MODE MEMORY ADDRESSING </vt:lpstr>
      <vt:lpstr>PowerPoint Presentation</vt:lpstr>
      <vt:lpstr>PowerPoint Presentation</vt:lpstr>
      <vt:lpstr>PowerPoint Presentation</vt:lpstr>
      <vt:lpstr>PowerPoint Presentation</vt:lpstr>
      <vt:lpstr>Default Segment and Offset Registers</vt:lpstr>
      <vt:lpstr>PowerPoint Presentation</vt:lpstr>
      <vt:lpstr>PowerPoint Presentation</vt:lpstr>
      <vt:lpstr> INTRODUCTION TO PROTECTED MODE MEMORY ADDRESSING </vt:lpstr>
      <vt:lpstr>PowerPoint Presentation</vt:lpstr>
      <vt:lpstr>PowerPoint Presentation</vt:lpstr>
      <vt:lpstr>Selectors and Descriptors</vt:lpstr>
      <vt:lpstr>PowerPoint Presentation</vt:lpstr>
      <vt:lpstr>PowerPoint Presentation</vt:lpstr>
      <vt:lpstr>PowerPoint Presentation</vt:lpstr>
      <vt:lpstr>PowerPoint Presentation</vt:lpstr>
      <vt:lpstr>PowerPoint Presentation</vt:lpstr>
      <vt:lpstr> FLAT MODE MEMORY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shilpa m k</dc:creator>
  <cp:lastModifiedBy>Skanda</cp:lastModifiedBy>
  <cp:revision>7</cp:revision>
  <dcterms:created xsi:type="dcterms:W3CDTF">2017-11-02T05:39:07Z</dcterms:created>
  <dcterms:modified xsi:type="dcterms:W3CDTF">2019-12-29T09:26:42Z</dcterms:modified>
</cp:coreProperties>
</file>