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49832-6500-48CC-B1F9-32EA4EB9CB4B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86AF-4497-44E9-A507-20D3A6FB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AFF5-030C-4EA3-B927-C1CF20652840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A2-008A-4E97-9260-C36E78081A21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C54-E428-4A6D-9D9C-373972C2A20C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636E-094C-499D-8507-6F39A256AE3F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0B8-51E7-4E8D-91C3-8F588E82DD4E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CA5C-8CCB-421C-A3E4-5FCF72DC2028}" type="datetime1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B2F2-54CA-4137-A7FA-62D580D54408}" type="datetime1">
              <a:rPr lang="en-US" smtClean="0"/>
              <a:t>12/29/2019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383B-454C-4E94-A236-5C34C6D5C923}" type="datetime1">
              <a:rPr lang="en-US" smtClean="0"/>
              <a:t>12/29/2019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87BE-885D-44F9-9FE6-9B747638B095}" type="datetime1">
              <a:rPr lang="en-US" smtClean="0"/>
              <a:t>12/29/2019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988-01FD-43B3-819D-F00FDEE9480A}" type="datetime1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2AA-B9E0-4BED-B4D6-9A9F99EC16AB}" type="datetime1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5EE0-BCDE-4520-8D56-A891D204F4B4}" type="datetime1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Roshan Fernandes, Dept of CSE, NMAMIT, Nitte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CBA6-9695-441A-B5D8-5D2767EB9A9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Garamond" pitchFamily="18" charset="0"/>
              </a:rPr>
              <a:t>8086 Assembler Directives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ASSUME,DB, DW, DD</a:t>
            </a:r>
          </a:p>
          <a:p>
            <a:r>
              <a:rPr lang="en-GB" dirty="0" smtClean="0"/>
              <a:t> END, ENDP</a:t>
            </a:r>
            <a:r>
              <a:rPr lang="en-GB" dirty="0"/>
              <a:t>, ENDS, </a:t>
            </a:r>
            <a:r>
              <a:rPr lang="en-GB" dirty="0" smtClean="0"/>
              <a:t>EQU,</a:t>
            </a:r>
          </a:p>
          <a:p>
            <a:r>
              <a:rPr lang="en-GB" dirty="0" smtClean="0"/>
              <a:t>EVEN</a:t>
            </a:r>
            <a:r>
              <a:rPr lang="en-GB" dirty="0"/>
              <a:t>, EXTRN, </a:t>
            </a:r>
            <a:r>
              <a:rPr lang="en-GB" dirty="0" smtClean="0"/>
              <a:t>GLOBAL</a:t>
            </a:r>
          </a:p>
          <a:p>
            <a:r>
              <a:rPr lang="en-GB" dirty="0" smtClean="0"/>
              <a:t>GROUP</a:t>
            </a:r>
            <a:r>
              <a:rPr lang="en-GB" dirty="0"/>
              <a:t>, INCLUDE, </a:t>
            </a:r>
            <a:r>
              <a:rPr lang="en-GB" dirty="0" smtClean="0"/>
              <a:t>OFFSET</a:t>
            </a:r>
          </a:p>
          <a:p>
            <a:r>
              <a:rPr lang="en-GB" dirty="0" smtClean="0"/>
              <a:t> </a:t>
            </a:r>
            <a:r>
              <a:rPr lang="en-GB" dirty="0"/>
              <a:t>PROC, PUBLIC, SEGMENT, MACRO,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CBA6-9695-441A-B5D8-5D2767EB9A9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FAA0C-4151-415A-9986-503794059FB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382000" cy="4530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EVEN – Align on Even Memory Address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smtClean="0"/>
          </a:p>
          <a:p>
            <a:pPr algn="just" eaLnBrk="1" hangingPunct="1"/>
            <a:r>
              <a:rPr lang="en-US" sz="2800" smtClean="0"/>
              <a:t>The EVEN directive tells the assembler to increment the location counter to the next even address if it is not already at an even address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The 8086 can read a word from memory in one bus cycle if the word is at an even address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513A3-5DD8-45BD-A0AA-4C63F439F5D9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If the word starts at an odd address, the 8086 must do two bus cycles to get the 2 bytes of the word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Therefore, a series of words can be read much more quickly if they are at even addresses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When </a:t>
            </a:r>
            <a:r>
              <a:rPr lang="en-US" sz="2600" b="1" smtClean="0"/>
              <a:t>EVEN</a:t>
            </a:r>
            <a:r>
              <a:rPr lang="en-US" sz="2600" smtClean="0"/>
              <a:t> is used in a data segment, the location counter will simply be incremented to the next even address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A  </a:t>
            </a:r>
            <a:r>
              <a:rPr lang="en-US" sz="2600" b="1" smtClean="0"/>
              <a:t>NOP</a:t>
            </a:r>
            <a:r>
              <a:rPr lang="en-US" sz="2600" smtClean="0"/>
              <a:t> instruction will be inserted in the location incremented over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2AC80-0C99-47FA-A31C-7F14676D01F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Example: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DATA  SEGMENT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 	A1  DB 9 DUP(?)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EVEN  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; 	Increment Location counter to 000AH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B1  DW 100 DUP (0)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    ; 	Array of 100 words starting on even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	address for quicker read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DATA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B97EC-1708-4E81-AC6F-ADEDADF7325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EXTRN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EXTRN directive is used to tell the assembler that the names or labels following the directive are in some other assembly module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assembler will then put information in the object code file so that the linker can connect the two modules together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401F2-2796-48B1-B7F3-475CFF2C1B74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	GLOBAL</a:t>
            </a:r>
            <a:r>
              <a:rPr lang="en-US" sz="2800" smtClean="0"/>
              <a:t> – Declare Symbols as PUBLIC or EXTRN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GLOBAL directive can be used in place of a PUBLIC directive or in place of an EXTRN directive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GLOBAL directive is used to make the symbol available to other modules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78B31-1BE1-4801-AB8A-6BD5D5018BE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</a:t>
            </a:r>
            <a:r>
              <a:rPr lang="en-US" sz="2800" b="1" smtClean="0"/>
              <a:t>GROUP – Group Related Segments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Is used to tell the assembler to group the logical segments named after the directive into one logical group segment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This allows the contents of all the segments to be accessed from the same group segment base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541BD-9BA1-4278-AD8A-2498DE9241D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SMALL_SYSTEM  GROUP  CODE, DATA, STACK_SEG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An appropriate ASSUME statement to follow this would be: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ASSUME  CS:SMALL_SYSTEM, DS:SMALL_SYSTEM,  SS:SMALL_SYSTEM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0DA09-2C13-40B0-8A2B-A8AD15DFFCC5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INCLUDE – Include source code from file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Is used to tell the assembler to insert a block of source code from the named file into the current source module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5AA67-918B-4BF6-8DDB-1002E9CB897D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	</a:t>
            </a:r>
            <a:r>
              <a:rPr lang="en-US" sz="2800" b="1" smtClean="0"/>
              <a:t>OFFSET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Tells the assembler to determine the offset or displacement of a named data item or procedure from the start of the segment which contains it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MOV   SI,  OFFSET PRICES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4A661-E13A-4827-9A0B-7F4AA540B324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600" smtClean="0"/>
              <a:t>		</a:t>
            </a:r>
            <a:r>
              <a:rPr lang="en-US" sz="2600" b="1" smtClean="0"/>
              <a:t>ORG – Originate</a:t>
            </a:r>
            <a:r>
              <a:rPr lang="en-US" sz="2600" smtClean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600" smtClean="0"/>
          </a:p>
          <a:p>
            <a:pPr algn="just" eaLnBrk="1" hangingPunct="1"/>
            <a:r>
              <a:rPr lang="en-US" sz="2600" smtClean="0"/>
              <a:t>The location counter is automatically set to 0000 when the assembler starts reading a segment</a:t>
            </a:r>
          </a:p>
          <a:p>
            <a:pPr algn="just" eaLnBrk="1" hangingPunct="1"/>
            <a:endParaRPr lang="en-US" sz="2600" smtClean="0"/>
          </a:p>
          <a:p>
            <a:pPr algn="just" eaLnBrk="1" hangingPunct="1"/>
            <a:r>
              <a:rPr lang="en-US" sz="2600" smtClean="0"/>
              <a:t>The ORG directive allows us to set the location counter to a desired value at any point in the program</a:t>
            </a:r>
          </a:p>
          <a:p>
            <a:pPr algn="just" eaLnBrk="1" hangingPunct="1"/>
            <a:endParaRPr lang="en-US" sz="2600" smtClean="0"/>
          </a:p>
          <a:p>
            <a:pPr algn="just" eaLnBrk="1" hangingPunct="1"/>
            <a:r>
              <a:rPr lang="en-US" sz="2600" smtClean="0"/>
              <a:t>The statement ORG 2000H tells the assembler to set the location counter to 2000H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C66CA-D245-423B-ACD0-5AA703A9214F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7200" b="1" i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Assembler 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F446B-0672-49EF-B796-033C31F23752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88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PROC – Procedure</a:t>
            </a:r>
          </a:p>
          <a:p>
            <a:pPr marL="609600" indent="-609600" algn="just" eaLnBrk="1" hangingPunct="1"/>
            <a:endParaRPr lang="en-US" sz="2800" b="1" smtClean="0"/>
          </a:p>
          <a:p>
            <a:pPr marL="609600" indent="-609600" algn="just" eaLnBrk="1" hangingPunct="1"/>
            <a:r>
              <a:rPr lang="en-US" sz="2800" smtClean="0"/>
              <a:t>Is used to identify the start of a procedure</a:t>
            </a:r>
          </a:p>
          <a:p>
            <a:pPr marL="609600" indent="-609600" algn="just" eaLnBrk="1" hangingPunct="1"/>
            <a:endParaRPr lang="en-US" sz="2800" smtClean="0"/>
          </a:p>
          <a:p>
            <a:pPr marL="609600" indent="-609600" algn="just" eaLnBrk="1" hangingPunct="1"/>
            <a:r>
              <a:rPr lang="en-US" sz="2800" smtClean="0"/>
              <a:t>The PROC directive follows a name you give the procedure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E9DEF-9878-45A1-BA8E-23B6E303BDCA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9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		</a:t>
            </a:r>
            <a:r>
              <a:rPr lang="en-US" sz="2600" b="1" smtClean="0"/>
              <a:t>PUBLIC </a:t>
            </a:r>
          </a:p>
          <a:p>
            <a:pPr algn="just" eaLnBrk="1" hangingPunct="1">
              <a:lnSpc>
                <a:spcPct val="90000"/>
              </a:lnSpc>
            </a:pPr>
            <a:endParaRPr lang="en-US" sz="2600" b="1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The PUBLIC directive is used to tell the assembler that a specified name or label will be accessed from other modules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Example: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	PUBLIC  A, B makes 2 variables A and B available to other assembly modules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66D0-ECDE-4073-9933-B71ACAC0527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90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	SEGMENT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algn="just" eaLnBrk="1" hangingPunct="1"/>
            <a:r>
              <a:rPr lang="en-US" smtClean="0"/>
              <a:t>Is used to indicate the start of a logical segment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Preceding the SEGMENT directive is the name you want to give the segment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DDA19-3375-421B-88BE-787C866A11A8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91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The statement, CODE  SEGMENT for example, indicates to the assembler the start of a logical segment called CODE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The SEGMENT and ENDS directives are used to “bracket” a logical segment containing code or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7C75F-A79D-4AA7-A20D-C63A36437165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7200" b="1" i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Thank You…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8EBE1-567D-4A5B-A42D-6A164DAF1E53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algn="just" eaLnBrk="1" hangingPunct="1"/>
            <a:r>
              <a:rPr lang="en-US" b="1" smtClean="0"/>
              <a:t>ASSUME</a:t>
            </a:r>
          </a:p>
          <a:p>
            <a:pPr algn="just" eaLnBrk="1" hangingPunct="1"/>
            <a:endParaRPr lang="en-US" b="1" smtClean="0"/>
          </a:p>
          <a:p>
            <a:pPr algn="just" eaLnBrk="1" hangingPunct="1"/>
            <a:r>
              <a:rPr lang="en-US" b="1" smtClean="0"/>
              <a:t>DB – Define Byte</a:t>
            </a:r>
          </a:p>
          <a:p>
            <a:pPr algn="just" eaLnBrk="1" hangingPunct="1"/>
            <a:endParaRPr lang="en-US" b="1" smtClean="0"/>
          </a:p>
          <a:p>
            <a:pPr algn="just" eaLnBrk="1" hangingPunct="1"/>
            <a:r>
              <a:rPr lang="en-US" b="1" smtClean="0"/>
              <a:t>DW – Define Word</a:t>
            </a:r>
          </a:p>
          <a:p>
            <a:pPr algn="just" eaLnBrk="1" hangingPunct="1"/>
            <a:endParaRPr lang="en-US" b="1" smtClean="0"/>
          </a:p>
          <a:p>
            <a:pPr algn="just" eaLnBrk="1" hangingPunct="1"/>
            <a:r>
              <a:rPr lang="en-US" b="1" smtClean="0"/>
              <a:t>DD – Define Double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560E6-8BCF-4432-A80D-612FB5B41D4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b="1" smtClean="0"/>
              <a:t>DQ – Define Quadword</a:t>
            </a:r>
          </a:p>
          <a:p>
            <a:pPr algn="just" eaLnBrk="1" hangingPunct="1"/>
            <a:r>
              <a:rPr lang="en-US" sz="2800" smtClean="0"/>
              <a:t>Tell the assembler to declare a variable 4 words in length or to reserve 4 words of storage in memory</a:t>
            </a:r>
          </a:p>
          <a:p>
            <a:pPr algn="just" eaLnBrk="1" hangingPunct="1"/>
            <a:endParaRPr lang="en-US" sz="2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Example: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BIG_NUMBER  DQ  243598740192A92BH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7E22B-09C1-430F-935C-DCC93C21C93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DT – Define Ten Bytes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Tells the assembler to define a variable which is 10 bytes in length or to reserve 10 bytes of storage in memory</a:t>
            </a:r>
          </a:p>
          <a:p>
            <a:pPr algn="just" eaLnBrk="1" hangingPunct="1"/>
            <a:endParaRPr lang="en-US" sz="2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Example: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BIG_NUMBER  DT  458733740192A92B8865H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5CFCC-63A5-4598-8DD2-9C484C92950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</a:t>
            </a:r>
            <a:r>
              <a:rPr lang="en-US" sz="2800" b="1" smtClean="0"/>
              <a:t>END – End Program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Last statement of a program to tell the assembler that this is the end of the program module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The assembler will ignore any statements after an END directive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38BE7-EA9D-4400-9EDD-9B4BD2F2D8A8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	</a:t>
            </a:r>
            <a:r>
              <a:rPr lang="en-US" sz="2800" b="1" smtClean="0"/>
              <a:t>ENDP – End Procedure</a:t>
            </a:r>
          </a:p>
          <a:p>
            <a:pPr algn="just" eaLnBrk="1" hangingPunct="1"/>
            <a:endParaRPr lang="en-US" sz="2800" b="1" smtClean="0"/>
          </a:p>
          <a:p>
            <a:pPr algn="just" eaLnBrk="1" hangingPunct="1"/>
            <a:r>
              <a:rPr lang="en-US" sz="2800" smtClean="0"/>
              <a:t>This directive is used along with the name of the procedure to indicate the end of a procedure to the assembler</a:t>
            </a:r>
          </a:p>
          <a:p>
            <a:pPr algn="just" eaLnBrk="1" hangingPunct="1"/>
            <a:endParaRPr lang="en-US" sz="2800" smtClean="0"/>
          </a:p>
          <a:p>
            <a:pPr algn="just"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BF434-7107-4CF7-8383-2B6C8DE6DA88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ENDS – End Segment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This directive is used with the name of a segment to indicate the end of that logical segment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832CC-96E3-4BED-A794-0DDD95BBA3A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/>
              <a:t>EQU – Equate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b="1" smtClean="0"/>
          </a:p>
          <a:p>
            <a:pPr algn="just" eaLnBrk="1" hangingPunct="1"/>
            <a:r>
              <a:rPr lang="en-US" sz="2800" smtClean="0"/>
              <a:t>Is used to give a name to some value or symbol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Each time the assembler finds the given name in the program, it will replace the name with the value or symbol you equated with that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224</Words>
  <Application>Microsoft Office PowerPoint</Application>
  <PresentationFormat>On-screen Show (4:3)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Garamond</vt:lpstr>
      <vt:lpstr>Monotype Corsiva</vt:lpstr>
      <vt:lpstr>Wingdings</vt:lpstr>
      <vt:lpstr>Office Theme</vt:lpstr>
      <vt:lpstr>8086 Assembler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Assembler Directives</dc:title>
  <dc:creator>shilpa m k</dc:creator>
  <cp:lastModifiedBy>Skanda</cp:lastModifiedBy>
  <cp:revision>2</cp:revision>
  <dcterms:created xsi:type="dcterms:W3CDTF">2017-07-28T05:55:49Z</dcterms:created>
  <dcterms:modified xsi:type="dcterms:W3CDTF">2019-12-29T09:30:52Z</dcterms:modified>
</cp:coreProperties>
</file>