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96" r:id="rId2"/>
    <p:sldId id="295" r:id="rId3"/>
    <p:sldId id="29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54460-A26B-4E87-A39C-A2BAABCA415D}" type="datetimeFigureOut">
              <a:rPr lang="en-US" smtClean="0"/>
              <a:t>12/29/2019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DCCC16-E543-439F-82F4-02340ED43D68}" type="slidenum">
              <a:rPr lang="en-US" smtClean="0"/>
              <a:t>‹#›</a:t>
            </a:fld>
            <a:endParaRPr lang="en-US"/>
          </a:p>
        </p:txBody>
      </p:sp>
    </p:spTree>
    <p:extLst>
      <p:ext uri="{BB962C8B-B14F-4D97-AF65-F5344CB8AC3E}">
        <p14:creationId xmlns:p14="http://schemas.microsoft.com/office/powerpoint/2010/main" val="2482964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F9C0192-48AB-4285-ADD4-AE81CAA6554B}" type="datetime1">
              <a:rPr lang="en-IN" smtClean="0"/>
              <a:t>29-12-2019</a:t>
            </a:fld>
            <a:endParaRPr lang="en-IN"/>
          </a:p>
        </p:txBody>
      </p:sp>
      <p:sp>
        <p:nvSpPr>
          <p:cNvPr id="5" name="Footer Placeholder 4"/>
          <p:cNvSpPr>
            <a:spLocks noGrp="1"/>
          </p:cNvSpPr>
          <p:nvPr>
            <p:ph type="ftr" sz="quarter" idx="11"/>
          </p:nvPr>
        </p:nvSpPr>
        <p:spPr/>
        <p:txBody>
          <a:bodyPr/>
          <a:lstStyle/>
          <a:p>
            <a:r>
              <a:rPr lang="en-IN" smtClean="0"/>
              <a:t>*****************************************************************</a:t>
            </a:r>
            <a:endParaRPr lang="en-IN"/>
          </a:p>
        </p:txBody>
      </p:sp>
      <p:sp>
        <p:nvSpPr>
          <p:cNvPr id="6" name="Slide Number Placeholder 5"/>
          <p:cNvSpPr>
            <a:spLocks noGrp="1"/>
          </p:cNvSpPr>
          <p:nvPr>
            <p:ph type="sldNum" sz="quarter" idx="12"/>
          </p:nvPr>
        </p:nvSpPr>
        <p:spPr/>
        <p:txBody>
          <a:bodyPr/>
          <a:lstStyle/>
          <a:p>
            <a:fld id="{D4AD5953-10EF-4773-B4E3-0084FC3E835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AAAD78-B4C4-4900-8BB8-F400719EF90B}" type="datetime1">
              <a:rPr lang="en-IN" smtClean="0"/>
              <a:t>29-12-2019</a:t>
            </a:fld>
            <a:endParaRPr lang="en-IN"/>
          </a:p>
        </p:txBody>
      </p:sp>
      <p:sp>
        <p:nvSpPr>
          <p:cNvPr id="5" name="Footer Placeholder 4"/>
          <p:cNvSpPr>
            <a:spLocks noGrp="1"/>
          </p:cNvSpPr>
          <p:nvPr>
            <p:ph type="ftr" sz="quarter" idx="11"/>
          </p:nvPr>
        </p:nvSpPr>
        <p:spPr/>
        <p:txBody>
          <a:bodyPr/>
          <a:lstStyle/>
          <a:p>
            <a:r>
              <a:rPr lang="en-IN" smtClean="0"/>
              <a:t>*****************************************************************</a:t>
            </a:r>
            <a:endParaRPr lang="en-IN"/>
          </a:p>
        </p:txBody>
      </p:sp>
      <p:sp>
        <p:nvSpPr>
          <p:cNvPr id="6" name="Slide Number Placeholder 5"/>
          <p:cNvSpPr>
            <a:spLocks noGrp="1"/>
          </p:cNvSpPr>
          <p:nvPr>
            <p:ph type="sldNum" sz="quarter" idx="12"/>
          </p:nvPr>
        </p:nvSpPr>
        <p:spPr/>
        <p:txBody>
          <a:bodyPr/>
          <a:lstStyle/>
          <a:p>
            <a:fld id="{D4AD5953-10EF-4773-B4E3-0084FC3E835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E6CEB56-ABC2-4195-A0DE-F49889D43866}" type="datetime1">
              <a:rPr lang="en-IN" smtClean="0"/>
              <a:t>29-12-2019</a:t>
            </a:fld>
            <a:endParaRPr lang="en-IN"/>
          </a:p>
        </p:txBody>
      </p:sp>
      <p:sp>
        <p:nvSpPr>
          <p:cNvPr id="5" name="Footer Placeholder 4"/>
          <p:cNvSpPr>
            <a:spLocks noGrp="1"/>
          </p:cNvSpPr>
          <p:nvPr>
            <p:ph type="ftr" sz="quarter" idx="11"/>
          </p:nvPr>
        </p:nvSpPr>
        <p:spPr/>
        <p:txBody>
          <a:bodyPr/>
          <a:lstStyle/>
          <a:p>
            <a:r>
              <a:rPr lang="en-IN" smtClean="0"/>
              <a:t>*****************************************************************</a:t>
            </a:r>
            <a:endParaRPr lang="en-IN"/>
          </a:p>
        </p:txBody>
      </p:sp>
      <p:sp>
        <p:nvSpPr>
          <p:cNvPr id="6" name="Slide Number Placeholder 5"/>
          <p:cNvSpPr>
            <a:spLocks noGrp="1"/>
          </p:cNvSpPr>
          <p:nvPr>
            <p:ph type="sldNum" sz="quarter" idx="12"/>
          </p:nvPr>
        </p:nvSpPr>
        <p:spPr/>
        <p:txBody>
          <a:bodyPr/>
          <a:lstStyle/>
          <a:p>
            <a:fld id="{D4AD5953-10EF-4773-B4E3-0084FC3E835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7D631D-8C83-4D9C-9049-154102BD3DAA}" type="datetime1">
              <a:rPr lang="en-IN" smtClean="0"/>
              <a:t>29-12-2019</a:t>
            </a:fld>
            <a:endParaRPr lang="en-IN"/>
          </a:p>
        </p:txBody>
      </p:sp>
      <p:sp>
        <p:nvSpPr>
          <p:cNvPr id="5" name="Footer Placeholder 4"/>
          <p:cNvSpPr>
            <a:spLocks noGrp="1"/>
          </p:cNvSpPr>
          <p:nvPr>
            <p:ph type="ftr" sz="quarter" idx="11"/>
          </p:nvPr>
        </p:nvSpPr>
        <p:spPr/>
        <p:txBody>
          <a:bodyPr/>
          <a:lstStyle/>
          <a:p>
            <a:r>
              <a:rPr lang="en-IN" smtClean="0"/>
              <a:t>*****************************************************************</a:t>
            </a:r>
            <a:endParaRPr lang="en-IN"/>
          </a:p>
        </p:txBody>
      </p:sp>
      <p:sp>
        <p:nvSpPr>
          <p:cNvPr id="6" name="Slide Number Placeholder 5"/>
          <p:cNvSpPr>
            <a:spLocks noGrp="1"/>
          </p:cNvSpPr>
          <p:nvPr>
            <p:ph type="sldNum" sz="quarter" idx="12"/>
          </p:nvPr>
        </p:nvSpPr>
        <p:spPr/>
        <p:txBody>
          <a:bodyPr/>
          <a:lstStyle/>
          <a:p>
            <a:fld id="{D4AD5953-10EF-4773-B4E3-0084FC3E835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9F0DCD-4E2E-48CA-9160-14649A8E762D}" type="datetime1">
              <a:rPr lang="en-IN" smtClean="0"/>
              <a:t>29-12-2019</a:t>
            </a:fld>
            <a:endParaRPr lang="en-IN"/>
          </a:p>
        </p:txBody>
      </p:sp>
      <p:sp>
        <p:nvSpPr>
          <p:cNvPr id="5" name="Footer Placeholder 4"/>
          <p:cNvSpPr>
            <a:spLocks noGrp="1"/>
          </p:cNvSpPr>
          <p:nvPr>
            <p:ph type="ftr" sz="quarter" idx="11"/>
          </p:nvPr>
        </p:nvSpPr>
        <p:spPr/>
        <p:txBody>
          <a:bodyPr/>
          <a:lstStyle/>
          <a:p>
            <a:r>
              <a:rPr lang="en-IN" smtClean="0"/>
              <a:t>*****************************************************************</a:t>
            </a:r>
            <a:endParaRPr lang="en-IN"/>
          </a:p>
        </p:txBody>
      </p:sp>
      <p:sp>
        <p:nvSpPr>
          <p:cNvPr id="6" name="Slide Number Placeholder 5"/>
          <p:cNvSpPr>
            <a:spLocks noGrp="1"/>
          </p:cNvSpPr>
          <p:nvPr>
            <p:ph type="sldNum" sz="quarter" idx="12"/>
          </p:nvPr>
        </p:nvSpPr>
        <p:spPr/>
        <p:txBody>
          <a:bodyPr/>
          <a:lstStyle/>
          <a:p>
            <a:fld id="{D4AD5953-10EF-4773-B4E3-0084FC3E835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9130636-BCB1-4CA1-8875-82BD4055E429}" type="datetime1">
              <a:rPr lang="en-IN" smtClean="0"/>
              <a:t>29-12-2019</a:t>
            </a:fld>
            <a:endParaRPr lang="en-IN"/>
          </a:p>
        </p:txBody>
      </p:sp>
      <p:sp>
        <p:nvSpPr>
          <p:cNvPr id="6" name="Footer Placeholder 5"/>
          <p:cNvSpPr>
            <a:spLocks noGrp="1"/>
          </p:cNvSpPr>
          <p:nvPr>
            <p:ph type="ftr" sz="quarter" idx="11"/>
          </p:nvPr>
        </p:nvSpPr>
        <p:spPr/>
        <p:txBody>
          <a:bodyPr/>
          <a:lstStyle/>
          <a:p>
            <a:r>
              <a:rPr lang="en-IN" smtClean="0"/>
              <a:t>*****************************************************************</a:t>
            </a:r>
            <a:endParaRPr lang="en-IN"/>
          </a:p>
        </p:txBody>
      </p:sp>
      <p:sp>
        <p:nvSpPr>
          <p:cNvPr id="7" name="Slide Number Placeholder 6"/>
          <p:cNvSpPr>
            <a:spLocks noGrp="1"/>
          </p:cNvSpPr>
          <p:nvPr>
            <p:ph type="sldNum" sz="quarter" idx="12"/>
          </p:nvPr>
        </p:nvSpPr>
        <p:spPr/>
        <p:txBody>
          <a:bodyPr/>
          <a:lstStyle/>
          <a:p>
            <a:fld id="{D4AD5953-10EF-4773-B4E3-0084FC3E835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8373315-503E-4DBE-B9DA-9FD64B179C00}" type="datetime1">
              <a:rPr lang="en-IN" smtClean="0"/>
              <a:t>29-12-2019</a:t>
            </a:fld>
            <a:endParaRPr lang="en-IN"/>
          </a:p>
        </p:txBody>
      </p:sp>
      <p:sp>
        <p:nvSpPr>
          <p:cNvPr id="8" name="Footer Placeholder 7"/>
          <p:cNvSpPr>
            <a:spLocks noGrp="1"/>
          </p:cNvSpPr>
          <p:nvPr>
            <p:ph type="ftr" sz="quarter" idx="11"/>
          </p:nvPr>
        </p:nvSpPr>
        <p:spPr/>
        <p:txBody>
          <a:bodyPr/>
          <a:lstStyle/>
          <a:p>
            <a:r>
              <a:rPr lang="en-IN" smtClean="0"/>
              <a:t>*****************************************************************</a:t>
            </a:r>
            <a:endParaRPr lang="en-IN"/>
          </a:p>
        </p:txBody>
      </p:sp>
      <p:sp>
        <p:nvSpPr>
          <p:cNvPr id="9" name="Slide Number Placeholder 8"/>
          <p:cNvSpPr>
            <a:spLocks noGrp="1"/>
          </p:cNvSpPr>
          <p:nvPr>
            <p:ph type="sldNum" sz="quarter" idx="12"/>
          </p:nvPr>
        </p:nvSpPr>
        <p:spPr/>
        <p:txBody>
          <a:bodyPr/>
          <a:lstStyle/>
          <a:p>
            <a:fld id="{D4AD5953-10EF-4773-B4E3-0084FC3E835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2145CC0-91D1-484B-96FD-D6E1C45415A8}" type="datetime1">
              <a:rPr lang="en-IN" smtClean="0"/>
              <a:t>29-12-2019</a:t>
            </a:fld>
            <a:endParaRPr lang="en-IN"/>
          </a:p>
        </p:txBody>
      </p:sp>
      <p:sp>
        <p:nvSpPr>
          <p:cNvPr id="4" name="Footer Placeholder 3"/>
          <p:cNvSpPr>
            <a:spLocks noGrp="1"/>
          </p:cNvSpPr>
          <p:nvPr>
            <p:ph type="ftr" sz="quarter" idx="11"/>
          </p:nvPr>
        </p:nvSpPr>
        <p:spPr/>
        <p:txBody>
          <a:bodyPr/>
          <a:lstStyle/>
          <a:p>
            <a:r>
              <a:rPr lang="en-IN" smtClean="0"/>
              <a:t>*****************************************************************</a:t>
            </a:r>
            <a:endParaRPr lang="en-IN"/>
          </a:p>
        </p:txBody>
      </p:sp>
      <p:sp>
        <p:nvSpPr>
          <p:cNvPr id="5" name="Slide Number Placeholder 4"/>
          <p:cNvSpPr>
            <a:spLocks noGrp="1"/>
          </p:cNvSpPr>
          <p:nvPr>
            <p:ph type="sldNum" sz="quarter" idx="12"/>
          </p:nvPr>
        </p:nvSpPr>
        <p:spPr/>
        <p:txBody>
          <a:bodyPr/>
          <a:lstStyle/>
          <a:p>
            <a:fld id="{D4AD5953-10EF-4773-B4E3-0084FC3E835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5F824-FF3E-4639-90A1-909B3A1C7CAD}" type="datetime1">
              <a:rPr lang="en-IN" smtClean="0"/>
              <a:t>29-12-2019</a:t>
            </a:fld>
            <a:endParaRPr lang="en-IN"/>
          </a:p>
        </p:txBody>
      </p:sp>
      <p:sp>
        <p:nvSpPr>
          <p:cNvPr id="3" name="Footer Placeholder 2"/>
          <p:cNvSpPr>
            <a:spLocks noGrp="1"/>
          </p:cNvSpPr>
          <p:nvPr>
            <p:ph type="ftr" sz="quarter" idx="11"/>
          </p:nvPr>
        </p:nvSpPr>
        <p:spPr/>
        <p:txBody>
          <a:bodyPr/>
          <a:lstStyle/>
          <a:p>
            <a:r>
              <a:rPr lang="en-IN" smtClean="0"/>
              <a:t>*****************************************************************</a:t>
            </a:r>
            <a:endParaRPr lang="en-IN"/>
          </a:p>
        </p:txBody>
      </p:sp>
      <p:sp>
        <p:nvSpPr>
          <p:cNvPr id="4" name="Slide Number Placeholder 3"/>
          <p:cNvSpPr>
            <a:spLocks noGrp="1"/>
          </p:cNvSpPr>
          <p:nvPr>
            <p:ph type="sldNum" sz="quarter" idx="12"/>
          </p:nvPr>
        </p:nvSpPr>
        <p:spPr/>
        <p:txBody>
          <a:bodyPr/>
          <a:lstStyle/>
          <a:p>
            <a:fld id="{D4AD5953-10EF-4773-B4E3-0084FC3E835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2D3902-620F-4172-8EEA-1D954F5485D2}" type="datetime1">
              <a:rPr lang="en-IN" smtClean="0"/>
              <a:t>29-12-2019</a:t>
            </a:fld>
            <a:endParaRPr lang="en-IN"/>
          </a:p>
        </p:txBody>
      </p:sp>
      <p:sp>
        <p:nvSpPr>
          <p:cNvPr id="6" name="Footer Placeholder 5"/>
          <p:cNvSpPr>
            <a:spLocks noGrp="1"/>
          </p:cNvSpPr>
          <p:nvPr>
            <p:ph type="ftr" sz="quarter" idx="11"/>
          </p:nvPr>
        </p:nvSpPr>
        <p:spPr/>
        <p:txBody>
          <a:bodyPr/>
          <a:lstStyle/>
          <a:p>
            <a:r>
              <a:rPr lang="en-IN" smtClean="0"/>
              <a:t>*****************************************************************</a:t>
            </a:r>
            <a:endParaRPr lang="en-IN"/>
          </a:p>
        </p:txBody>
      </p:sp>
      <p:sp>
        <p:nvSpPr>
          <p:cNvPr id="7" name="Slide Number Placeholder 6"/>
          <p:cNvSpPr>
            <a:spLocks noGrp="1"/>
          </p:cNvSpPr>
          <p:nvPr>
            <p:ph type="sldNum" sz="quarter" idx="12"/>
          </p:nvPr>
        </p:nvSpPr>
        <p:spPr/>
        <p:txBody>
          <a:bodyPr/>
          <a:lstStyle/>
          <a:p>
            <a:fld id="{D4AD5953-10EF-4773-B4E3-0084FC3E835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3DB4C0-9E96-4EAC-A278-9AB2151BD0CE}" type="datetime1">
              <a:rPr lang="en-IN" smtClean="0"/>
              <a:t>29-12-2019</a:t>
            </a:fld>
            <a:endParaRPr lang="en-IN"/>
          </a:p>
        </p:txBody>
      </p:sp>
      <p:sp>
        <p:nvSpPr>
          <p:cNvPr id="6" name="Footer Placeholder 5"/>
          <p:cNvSpPr>
            <a:spLocks noGrp="1"/>
          </p:cNvSpPr>
          <p:nvPr>
            <p:ph type="ftr" sz="quarter" idx="11"/>
          </p:nvPr>
        </p:nvSpPr>
        <p:spPr/>
        <p:txBody>
          <a:bodyPr/>
          <a:lstStyle/>
          <a:p>
            <a:r>
              <a:rPr lang="en-IN" smtClean="0"/>
              <a:t>*****************************************************************</a:t>
            </a:r>
            <a:endParaRPr lang="en-IN"/>
          </a:p>
        </p:txBody>
      </p:sp>
      <p:sp>
        <p:nvSpPr>
          <p:cNvPr id="7" name="Slide Number Placeholder 6"/>
          <p:cNvSpPr>
            <a:spLocks noGrp="1"/>
          </p:cNvSpPr>
          <p:nvPr>
            <p:ph type="sldNum" sz="quarter" idx="12"/>
          </p:nvPr>
        </p:nvSpPr>
        <p:spPr/>
        <p:txBody>
          <a:bodyPr/>
          <a:lstStyle/>
          <a:p>
            <a:fld id="{D4AD5953-10EF-4773-B4E3-0084FC3E835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E272A-573E-4F91-9984-6C645E16D3E1}" type="datetime1">
              <a:rPr lang="en-IN" smtClean="0"/>
              <a:t>29-12-2019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D5953-10EF-4773-B4E3-0084FC3E835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latin typeface="Algerian" pitchFamily="82" charset="0"/>
              </a:rPr>
              <a:t/>
            </a:r>
            <a:br>
              <a:rPr lang="en-GB" b="1" dirty="0" smtClean="0">
                <a:latin typeface="Algerian" pitchFamily="82" charset="0"/>
              </a:rPr>
            </a:br>
            <a:r>
              <a:rPr lang="en-GB" b="1" dirty="0" smtClean="0">
                <a:latin typeface="Algerian" pitchFamily="82" charset="0"/>
              </a:rPr>
              <a:t>8086 Instruction Set – 2</a:t>
            </a:r>
            <a:br>
              <a:rPr lang="en-GB" b="1" dirty="0" smtClean="0">
                <a:latin typeface="Algerian" pitchFamily="82" charset="0"/>
              </a:rPr>
            </a:br>
            <a:endParaRPr lang="en-IN" dirty="0">
              <a:latin typeface="Algerian" pitchFamily="82" charset="0"/>
            </a:endParaRPr>
          </a:p>
        </p:txBody>
      </p:sp>
      <p:sp>
        <p:nvSpPr>
          <p:cNvPr id="3" name="Content Placeholder 2"/>
          <p:cNvSpPr>
            <a:spLocks noGrp="1"/>
          </p:cNvSpPr>
          <p:nvPr>
            <p:ph idx="1"/>
          </p:nvPr>
        </p:nvSpPr>
        <p:spPr/>
        <p:txBody>
          <a:bodyPr/>
          <a:lstStyle/>
          <a:p>
            <a:pPr>
              <a:buFont typeface="Wingdings" pitchFamily="2" charset="2"/>
              <a:buChar char="Ø"/>
            </a:pPr>
            <a:endParaRPr lang="en-GB" b="1" dirty="0" smtClean="0">
              <a:solidFill>
                <a:srgbClr val="C00000"/>
              </a:solidFill>
              <a:latin typeface="Cambria Math" pitchFamily="18" charset="0"/>
              <a:ea typeface="Cambria Math" pitchFamily="18" charset="0"/>
            </a:endParaRPr>
          </a:p>
          <a:p>
            <a:pPr>
              <a:buFont typeface="Wingdings" pitchFamily="2" charset="2"/>
              <a:buChar char="Ø"/>
            </a:pPr>
            <a:endParaRPr lang="en-GB" b="1" dirty="0">
              <a:solidFill>
                <a:srgbClr val="C00000"/>
              </a:solidFill>
              <a:latin typeface="Cambria Math" pitchFamily="18" charset="0"/>
              <a:ea typeface="Cambria Math" pitchFamily="18" charset="0"/>
            </a:endParaRPr>
          </a:p>
          <a:p>
            <a:pPr>
              <a:buFont typeface="Wingdings" pitchFamily="2" charset="2"/>
              <a:buChar char="Ø"/>
            </a:pPr>
            <a:r>
              <a:rPr lang="en-GB" b="1" dirty="0" smtClean="0">
                <a:solidFill>
                  <a:srgbClr val="C00000"/>
                </a:solidFill>
                <a:latin typeface="Cambria Math" pitchFamily="18" charset="0"/>
                <a:ea typeface="Cambria Math" pitchFamily="18" charset="0"/>
              </a:rPr>
              <a:t>String instructions,</a:t>
            </a:r>
          </a:p>
          <a:p>
            <a:pPr>
              <a:buFont typeface="Wingdings" pitchFamily="2" charset="2"/>
              <a:buChar char="Ø"/>
            </a:pPr>
            <a:r>
              <a:rPr lang="en-GB" b="1" dirty="0" smtClean="0">
                <a:solidFill>
                  <a:srgbClr val="C00000"/>
                </a:solidFill>
                <a:latin typeface="Cambria Math" pitchFamily="18" charset="0"/>
                <a:ea typeface="Cambria Math" pitchFamily="18" charset="0"/>
              </a:rPr>
              <a:t>Flag control instructions,</a:t>
            </a:r>
          </a:p>
          <a:p>
            <a:pPr>
              <a:buFont typeface="Wingdings" pitchFamily="2" charset="2"/>
              <a:buChar char="Ø"/>
            </a:pPr>
            <a:r>
              <a:rPr lang="en-GB" b="1" dirty="0" smtClean="0">
                <a:solidFill>
                  <a:srgbClr val="C00000"/>
                </a:solidFill>
                <a:latin typeface="Cambria Math" pitchFamily="18" charset="0"/>
                <a:ea typeface="Cambria Math" pitchFamily="18" charset="0"/>
              </a:rPr>
              <a:t>Miscellaneous instructions.</a:t>
            </a:r>
          </a:p>
          <a:p>
            <a:pPr>
              <a:buFont typeface="Wingdings" pitchFamily="2" charset="2"/>
              <a:buChar char="Ø"/>
            </a:pPr>
            <a:r>
              <a:rPr lang="en-GB" b="1" dirty="0" smtClean="0">
                <a:solidFill>
                  <a:srgbClr val="C00000"/>
                </a:solidFill>
                <a:latin typeface="Cambria Math" pitchFamily="18" charset="0"/>
                <a:ea typeface="Cambria Math" pitchFamily="18" charset="0"/>
              </a:rPr>
              <a:t> Programs based on String instructions.</a:t>
            </a:r>
            <a:endParaRPr lang="en-IN" b="1" dirty="0" smtClean="0">
              <a:solidFill>
                <a:srgbClr val="C00000"/>
              </a:solidFill>
              <a:latin typeface="Cambria Math" pitchFamily="18" charset="0"/>
              <a:ea typeface="Cambria Math" pitchFamily="18" charset="0"/>
            </a:endParaRPr>
          </a:p>
          <a:p>
            <a:endParaRPr lang="en-IN" dirty="0"/>
          </a:p>
        </p:txBody>
      </p:sp>
      <p:sp>
        <p:nvSpPr>
          <p:cNvPr id="4" name="Footer Placeholder 3"/>
          <p:cNvSpPr>
            <a:spLocks noGrp="1"/>
          </p:cNvSpPr>
          <p:nvPr>
            <p:ph type="ftr" sz="quarter" idx="11"/>
          </p:nvPr>
        </p:nvSpPr>
        <p:spPr/>
        <p:txBody>
          <a:bodyPr/>
          <a:lstStyle/>
          <a:p>
            <a:r>
              <a:rPr lang="en-IN" smtClean="0"/>
              <a:t>*****************************************************************</a:t>
            </a:r>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smtClean="0"/>
              <a:t>*****************************************************************</a:t>
            </a:r>
            <a:endParaRPr lang="en-US" altLang="en-US"/>
          </a:p>
        </p:txBody>
      </p:sp>
      <p:sp>
        <p:nvSpPr>
          <p:cNvPr id="140293" name="Rectangle 2"/>
          <p:cNvSpPr>
            <a:spLocks noGrp="1" noChangeArrowheads="1"/>
          </p:cNvSpPr>
          <p:nvPr>
            <p:ph type="title"/>
          </p:nvPr>
        </p:nvSpPr>
        <p:spPr>
          <a:xfrm>
            <a:off x="304800" y="114300"/>
            <a:ext cx="8229600" cy="712788"/>
          </a:xfrm>
        </p:spPr>
        <p:txBody>
          <a:bodyPr/>
          <a:lstStyle/>
          <a:p>
            <a:pPr eaLnBrk="1" hangingPunct="1"/>
            <a:r>
              <a:rPr lang="en-US" sz="3800" smtClean="0"/>
              <a:t>Example…</a:t>
            </a:r>
          </a:p>
        </p:txBody>
      </p:sp>
      <p:sp>
        <p:nvSpPr>
          <p:cNvPr id="140294" name="Rectangle 3"/>
          <p:cNvSpPr>
            <a:spLocks noGrp="1" noChangeArrowheads="1"/>
          </p:cNvSpPr>
          <p:nvPr>
            <p:ph type="body" idx="1"/>
          </p:nvPr>
        </p:nvSpPr>
        <p:spPr>
          <a:xfrm>
            <a:off x="533400" y="1143000"/>
            <a:ext cx="8229600" cy="5029200"/>
          </a:xfrm>
        </p:spPr>
        <p:txBody>
          <a:bodyPr/>
          <a:lstStyle/>
          <a:p>
            <a:pPr eaLnBrk="1" hangingPunct="1">
              <a:lnSpc>
                <a:spcPct val="90000"/>
              </a:lnSpc>
              <a:buFont typeface="Wingdings" pitchFamily="2" charset="2"/>
              <a:buNone/>
            </a:pPr>
            <a:r>
              <a:rPr lang="en-US" sz="2600" smtClean="0"/>
              <a:t>DATA SEGMENT</a:t>
            </a:r>
          </a:p>
          <a:p>
            <a:pPr eaLnBrk="1" hangingPunct="1">
              <a:lnSpc>
                <a:spcPct val="90000"/>
              </a:lnSpc>
              <a:buFont typeface="Wingdings" pitchFamily="2" charset="2"/>
              <a:buNone/>
            </a:pPr>
            <a:r>
              <a:rPr lang="en-US" sz="2600" smtClean="0"/>
              <a:t>	TEST_MSG DB ‘HELLO’		</a:t>
            </a:r>
          </a:p>
          <a:p>
            <a:pPr eaLnBrk="1" hangingPunct="1">
              <a:lnSpc>
                <a:spcPct val="90000"/>
              </a:lnSpc>
              <a:buFont typeface="Wingdings" pitchFamily="2" charset="2"/>
              <a:buNone/>
            </a:pPr>
            <a:r>
              <a:rPr lang="en-US" sz="2600" smtClean="0"/>
              <a:t>	NEW_LOC DB 5 DUP(0)</a:t>
            </a:r>
          </a:p>
          <a:p>
            <a:pPr eaLnBrk="1" hangingPunct="1">
              <a:lnSpc>
                <a:spcPct val="90000"/>
              </a:lnSpc>
              <a:buFont typeface="Wingdings" pitchFamily="2" charset="2"/>
              <a:buNone/>
            </a:pPr>
            <a:r>
              <a:rPr lang="en-US" sz="2600" smtClean="0"/>
              <a:t>DATA ENDS</a:t>
            </a:r>
          </a:p>
          <a:p>
            <a:pPr eaLnBrk="1" hangingPunct="1">
              <a:lnSpc>
                <a:spcPct val="90000"/>
              </a:lnSpc>
              <a:buFont typeface="Wingdings" pitchFamily="2" charset="2"/>
              <a:buNone/>
            </a:pPr>
            <a:endParaRPr lang="en-US" sz="2600" smtClean="0"/>
          </a:p>
          <a:p>
            <a:pPr eaLnBrk="1" hangingPunct="1">
              <a:lnSpc>
                <a:spcPct val="90000"/>
              </a:lnSpc>
              <a:buFont typeface="Wingdings" pitchFamily="2" charset="2"/>
              <a:buNone/>
            </a:pPr>
            <a:r>
              <a:rPr lang="en-US" sz="2600" smtClean="0"/>
              <a:t>CODE SEGMENT</a:t>
            </a:r>
          </a:p>
          <a:p>
            <a:pPr eaLnBrk="1" hangingPunct="1">
              <a:lnSpc>
                <a:spcPct val="90000"/>
              </a:lnSpc>
              <a:buFont typeface="Wingdings" pitchFamily="2" charset="2"/>
              <a:buNone/>
            </a:pPr>
            <a:r>
              <a:rPr lang="en-US" sz="2600" smtClean="0"/>
              <a:t>	ASSUME CS:CODE, DS:DATA, ES:DATA</a:t>
            </a:r>
          </a:p>
          <a:p>
            <a:pPr eaLnBrk="1" hangingPunct="1">
              <a:lnSpc>
                <a:spcPct val="90000"/>
              </a:lnSpc>
              <a:buFont typeface="Wingdings" pitchFamily="2" charset="2"/>
              <a:buNone/>
            </a:pPr>
            <a:r>
              <a:rPr lang="en-US" sz="2600" smtClean="0"/>
              <a:t>START:	MOV AX, DATA</a:t>
            </a:r>
          </a:p>
          <a:p>
            <a:pPr eaLnBrk="1" hangingPunct="1">
              <a:lnSpc>
                <a:spcPct val="90000"/>
              </a:lnSpc>
              <a:buFont typeface="Wingdings" pitchFamily="2" charset="2"/>
              <a:buNone/>
            </a:pPr>
            <a:r>
              <a:rPr lang="en-US" sz="2600" smtClean="0"/>
              <a:t>			MOV DS, AX</a:t>
            </a:r>
          </a:p>
          <a:p>
            <a:pPr eaLnBrk="1" hangingPunct="1">
              <a:lnSpc>
                <a:spcPct val="90000"/>
              </a:lnSpc>
              <a:buFont typeface="Wingdings" pitchFamily="2" charset="2"/>
              <a:buNone/>
            </a:pPr>
            <a:r>
              <a:rPr lang="en-US" sz="2600" smtClean="0"/>
              <a:t>			MOV ES, AX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ltLang="en-US" smtClean="0"/>
              <a:t>*****************************************************************</a:t>
            </a:r>
            <a:endParaRPr lang="en-US" altLang="en-US"/>
          </a:p>
        </p:txBody>
      </p:sp>
      <p:sp>
        <p:nvSpPr>
          <p:cNvPr id="141317" name="Rectangle 3"/>
          <p:cNvSpPr>
            <a:spLocks noGrp="1" noChangeArrowheads="1"/>
          </p:cNvSpPr>
          <p:nvPr>
            <p:ph type="body" idx="1"/>
          </p:nvPr>
        </p:nvSpPr>
        <p:spPr>
          <a:xfrm>
            <a:off x="457200" y="609600"/>
            <a:ext cx="8229600" cy="5029200"/>
          </a:xfrm>
        </p:spPr>
        <p:txBody>
          <a:bodyPr/>
          <a:lstStyle/>
          <a:p>
            <a:pPr eaLnBrk="1" hangingPunct="1">
              <a:lnSpc>
                <a:spcPct val="90000"/>
              </a:lnSpc>
              <a:buFont typeface="Wingdings" pitchFamily="2" charset="2"/>
              <a:buNone/>
            </a:pPr>
            <a:r>
              <a:rPr lang="en-US" sz="2800" smtClean="0"/>
              <a:t>		LEA  SI, TEST_MSG</a:t>
            </a:r>
          </a:p>
          <a:p>
            <a:pPr eaLnBrk="1" hangingPunct="1">
              <a:lnSpc>
                <a:spcPct val="90000"/>
              </a:lnSpc>
              <a:buFont typeface="Wingdings" pitchFamily="2" charset="2"/>
              <a:buNone/>
            </a:pPr>
            <a:r>
              <a:rPr lang="en-US" sz="2800" smtClean="0"/>
              <a:t>		LEA  DI, NEW_LOC</a:t>
            </a:r>
          </a:p>
          <a:p>
            <a:pPr eaLnBrk="1" hangingPunct="1">
              <a:lnSpc>
                <a:spcPct val="90000"/>
              </a:lnSpc>
              <a:buFont typeface="Wingdings" pitchFamily="2" charset="2"/>
              <a:buNone/>
            </a:pPr>
            <a:r>
              <a:rPr lang="en-US" sz="2800" smtClean="0"/>
              <a:t>		MOV CX, 05</a:t>
            </a:r>
          </a:p>
          <a:p>
            <a:pPr eaLnBrk="1" hangingPunct="1">
              <a:lnSpc>
                <a:spcPct val="90000"/>
              </a:lnSpc>
              <a:buFont typeface="Wingdings" pitchFamily="2" charset="2"/>
              <a:buNone/>
            </a:pPr>
            <a:r>
              <a:rPr lang="en-US" sz="2800" smtClean="0"/>
              <a:t>		CLD</a:t>
            </a:r>
          </a:p>
          <a:p>
            <a:pPr eaLnBrk="1" hangingPunct="1">
              <a:lnSpc>
                <a:spcPct val="90000"/>
              </a:lnSpc>
              <a:buFont typeface="Wingdings" pitchFamily="2" charset="2"/>
              <a:buNone/>
            </a:pPr>
            <a:r>
              <a:rPr lang="en-US" sz="2800" smtClean="0"/>
              <a:t>		REP  MOVSB</a:t>
            </a:r>
          </a:p>
          <a:p>
            <a:pPr eaLnBrk="1" hangingPunct="1">
              <a:lnSpc>
                <a:spcPct val="90000"/>
              </a:lnSpc>
              <a:buFont typeface="Wingdings" pitchFamily="2" charset="2"/>
              <a:buNone/>
            </a:pPr>
            <a:r>
              <a:rPr lang="en-US" sz="2800" smtClean="0"/>
              <a:t>		MOV AH, 4CH</a:t>
            </a:r>
          </a:p>
          <a:p>
            <a:pPr eaLnBrk="1" hangingPunct="1">
              <a:lnSpc>
                <a:spcPct val="90000"/>
              </a:lnSpc>
              <a:buFont typeface="Wingdings" pitchFamily="2" charset="2"/>
              <a:buNone/>
            </a:pPr>
            <a:r>
              <a:rPr lang="en-US" sz="2800" smtClean="0"/>
              <a:t>		INT 21H</a:t>
            </a:r>
          </a:p>
          <a:p>
            <a:pPr eaLnBrk="1" hangingPunct="1">
              <a:lnSpc>
                <a:spcPct val="90000"/>
              </a:lnSpc>
              <a:buFont typeface="Wingdings" pitchFamily="2" charset="2"/>
              <a:buNone/>
            </a:pPr>
            <a:r>
              <a:rPr lang="en-US" sz="2800" smtClean="0"/>
              <a:t>	CODE ENDS</a:t>
            </a:r>
          </a:p>
          <a:p>
            <a:pPr eaLnBrk="1" hangingPunct="1">
              <a:lnSpc>
                <a:spcPct val="90000"/>
              </a:lnSpc>
              <a:buFont typeface="Wingdings" pitchFamily="2" charset="2"/>
              <a:buNone/>
            </a:pPr>
            <a:r>
              <a:rPr lang="en-US" sz="2800" smtClean="0"/>
              <a:t>	END START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ltLang="en-US" smtClean="0"/>
              <a:t>*****************************************************************</a:t>
            </a:r>
            <a:endParaRPr lang="en-US" altLang="en-US"/>
          </a:p>
        </p:txBody>
      </p:sp>
      <p:sp>
        <p:nvSpPr>
          <p:cNvPr id="142341" name="Rectangle 3"/>
          <p:cNvSpPr>
            <a:spLocks noGrp="1" noChangeArrowheads="1"/>
          </p:cNvSpPr>
          <p:nvPr>
            <p:ph type="body" idx="1"/>
          </p:nvPr>
        </p:nvSpPr>
        <p:spPr>
          <a:xfrm>
            <a:off x="457200" y="609600"/>
            <a:ext cx="8229600" cy="5410200"/>
          </a:xfrm>
        </p:spPr>
        <p:txBody>
          <a:bodyPr/>
          <a:lstStyle/>
          <a:p>
            <a:pPr algn="just" eaLnBrk="1" hangingPunct="1">
              <a:lnSpc>
                <a:spcPct val="90000"/>
              </a:lnSpc>
              <a:buFont typeface="Wingdings" pitchFamily="2" charset="2"/>
              <a:buNone/>
            </a:pPr>
            <a:r>
              <a:rPr lang="en-US" sz="2800" b="1" i="1" u="sng" smtClean="0"/>
              <a:t>Note:</a:t>
            </a:r>
          </a:p>
          <a:p>
            <a:pPr algn="just" eaLnBrk="1" hangingPunct="1">
              <a:lnSpc>
                <a:spcPct val="90000"/>
              </a:lnSpc>
              <a:buFont typeface="Wingdings" pitchFamily="2" charset="2"/>
              <a:buNone/>
            </a:pPr>
            <a:endParaRPr lang="en-US" sz="2800" b="1" i="1" u="sng" smtClean="0"/>
          </a:p>
          <a:p>
            <a:pPr algn="just" eaLnBrk="1" hangingPunct="1">
              <a:lnSpc>
                <a:spcPct val="90000"/>
              </a:lnSpc>
            </a:pPr>
            <a:r>
              <a:rPr lang="en-US" sz="2800" smtClean="0"/>
              <a:t>The </a:t>
            </a:r>
            <a:r>
              <a:rPr lang="en-US" sz="2800" b="1" i="1" smtClean="0"/>
              <a:t>MOVSW</a:t>
            </a:r>
            <a:r>
              <a:rPr lang="en-US" sz="2800" smtClean="0"/>
              <a:t>  instruction can be used to move a string of words; Depending on the state of the direction flag, SI and DI will automatically be incremented or decremented by 2 after each word move</a:t>
            </a:r>
          </a:p>
          <a:p>
            <a:pPr algn="just" eaLnBrk="1" hangingPunct="1">
              <a:lnSpc>
                <a:spcPct val="90000"/>
              </a:lnSpc>
            </a:pPr>
            <a:endParaRPr lang="en-US" sz="2800" smtClean="0"/>
          </a:p>
          <a:p>
            <a:pPr algn="just" eaLnBrk="1" hangingPunct="1">
              <a:lnSpc>
                <a:spcPct val="90000"/>
              </a:lnSpc>
            </a:pPr>
            <a:r>
              <a:rPr lang="en-US" sz="2800" smtClean="0"/>
              <a:t>If the REP prefix is used, CX will be decremented by 1 after each word move, so CX should be initialized with the number of words in the string</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smtClean="0"/>
              <a:t>*****************************************************************</a:t>
            </a:r>
            <a:endParaRPr lang="en-US" altLang="en-US"/>
          </a:p>
        </p:txBody>
      </p:sp>
      <p:sp>
        <p:nvSpPr>
          <p:cNvPr id="152578" name="Rectangle 2"/>
          <p:cNvSpPr>
            <a:spLocks noGrp="1" noChangeArrowheads="1"/>
          </p:cNvSpPr>
          <p:nvPr>
            <p:ph type="title"/>
          </p:nvPr>
        </p:nvSpPr>
        <p:spPr>
          <a:xfrm>
            <a:off x="304800" y="277813"/>
            <a:ext cx="8382000" cy="788987"/>
          </a:xfrm>
        </p:spPr>
        <p:txBody>
          <a:bodyPr/>
          <a:lstStyle/>
          <a:p>
            <a:pPr eaLnBrk="1" hangingPunct="1">
              <a:defRPr/>
            </a:pPr>
            <a:r>
              <a:rPr lang="en-US" sz="3800" dirty="0" smtClean="0">
                <a:effectLst>
                  <a:outerShdw blurRad="38100" dist="38100" dir="2700000" algn="tl">
                    <a:srgbClr val="C0C0C0"/>
                  </a:outerShdw>
                </a:effectLst>
              </a:rPr>
              <a:t>Advantage of using MOVSB/MOVSW</a:t>
            </a:r>
            <a:r>
              <a:rPr lang="en-US" sz="3800" dirty="0" smtClean="0"/>
              <a:t>:</a:t>
            </a:r>
          </a:p>
        </p:txBody>
      </p:sp>
      <p:sp>
        <p:nvSpPr>
          <p:cNvPr id="143366" name="Rectangle 3"/>
          <p:cNvSpPr>
            <a:spLocks noGrp="1" noChangeArrowheads="1"/>
          </p:cNvSpPr>
          <p:nvPr>
            <p:ph type="body" idx="1"/>
          </p:nvPr>
        </p:nvSpPr>
        <p:spPr>
          <a:xfrm>
            <a:off x="457200" y="1722438"/>
            <a:ext cx="8229600" cy="4602162"/>
          </a:xfrm>
        </p:spPr>
        <p:txBody>
          <a:bodyPr/>
          <a:lstStyle/>
          <a:p>
            <a:pPr algn="just" eaLnBrk="1" hangingPunct="1"/>
            <a:r>
              <a:rPr lang="en-US" sz="2800" smtClean="0"/>
              <a:t>The string instruction is much more efficient than using a sequence of standard instructions, because the 8086 only has to fetch and decode the REP MOVSB instruction once</a:t>
            </a:r>
          </a:p>
          <a:p>
            <a:pPr algn="just" eaLnBrk="1" hangingPunct="1"/>
            <a:endParaRPr lang="en-US" sz="2800" smtClean="0"/>
          </a:p>
          <a:p>
            <a:pPr algn="just" eaLnBrk="1" hangingPunct="1"/>
            <a:r>
              <a:rPr lang="en-US" sz="2800" smtClean="0"/>
              <a:t>A standard instruction sequence such as MOV, MOV, INC, INC, LOOP etc would have to be fetched and decoded each time around the loop</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smtClean="0"/>
              <a:t>*****************************************************************</a:t>
            </a:r>
            <a:endParaRPr lang="en-US" altLang="en-US"/>
          </a:p>
        </p:txBody>
      </p:sp>
      <p:sp>
        <p:nvSpPr>
          <p:cNvPr id="144389" name="Rectangle 2"/>
          <p:cNvSpPr>
            <a:spLocks noGrp="1" noChangeArrowheads="1"/>
          </p:cNvSpPr>
          <p:nvPr>
            <p:ph type="title"/>
          </p:nvPr>
        </p:nvSpPr>
        <p:spPr>
          <a:xfrm>
            <a:off x="304800" y="152400"/>
            <a:ext cx="8229600" cy="1143000"/>
          </a:xfrm>
        </p:spPr>
        <p:txBody>
          <a:bodyPr>
            <a:normAutofit fontScale="90000"/>
          </a:bodyPr>
          <a:lstStyle/>
          <a:p>
            <a:pPr eaLnBrk="1" hangingPunct="1"/>
            <a:r>
              <a:rPr lang="en-US" sz="3800" smtClean="0"/>
              <a:t>Using the CMPSB /CMPSW(Compare String Byte/WORD)</a:t>
            </a:r>
          </a:p>
        </p:txBody>
      </p:sp>
      <p:sp>
        <p:nvSpPr>
          <p:cNvPr id="144390" name="Rectangle 3"/>
          <p:cNvSpPr>
            <a:spLocks noGrp="1" noChangeArrowheads="1"/>
          </p:cNvSpPr>
          <p:nvPr>
            <p:ph type="body" idx="1"/>
          </p:nvPr>
        </p:nvSpPr>
        <p:spPr>
          <a:xfrm>
            <a:off x="304800" y="2057400"/>
            <a:ext cx="8534400" cy="4343400"/>
          </a:xfrm>
        </p:spPr>
        <p:txBody>
          <a:bodyPr/>
          <a:lstStyle/>
          <a:p>
            <a:pPr algn="just" eaLnBrk="1" hangingPunct="1"/>
            <a:r>
              <a:rPr lang="en-US" sz="2800" smtClean="0"/>
              <a:t>The </a:t>
            </a:r>
            <a:r>
              <a:rPr lang="en-US" sz="2800" b="1" i="1" smtClean="0"/>
              <a:t>CMPSB</a:t>
            </a:r>
            <a:r>
              <a:rPr lang="en-US" sz="2800" smtClean="0"/>
              <a:t> instruction will compare the byte pointed to by SI with the byte pointed to by DI and set the flags according to the result</a:t>
            </a:r>
          </a:p>
          <a:p>
            <a:pPr algn="just" eaLnBrk="1" hangingPunct="1"/>
            <a:endParaRPr lang="en-US" sz="2800" smtClean="0"/>
          </a:p>
          <a:p>
            <a:pPr algn="just" eaLnBrk="1" hangingPunct="1"/>
            <a:r>
              <a:rPr lang="en-US" sz="2800" smtClean="0"/>
              <a:t>It also increment/decrement the pointers SI and DI (depending on DF) to point to the next string elements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ltLang="en-US" smtClean="0"/>
              <a:t>*****************************************************************</a:t>
            </a:r>
            <a:endParaRPr lang="en-US" altLang="en-US"/>
          </a:p>
        </p:txBody>
      </p:sp>
      <p:sp>
        <p:nvSpPr>
          <p:cNvPr id="145413" name="Rectangle 3"/>
          <p:cNvSpPr>
            <a:spLocks noGrp="1" noChangeArrowheads="1"/>
          </p:cNvSpPr>
          <p:nvPr>
            <p:ph type="body" idx="1"/>
          </p:nvPr>
        </p:nvSpPr>
        <p:spPr>
          <a:xfrm>
            <a:off x="457200" y="533400"/>
            <a:ext cx="8229600" cy="5216525"/>
          </a:xfrm>
        </p:spPr>
        <p:txBody>
          <a:bodyPr/>
          <a:lstStyle/>
          <a:p>
            <a:pPr algn="just" eaLnBrk="1" hangingPunct="1"/>
            <a:endParaRPr lang="en-US" sz="2800" smtClean="0"/>
          </a:p>
          <a:p>
            <a:pPr algn="just" eaLnBrk="1" hangingPunct="1"/>
            <a:r>
              <a:rPr lang="en-US" sz="2800" smtClean="0"/>
              <a:t>The </a:t>
            </a:r>
            <a:r>
              <a:rPr lang="en-US" sz="2800" b="1" i="1" smtClean="0"/>
              <a:t>REPE</a:t>
            </a:r>
            <a:r>
              <a:rPr lang="en-US" sz="2800" smtClean="0"/>
              <a:t> prefix in front of this instruction tells the 8086 to decrement the CX register after each compare, and repeat the CMPSB instruction if the compared bytes were equal </a:t>
            </a:r>
            <a:r>
              <a:rPr lang="en-US" sz="2800" b="1" i="1" smtClean="0"/>
              <a:t>AND</a:t>
            </a:r>
            <a:r>
              <a:rPr lang="en-US" sz="2800" smtClean="0"/>
              <a:t> CX is not yet decremented down to zero</a:t>
            </a:r>
          </a:p>
          <a:p>
            <a:pPr algn="just" eaLnBrk="1" hangingPunct="1"/>
            <a:endParaRPr lang="en-US" sz="2800" smtClean="0"/>
          </a:p>
          <a:p>
            <a:pPr algn="just" eaLnBrk="1" hangingPunct="1"/>
            <a:r>
              <a:rPr lang="en-US" sz="2800" smtClean="0"/>
              <a:t>There are 2 conditions that will stop the repetition: CX=0 or string bytes or words not equal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smtClean="0"/>
              <a:t>*****************************************************************</a:t>
            </a:r>
            <a:endParaRPr lang="en-US" altLang="en-US"/>
          </a:p>
        </p:txBody>
      </p:sp>
      <p:sp>
        <p:nvSpPr>
          <p:cNvPr id="146437" name="Rectangle 2"/>
          <p:cNvSpPr>
            <a:spLocks noGrp="1" noChangeArrowheads="1"/>
          </p:cNvSpPr>
          <p:nvPr>
            <p:ph type="title"/>
          </p:nvPr>
        </p:nvSpPr>
        <p:spPr>
          <a:xfrm>
            <a:off x="304800" y="127000"/>
            <a:ext cx="8229600" cy="638175"/>
          </a:xfrm>
        </p:spPr>
        <p:txBody>
          <a:bodyPr>
            <a:normAutofit fontScale="90000"/>
          </a:bodyPr>
          <a:lstStyle/>
          <a:p>
            <a:pPr eaLnBrk="1" hangingPunct="1"/>
            <a:r>
              <a:rPr lang="en-US" sz="3800" smtClean="0"/>
              <a:t>Example</a:t>
            </a:r>
          </a:p>
        </p:txBody>
      </p:sp>
      <p:sp>
        <p:nvSpPr>
          <p:cNvPr id="146438" name="Rectangle 3"/>
          <p:cNvSpPr>
            <a:spLocks noGrp="1" noChangeArrowheads="1"/>
          </p:cNvSpPr>
          <p:nvPr>
            <p:ph type="body" idx="1"/>
          </p:nvPr>
        </p:nvSpPr>
        <p:spPr>
          <a:xfrm>
            <a:off x="457200" y="1295400"/>
            <a:ext cx="8229600" cy="4830763"/>
          </a:xfrm>
        </p:spPr>
        <p:txBody>
          <a:bodyPr/>
          <a:lstStyle/>
          <a:p>
            <a:pPr eaLnBrk="1" hangingPunct="1">
              <a:lnSpc>
                <a:spcPct val="90000"/>
              </a:lnSpc>
              <a:buFont typeface="Wingdings" pitchFamily="2" charset="2"/>
              <a:buNone/>
            </a:pPr>
            <a:r>
              <a:rPr lang="en-US" sz="2600" smtClean="0"/>
              <a:t>DATA SEGMENT</a:t>
            </a:r>
          </a:p>
          <a:p>
            <a:pPr eaLnBrk="1" hangingPunct="1">
              <a:lnSpc>
                <a:spcPct val="90000"/>
              </a:lnSpc>
              <a:buFont typeface="Wingdings" pitchFamily="2" charset="2"/>
              <a:buNone/>
            </a:pPr>
            <a:r>
              <a:rPr lang="en-US" sz="2600" smtClean="0"/>
              <a:t>	STR1 DB ‘HELLO’</a:t>
            </a:r>
          </a:p>
          <a:p>
            <a:pPr eaLnBrk="1" hangingPunct="1">
              <a:lnSpc>
                <a:spcPct val="90000"/>
              </a:lnSpc>
              <a:buFont typeface="Wingdings" pitchFamily="2" charset="2"/>
              <a:buNone/>
            </a:pPr>
            <a:r>
              <a:rPr lang="en-US" sz="2600" smtClean="0"/>
              <a:t>	STR2 DB ‘HELLO’		 </a:t>
            </a:r>
          </a:p>
          <a:p>
            <a:pPr eaLnBrk="1" hangingPunct="1">
              <a:lnSpc>
                <a:spcPct val="90000"/>
              </a:lnSpc>
              <a:buFont typeface="Wingdings" pitchFamily="2" charset="2"/>
              <a:buNone/>
            </a:pPr>
            <a:r>
              <a:rPr lang="en-US" sz="2600" smtClean="0"/>
              <a:t>DATA ENDS</a:t>
            </a:r>
          </a:p>
          <a:p>
            <a:pPr eaLnBrk="1" hangingPunct="1">
              <a:lnSpc>
                <a:spcPct val="90000"/>
              </a:lnSpc>
              <a:buFont typeface="Wingdings" pitchFamily="2" charset="2"/>
              <a:buNone/>
            </a:pPr>
            <a:endParaRPr lang="en-US" sz="2600" smtClean="0"/>
          </a:p>
          <a:p>
            <a:pPr eaLnBrk="1" hangingPunct="1">
              <a:lnSpc>
                <a:spcPct val="90000"/>
              </a:lnSpc>
              <a:buFont typeface="Wingdings" pitchFamily="2" charset="2"/>
              <a:buNone/>
            </a:pPr>
            <a:r>
              <a:rPr lang="en-US" sz="2600" smtClean="0"/>
              <a:t>CODE SEGMENT</a:t>
            </a:r>
          </a:p>
          <a:p>
            <a:pPr eaLnBrk="1" hangingPunct="1">
              <a:lnSpc>
                <a:spcPct val="90000"/>
              </a:lnSpc>
              <a:buFont typeface="Wingdings" pitchFamily="2" charset="2"/>
              <a:buNone/>
            </a:pPr>
            <a:r>
              <a:rPr lang="en-US" sz="2600" smtClean="0"/>
              <a:t>	ASSUME CS:CODE, DS:DATA, ES:DATA</a:t>
            </a:r>
          </a:p>
          <a:p>
            <a:pPr eaLnBrk="1" hangingPunct="1">
              <a:lnSpc>
                <a:spcPct val="90000"/>
              </a:lnSpc>
              <a:buFont typeface="Wingdings" pitchFamily="2" charset="2"/>
              <a:buNone/>
            </a:pPr>
            <a:r>
              <a:rPr lang="en-US" sz="2600" smtClean="0"/>
              <a:t>START:	MOV AX, DATA</a:t>
            </a:r>
          </a:p>
          <a:p>
            <a:pPr eaLnBrk="1" hangingPunct="1">
              <a:lnSpc>
                <a:spcPct val="90000"/>
              </a:lnSpc>
              <a:buFont typeface="Wingdings" pitchFamily="2" charset="2"/>
              <a:buNone/>
            </a:pPr>
            <a:r>
              <a:rPr lang="en-US" sz="2600" smtClean="0"/>
              <a:t>			MOV DS, AX</a:t>
            </a:r>
          </a:p>
          <a:p>
            <a:pPr eaLnBrk="1" hangingPunct="1">
              <a:lnSpc>
                <a:spcPct val="90000"/>
              </a:lnSpc>
              <a:buFont typeface="Wingdings" pitchFamily="2" charset="2"/>
              <a:buNone/>
            </a:pPr>
            <a:r>
              <a:rPr lang="en-US" sz="2600" smtClean="0"/>
              <a:t>			MOV ES, AX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ltLang="en-US" smtClean="0"/>
              <a:t>*****************************************************************</a:t>
            </a:r>
            <a:endParaRPr lang="en-US" altLang="en-US"/>
          </a:p>
        </p:txBody>
      </p:sp>
      <p:sp>
        <p:nvSpPr>
          <p:cNvPr id="147461" name="Rectangle 3"/>
          <p:cNvSpPr>
            <a:spLocks noGrp="1" noChangeArrowheads="1"/>
          </p:cNvSpPr>
          <p:nvPr>
            <p:ph type="body" idx="1"/>
          </p:nvPr>
        </p:nvSpPr>
        <p:spPr>
          <a:xfrm>
            <a:off x="457200" y="457200"/>
            <a:ext cx="8229600" cy="5715000"/>
          </a:xfrm>
        </p:spPr>
        <p:txBody>
          <a:bodyPr/>
          <a:lstStyle/>
          <a:p>
            <a:pPr eaLnBrk="1" hangingPunct="1">
              <a:lnSpc>
                <a:spcPct val="90000"/>
              </a:lnSpc>
              <a:buFont typeface="Wingdings" pitchFamily="2" charset="2"/>
              <a:buNone/>
            </a:pPr>
            <a:r>
              <a:rPr lang="en-US" sz="2100" smtClean="0"/>
              <a:t>			LEA  SI, STR1</a:t>
            </a:r>
          </a:p>
          <a:p>
            <a:pPr eaLnBrk="1" hangingPunct="1">
              <a:lnSpc>
                <a:spcPct val="90000"/>
              </a:lnSpc>
              <a:buFont typeface="Wingdings" pitchFamily="2" charset="2"/>
              <a:buNone/>
            </a:pPr>
            <a:r>
              <a:rPr lang="en-US" sz="2100" smtClean="0"/>
              <a:t>			LEA  DI, STR2</a:t>
            </a:r>
          </a:p>
          <a:p>
            <a:pPr eaLnBrk="1" hangingPunct="1">
              <a:lnSpc>
                <a:spcPct val="90000"/>
              </a:lnSpc>
              <a:buFont typeface="Wingdings" pitchFamily="2" charset="2"/>
              <a:buNone/>
            </a:pPr>
            <a:r>
              <a:rPr lang="en-US" sz="2100" smtClean="0"/>
              <a:t>			MOV CX, 05</a:t>
            </a:r>
          </a:p>
          <a:p>
            <a:pPr eaLnBrk="1" hangingPunct="1">
              <a:lnSpc>
                <a:spcPct val="90000"/>
              </a:lnSpc>
              <a:buFont typeface="Wingdings" pitchFamily="2" charset="2"/>
              <a:buNone/>
            </a:pPr>
            <a:r>
              <a:rPr lang="en-US" sz="2100" smtClean="0"/>
              <a:t>			CLD</a:t>
            </a:r>
          </a:p>
          <a:p>
            <a:pPr eaLnBrk="1" hangingPunct="1">
              <a:lnSpc>
                <a:spcPct val="90000"/>
              </a:lnSpc>
              <a:buFont typeface="Wingdings" pitchFamily="2" charset="2"/>
              <a:buNone/>
            </a:pPr>
            <a:r>
              <a:rPr lang="en-US" sz="2100" smtClean="0"/>
              <a:t>     REPE 	CMPSB</a:t>
            </a:r>
          </a:p>
          <a:p>
            <a:pPr eaLnBrk="1" hangingPunct="1">
              <a:lnSpc>
                <a:spcPct val="90000"/>
              </a:lnSpc>
              <a:buFont typeface="Wingdings" pitchFamily="2" charset="2"/>
              <a:buNone/>
            </a:pPr>
            <a:r>
              <a:rPr lang="en-US" sz="2100" smtClean="0"/>
              <a:t>			 JNE NOTEQUAL</a:t>
            </a:r>
          </a:p>
          <a:p>
            <a:pPr eaLnBrk="1" hangingPunct="1">
              <a:lnSpc>
                <a:spcPct val="90000"/>
              </a:lnSpc>
              <a:buFont typeface="Wingdings" pitchFamily="2" charset="2"/>
              <a:buNone/>
            </a:pPr>
            <a:r>
              <a:rPr lang="en-US" sz="2100" smtClean="0"/>
              <a:t>			; DISPLAY EQUAL</a:t>
            </a:r>
          </a:p>
          <a:p>
            <a:pPr eaLnBrk="1" hangingPunct="1">
              <a:lnSpc>
                <a:spcPct val="90000"/>
              </a:lnSpc>
              <a:buFont typeface="Wingdings" pitchFamily="2" charset="2"/>
              <a:buNone/>
            </a:pPr>
            <a:r>
              <a:rPr lang="en-US" sz="2100" smtClean="0"/>
              <a:t>			JMP EXIT</a:t>
            </a:r>
          </a:p>
          <a:p>
            <a:pPr eaLnBrk="1" hangingPunct="1">
              <a:lnSpc>
                <a:spcPct val="90000"/>
              </a:lnSpc>
              <a:buFont typeface="Wingdings" pitchFamily="2" charset="2"/>
              <a:buNone/>
            </a:pPr>
            <a:r>
              <a:rPr lang="en-US" sz="2100" smtClean="0"/>
              <a:t>NOTEQUAL:</a:t>
            </a:r>
          </a:p>
          <a:p>
            <a:pPr eaLnBrk="1" hangingPunct="1">
              <a:lnSpc>
                <a:spcPct val="90000"/>
              </a:lnSpc>
              <a:buFont typeface="Wingdings" pitchFamily="2" charset="2"/>
              <a:buNone/>
            </a:pPr>
            <a:r>
              <a:rPr lang="en-US" sz="2100" smtClean="0"/>
              <a:t>			; DISPLAY NOT EQUAL</a:t>
            </a:r>
          </a:p>
          <a:p>
            <a:pPr eaLnBrk="1" hangingPunct="1">
              <a:lnSpc>
                <a:spcPct val="90000"/>
              </a:lnSpc>
              <a:buFont typeface="Wingdings" pitchFamily="2" charset="2"/>
              <a:buNone/>
            </a:pPr>
            <a:endParaRPr lang="en-US" sz="2100" smtClean="0"/>
          </a:p>
          <a:p>
            <a:pPr eaLnBrk="1" hangingPunct="1">
              <a:lnSpc>
                <a:spcPct val="90000"/>
              </a:lnSpc>
              <a:buFont typeface="Wingdings" pitchFamily="2" charset="2"/>
              <a:buNone/>
            </a:pPr>
            <a:r>
              <a:rPr lang="en-US" sz="2100" smtClean="0"/>
              <a:t>	EXIT:	MOV AH, 4CH</a:t>
            </a:r>
          </a:p>
          <a:p>
            <a:pPr eaLnBrk="1" hangingPunct="1">
              <a:lnSpc>
                <a:spcPct val="90000"/>
              </a:lnSpc>
              <a:buFont typeface="Wingdings" pitchFamily="2" charset="2"/>
              <a:buNone/>
            </a:pPr>
            <a:r>
              <a:rPr lang="en-US" sz="2100" smtClean="0"/>
              <a:t>			INT 21H</a:t>
            </a:r>
          </a:p>
          <a:p>
            <a:pPr eaLnBrk="1" hangingPunct="1">
              <a:lnSpc>
                <a:spcPct val="90000"/>
              </a:lnSpc>
              <a:buFont typeface="Wingdings" pitchFamily="2" charset="2"/>
              <a:buNone/>
            </a:pPr>
            <a:r>
              <a:rPr lang="en-US" sz="2100" smtClean="0"/>
              <a:t>		 CODE ENDS</a:t>
            </a:r>
          </a:p>
          <a:p>
            <a:pPr eaLnBrk="1" hangingPunct="1">
              <a:lnSpc>
                <a:spcPct val="90000"/>
              </a:lnSpc>
              <a:buFont typeface="Wingdings" pitchFamily="2" charset="2"/>
              <a:buNone/>
            </a:pPr>
            <a:r>
              <a:rPr lang="en-US" sz="2100" smtClean="0"/>
              <a:t>		END START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smtClean="0"/>
              <a:t>*****************************************************************</a:t>
            </a:r>
            <a:endParaRPr lang="en-US" altLang="en-US"/>
          </a:p>
        </p:txBody>
      </p:sp>
      <p:sp>
        <p:nvSpPr>
          <p:cNvPr id="148485" name="Rectangle 2"/>
          <p:cNvSpPr>
            <a:spLocks noGrp="1" noChangeArrowheads="1"/>
          </p:cNvSpPr>
          <p:nvPr>
            <p:ph type="title"/>
          </p:nvPr>
        </p:nvSpPr>
        <p:spPr>
          <a:xfrm>
            <a:off x="371475" y="134938"/>
            <a:ext cx="8229600" cy="1139825"/>
          </a:xfrm>
        </p:spPr>
        <p:txBody>
          <a:bodyPr>
            <a:normAutofit fontScale="90000"/>
          </a:bodyPr>
          <a:lstStyle/>
          <a:p>
            <a:pPr algn="just" eaLnBrk="1" hangingPunct="1"/>
            <a:r>
              <a:rPr lang="en-US" sz="4000" smtClean="0"/>
              <a:t>SCASB, SCASW (Scan string byte, scan string word)</a:t>
            </a:r>
          </a:p>
        </p:txBody>
      </p:sp>
      <p:sp>
        <p:nvSpPr>
          <p:cNvPr id="148486" name="Rectangle 3"/>
          <p:cNvSpPr>
            <a:spLocks noGrp="1" noChangeArrowheads="1"/>
          </p:cNvSpPr>
          <p:nvPr>
            <p:ph type="body" idx="1"/>
          </p:nvPr>
        </p:nvSpPr>
        <p:spPr>
          <a:xfrm>
            <a:off x="457200" y="1933575"/>
            <a:ext cx="8229600" cy="4225925"/>
          </a:xfrm>
        </p:spPr>
        <p:txBody>
          <a:bodyPr/>
          <a:lstStyle/>
          <a:p>
            <a:pPr algn="just" eaLnBrk="1" hangingPunct="1">
              <a:lnSpc>
                <a:spcPct val="90000"/>
              </a:lnSpc>
            </a:pPr>
            <a:r>
              <a:rPr lang="en-US" sz="2800" smtClean="0"/>
              <a:t>This instruction is the same as the earlier CMPSB, CMPSW instructions, except for the fact that the source for comparison is the register AL for SCASB, or AX for SCASW</a:t>
            </a:r>
          </a:p>
          <a:p>
            <a:pPr algn="just" eaLnBrk="1" hangingPunct="1">
              <a:lnSpc>
                <a:spcPct val="90000"/>
              </a:lnSpc>
            </a:pPr>
            <a:endParaRPr lang="en-US" sz="2800" smtClean="0"/>
          </a:p>
          <a:p>
            <a:pPr algn="just" eaLnBrk="1" hangingPunct="1">
              <a:lnSpc>
                <a:spcPct val="90000"/>
              </a:lnSpc>
            </a:pPr>
            <a:r>
              <a:rPr lang="en-US" sz="2800" smtClean="0"/>
              <a:t>The destination is the same, namely, ES:DI, and on execution, DI will point to the next byte or word, based on the instruction and the direction flag as in the earlier cases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ltLang="en-US" smtClean="0"/>
              <a:t>*****************************************************************</a:t>
            </a:r>
            <a:endParaRPr lang="en-US" altLang="en-US"/>
          </a:p>
        </p:txBody>
      </p:sp>
      <p:sp>
        <p:nvSpPr>
          <p:cNvPr id="149509" name="Rectangle 3"/>
          <p:cNvSpPr>
            <a:spLocks noGrp="1" noChangeArrowheads="1"/>
          </p:cNvSpPr>
          <p:nvPr>
            <p:ph type="body" idx="1"/>
          </p:nvPr>
        </p:nvSpPr>
        <p:spPr>
          <a:xfrm>
            <a:off x="457200" y="576263"/>
            <a:ext cx="8229600" cy="5521325"/>
          </a:xfrm>
        </p:spPr>
        <p:txBody>
          <a:bodyPr/>
          <a:lstStyle/>
          <a:p>
            <a:pPr algn="just" eaLnBrk="1" hangingPunct="1"/>
            <a:r>
              <a:rPr lang="en-US" sz="2800" smtClean="0"/>
              <a:t>With CX initialized to the length of the destination array, and DI initialized to the array start address when D flag is reset, or to the end address of the array when the D flag is set, we can use the conditional instruction prefixes REPE (REPZ) or REPNE (REPNZ)</a:t>
            </a:r>
          </a:p>
          <a:p>
            <a:pPr algn="just" eaLnBrk="1" hangingPunct="1"/>
            <a:endParaRPr lang="en-US" sz="2800" smtClean="0"/>
          </a:p>
          <a:p>
            <a:pPr algn="just" eaLnBrk="1" hangingPunct="1"/>
            <a:r>
              <a:rPr lang="en-US" sz="2800" smtClean="0"/>
              <a:t>The repetition will then go on until the condition gets contradicted or until the register CX reaches zero (that is, the destination array is completed)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ltLang="en-US" smtClean="0"/>
              <a:t>*****************************************************************</a:t>
            </a:r>
            <a:endParaRPr lang="en-US" altLang="en-US"/>
          </a:p>
        </p:txBody>
      </p:sp>
      <p:sp>
        <p:nvSpPr>
          <p:cNvPr id="132101" name="Rectangle 2"/>
          <p:cNvSpPr>
            <a:spLocks noGrp="1" noChangeArrowheads="1"/>
          </p:cNvSpPr>
          <p:nvPr>
            <p:ph type="body" idx="1"/>
          </p:nvPr>
        </p:nvSpPr>
        <p:spPr>
          <a:xfrm>
            <a:off x="457200" y="533400"/>
            <a:ext cx="8229600" cy="5597525"/>
          </a:xfrm>
        </p:spPr>
        <p:txBody>
          <a:bodyPr/>
          <a:lstStyle/>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endParaRPr lang="en-US" smtClean="0"/>
          </a:p>
          <a:p>
            <a:pPr algn="ctr" eaLnBrk="1" hangingPunct="1">
              <a:buFont typeface="Wingdings" pitchFamily="2" charset="2"/>
              <a:buNone/>
            </a:pPr>
            <a:r>
              <a:rPr lang="en-US" sz="5400" b="1" i="1" smtClean="0">
                <a:solidFill>
                  <a:srgbClr val="990033"/>
                </a:solidFill>
                <a:latin typeface="Monotype Corsiva" pitchFamily="66" charset="0"/>
              </a:rPr>
              <a:t>String Instructions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smtClean="0"/>
              <a:t>*****************************************************************</a:t>
            </a:r>
            <a:endParaRPr lang="en-US" altLang="en-US"/>
          </a:p>
        </p:txBody>
      </p:sp>
      <p:sp>
        <p:nvSpPr>
          <p:cNvPr id="150533" name="Rectangle 2"/>
          <p:cNvSpPr>
            <a:spLocks noGrp="1" noChangeArrowheads="1"/>
          </p:cNvSpPr>
          <p:nvPr>
            <p:ph type="title"/>
          </p:nvPr>
        </p:nvSpPr>
        <p:spPr>
          <a:xfrm>
            <a:off x="304800" y="127000"/>
            <a:ext cx="8229600" cy="638175"/>
          </a:xfrm>
        </p:spPr>
        <p:txBody>
          <a:bodyPr>
            <a:normAutofit fontScale="90000"/>
          </a:bodyPr>
          <a:lstStyle/>
          <a:p>
            <a:pPr eaLnBrk="1" hangingPunct="1"/>
            <a:r>
              <a:rPr lang="en-US" sz="3800" smtClean="0"/>
              <a:t>Example:</a:t>
            </a:r>
          </a:p>
        </p:txBody>
      </p:sp>
      <p:sp>
        <p:nvSpPr>
          <p:cNvPr id="150534" name="Rectangle 3"/>
          <p:cNvSpPr>
            <a:spLocks noGrp="1" noChangeArrowheads="1"/>
          </p:cNvSpPr>
          <p:nvPr>
            <p:ph type="body" idx="1"/>
          </p:nvPr>
        </p:nvSpPr>
        <p:spPr>
          <a:xfrm>
            <a:off x="457200" y="1295400"/>
            <a:ext cx="8229600" cy="4830763"/>
          </a:xfrm>
        </p:spPr>
        <p:txBody>
          <a:bodyPr/>
          <a:lstStyle/>
          <a:p>
            <a:pPr eaLnBrk="1" hangingPunct="1">
              <a:lnSpc>
                <a:spcPct val="90000"/>
              </a:lnSpc>
              <a:buFont typeface="Wingdings" pitchFamily="2" charset="2"/>
              <a:buNone/>
            </a:pPr>
            <a:r>
              <a:rPr lang="en-US" sz="2600" smtClean="0"/>
              <a:t>;Scan a text string of 80 characters for a carriage return,0DH.</a:t>
            </a:r>
          </a:p>
          <a:p>
            <a:pPr eaLnBrk="1" hangingPunct="1">
              <a:lnSpc>
                <a:spcPct val="90000"/>
              </a:lnSpc>
              <a:buFont typeface="Wingdings" pitchFamily="2" charset="2"/>
              <a:buNone/>
            </a:pPr>
            <a:endParaRPr lang="en-US" sz="2600" smtClean="0"/>
          </a:p>
          <a:p>
            <a:pPr eaLnBrk="1" hangingPunct="1">
              <a:lnSpc>
                <a:spcPct val="90000"/>
              </a:lnSpc>
              <a:buFont typeface="Wingdings" pitchFamily="2" charset="2"/>
              <a:buNone/>
            </a:pPr>
            <a:endParaRPr lang="en-US" sz="2600" smtClean="0"/>
          </a:p>
          <a:p>
            <a:pPr eaLnBrk="1" hangingPunct="1">
              <a:lnSpc>
                <a:spcPct val="90000"/>
              </a:lnSpc>
              <a:buFont typeface="Wingdings" pitchFamily="2" charset="2"/>
              <a:buNone/>
            </a:pPr>
            <a:r>
              <a:rPr lang="en-US" sz="2600" smtClean="0"/>
              <a:t>MOV DI,OFFSET TEXT_STRING</a:t>
            </a:r>
          </a:p>
          <a:p>
            <a:pPr eaLnBrk="1" hangingPunct="1">
              <a:lnSpc>
                <a:spcPct val="90000"/>
              </a:lnSpc>
              <a:buFont typeface="Wingdings" pitchFamily="2" charset="2"/>
              <a:buNone/>
            </a:pPr>
            <a:r>
              <a:rPr lang="en-US" sz="2600" smtClean="0"/>
              <a:t>MOV AL,0DH</a:t>
            </a:r>
          </a:p>
          <a:p>
            <a:pPr eaLnBrk="1" hangingPunct="1">
              <a:lnSpc>
                <a:spcPct val="90000"/>
              </a:lnSpc>
              <a:buFont typeface="Wingdings" pitchFamily="2" charset="2"/>
              <a:buNone/>
            </a:pPr>
            <a:r>
              <a:rPr lang="en-US" sz="2600" smtClean="0"/>
              <a:t>MOV CX,80</a:t>
            </a:r>
          </a:p>
          <a:p>
            <a:pPr eaLnBrk="1" hangingPunct="1">
              <a:lnSpc>
                <a:spcPct val="90000"/>
              </a:lnSpc>
              <a:buFont typeface="Wingdings" pitchFamily="2" charset="2"/>
              <a:buNone/>
            </a:pPr>
            <a:r>
              <a:rPr lang="en-US" sz="2600" smtClean="0"/>
              <a:t>CLD</a:t>
            </a:r>
          </a:p>
          <a:p>
            <a:pPr eaLnBrk="1" hangingPunct="1">
              <a:lnSpc>
                <a:spcPct val="90000"/>
              </a:lnSpc>
              <a:buFont typeface="Wingdings" pitchFamily="2" charset="2"/>
              <a:buNone/>
            </a:pPr>
            <a:r>
              <a:rPr lang="en-US" sz="2600" smtClean="0"/>
              <a:t>REPNE SCASB TEXT_STRING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smtClean="0"/>
              <a:t>*****************************************************************</a:t>
            </a:r>
            <a:endParaRPr lang="en-US" altLang="en-US"/>
          </a:p>
        </p:txBody>
      </p:sp>
      <p:sp>
        <p:nvSpPr>
          <p:cNvPr id="151557" name="Rectangle 2"/>
          <p:cNvSpPr>
            <a:spLocks noGrp="1" noChangeArrowheads="1"/>
          </p:cNvSpPr>
          <p:nvPr>
            <p:ph type="title"/>
          </p:nvPr>
        </p:nvSpPr>
        <p:spPr>
          <a:xfrm>
            <a:off x="381000" y="152400"/>
            <a:ext cx="8229600" cy="1139825"/>
          </a:xfrm>
        </p:spPr>
        <p:txBody>
          <a:bodyPr>
            <a:normAutofit fontScale="90000"/>
          </a:bodyPr>
          <a:lstStyle/>
          <a:p>
            <a:pPr algn="just" eaLnBrk="1" hangingPunct="1"/>
            <a:r>
              <a:rPr lang="en-US" sz="3600" smtClean="0"/>
              <a:t>LODSB, LODSW: Load string byte into al, load string word into ax</a:t>
            </a:r>
          </a:p>
        </p:txBody>
      </p:sp>
      <p:sp>
        <p:nvSpPr>
          <p:cNvPr id="151558" name="Rectangle 3"/>
          <p:cNvSpPr>
            <a:spLocks noGrp="1" noChangeArrowheads="1"/>
          </p:cNvSpPr>
          <p:nvPr>
            <p:ph type="body" idx="1"/>
          </p:nvPr>
        </p:nvSpPr>
        <p:spPr>
          <a:xfrm>
            <a:off x="457200" y="1676400"/>
            <a:ext cx="8229600" cy="4302125"/>
          </a:xfrm>
        </p:spPr>
        <p:txBody>
          <a:bodyPr>
            <a:normAutofit lnSpcReduction="10000"/>
          </a:bodyPr>
          <a:lstStyle/>
          <a:p>
            <a:pPr algn="just" eaLnBrk="1" hangingPunct="1">
              <a:lnSpc>
                <a:spcPct val="90000"/>
              </a:lnSpc>
            </a:pPr>
            <a:r>
              <a:rPr lang="en-US" sz="2600" smtClean="0"/>
              <a:t>These instructions are similar to MOVSB, MOVSW except the destination of the move becomes AL for LODSB, and AX for LODSW</a:t>
            </a:r>
          </a:p>
          <a:p>
            <a:pPr algn="just" eaLnBrk="1" hangingPunct="1">
              <a:lnSpc>
                <a:spcPct val="90000"/>
              </a:lnSpc>
            </a:pPr>
            <a:endParaRPr lang="en-US" sz="2600" smtClean="0"/>
          </a:p>
          <a:p>
            <a:pPr algn="just" eaLnBrk="1" hangingPunct="1">
              <a:lnSpc>
                <a:spcPct val="90000"/>
              </a:lnSpc>
            </a:pPr>
            <a:r>
              <a:rPr lang="en-US" sz="2600" smtClean="0"/>
              <a:t>The source is DS:SI</a:t>
            </a:r>
          </a:p>
          <a:p>
            <a:pPr algn="just" eaLnBrk="1" hangingPunct="1">
              <a:lnSpc>
                <a:spcPct val="90000"/>
              </a:lnSpc>
            </a:pPr>
            <a:endParaRPr lang="en-US" sz="2600" smtClean="0"/>
          </a:p>
          <a:p>
            <a:pPr algn="just" eaLnBrk="1" hangingPunct="1">
              <a:lnSpc>
                <a:spcPct val="90000"/>
              </a:lnSpc>
            </a:pPr>
            <a:r>
              <a:rPr lang="en-US" sz="2600" smtClean="0"/>
              <a:t>On execution the data will come to the register AL or AX, and SI will be properly modified</a:t>
            </a:r>
          </a:p>
          <a:p>
            <a:pPr algn="just" eaLnBrk="1" hangingPunct="1">
              <a:lnSpc>
                <a:spcPct val="90000"/>
              </a:lnSpc>
            </a:pPr>
            <a:endParaRPr lang="en-US" sz="2600" smtClean="0"/>
          </a:p>
          <a:p>
            <a:pPr algn="just" eaLnBrk="1" hangingPunct="1">
              <a:lnSpc>
                <a:spcPct val="90000"/>
              </a:lnSpc>
            </a:pPr>
            <a:r>
              <a:rPr lang="en-US" sz="2600" smtClean="0"/>
              <a:t>The REP or REPE (REPZ) prefix are like in the MOVES instructions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smtClean="0"/>
              <a:t>*****************************************************************</a:t>
            </a:r>
            <a:endParaRPr lang="en-US" altLang="en-US"/>
          </a:p>
        </p:txBody>
      </p:sp>
      <p:sp>
        <p:nvSpPr>
          <p:cNvPr id="152581" name="Rectangle 2"/>
          <p:cNvSpPr>
            <a:spLocks noGrp="1" noChangeArrowheads="1"/>
          </p:cNvSpPr>
          <p:nvPr>
            <p:ph type="title"/>
          </p:nvPr>
        </p:nvSpPr>
        <p:spPr>
          <a:xfrm>
            <a:off x="304800" y="127000"/>
            <a:ext cx="8229600" cy="638175"/>
          </a:xfrm>
        </p:spPr>
        <p:txBody>
          <a:bodyPr>
            <a:normAutofit fontScale="90000"/>
          </a:bodyPr>
          <a:lstStyle/>
          <a:p>
            <a:pPr eaLnBrk="1" hangingPunct="1"/>
            <a:r>
              <a:rPr lang="en-US" sz="3800" smtClean="0"/>
              <a:t>Example</a:t>
            </a:r>
          </a:p>
        </p:txBody>
      </p:sp>
      <p:sp>
        <p:nvSpPr>
          <p:cNvPr id="152582" name="Rectangle 3"/>
          <p:cNvSpPr>
            <a:spLocks noGrp="1" noChangeArrowheads="1"/>
          </p:cNvSpPr>
          <p:nvPr>
            <p:ph type="body" idx="1"/>
          </p:nvPr>
        </p:nvSpPr>
        <p:spPr>
          <a:xfrm>
            <a:off x="457200" y="1295400"/>
            <a:ext cx="8229600" cy="4830763"/>
          </a:xfrm>
        </p:spPr>
        <p:txBody>
          <a:bodyPr/>
          <a:lstStyle/>
          <a:p>
            <a:pPr eaLnBrk="1" hangingPunct="1">
              <a:lnSpc>
                <a:spcPct val="90000"/>
              </a:lnSpc>
              <a:buFont typeface="Wingdings" pitchFamily="2" charset="2"/>
              <a:buNone/>
            </a:pPr>
            <a:r>
              <a:rPr lang="en-US" sz="2600" smtClean="0"/>
              <a:t>CLD</a:t>
            </a:r>
          </a:p>
          <a:p>
            <a:pPr eaLnBrk="1" hangingPunct="1">
              <a:lnSpc>
                <a:spcPct val="90000"/>
              </a:lnSpc>
              <a:buFont typeface="Wingdings" pitchFamily="2" charset="2"/>
              <a:buNone/>
            </a:pPr>
            <a:r>
              <a:rPr lang="en-US" sz="2600" smtClean="0"/>
              <a:t>MOV SI,OFFSET SOURCE_STRING	</a:t>
            </a:r>
          </a:p>
          <a:p>
            <a:pPr eaLnBrk="1" hangingPunct="1">
              <a:lnSpc>
                <a:spcPct val="90000"/>
              </a:lnSpc>
              <a:buFont typeface="Wingdings" pitchFamily="2" charset="2"/>
              <a:buNone/>
            </a:pPr>
            <a:r>
              <a:rPr lang="en-US" sz="2600" smtClean="0"/>
              <a:t>LODSB</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smtClean="0"/>
              <a:t>*****************************************************************</a:t>
            </a:r>
            <a:endParaRPr lang="en-US" altLang="en-US"/>
          </a:p>
        </p:txBody>
      </p:sp>
      <p:sp>
        <p:nvSpPr>
          <p:cNvPr id="153605" name="Rectangle 2"/>
          <p:cNvSpPr>
            <a:spLocks noGrp="1" noChangeArrowheads="1"/>
          </p:cNvSpPr>
          <p:nvPr>
            <p:ph type="title"/>
          </p:nvPr>
        </p:nvSpPr>
        <p:spPr/>
        <p:txBody>
          <a:bodyPr>
            <a:normAutofit fontScale="90000"/>
          </a:bodyPr>
          <a:lstStyle/>
          <a:p>
            <a:pPr eaLnBrk="1" hangingPunct="1"/>
            <a:r>
              <a:rPr lang="en-US" sz="3600" smtClean="0"/>
              <a:t>STOSB, STOSW: Store string byte, store string word</a:t>
            </a:r>
          </a:p>
        </p:txBody>
      </p:sp>
      <p:sp>
        <p:nvSpPr>
          <p:cNvPr id="153606" name="Rectangle 3"/>
          <p:cNvSpPr>
            <a:spLocks noGrp="1" noChangeArrowheads="1"/>
          </p:cNvSpPr>
          <p:nvPr>
            <p:ph type="body" idx="1"/>
          </p:nvPr>
        </p:nvSpPr>
        <p:spPr>
          <a:xfrm>
            <a:off x="457200" y="1676400"/>
            <a:ext cx="8229600" cy="4419600"/>
          </a:xfrm>
        </p:spPr>
        <p:txBody>
          <a:bodyPr>
            <a:normAutofit lnSpcReduction="10000"/>
          </a:bodyPr>
          <a:lstStyle/>
          <a:p>
            <a:pPr algn="just" eaLnBrk="1" hangingPunct="1"/>
            <a:r>
              <a:rPr lang="en-US" sz="2400" smtClean="0"/>
              <a:t>Copies a byte from AL or a word from AX to a memory loc in ES pointed by DI</a:t>
            </a:r>
          </a:p>
          <a:p>
            <a:pPr algn="just" eaLnBrk="1" hangingPunct="1"/>
            <a:endParaRPr lang="en-US" sz="2400" smtClean="0"/>
          </a:p>
          <a:p>
            <a:pPr algn="just" eaLnBrk="1" hangingPunct="1"/>
            <a:r>
              <a:rPr lang="en-US" sz="2400" smtClean="0"/>
              <a:t>Similar to LODS, except the source is the accumulator, AL for byte store and AX for word store operations</a:t>
            </a:r>
          </a:p>
          <a:p>
            <a:pPr algn="just" eaLnBrk="1" hangingPunct="1"/>
            <a:endParaRPr lang="en-US" sz="2400" smtClean="0"/>
          </a:p>
          <a:p>
            <a:pPr algn="just" eaLnBrk="1" hangingPunct="1"/>
            <a:r>
              <a:rPr lang="en-US" sz="2400" smtClean="0"/>
              <a:t>The destination is ES:DI</a:t>
            </a:r>
          </a:p>
          <a:p>
            <a:pPr algn="just" eaLnBrk="1" hangingPunct="1"/>
            <a:endParaRPr lang="en-US" sz="2400" smtClean="0"/>
          </a:p>
          <a:p>
            <a:pPr algn="just" eaLnBrk="1" hangingPunct="1"/>
            <a:r>
              <a:rPr lang="en-US" sz="2400" smtClean="0"/>
              <a:t>The destination address modification after execution and repeat loop with CX initialized and using REP (REPE, REPZ) prefix will work like in LODS instructions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ltLang="en-US" smtClean="0"/>
              <a:t>*****************************************************************</a:t>
            </a:r>
            <a:endParaRPr lang="en-US" altLang="en-US"/>
          </a:p>
        </p:txBody>
      </p:sp>
      <p:sp>
        <p:nvSpPr>
          <p:cNvPr id="154629" name="Rectangle 3"/>
          <p:cNvSpPr>
            <a:spLocks noGrp="1" noChangeArrowheads="1"/>
          </p:cNvSpPr>
          <p:nvPr>
            <p:ph type="body" idx="1"/>
          </p:nvPr>
        </p:nvSpPr>
        <p:spPr>
          <a:xfrm>
            <a:off x="457200" y="762000"/>
            <a:ext cx="8229600" cy="5105400"/>
          </a:xfrm>
        </p:spPr>
        <p:txBody>
          <a:bodyPr/>
          <a:lstStyle/>
          <a:p>
            <a:pPr algn="just" eaLnBrk="1" hangingPunct="1">
              <a:lnSpc>
                <a:spcPct val="80000"/>
              </a:lnSpc>
            </a:pPr>
            <a:r>
              <a:rPr lang="en-US" sz="2800" smtClean="0"/>
              <a:t>This can be used to initialize a memory block with a fixed data as shown in the assembly language program segment below:</a:t>
            </a:r>
          </a:p>
          <a:p>
            <a:pPr algn="just" eaLnBrk="1" hangingPunct="1">
              <a:lnSpc>
                <a:spcPct val="80000"/>
              </a:lnSpc>
            </a:pPr>
            <a:endParaRPr lang="en-US" sz="2800" smtClean="0"/>
          </a:p>
          <a:p>
            <a:pPr algn="just" eaLnBrk="1" hangingPunct="1">
              <a:lnSpc>
                <a:spcPct val="80000"/>
              </a:lnSpc>
              <a:buFont typeface="Wingdings" pitchFamily="2" charset="2"/>
              <a:buNone/>
            </a:pPr>
            <a:r>
              <a:rPr lang="en-US" sz="2800" smtClean="0"/>
              <a:t>		MOV CX, 100H</a:t>
            </a:r>
          </a:p>
          <a:p>
            <a:pPr algn="just" eaLnBrk="1" hangingPunct="1">
              <a:lnSpc>
                <a:spcPct val="80000"/>
              </a:lnSpc>
              <a:buFont typeface="Wingdings" pitchFamily="2" charset="2"/>
              <a:buNone/>
            </a:pPr>
            <a:r>
              <a:rPr lang="en-US" sz="2800" smtClean="0"/>
              <a:t>		MOV DI, 500H</a:t>
            </a:r>
          </a:p>
          <a:p>
            <a:pPr algn="just" eaLnBrk="1" hangingPunct="1">
              <a:lnSpc>
                <a:spcPct val="80000"/>
              </a:lnSpc>
              <a:buFont typeface="Wingdings" pitchFamily="2" charset="2"/>
              <a:buNone/>
            </a:pPr>
            <a:r>
              <a:rPr lang="en-US" sz="2800" smtClean="0"/>
              <a:t>		MOV AX, 0</a:t>
            </a:r>
          </a:p>
          <a:p>
            <a:pPr algn="just" eaLnBrk="1" hangingPunct="1">
              <a:lnSpc>
                <a:spcPct val="80000"/>
              </a:lnSpc>
              <a:buFont typeface="Wingdings" pitchFamily="2" charset="2"/>
              <a:buNone/>
            </a:pPr>
            <a:r>
              <a:rPr lang="en-US" sz="2800" smtClean="0"/>
              <a:t>		REP STOSW</a:t>
            </a:r>
          </a:p>
          <a:p>
            <a:pPr algn="just" eaLnBrk="1" hangingPunct="1">
              <a:lnSpc>
                <a:spcPct val="80000"/>
              </a:lnSpc>
              <a:buFont typeface="Wingdings" pitchFamily="2" charset="2"/>
              <a:buNone/>
            </a:pPr>
            <a:endParaRPr lang="en-US" sz="2800" smtClean="0"/>
          </a:p>
          <a:p>
            <a:pPr algn="just" eaLnBrk="1" hangingPunct="1">
              <a:lnSpc>
                <a:spcPct val="80000"/>
              </a:lnSpc>
            </a:pPr>
            <a:r>
              <a:rPr lang="en-US" sz="2800" smtClean="0"/>
              <a:t>This program segment when executed will clear memory from address ES:500 to ES:6FF inclusive (100 words from address 500)</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ltLang="en-US" smtClean="0"/>
              <a:t>*****************************************************************</a:t>
            </a:r>
            <a:endParaRPr lang="en-US" altLang="en-US"/>
          </a:p>
        </p:txBody>
      </p:sp>
      <p:sp>
        <p:nvSpPr>
          <p:cNvPr id="155653" name="Rectangle 2"/>
          <p:cNvSpPr>
            <a:spLocks noGrp="1" noChangeArrowheads="1"/>
          </p:cNvSpPr>
          <p:nvPr>
            <p:ph type="body" idx="1"/>
          </p:nvPr>
        </p:nvSpPr>
        <p:spPr>
          <a:xfrm>
            <a:off x="457200" y="533400"/>
            <a:ext cx="8229600" cy="5597525"/>
          </a:xfrm>
        </p:spPr>
        <p:txBody>
          <a:bodyPr/>
          <a:lstStyle/>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endParaRPr lang="en-US" smtClean="0"/>
          </a:p>
          <a:p>
            <a:pPr algn="ctr" eaLnBrk="1" hangingPunct="1">
              <a:buFont typeface="Wingdings" pitchFamily="2" charset="2"/>
              <a:buNone/>
            </a:pPr>
            <a:r>
              <a:rPr lang="en-US" sz="5400" b="1" i="1" smtClean="0">
                <a:solidFill>
                  <a:srgbClr val="990033"/>
                </a:solidFill>
                <a:latin typeface="Monotype Corsiva" pitchFamily="66" charset="0"/>
              </a:rPr>
              <a:t>Flag Control Instructions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smtClean="0"/>
              <a:t>*****************************************************************</a:t>
            </a:r>
            <a:endParaRPr lang="en-US" altLang="en-US"/>
          </a:p>
        </p:txBody>
      </p:sp>
      <p:sp>
        <p:nvSpPr>
          <p:cNvPr id="156677" name="Rectangle 2"/>
          <p:cNvSpPr>
            <a:spLocks noGrp="1" noChangeArrowheads="1"/>
          </p:cNvSpPr>
          <p:nvPr>
            <p:ph type="title"/>
          </p:nvPr>
        </p:nvSpPr>
        <p:spPr>
          <a:xfrm>
            <a:off x="371475" y="106363"/>
            <a:ext cx="8229600" cy="1093787"/>
          </a:xfrm>
        </p:spPr>
        <p:txBody>
          <a:bodyPr>
            <a:normAutofit fontScale="90000"/>
          </a:bodyPr>
          <a:lstStyle/>
          <a:p>
            <a:pPr eaLnBrk="1" hangingPunct="1"/>
            <a:r>
              <a:rPr lang="en-US" sz="3600" smtClean="0"/>
              <a:t>STC, CLC and CMC (Set Carry, Clear Carry and Complement Carry)</a:t>
            </a:r>
          </a:p>
        </p:txBody>
      </p:sp>
      <p:sp>
        <p:nvSpPr>
          <p:cNvPr id="156678" name="Rectangle 3"/>
          <p:cNvSpPr>
            <a:spLocks noGrp="1" noChangeArrowheads="1"/>
          </p:cNvSpPr>
          <p:nvPr>
            <p:ph type="body" idx="1"/>
          </p:nvPr>
        </p:nvSpPr>
        <p:spPr>
          <a:xfrm>
            <a:off x="457200" y="1828800"/>
            <a:ext cx="8229600" cy="4302125"/>
          </a:xfrm>
        </p:spPr>
        <p:txBody>
          <a:bodyPr/>
          <a:lstStyle/>
          <a:p>
            <a:pPr algn="just" eaLnBrk="1" hangingPunct="1"/>
            <a:r>
              <a:rPr lang="en-US" sz="2800" smtClean="0"/>
              <a:t>STC operation: CF ← 1;</a:t>
            </a:r>
          </a:p>
          <a:p>
            <a:pPr algn="just" eaLnBrk="1" hangingPunct="1"/>
            <a:endParaRPr lang="en-US" sz="2800" smtClean="0"/>
          </a:p>
          <a:p>
            <a:pPr algn="just" eaLnBrk="1" hangingPunct="1"/>
            <a:r>
              <a:rPr lang="en-US" sz="2800" smtClean="0"/>
              <a:t>CLC operation: CF ← 0;</a:t>
            </a:r>
          </a:p>
          <a:p>
            <a:pPr algn="just" eaLnBrk="1" hangingPunct="1"/>
            <a:endParaRPr lang="en-US" sz="2800" smtClean="0"/>
          </a:p>
          <a:p>
            <a:pPr algn="just" eaLnBrk="1" hangingPunct="1"/>
            <a:r>
              <a:rPr lang="en-US" sz="2800" smtClean="0"/>
              <a:t>CMC operation: CF ← NOT CF</a:t>
            </a:r>
          </a:p>
          <a:p>
            <a:pPr algn="just" eaLnBrk="1" hangingPunct="1"/>
            <a:endParaRPr lang="en-US" sz="2800" smtClean="0"/>
          </a:p>
          <a:p>
            <a:pPr algn="just" eaLnBrk="1" hangingPunct="1"/>
            <a:r>
              <a:rPr lang="en-US" sz="2800" smtClean="0"/>
              <a:t>No other flags are affected by these instructions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smtClean="0"/>
              <a:t>*****************************************************************</a:t>
            </a:r>
            <a:endParaRPr lang="en-US" altLang="en-US"/>
          </a:p>
        </p:txBody>
      </p:sp>
      <p:sp>
        <p:nvSpPr>
          <p:cNvPr id="157701" name="Rectangle 2"/>
          <p:cNvSpPr>
            <a:spLocks noGrp="1" noChangeArrowheads="1"/>
          </p:cNvSpPr>
          <p:nvPr>
            <p:ph type="title"/>
          </p:nvPr>
        </p:nvSpPr>
        <p:spPr/>
        <p:txBody>
          <a:bodyPr/>
          <a:lstStyle/>
          <a:p>
            <a:pPr eaLnBrk="1" hangingPunct="1"/>
            <a:r>
              <a:rPr lang="en-US" sz="3600" smtClean="0"/>
              <a:t>STD and CLD (Set and Clear Direction Flag)</a:t>
            </a:r>
          </a:p>
        </p:txBody>
      </p:sp>
      <p:sp>
        <p:nvSpPr>
          <p:cNvPr id="157702" name="Rectangle 3"/>
          <p:cNvSpPr>
            <a:spLocks noGrp="1" noChangeArrowheads="1"/>
          </p:cNvSpPr>
          <p:nvPr>
            <p:ph type="body" idx="1"/>
          </p:nvPr>
        </p:nvSpPr>
        <p:spPr>
          <a:xfrm>
            <a:off x="457200" y="1676400"/>
            <a:ext cx="8229600" cy="3962400"/>
          </a:xfrm>
        </p:spPr>
        <p:txBody>
          <a:bodyPr/>
          <a:lstStyle/>
          <a:p>
            <a:pPr algn="just" eaLnBrk="1" hangingPunct="1"/>
            <a:r>
              <a:rPr lang="en-US" sz="2800" smtClean="0"/>
              <a:t>STD operation: DF ← 1; enables string addresses to be decremented</a:t>
            </a:r>
          </a:p>
          <a:p>
            <a:pPr algn="just" eaLnBrk="1" hangingPunct="1"/>
            <a:endParaRPr lang="en-US" sz="2800" smtClean="0"/>
          </a:p>
          <a:p>
            <a:pPr algn="just" eaLnBrk="1" hangingPunct="1"/>
            <a:r>
              <a:rPr lang="en-US" sz="2800" smtClean="0"/>
              <a:t>CLD operation: DF ← 0; enables string addresses to be incremented</a:t>
            </a:r>
          </a:p>
          <a:p>
            <a:pPr algn="just" eaLnBrk="1" hangingPunct="1"/>
            <a:endParaRPr lang="en-US" sz="2800" smtClean="0"/>
          </a:p>
          <a:p>
            <a:pPr algn="just" eaLnBrk="1" hangingPunct="1"/>
            <a:r>
              <a:rPr lang="en-US" sz="2800" smtClean="0"/>
              <a:t>Other flags are not affected by these instructions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smtClean="0"/>
              <a:t>*****************************************************************</a:t>
            </a:r>
            <a:endParaRPr lang="en-US" altLang="en-US"/>
          </a:p>
        </p:txBody>
      </p:sp>
      <p:sp>
        <p:nvSpPr>
          <p:cNvPr id="158725" name="Rectangle 2"/>
          <p:cNvSpPr>
            <a:spLocks noGrp="1" noChangeArrowheads="1"/>
          </p:cNvSpPr>
          <p:nvPr>
            <p:ph type="title"/>
          </p:nvPr>
        </p:nvSpPr>
        <p:spPr>
          <a:xfrm>
            <a:off x="457200" y="277813"/>
            <a:ext cx="8229600" cy="484187"/>
          </a:xfrm>
        </p:spPr>
        <p:txBody>
          <a:bodyPr>
            <a:normAutofit fontScale="90000"/>
          </a:bodyPr>
          <a:lstStyle/>
          <a:p>
            <a:pPr eaLnBrk="1" hangingPunct="1"/>
            <a:r>
              <a:rPr lang="en-US" sz="3600" smtClean="0"/>
              <a:t>STI and CLI</a:t>
            </a:r>
          </a:p>
        </p:txBody>
      </p:sp>
      <p:sp>
        <p:nvSpPr>
          <p:cNvPr id="158726" name="Rectangle 3"/>
          <p:cNvSpPr>
            <a:spLocks noGrp="1" noChangeArrowheads="1"/>
          </p:cNvSpPr>
          <p:nvPr>
            <p:ph type="body" idx="1"/>
          </p:nvPr>
        </p:nvSpPr>
        <p:spPr>
          <a:xfrm>
            <a:off x="457200" y="1143000"/>
            <a:ext cx="8229600" cy="4987925"/>
          </a:xfrm>
        </p:spPr>
        <p:txBody>
          <a:bodyPr/>
          <a:lstStyle/>
          <a:p>
            <a:pPr algn="just" eaLnBrk="1" hangingPunct="1">
              <a:lnSpc>
                <a:spcPct val="90000"/>
              </a:lnSpc>
            </a:pPr>
            <a:r>
              <a:rPr lang="en-US" sz="2600" smtClean="0"/>
              <a:t>These instructions modify the Interrupt control flag in the flag register</a:t>
            </a:r>
          </a:p>
          <a:p>
            <a:pPr algn="just" eaLnBrk="1" hangingPunct="1">
              <a:lnSpc>
                <a:spcPct val="90000"/>
              </a:lnSpc>
            </a:pPr>
            <a:endParaRPr lang="en-US" sz="2600" smtClean="0"/>
          </a:p>
          <a:p>
            <a:pPr algn="just" eaLnBrk="1" hangingPunct="1">
              <a:lnSpc>
                <a:spcPct val="90000"/>
              </a:lnSpc>
            </a:pPr>
            <a:r>
              <a:rPr lang="en-US" sz="2600" smtClean="0"/>
              <a:t>When this I flag is set, the processor is enabled to accept the hardware interrupts</a:t>
            </a:r>
          </a:p>
          <a:p>
            <a:pPr algn="just" eaLnBrk="1" hangingPunct="1">
              <a:lnSpc>
                <a:spcPct val="90000"/>
              </a:lnSpc>
            </a:pPr>
            <a:endParaRPr lang="en-US" sz="2600" smtClean="0"/>
          </a:p>
          <a:p>
            <a:pPr algn="just" eaLnBrk="1" hangingPunct="1">
              <a:lnSpc>
                <a:spcPct val="90000"/>
              </a:lnSpc>
            </a:pPr>
            <a:r>
              <a:rPr lang="en-US" sz="2600" smtClean="0"/>
              <a:t>Otherwise when it is reset, the processor will not be interrupted by activating the interrupt pin of the processor from the external hardware</a:t>
            </a:r>
          </a:p>
          <a:p>
            <a:pPr algn="just" eaLnBrk="1" hangingPunct="1">
              <a:lnSpc>
                <a:spcPct val="90000"/>
              </a:lnSpc>
            </a:pPr>
            <a:endParaRPr lang="en-US" sz="26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ltLang="en-US" smtClean="0"/>
              <a:t>*****************************************************************</a:t>
            </a:r>
            <a:endParaRPr lang="en-US" altLang="en-US"/>
          </a:p>
        </p:txBody>
      </p:sp>
      <p:sp>
        <p:nvSpPr>
          <p:cNvPr id="159749" name="Rectangle 3"/>
          <p:cNvSpPr>
            <a:spLocks noGrp="1" noChangeArrowheads="1"/>
          </p:cNvSpPr>
          <p:nvPr>
            <p:ph type="body" idx="1"/>
          </p:nvPr>
        </p:nvSpPr>
        <p:spPr/>
        <p:txBody>
          <a:bodyPr/>
          <a:lstStyle/>
          <a:p>
            <a:pPr algn="just" eaLnBrk="1" hangingPunct="1"/>
            <a:r>
              <a:rPr lang="en-US" sz="2800" smtClean="0"/>
              <a:t>STI operation: IF ← 1; Hardware interrupts enabled</a:t>
            </a:r>
          </a:p>
          <a:p>
            <a:pPr algn="just" eaLnBrk="1" hangingPunct="1"/>
            <a:endParaRPr lang="en-US" sz="2800" smtClean="0"/>
          </a:p>
          <a:p>
            <a:pPr algn="just" eaLnBrk="1" hangingPunct="1"/>
            <a:r>
              <a:rPr lang="en-US" sz="2800" smtClean="0"/>
              <a:t>CLI operation: IF ← 0; Hardware interrupts disabled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smtClean="0"/>
              <a:t>*****************************************************************</a:t>
            </a:r>
            <a:endParaRPr lang="en-US" altLang="en-US"/>
          </a:p>
        </p:txBody>
      </p:sp>
      <p:sp>
        <p:nvSpPr>
          <p:cNvPr id="133125" name="Rectangle 2"/>
          <p:cNvSpPr>
            <a:spLocks noGrp="1" noChangeArrowheads="1"/>
          </p:cNvSpPr>
          <p:nvPr>
            <p:ph type="title"/>
          </p:nvPr>
        </p:nvSpPr>
        <p:spPr/>
        <p:txBody>
          <a:bodyPr/>
          <a:lstStyle/>
          <a:p>
            <a:pPr eaLnBrk="1" hangingPunct="1"/>
            <a:r>
              <a:rPr lang="en-US" smtClean="0"/>
              <a:t>The 8086 String Instructions</a:t>
            </a:r>
          </a:p>
        </p:txBody>
      </p:sp>
      <p:sp>
        <p:nvSpPr>
          <p:cNvPr id="133126" name="Rectangle 3"/>
          <p:cNvSpPr>
            <a:spLocks noGrp="1" noChangeArrowheads="1"/>
          </p:cNvSpPr>
          <p:nvPr>
            <p:ph type="body" idx="1"/>
          </p:nvPr>
        </p:nvSpPr>
        <p:spPr>
          <a:xfrm>
            <a:off x="457200" y="1447800"/>
            <a:ext cx="8305800" cy="4683125"/>
          </a:xfrm>
        </p:spPr>
        <p:txBody>
          <a:bodyPr/>
          <a:lstStyle/>
          <a:p>
            <a:pPr eaLnBrk="1" hangingPunct="1">
              <a:buFont typeface="Wingdings" pitchFamily="2" charset="2"/>
              <a:buNone/>
            </a:pPr>
            <a:r>
              <a:rPr lang="en-US" b="1" u="sng" smtClean="0"/>
              <a:t>Moving a String</a:t>
            </a:r>
            <a:r>
              <a:rPr lang="en-US" smtClean="0"/>
              <a:t>:</a:t>
            </a:r>
          </a:p>
          <a:p>
            <a:pPr eaLnBrk="1" hangingPunct="1">
              <a:buFont typeface="Wingdings" pitchFamily="2" charset="2"/>
              <a:buNone/>
            </a:pPr>
            <a:endParaRPr lang="en-US" smtClean="0"/>
          </a:p>
          <a:p>
            <a:pPr eaLnBrk="1" hangingPunct="1">
              <a:buFont typeface="Wingdings" pitchFamily="2" charset="2"/>
              <a:buNone/>
            </a:pPr>
            <a:r>
              <a:rPr lang="en-US" smtClean="0"/>
              <a:t>	REPEAT</a:t>
            </a:r>
          </a:p>
          <a:p>
            <a:pPr eaLnBrk="1" hangingPunct="1">
              <a:buFont typeface="Wingdings" pitchFamily="2" charset="2"/>
              <a:buNone/>
            </a:pPr>
            <a:r>
              <a:rPr lang="en-US" smtClean="0"/>
              <a:t>		MOVE BYTE FROM SOURCE STRING </a:t>
            </a:r>
          </a:p>
          <a:p>
            <a:pPr eaLnBrk="1" hangingPunct="1">
              <a:buFont typeface="Wingdings" pitchFamily="2" charset="2"/>
              <a:buNone/>
            </a:pPr>
            <a:r>
              <a:rPr lang="en-US" smtClean="0"/>
              <a:t>		TO DESTINATION STRING</a:t>
            </a:r>
          </a:p>
          <a:p>
            <a:pPr eaLnBrk="1" hangingPunct="1">
              <a:buFont typeface="Wingdings" pitchFamily="2" charset="2"/>
              <a:buNone/>
            </a:pPr>
            <a:r>
              <a:rPr lang="en-US" smtClean="0"/>
              <a:t>	UNTIL ALL BYTES MOVED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smtClean="0"/>
              <a:t>*****************************************************************</a:t>
            </a:r>
            <a:endParaRPr lang="en-US" altLang="en-US"/>
          </a:p>
        </p:txBody>
      </p:sp>
      <p:sp>
        <p:nvSpPr>
          <p:cNvPr id="160773" name="Rectangle 2"/>
          <p:cNvSpPr>
            <a:spLocks noGrp="1" noChangeArrowheads="1"/>
          </p:cNvSpPr>
          <p:nvPr>
            <p:ph type="title"/>
          </p:nvPr>
        </p:nvSpPr>
        <p:spPr>
          <a:xfrm>
            <a:off x="457200" y="277813"/>
            <a:ext cx="8229600" cy="636587"/>
          </a:xfrm>
        </p:spPr>
        <p:txBody>
          <a:bodyPr>
            <a:normAutofit fontScale="90000"/>
          </a:bodyPr>
          <a:lstStyle/>
          <a:p>
            <a:pPr eaLnBrk="1" hangingPunct="1"/>
            <a:r>
              <a:rPr lang="en-US" sz="3600" smtClean="0"/>
              <a:t>LAHF: Copy low byte of flag register to AH</a:t>
            </a:r>
          </a:p>
        </p:txBody>
      </p:sp>
      <p:sp>
        <p:nvSpPr>
          <p:cNvPr id="160774" name="Rectangle 3"/>
          <p:cNvSpPr>
            <a:spLocks noGrp="1" noChangeArrowheads="1"/>
          </p:cNvSpPr>
          <p:nvPr>
            <p:ph type="body" idx="1"/>
          </p:nvPr>
        </p:nvSpPr>
        <p:spPr>
          <a:xfrm>
            <a:off x="457200" y="1981200"/>
            <a:ext cx="8229600" cy="4149725"/>
          </a:xfrm>
        </p:spPr>
        <p:txBody>
          <a:bodyPr/>
          <a:lstStyle/>
          <a:p>
            <a:pPr algn="just" eaLnBrk="1" hangingPunct="1"/>
            <a:r>
              <a:rPr lang="en-US" sz="2800" smtClean="0"/>
              <a:t>Load flag register (lower byte) to register AH</a:t>
            </a:r>
          </a:p>
          <a:p>
            <a:pPr algn="just" eaLnBrk="1" hangingPunct="1"/>
            <a:endParaRPr lang="en-US" sz="2800" smtClean="0"/>
          </a:p>
          <a:p>
            <a:pPr algn="just" eaLnBrk="1" hangingPunct="1"/>
            <a:r>
              <a:rPr lang="en-US" sz="2800" smtClean="0"/>
              <a:t>This is flag register move instruction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smtClean="0"/>
              <a:t>*****************************************************************</a:t>
            </a:r>
            <a:endParaRPr lang="en-US" altLang="en-US"/>
          </a:p>
        </p:txBody>
      </p:sp>
      <p:sp>
        <p:nvSpPr>
          <p:cNvPr id="161797" name="Rectangle 2"/>
          <p:cNvSpPr>
            <a:spLocks noGrp="1" noChangeArrowheads="1"/>
          </p:cNvSpPr>
          <p:nvPr>
            <p:ph type="title"/>
          </p:nvPr>
        </p:nvSpPr>
        <p:spPr/>
        <p:txBody>
          <a:bodyPr/>
          <a:lstStyle/>
          <a:p>
            <a:pPr eaLnBrk="1" hangingPunct="1"/>
            <a:r>
              <a:rPr lang="en-US" sz="3600" smtClean="0"/>
              <a:t>SAHF</a:t>
            </a:r>
          </a:p>
        </p:txBody>
      </p:sp>
      <p:sp>
        <p:nvSpPr>
          <p:cNvPr id="161798" name="Rectangle 3"/>
          <p:cNvSpPr>
            <a:spLocks noGrp="1" noChangeArrowheads="1"/>
          </p:cNvSpPr>
          <p:nvPr>
            <p:ph type="body" idx="1"/>
          </p:nvPr>
        </p:nvSpPr>
        <p:spPr>
          <a:xfrm>
            <a:off x="457200" y="1295400"/>
            <a:ext cx="8229600" cy="4835525"/>
          </a:xfrm>
        </p:spPr>
        <p:txBody>
          <a:bodyPr/>
          <a:lstStyle/>
          <a:p>
            <a:pPr algn="just" eaLnBrk="1" hangingPunct="1"/>
            <a:r>
              <a:rPr lang="en-US" sz="2800" smtClean="0"/>
              <a:t>Store the contents of AH register into the lower byte of Flag register</a:t>
            </a:r>
          </a:p>
          <a:p>
            <a:pPr algn="just" eaLnBrk="1" hangingPunct="1"/>
            <a:endParaRPr lang="en-US" sz="2800" smtClean="0"/>
          </a:p>
          <a:p>
            <a:pPr algn="just" eaLnBrk="1" hangingPunct="1"/>
            <a:r>
              <a:rPr lang="en-US" sz="2800" smtClean="0"/>
              <a:t>Loads the SF, ZF, AF, PF, and CF flags of the FLAGS register with values from the corresponding bits in the AH register (bits 7, 6, 4, 2, and 0, respectively)</a:t>
            </a:r>
          </a:p>
          <a:p>
            <a:pPr algn="just" eaLnBrk="1" hangingPunct="1"/>
            <a:endParaRPr lang="en-US" sz="2800" smtClean="0"/>
          </a:p>
          <a:p>
            <a:pPr algn="just" eaLnBrk="1" hangingPunct="1"/>
            <a:r>
              <a:rPr lang="en-US" sz="2800" smtClean="0"/>
              <a:t>Bits 1, 3, and 5 of register AH are ignored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smtClean="0"/>
              <a:t>*****************************************************************</a:t>
            </a:r>
            <a:endParaRPr lang="en-US" altLang="en-US"/>
          </a:p>
        </p:txBody>
      </p:sp>
      <p:sp>
        <p:nvSpPr>
          <p:cNvPr id="162821" name="Rectangle 2"/>
          <p:cNvSpPr>
            <a:spLocks noGrp="1" noChangeArrowheads="1"/>
          </p:cNvSpPr>
          <p:nvPr>
            <p:ph type="title"/>
          </p:nvPr>
        </p:nvSpPr>
        <p:spPr/>
        <p:txBody>
          <a:bodyPr/>
          <a:lstStyle/>
          <a:p>
            <a:pPr eaLnBrk="1" hangingPunct="1"/>
            <a:r>
              <a:rPr lang="en-US" sz="3600" smtClean="0"/>
              <a:t>PUSHF</a:t>
            </a:r>
            <a:r>
              <a:rPr lang="en-US" sz="3600" b="1" smtClean="0"/>
              <a:t> </a:t>
            </a:r>
            <a:r>
              <a:rPr lang="en-US" sz="3600" smtClean="0"/>
              <a:t>and</a:t>
            </a:r>
            <a:r>
              <a:rPr lang="en-US" sz="3600" b="1" smtClean="0"/>
              <a:t> </a:t>
            </a:r>
            <a:r>
              <a:rPr lang="en-US" sz="3600" smtClean="0"/>
              <a:t>POPF</a:t>
            </a:r>
          </a:p>
        </p:txBody>
      </p:sp>
      <p:sp>
        <p:nvSpPr>
          <p:cNvPr id="162822" name="Rectangle 3"/>
          <p:cNvSpPr>
            <a:spLocks noGrp="1" noChangeArrowheads="1"/>
          </p:cNvSpPr>
          <p:nvPr>
            <p:ph type="body" idx="1"/>
          </p:nvPr>
        </p:nvSpPr>
        <p:spPr>
          <a:xfrm>
            <a:off x="457200" y="1524000"/>
            <a:ext cx="8229600" cy="4606925"/>
          </a:xfrm>
        </p:spPr>
        <p:txBody>
          <a:bodyPr/>
          <a:lstStyle/>
          <a:p>
            <a:pPr algn="just" eaLnBrk="1" hangingPunct="1"/>
            <a:r>
              <a:rPr lang="en-US" sz="2800" smtClean="0"/>
              <a:t>PUSHF pushes flag register onto stack</a:t>
            </a:r>
          </a:p>
          <a:p>
            <a:pPr algn="just" eaLnBrk="1" hangingPunct="1"/>
            <a:endParaRPr lang="en-US" sz="2800" smtClean="0"/>
          </a:p>
          <a:p>
            <a:pPr algn="just" eaLnBrk="1" hangingPunct="1"/>
            <a:r>
              <a:rPr lang="en-US" sz="2800" smtClean="0"/>
              <a:t>POPF pops top of the stack content into flag register</a:t>
            </a:r>
          </a:p>
          <a:p>
            <a:pPr algn="just" eaLnBrk="1" hangingPunct="1"/>
            <a:endParaRPr lang="en-US" sz="2800" smtClean="0"/>
          </a:p>
          <a:p>
            <a:pPr algn="just" eaLnBrk="1" hangingPunct="1"/>
            <a:endParaRPr lang="en-US" sz="280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ltLang="en-US" smtClean="0"/>
              <a:t>*****************************************************************</a:t>
            </a:r>
            <a:endParaRPr lang="en-US" altLang="en-US"/>
          </a:p>
        </p:txBody>
      </p:sp>
      <p:sp>
        <p:nvSpPr>
          <p:cNvPr id="163845" name="Rectangle 2"/>
          <p:cNvSpPr>
            <a:spLocks noGrp="1" noChangeArrowheads="1"/>
          </p:cNvSpPr>
          <p:nvPr>
            <p:ph type="body" idx="1"/>
          </p:nvPr>
        </p:nvSpPr>
        <p:spPr>
          <a:xfrm>
            <a:off x="457200" y="533400"/>
            <a:ext cx="8229600" cy="5597525"/>
          </a:xfrm>
        </p:spPr>
        <p:txBody>
          <a:bodyPr/>
          <a:lstStyle/>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endParaRPr lang="en-US" smtClean="0"/>
          </a:p>
          <a:p>
            <a:pPr algn="ctr" eaLnBrk="1" hangingPunct="1">
              <a:buFont typeface="Wingdings" pitchFamily="2" charset="2"/>
              <a:buNone/>
            </a:pPr>
            <a:r>
              <a:rPr lang="en-US" sz="5400" b="1" i="1" smtClean="0">
                <a:solidFill>
                  <a:srgbClr val="990033"/>
                </a:solidFill>
                <a:latin typeface="Monotype Corsiva" pitchFamily="66" charset="0"/>
              </a:rPr>
              <a:t>Miscellaneous Instructions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smtClean="0"/>
              <a:t>*****************************************************************</a:t>
            </a:r>
            <a:endParaRPr lang="en-US" altLang="en-US"/>
          </a:p>
        </p:txBody>
      </p:sp>
      <p:sp>
        <p:nvSpPr>
          <p:cNvPr id="164869" name="Rectangle 2"/>
          <p:cNvSpPr>
            <a:spLocks noGrp="1" noChangeArrowheads="1"/>
          </p:cNvSpPr>
          <p:nvPr>
            <p:ph type="title"/>
          </p:nvPr>
        </p:nvSpPr>
        <p:spPr>
          <a:xfrm>
            <a:off x="457200" y="277813"/>
            <a:ext cx="8229600" cy="712787"/>
          </a:xfrm>
        </p:spPr>
        <p:txBody>
          <a:bodyPr/>
          <a:lstStyle/>
          <a:p>
            <a:pPr eaLnBrk="1" hangingPunct="1"/>
            <a:r>
              <a:rPr lang="en-US" sz="3600" smtClean="0"/>
              <a:t>LEA </a:t>
            </a:r>
            <a:r>
              <a:rPr lang="en-US" sz="4000" smtClean="0"/>
              <a:t>(Load Effective Address)</a:t>
            </a:r>
          </a:p>
        </p:txBody>
      </p:sp>
      <p:sp>
        <p:nvSpPr>
          <p:cNvPr id="164870" name="Rectangle 3"/>
          <p:cNvSpPr>
            <a:spLocks noGrp="1" noChangeArrowheads="1"/>
          </p:cNvSpPr>
          <p:nvPr>
            <p:ph type="body" idx="1"/>
          </p:nvPr>
        </p:nvSpPr>
        <p:spPr/>
        <p:txBody>
          <a:bodyPr/>
          <a:lstStyle/>
          <a:p>
            <a:pPr algn="just" eaLnBrk="1" hangingPunct="1">
              <a:lnSpc>
                <a:spcPct val="90000"/>
              </a:lnSpc>
            </a:pPr>
            <a:r>
              <a:rPr lang="en-US" sz="2800" smtClean="0"/>
              <a:t>This instruction computes the effective address of the second operand (the source operand) and stores it in the first operand (destination operand)</a:t>
            </a:r>
          </a:p>
          <a:p>
            <a:pPr algn="just" eaLnBrk="1" hangingPunct="1">
              <a:lnSpc>
                <a:spcPct val="90000"/>
              </a:lnSpc>
            </a:pPr>
            <a:endParaRPr lang="en-US" sz="2800" smtClean="0"/>
          </a:p>
          <a:p>
            <a:pPr algn="just" eaLnBrk="1" hangingPunct="1">
              <a:lnSpc>
                <a:spcPct val="90000"/>
              </a:lnSpc>
            </a:pPr>
            <a:r>
              <a:rPr lang="en-US" sz="2800" smtClean="0"/>
              <a:t>The source operand is a memory address (offset part) specified with one of the processors addressing modes; the destination operand is one of the 8 registers AX, BX, CX, DX, SI, DI, BP or SP</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smtClean="0"/>
              <a:t>*****************************************************************</a:t>
            </a:r>
            <a:endParaRPr lang="en-US" altLang="en-US"/>
          </a:p>
        </p:txBody>
      </p:sp>
      <p:sp>
        <p:nvSpPr>
          <p:cNvPr id="165893" name="Rectangle 2"/>
          <p:cNvSpPr>
            <a:spLocks noGrp="1" noChangeArrowheads="1"/>
          </p:cNvSpPr>
          <p:nvPr>
            <p:ph type="title"/>
          </p:nvPr>
        </p:nvSpPr>
        <p:spPr>
          <a:xfrm>
            <a:off x="457200" y="277813"/>
            <a:ext cx="8229600" cy="788987"/>
          </a:xfrm>
        </p:spPr>
        <p:txBody>
          <a:bodyPr/>
          <a:lstStyle/>
          <a:p>
            <a:pPr eaLnBrk="1" hangingPunct="1"/>
            <a:r>
              <a:rPr lang="en-US" sz="3600" smtClean="0"/>
              <a:t>NOP: No operation</a:t>
            </a:r>
          </a:p>
        </p:txBody>
      </p:sp>
      <p:sp>
        <p:nvSpPr>
          <p:cNvPr id="165894" name="Rectangle 3"/>
          <p:cNvSpPr>
            <a:spLocks noGrp="1" noChangeArrowheads="1"/>
          </p:cNvSpPr>
          <p:nvPr>
            <p:ph type="body" idx="1"/>
          </p:nvPr>
        </p:nvSpPr>
        <p:spPr>
          <a:xfrm>
            <a:off x="457200" y="1524000"/>
            <a:ext cx="8229600" cy="4606925"/>
          </a:xfrm>
        </p:spPr>
        <p:txBody>
          <a:bodyPr/>
          <a:lstStyle/>
          <a:p>
            <a:pPr algn="just" eaLnBrk="1" hangingPunct="1"/>
            <a:r>
              <a:rPr lang="en-US" sz="2800" smtClean="0"/>
              <a:t>This is a one byte instruction doing nothing except incrementing the IP by 1</a:t>
            </a:r>
          </a:p>
          <a:p>
            <a:pPr algn="just" eaLnBrk="1" hangingPunct="1"/>
            <a:endParaRPr lang="en-US" sz="2800" smtClean="0"/>
          </a:p>
          <a:p>
            <a:pPr algn="just" eaLnBrk="1" hangingPunct="1"/>
            <a:r>
              <a:rPr lang="en-US" sz="2800" smtClean="0"/>
              <a:t>It can also be coded in the assembly language as XCHG AX, AX, which also does nothing really</a:t>
            </a:r>
          </a:p>
          <a:p>
            <a:pPr algn="just" eaLnBrk="1" hangingPunct="1"/>
            <a:endParaRPr lang="en-US" sz="2800" smtClean="0"/>
          </a:p>
          <a:p>
            <a:pPr algn="just" eaLnBrk="1" hangingPunct="1"/>
            <a:r>
              <a:rPr lang="en-US" sz="2800" smtClean="0"/>
              <a:t>The machine code for XCHG AX, AX and NOP are the same; both are 90 H</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ltLang="en-US" smtClean="0"/>
              <a:t>*****************************************************************</a:t>
            </a:r>
            <a:endParaRPr lang="en-US" altLang="en-US"/>
          </a:p>
        </p:txBody>
      </p:sp>
      <p:sp>
        <p:nvSpPr>
          <p:cNvPr id="166917" name="Rectangle 2"/>
          <p:cNvSpPr>
            <a:spLocks noGrp="1" noChangeArrowheads="1"/>
          </p:cNvSpPr>
          <p:nvPr>
            <p:ph type="title"/>
          </p:nvPr>
        </p:nvSpPr>
        <p:spPr>
          <a:xfrm>
            <a:off x="457200" y="277813"/>
            <a:ext cx="8229600" cy="712787"/>
          </a:xfrm>
        </p:spPr>
        <p:txBody>
          <a:bodyPr/>
          <a:lstStyle/>
          <a:p>
            <a:pPr eaLnBrk="1" hangingPunct="1"/>
            <a:r>
              <a:rPr lang="en-US" sz="3600" smtClean="0"/>
              <a:t>XLAT – Translate a Byte in AL </a:t>
            </a:r>
          </a:p>
        </p:txBody>
      </p:sp>
      <p:sp>
        <p:nvSpPr>
          <p:cNvPr id="166918" name="Rectangle 3"/>
          <p:cNvSpPr>
            <a:spLocks noGrp="1" noChangeArrowheads="1"/>
          </p:cNvSpPr>
          <p:nvPr>
            <p:ph type="body" idx="1"/>
          </p:nvPr>
        </p:nvSpPr>
        <p:spPr>
          <a:xfrm>
            <a:off x="457200" y="1219200"/>
            <a:ext cx="8229600" cy="4724400"/>
          </a:xfrm>
        </p:spPr>
        <p:txBody>
          <a:bodyPr/>
          <a:lstStyle/>
          <a:p>
            <a:pPr algn="just" eaLnBrk="1" hangingPunct="1"/>
            <a:r>
              <a:rPr lang="en-US" sz="2600" smtClean="0"/>
              <a:t>This instruction is used to translate a byte from one code to another code</a:t>
            </a:r>
          </a:p>
          <a:p>
            <a:pPr algn="just" eaLnBrk="1" hangingPunct="1"/>
            <a:endParaRPr lang="en-US" sz="2600" smtClean="0"/>
          </a:p>
          <a:p>
            <a:pPr algn="just" eaLnBrk="1" hangingPunct="1"/>
            <a:r>
              <a:rPr lang="en-US" sz="2600" smtClean="0"/>
              <a:t>The instruction replaces a byte in the AL register with a byte pointed to by BX in a lookup table in memory</a:t>
            </a:r>
          </a:p>
          <a:p>
            <a:pPr algn="just" eaLnBrk="1" hangingPunct="1"/>
            <a:endParaRPr lang="en-US" sz="2600" smtClean="0"/>
          </a:p>
          <a:p>
            <a:pPr algn="just" eaLnBrk="1" hangingPunct="1"/>
            <a:r>
              <a:rPr lang="en-US" sz="2600" smtClean="0"/>
              <a:t>Before the XLAT instruction can be executed, the lookup table containing the values for the new code must be put in memory and the offset of the starting address of the lookup table must be loaded in BX</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ltLang="en-US" smtClean="0"/>
              <a:t>*****************************************************************</a:t>
            </a:r>
            <a:endParaRPr lang="en-US" altLang="en-US"/>
          </a:p>
        </p:txBody>
      </p:sp>
      <p:sp>
        <p:nvSpPr>
          <p:cNvPr id="167941" name="Rectangle 3"/>
          <p:cNvSpPr>
            <a:spLocks noGrp="1" noChangeArrowheads="1"/>
          </p:cNvSpPr>
          <p:nvPr>
            <p:ph type="body" idx="1"/>
          </p:nvPr>
        </p:nvSpPr>
        <p:spPr>
          <a:xfrm>
            <a:off x="457200" y="762000"/>
            <a:ext cx="8229600" cy="5364163"/>
          </a:xfrm>
        </p:spPr>
        <p:txBody>
          <a:bodyPr/>
          <a:lstStyle/>
          <a:p>
            <a:pPr algn="just" eaLnBrk="1" hangingPunct="1"/>
            <a:r>
              <a:rPr lang="en-US" sz="2600" smtClean="0"/>
              <a:t>The code byte to be translated is put in AL</a:t>
            </a:r>
          </a:p>
          <a:p>
            <a:pPr algn="just" eaLnBrk="1" hangingPunct="1"/>
            <a:endParaRPr lang="en-US" sz="2600" smtClean="0"/>
          </a:p>
          <a:p>
            <a:pPr algn="just" eaLnBrk="1" hangingPunct="1"/>
            <a:r>
              <a:rPr lang="en-US" sz="2600" smtClean="0"/>
              <a:t>To point to the desired byte in the lookup table, the XLAT instruction adds the byte in AL to the offset of the start of the table in BX</a:t>
            </a:r>
          </a:p>
          <a:p>
            <a:pPr algn="just" eaLnBrk="1" hangingPunct="1"/>
            <a:endParaRPr lang="en-US" sz="2600" smtClean="0"/>
          </a:p>
          <a:p>
            <a:pPr algn="just" eaLnBrk="1" hangingPunct="1"/>
            <a:r>
              <a:rPr lang="en-US" sz="2600" smtClean="0"/>
              <a:t>It then copies the byte from the address pointed to by (BX+AL) back into AL</a:t>
            </a:r>
          </a:p>
          <a:p>
            <a:pPr algn="just" eaLnBrk="1" hangingPunct="1"/>
            <a:endParaRPr lang="en-US" sz="2600" smtClean="0"/>
          </a:p>
          <a:p>
            <a:pPr algn="just" eaLnBrk="1" hangingPunct="1"/>
            <a:r>
              <a:rPr lang="en-US" sz="2600" smtClean="0"/>
              <a:t>XLAT changes no flags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ltLang="en-US" smtClean="0"/>
              <a:t>*****************************************************************</a:t>
            </a:r>
            <a:endParaRPr lang="en-US" altLang="en-US"/>
          </a:p>
        </p:txBody>
      </p:sp>
      <p:sp>
        <p:nvSpPr>
          <p:cNvPr id="168965" name="Rectangle 3"/>
          <p:cNvSpPr>
            <a:spLocks noGrp="1" noChangeArrowheads="1"/>
          </p:cNvSpPr>
          <p:nvPr>
            <p:ph type="body" idx="1"/>
          </p:nvPr>
        </p:nvSpPr>
        <p:spPr>
          <a:xfrm>
            <a:off x="457200" y="685800"/>
            <a:ext cx="8229600" cy="5440363"/>
          </a:xfrm>
        </p:spPr>
        <p:txBody>
          <a:bodyPr/>
          <a:lstStyle/>
          <a:p>
            <a:pPr algn="just" eaLnBrk="1" hangingPunct="1">
              <a:lnSpc>
                <a:spcPct val="80000"/>
              </a:lnSpc>
              <a:buFont typeface="Wingdings" pitchFamily="2" charset="2"/>
              <a:buNone/>
            </a:pPr>
            <a:r>
              <a:rPr lang="en-US" sz="2600" smtClean="0"/>
              <a:t>Example:</a:t>
            </a:r>
          </a:p>
          <a:p>
            <a:pPr algn="just" eaLnBrk="1" hangingPunct="1">
              <a:lnSpc>
                <a:spcPct val="80000"/>
              </a:lnSpc>
              <a:buFont typeface="Wingdings" pitchFamily="2" charset="2"/>
              <a:buNone/>
            </a:pPr>
            <a:r>
              <a:rPr lang="en-US" sz="2600" smtClean="0"/>
              <a:t>		; 8086 routine to convert ASCII code byte</a:t>
            </a:r>
          </a:p>
          <a:p>
            <a:pPr algn="just" eaLnBrk="1" hangingPunct="1">
              <a:lnSpc>
                <a:spcPct val="80000"/>
              </a:lnSpc>
              <a:buFont typeface="Wingdings" pitchFamily="2" charset="2"/>
              <a:buNone/>
            </a:pPr>
            <a:r>
              <a:rPr lang="en-US" sz="2600" smtClean="0"/>
              <a:t>		; to EBCDIC(extended binary coded decimal 	interchange code) equivalent</a:t>
            </a:r>
          </a:p>
          <a:p>
            <a:pPr algn="just" eaLnBrk="1" hangingPunct="1">
              <a:lnSpc>
                <a:spcPct val="80000"/>
              </a:lnSpc>
              <a:buFont typeface="Wingdings" pitchFamily="2" charset="2"/>
              <a:buNone/>
            </a:pPr>
            <a:r>
              <a:rPr lang="en-US" sz="2600" smtClean="0"/>
              <a:t>		; ASCII code byte is in AL at start</a:t>
            </a:r>
          </a:p>
          <a:p>
            <a:pPr algn="just" eaLnBrk="1" hangingPunct="1">
              <a:lnSpc>
                <a:spcPct val="80000"/>
              </a:lnSpc>
              <a:buFont typeface="Wingdings" pitchFamily="2" charset="2"/>
              <a:buNone/>
            </a:pPr>
            <a:r>
              <a:rPr lang="en-US" sz="2600" smtClean="0"/>
              <a:t>		; EBCDIC code in AL at end</a:t>
            </a:r>
          </a:p>
          <a:p>
            <a:pPr algn="just" eaLnBrk="1" hangingPunct="1">
              <a:lnSpc>
                <a:spcPct val="80000"/>
              </a:lnSpc>
              <a:buFont typeface="Wingdings" pitchFamily="2" charset="2"/>
              <a:buNone/>
            </a:pPr>
            <a:endParaRPr lang="en-US" sz="2600" smtClean="0"/>
          </a:p>
          <a:p>
            <a:pPr algn="just" eaLnBrk="1" hangingPunct="1">
              <a:lnSpc>
                <a:spcPct val="80000"/>
              </a:lnSpc>
              <a:buFont typeface="Wingdings" pitchFamily="2" charset="2"/>
              <a:buNone/>
            </a:pPr>
            <a:r>
              <a:rPr lang="en-US" sz="2600" smtClean="0"/>
              <a:t>MOV BX, OFFSET EBCDIC_TABLE</a:t>
            </a:r>
          </a:p>
          <a:p>
            <a:pPr algn="just" eaLnBrk="1" hangingPunct="1">
              <a:lnSpc>
                <a:spcPct val="80000"/>
              </a:lnSpc>
              <a:buFont typeface="Wingdings" pitchFamily="2" charset="2"/>
              <a:buNone/>
            </a:pPr>
            <a:r>
              <a:rPr lang="en-US" sz="2600" smtClean="0"/>
              <a:t>		;Point BX at start of EBCDIC table in DS</a:t>
            </a:r>
          </a:p>
          <a:p>
            <a:pPr algn="just" eaLnBrk="1" hangingPunct="1">
              <a:lnSpc>
                <a:spcPct val="80000"/>
              </a:lnSpc>
              <a:buFont typeface="Wingdings" pitchFamily="2" charset="2"/>
              <a:buNone/>
            </a:pPr>
            <a:endParaRPr lang="en-US" sz="2600" smtClean="0"/>
          </a:p>
          <a:p>
            <a:pPr algn="just" eaLnBrk="1" hangingPunct="1">
              <a:lnSpc>
                <a:spcPct val="80000"/>
              </a:lnSpc>
              <a:buFont typeface="Wingdings" pitchFamily="2" charset="2"/>
              <a:buNone/>
            </a:pPr>
            <a:r>
              <a:rPr lang="en-US" sz="2600" smtClean="0"/>
              <a:t>XLAT </a:t>
            </a:r>
          </a:p>
          <a:p>
            <a:pPr algn="just" eaLnBrk="1" hangingPunct="1">
              <a:lnSpc>
                <a:spcPct val="80000"/>
              </a:lnSpc>
              <a:buFont typeface="Wingdings" pitchFamily="2" charset="2"/>
              <a:buNone/>
            </a:pPr>
            <a:r>
              <a:rPr lang="en-US" sz="2600" smtClean="0"/>
              <a:t>		; Replace ASCII in AL with EBCDIC from table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ltLang="en-US" smtClean="0"/>
              <a:t>*****************************************************************</a:t>
            </a:r>
            <a:endParaRPr lang="en-US" altLang="en-US"/>
          </a:p>
        </p:txBody>
      </p:sp>
      <p:sp>
        <p:nvSpPr>
          <p:cNvPr id="134149" name="Rectangle 3"/>
          <p:cNvSpPr>
            <a:spLocks noGrp="1" noChangeArrowheads="1"/>
          </p:cNvSpPr>
          <p:nvPr>
            <p:ph type="body" idx="1"/>
          </p:nvPr>
        </p:nvSpPr>
        <p:spPr>
          <a:xfrm>
            <a:off x="457200" y="457200"/>
            <a:ext cx="8229600" cy="5867400"/>
          </a:xfrm>
        </p:spPr>
        <p:txBody>
          <a:bodyPr/>
          <a:lstStyle/>
          <a:p>
            <a:pPr eaLnBrk="1" hangingPunct="1">
              <a:lnSpc>
                <a:spcPct val="80000"/>
              </a:lnSpc>
            </a:pPr>
            <a:r>
              <a:rPr lang="en-US" sz="2600" smtClean="0"/>
              <a:t>The more detailed algorithm is as follows:</a:t>
            </a:r>
          </a:p>
          <a:p>
            <a:pPr eaLnBrk="1" hangingPunct="1">
              <a:lnSpc>
                <a:spcPct val="80000"/>
              </a:lnSpc>
              <a:buFont typeface="Wingdings" pitchFamily="2" charset="2"/>
              <a:buNone/>
            </a:pPr>
            <a:endParaRPr lang="en-US" sz="2600" smtClean="0"/>
          </a:p>
          <a:p>
            <a:pPr eaLnBrk="1" hangingPunct="1">
              <a:lnSpc>
                <a:spcPct val="80000"/>
              </a:lnSpc>
              <a:buFont typeface="Wingdings" pitchFamily="2" charset="2"/>
              <a:buNone/>
            </a:pPr>
            <a:r>
              <a:rPr lang="en-US" sz="2600" smtClean="0"/>
              <a:t>	</a:t>
            </a:r>
            <a:r>
              <a:rPr lang="en-US" sz="2400" smtClean="0"/>
              <a:t>INITIALIZE SOURCE POINTER, SI</a:t>
            </a:r>
          </a:p>
          <a:p>
            <a:pPr eaLnBrk="1" hangingPunct="1">
              <a:lnSpc>
                <a:spcPct val="80000"/>
              </a:lnSpc>
              <a:buFont typeface="Wingdings" pitchFamily="2" charset="2"/>
              <a:buNone/>
            </a:pPr>
            <a:r>
              <a:rPr lang="en-US" sz="2400" smtClean="0"/>
              <a:t>	INITIALIZE DESTINATION POINTER, DI</a:t>
            </a:r>
          </a:p>
          <a:p>
            <a:pPr eaLnBrk="1" hangingPunct="1">
              <a:lnSpc>
                <a:spcPct val="80000"/>
              </a:lnSpc>
              <a:buFont typeface="Wingdings" pitchFamily="2" charset="2"/>
              <a:buNone/>
            </a:pPr>
            <a:r>
              <a:rPr lang="en-US" sz="2400" smtClean="0"/>
              <a:t>	INITIALZE COUNTER, CX</a:t>
            </a:r>
          </a:p>
          <a:p>
            <a:pPr eaLnBrk="1" hangingPunct="1">
              <a:lnSpc>
                <a:spcPct val="80000"/>
              </a:lnSpc>
              <a:buFont typeface="Wingdings" pitchFamily="2" charset="2"/>
              <a:buNone/>
            </a:pPr>
            <a:r>
              <a:rPr lang="en-US" sz="2400" smtClean="0"/>
              <a:t>	REPEAT</a:t>
            </a:r>
          </a:p>
          <a:p>
            <a:pPr eaLnBrk="1" hangingPunct="1">
              <a:lnSpc>
                <a:spcPct val="80000"/>
              </a:lnSpc>
              <a:buFont typeface="Wingdings" pitchFamily="2" charset="2"/>
              <a:buNone/>
            </a:pPr>
            <a:r>
              <a:rPr lang="en-US" sz="2400" smtClean="0"/>
              <a:t>		COPY BYTE FROM SOURCE TO DESTINATION</a:t>
            </a:r>
          </a:p>
          <a:p>
            <a:pPr eaLnBrk="1" hangingPunct="1">
              <a:lnSpc>
                <a:spcPct val="80000"/>
              </a:lnSpc>
              <a:buFont typeface="Wingdings" pitchFamily="2" charset="2"/>
              <a:buNone/>
            </a:pPr>
            <a:r>
              <a:rPr lang="en-US" sz="2400" smtClean="0"/>
              <a:t>		INCREMENT SOURCE POINTER</a:t>
            </a:r>
          </a:p>
          <a:p>
            <a:pPr eaLnBrk="1" hangingPunct="1">
              <a:lnSpc>
                <a:spcPct val="80000"/>
              </a:lnSpc>
              <a:buFont typeface="Wingdings" pitchFamily="2" charset="2"/>
              <a:buNone/>
            </a:pPr>
            <a:r>
              <a:rPr lang="en-US" sz="2400" smtClean="0"/>
              <a:t>		INCREMENT DESTINATION POINTER</a:t>
            </a:r>
          </a:p>
          <a:p>
            <a:pPr eaLnBrk="1" hangingPunct="1">
              <a:lnSpc>
                <a:spcPct val="80000"/>
              </a:lnSpc>
              <a:buFont typeface="Wingdings" pitchFamily="2" charset="2"/>
              <a:buNone/>
            </a:pPr>
            <a:r>
              <a:rPr lang="en-US" sz="2400" smtClean="0"/>
              <a:t>		DECREMENT COUNTER</a:t>
            </a:r>
          </a:p>
          <a:p>
            <a:pPr eaLnBrk="1" hangingPunct="1">
              <a:lnSpc>
                <a:spcPct val="80000"/>
              </a:lnSpc>
              <a:buFont typeface="Wingdings" pitchFamily="2" charset="2"/>
              <a:buNone/>
            </a:pPr>
            <a:r>
              <a:rPr lang="en-US" sz="2400" smtClean="0"/>
              <a:t>	UNTIL COUNTER = 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ltLang="en-US" smtClean="0"/>
              <a:t>*****************************************************************</a:t>
            </a:r>
            <a:endParaRPr lang="en-US" altLang="en-US"/>
          </a:p>
        </p:txBody>
      </p:sp>
      <p:sp>
        <p:nvSpPr>
          <p:cNvPr id="135173" name="Rectangle 3"/>
          <p:cNvSpPr>
            <a:spLocks noGrp="1" noChangeArrowheads="1"/>
          </p:cNvSpPr>
          <p:nvPr>
            <p:ph type="body" idx="1"/>
          </p:nvPr>
        </p:nvSpPr>
        <p:spPr>
          <a:xfrm>
            <a:off x="457200" y="609600"/>
            <a:ext cx="8229600" cy="5486400"/>
          </a:xfrm>
        </p:spPr>
        <p:txBody>
          <a:bodyPr/>
          <a:lstStyle/>
          <a:p>
            <a:pPr algn="just" eaLnBrk="1" hangingPunct="1"/>
            <a:r>
              <a:rPr lang="en-US" sz="2800" smtClean="0"/>
              <a:t>The single 8086 string instruction</a:t>
            </a:r>
            <a:r>
              <a:rPr lang="en-US" sz="2800" b="1" i="1" smtClean="0"/>
              <a:t> MOVSB</a:t>
            </a:r>
            <a:r>
              <a:rPr lang="en-US" sz="2800" smtClean="0"/>
              <a:t>, will perform all the actions in the REPEAT-UNTIL loop</a:t>
            </a:r>
          </a:p>
          <a:p>
            <a:pPr algn="just" eaLnBrk="1" hangingPunct="1"/>
            <a:endParaRPr lang="en-US" sz="2800" smtClean="0"/>
          </a:p>
          <a:p>
            <a:pPr algn="just" eaLnBrk="1" hangingPunct="1"/>
            <a:r>
              <a:rPr lang="en-US" sz="2800" smtClean="0"/>
              <a:t>The</a:t>
            </a:r>
            <a:r>
              <a:rPr lang="en-US" sz="2800" b="1" i="1" smtClean="0"/>
              <a:t> MOVSB</a:t>
            </a:r>
            <a:r>
              <a:rPr lang="en-US" sz="2800" smtClean="0"/>
              <a:t> instruction will copy a byte from the location pointed to by the SI register to a location pointed to by DI register</a:t>
            </a:r>
          </a:p>
          <a:p>
            <a:pPr algn="just" eaLnBrk="1" hangingPunct="1"/>
            <a:endParaRPr lang="en-US" sz="2800" smtClean="0"/>
          </a:p>
          <a:p>
            <a:pPr algn="just" eaLnBrk="1" hangingPunct="1"/>
            <a:r>
              <a:rPr lang="en-US" sz="2800" smtClean="0"/>
              <a:t>It will then automatically increment/decrement SI and DI to point to the next source location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ltLang="en-US" smtClean="0"/>
              <a:t>*****************************************************************</a:t>
            </a:r>
            <a:endParaRPr lang="en-US" altLang="en-US"/>
          </a:p>
        </p:txBody>
      </p:sp>
      <p:sp>
        <p:nvSpPr>
          <p:cNvPr id="136197" name="Rectangle 3"/>
          <p:cNvSpPr>
            <a:spLocks noGrp="1" noChangeArrowheads="1"/>
          </p:cNvSpPr>
          <p:nvPr>
            <p:ph type="body" idx="1"/>
          </p:nvPr>
        </p:nvSpPr>
        <p:spPr>
          <a:xfrm>
            <a:off x="457200" y="762000"/>
            <a:ext cx="8229600" cy="5029200"/>
          </a:xfrm>
        </p:spPr>
        <p:txBody>
          <a:bodyPr/>
          <a:lstStyle/>
          <a:p>
            <a:pPr algn="just" eaLnBrk="1" hangingPunct="1"/>
            <a:r>
              <a:rPr lang="en-US" sz="2600" smtClean="0"/>
              <a:t>If you add a special prefix called the repeat prefix          ( </a:t>
            </a:r>
            <a:r>
              <a:rPr lang="en-US" sz="2600" b="1" i="1" smtClean="0"/>
              <a:t>REP </a:t>
            </a:r>
            <a:r>
              <a:rPr lang="en-US" sz="2600" smtClean="0"/>
              <a:t>) in front of the MOVSB instruction, the MOVSB instruction will be repeated and CX decremented until CX is counted down to zero</a:t>
            </a:r>
          </a:p>
          <a:p>
            <a:pPr algn="just" eaLnBrk="1" hangingPunct="1"/>
            <a:endParaRPr lang="en-US" sz="2600" smtClean="0"/>
          </a:p>
          <a:p>
            <a:pPr algn="just" eaLnBrk="1" hangingPunct="1"/>
            <a:r>
              <a:rPr lang="en-US" sz="2600" smtClean="0"/>
              <a:t>In order for the MOVSB instruction to work correctly, the source index register, SI, must contain the offset of the start of the source string and the destination index register, DI, must contain the offset of the start of the destination location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ltLang="en-US" smtClean="0"/>
              <a:t>*****************************************************************</a:t>
            </a:r>
            <a:endParaRPr lang="en-US" altLang="en-US"/>
          </a:p>
        </p:txBody>
      </p:sp>
      <p:sp>
        <p:nvSpPr>
          <p:cNvPr id="137221" name="Rectangle 3"/>
          <p:cNvSpPr>
            <a:spLocks noGrp="1" noChangeArrowheads="1"/>
          </p:cNvSpPr>
          <p:nvPr>
            <p:ph type="body" idx="1"/>
          </p:nvPr>
        </p:nvSpPr>
        <p:spPr>
          <a:xfrm>
            <a:off x="457200" y="1219200"/>
            <a:ext cx="8229600" cy="4530725"/>
          </a:xfrm>
        </p:spPr>
        <p:txBody>
          <a:bodyPr/>
          <a:lstStyle/>
          <a:p>
            <a:pPr algn="just" eaLnBrk="1" hangingPunct="1"/>
            <a:r>
              <a:rPr lang="en-US" sz="2800" smtClean="0"/>
              <a:t>Also, the number of string elements to be moved must be loaded into the CX register</a:t>
            </a:r>
          </a:p>
          <a:p>
            <a:pPr algn="just" eaLnBrk="1" hangingPunct="1"/>
            <a:endParaRPr lang="en-US" sz="2800" smtClean="0"/>
          </a:p>
          <a:p>
            <a:pPr algn="just" eaLnBrk="1" hangingPunct="1"/>
            <a:r>
              <a:rPr lang="en-US" sz="2800" smtClean="0"/>
              <a:t>The string instructions will automatically increment or decrement the pointers after each operation, depending on the state of the </a:t>
            </a:r>
            <a:r>
              <a:rPr lang="en-US" sz="2800" b="1" i="1" smtClean="0"/>
              <a:t>direction flag DF</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ltLang="en-US" smtClean="0"/>
              <a:t>*****************************************************************</a:t>
            </a:r>
            <a:endParaRPr lang="en-US" altLang="en-US"/>
          </a:p>
        </p:txBody>
      </p:sp>
      <p:sp>
        <p:nvSpPr>
          <p:cNvPr id="138245" name="Rectangle 3"/>
          <p:cNvSpPr>
            <a:spLocks noGrp="1" noChangeArrowheads="1"/>
          </p:cNvSpPr>
          <p:nvPr>
            <p:ph type="body" idx="1"/>
          </p:nvPr>
        </p:nvSpPr>
        <p:spPr>
          <a:xfrm>
            <a:off x="457200" y="1143000"/>
            <a:ext cx="8229600" cy="4530725"/>
          </a:xfrm>
        </p:spPr>
        <p:txBody>
          <a:bodyPr/>
          <a:lstStyle/>
          <a:p>
            <a:pPr algn="just" eaLnBrk="1" hangingPunct="1">
              <a:lnSpc>
                <a:spcPct val="90000"/>
              </a:lnSpc>
            </a:pPr>
            <a:r>
              <a:rPr lang="en-US" sz="2800" smtClean="0"/>
              <a:t>If the direction flag is cleared with a </a:t>
            </a:r>
            <a:r>
              <a:rPr lang="en-US" sz="2800" b="1" i="1" smtClean="0"/>
              <a:t>CLD</a:t>
            </a:r>
            <a:r>
              <a:rPr lang="en-US" sz="2800" smtClean="0"/>
              <a:t> instruction, then the pointers in SI and DI will be automatically be incremented after each string operation</a:t>
            </a:r>
          </a:p>
          <a:p>
            <a:pPr algn="just" eaLnBrk="1" hangingPunct="1">
              <a:lnSpc>
                <a:spcPct val="90000"/>
              </a:lnSpc>
            </a:pPr>
            <a:endParaRPr lang="en-US" sz="2800" smtClean="0"/>
          </a:p>
          <a:p>
            <a:pPr algn="just" eaLnBrk="1" hangingPunct="1">
              <a:lnSpc>
                <a:spcPct val="90000"/>
              </a:lnSpc>
            </a:pPr>
            <a:r>
              <a:rPr lang="en-US" sz="2800" smtClean="0"/>
              <a:t>If the direction flag is set with an </a:t>
            </a:r>
            <a:r>
              <a:rPr lang="en-US" sz="2800" b="1" i="1" smtClean="0"/>
              <a:t>STD</a:t>
            </a:r>
            <a:r>
              <a:rPr lang="en-US" sz="2800" smtClean="0"/>
              <a:t> instruction, then the pointers in SI and DI will be automatically be decremented after each string operation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ltLang="en-US" smtClean="0"/>
              <a:t>*****************************************************************</a:t>
            </a:r>
            <a:endParaRPr lang="en-US" altLang="en-US"/>
          </a:p>
        </p:txBody>
      </p:sp>
      <p:sp>
        <p:nvSpPr>
          <p:cNvPr id="139269" name="Rectangle 3"/>
          <p:cNvSpPr>
            <a:spLocks noGrp="1" noChangeArrowheads="1"/>
          </p:cNvSpPr>
          <p:nvPr>
            <p:ph type="body" idx="1"/>
          </p:nvPr>
        </p:nvSpPr>
        <p:spPr>
          <a:xfrm>
            <a:off x="457200" y="609600"/>
            <a:ext cx="8229600" cy="4754563"/>
          </a:xfrm>
        </p:spPr>
        <p:txBody>
          <a:bodyPr/>
          <a:lstStyle/>
          <a:p>
            <a:pPr algn="just" eaLnBrk="1" hangingPunct="1">
              <a:lnSpc>
                <a:spcPct val="90000"/>
              </a:lnSpc>
              <a:buFont typeface="Wingdings" pitchFamily="2" charset="2"/>
              <a:buNone/>
            </a:pPr>
            <a:r>
              <a:rPr lang="en-US" sz="2800" b="1" i="1" u="sng" smtClean="0"/>
              <a:t>Note:</a:t>
            </a:r>
          </a:p>
          <a:p>
            <a:pPr algn="just" eaLnBrk="1" hangingPunct="1">
              <a:lnSpc>
                <a:spcPct val="90000"/>
              </a:lnSpc>
              <a:buFont typeface="Wingdings" pitchFamily="2" charset="2"/>
              <a:buNone/>
            </a:pPr>
            <a:endParaRPr lang="en-US" sz="2800" b="1" i="1" u="sng" smtClean="0"/>
          </a:p>
          <a:p>
            <a:pPr algn="just" eaLnBrk="1" hangingPunct="1">
              <a:lnSpc>
                <a:spcPct val="90000"/>
              </a:lnSpc>
            </a:pPr>
            <a:r>
              <a:rPr lang="en-US" sz="2800" smtClean="0"/>
              <a:t>For String instructions, an offset in DI is added to the segment base represented by the number in the ES register to produce a physical address</a:t>
            </a:r>
          </a:p>
          <a:p>
            <a:pPr algn="just" eaLnBrk="1" hangingPunct="1">
              <a:lnSpc>
                <a:spcPct val="90000"/>
              </a:lnSpc>
            </a:pPr>
            <a:endParaRPr lang="en-US" sz="2800" smtClean="0"/>
          </a:p>
          <a:p>
            <a:pPr algn="just" eaLnBrk="1" hangingPunct="1">
              <a:lnSpc>
                <a:spcPct val="90000"/>
              </a:lnSpc>
            </a:pPr>
            <a:r>
              <a:rPr lang="en-US" sz="2800" smtClean="0"/>
              <a:t>If DS and ES are initialized with the same value, then SI and DI will point to locations in the same segment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1542</Words>
  <Application>Microsoft Office PowerPoint</Application>
  <PresentationFormat>On-screen Show (4:3)</PresentationFormat>
  <Paragraphs>272</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Algerian</vt:lpstr>
      <vt:lpstr>Arial</vt:lpstr>
      <vt:lpstr>Calibri</vt:lpstr>
      <vt:lpstr>Cambria Math</vt:lpstr>
      <vt:lpstr>Monotype Corsiva</vt:lpstr>
      <vt:lpstr>Wingdings</vt:lpstr>
      <vt:lpstr>Office Theme</vt:lpstr>
      <vt:lpstr> 8086 Instruction Set – 2 </vt:lpstr>
      <vt:lpstr>PowerPoint Presentation</vt:lpstr>
      <vt:lpstr>The 8086 String Instructions</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Advantage of using MOVSB/MOVSW:</vt:lpstr>
      <vt:lpstr>Using the CMPSB /CMPSW(Compare String Byte/WORD)</vt:lpstr>
      <vt:lpstr>PowerPoint Presentation</vt:lpstr>
      <vt:lpstr>Example</vt:lpstr>
      <vt:lpstr>PowerPoint Presentation</vt:lpstr>
      <vt:lpstr>SCASB, SCASW (Scan string byte, scan string word)</vt:lpstr>
      <vt:lpstr>PowerPoint Presentation</vt:lpstr>
      <vt:lpstr>Example:</vt:lpstr>
      <vt:lpstr>LODSB, LODSW: Load string byte into al, load string word into ax</vt:lpstr>
      <vt:lpstr>Example</vt:lpstr>
      <vt:lpstr>STOSB, STOSW: Store string byte, store string word</vt:lpstr>
      <vt:lpstr>PowerPoint Presentation</vt:lpstr>
      <vt:lpstr>PowerPoint Presentation</vt:lpstr>
      <vt:lpstr>STC, CLC and CMC (Set Carry, Clear Carry and Complement Carry)</vt:lpstr>
      <vt:lpstr>STD and CLD (Set and Clear Direction Flag)</vt:lpstr>
      <vt:lpstr>STI and CLI</vt:lpstr>
      <vt:lpstr>PowerPoint Presentation</vt:lpstr>
      <vt:lpstr>LAHF: Copy low byte of flag register to AH</vt:lpstr>
      <vt:lpstr>SAHF</vt:lpstr>
      <vt:lpstr>PUSHF and POPF</vt:lpstr>
      <vt:lpstr>PowerPoint Presentation</vt:lpstr>
      <vt:lpstr>LEA (Load Effective Address)</vt:lpstr>
      <vt:lpstr>NOP: No operation</vt:lpstr>
      <vt:lpstr>XLAT – Translate a Byte in AL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shilpa m k</dc:creator>
  <cp:lastModifiedBy>Skanda</cp:lastModifiedBy>
  <cp:revision>3</cp:revision>
  <dcterms:created xsi:type="dcterms:W3CDTF">2017-07-28T05:47:48Z</dcterms:created>
  <dcterms:modified xsi:type="dcterms:W3CDTF">2019-12-29T09:20:11Z</dcterms:modified>
</cp:coreProperties>
</file>