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4" r:id="rId3"/>
    <p:sldId id="315" r:id="rId4"/>
    <p:sldId id="316" r:id="rId5"/>
    <p:sldId id="317" r:id="rId6"/>
    <p:sldId id="262" r:id="rId7"/>
    <p:sldId id="327" r:id="rId8"/>
    <p:sldId id="328" r:id="rId9"/>
    <p:sldId id="329" r:id="rId10"/>
    <p:sldId id="268" r:id="rId11"/>
    <p:sldId id="267" r:id="rId12"/>
    <p:sldId id="324" r:id="rId13"/>
    <p:sldId id="325" r:id="rId14"/>
    <p:sldId id="286" r:id="rId15"/>
    <p:sldId id="326" r:id="rId16"/>
    <p:sldId id="287" r:id="rId17"/>
    <p:sldId id="289" r:id="rId18"/>
    <p:sldId id="291" r:id="rId19"/>
    <p:sldId id="293" r:id="rId20"/>
    <p:sldId id="295" r:id="rId21"/>
    <p:sldId id="299" r:id="rId22"/>
    <p:sldId id="30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E8A1-DA81-4E9C-946A-5DF0BEE9D971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840EC99-FB6D-4E11-A401-613D5EF7F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E8A1-DA81-4E9C-946A-5DF0BEE9D971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EC99-FB6D-4E11-A401-613D5EF7F7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E8A1-DA81-4E9C-946A-5DF0BEE9D971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EC99-FB6D-4E11-A401-613D5EF7F7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E8A1-DA81-4E9C-946A-5DF0BEE9D971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EC99-FB6D-4E11-A401-613D5EF7F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E8A1-DA81-4E9C-946A-5DF0BEE9D971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840EC99-FB6D-4E11-A401-613D5EF7F7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E8A1-DA81-4E9C-946A-5DF0BEE9D971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EC99-FB6D-4E11-A401-613D5EF7F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E8A1-DA81-4E9C-946A-5DF0BEE9D971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EC99-FB6D-4E11-A401-613D5EF7F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E8A1-DA81-4E9C-946A-5DF0BEE9D971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EC99-FB6D-4E11-A401-613D5EF7F7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E8A1-DA81-4E9C-946A-5DF0BEE9D971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EC99-FB6D-4E11-A401-613D5EF7F7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E8A1-DA81-4E9C-946A-5DF0BEE9D971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EC99-FB6D-4E11-A401-613D5EF7F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E8A1-DA81-4E9C-946A-5DF0BEE9D971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840EC99-FB6D-4E11-A401-613D5EF7F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5C8E8A1-DA81-4E9C-946A-5DF0BEE9D971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840EC99-FB6D-4E11-A401-613D5EF7F7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8237DMA CONTROLLER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F39820A-02BF-4E75-82B1-C43098A0831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82563" y="227013"/>
            <a:ext cx="8836025" cy="6097587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sz="3200" dirty="0" smtClean="0">
                <a:cs typeface="Arial" charset="0"/>
              </a:rPr>
              <a:t>8237 is not a discrete component in modern microprocessor-based systems.</a:t>
            </a:r>
          </a:p>
          <a:p>
            <a:pPr lvl="1" algn="just" eaLnBrk="1" hangingPunct="1"/>
            <a:r>
              <a:rPr lang="en-US" sz="3200" dirty="0" smtClean="0">
                <a:cs typeface="Arial" charset="0"/>
              </a:rPr>
              <a:t>It appears within many system controller chip sets</a:t>
            </a:r>
          </a:p>
          <a:p>
            <a:pPr algn="just" eaLnBrk="1" hangingPunct="1"/>
            <a:r>
              <a:rPr lang="en-US" sz="3200" dirty="0" smtClean="0">
                <a:cs typeface="Arial" charset="0"/>
              </a:rPr>
              <a:t>8237 is a four-channel device compatible with 8086/8088, adequate for small systems. </a:t>
            </a:r>
          </a:p>
          <a:p>
            <a:pPr algn="just"/>
            <a:r>
              <a:rPr lang="en-US" sz="3400" dirty="0" smtClean="0">
                <a:cs typeface="Arial" charset="0"/>
              </a:rPr>
              <a:t>Expandable to any number of DMA channel inputs</a:t>
            </a:r>
          </a:p>
          <a:p>
            <a:pPr algn="just" eaLnBrk="1" hangingPunct="1"/>
            <a:r>
              <a:rPr lang="en-US" sz="3200" dirty="0" smtClean="0">
                <a:cs typeface="Arial" charset="0"/>
              </a:rPr>
              <a:t>8237 is capable of DMA transfers at rates up to 1.6MB per second. </a:t>
            </a:r>
          </a:p>
          <a:p>
            <a:pPr algn="just"/>
            <a:r>
              <a:rPr lang="en-US" sz="3400" dirty="0" smtClean="0">
                <a:cs typeface="Arial" charset="0"/>
              </a:rPr>
              <a:t>Each channel is capable of addressing a full</a:t>
            </a:r>
            <a:br>
              <a:rPr lang="en-US" sz="3400" dirty="0" smtClean="0">
                <a:cs typeface="Arial" charset="0"/>
              </a:rPr>
            </a:br>
            <a:r>
              <a:rPr lang="en-US" sz="3400" dirty="0" smtClean="0">
                <a:cs typeface="Arial" charset="0"/>
              </a:rPr>
              <a:t>64K-byte section of memory.</a:t>
            </a:r>
            <a:endParaRPr lang="en-US" sz="3400" dirty="0" smtClean="0">
              <a:cs typeface="Times New Roman" pitchFamily="-80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90488"/>
            <a:ext cx="8915400" cy="11430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cs typeface="Arial" charset="0"/>
              </a:rPr>
              <a:t>Programmable DMA controller. (a) Block diagram and (b) pin-out. </a:t>
            </a:r>
            <a:r>
              <a:rPr lang="en-US" sz="1800" dirty="0" smtClean="0">
                <a:cs typeface="Times New Roman" pitchFamily="-80" charset="0"/>
              </a:rPr>
              <a:t/>
            </a:r>
            <a:br>
              <a:rPr lang="en-US" sz="1800" dirty="0" smtClean="0">
                <a:cs typeface="Times New Roman" pitchFamily="-80" charset="0"/>
              </a:rPr>
            </a:br>
            <a:endParaRPr lang="en-US" sz="1800" dirty="0" smtClean="0">
              <a:cs typeface="Times New Roman" pitchFamily="-80" charset="0"/>
            </a:endParaRPr>
          </a:p>
        </p:txBody>
      </p:sp>
      <p:sp>
        <p:nvSpPr>
          <p:cNvPr id="1434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AF3B6F8-A8F9-4B85-8478-56423E3C7C16}" type="slidenum">
              <a:rPr lang="en-US" smtClean="0"/>
              <a:pPr/>
              <a:t>11</a:t>
            </a:fld>
            <a:endParaRPr lang="en-US" smtClean="0"/>
          </a:p>
        </p:txBody>
      </p:sp>
      <p:pic>
        <p:nvPicPr>
          <p:cNvPr id="14339" name="Picture 4" descr="FG13_003_013502645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08500"/>
            <a:ext cx="8848916" cy="47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cs typeface="Times New Roman" pitchFamily="-80" charset="0"/>
              </a:rPr>
              <a:t>8237 </a:t>
            </a:r>
            <a:r>
              <a:rPr lang="en-US" b="1" dirty="0" smtClean="0">
                <a:solidFill>
                  <a:srgbClr val="000000"/>
                </a:solidFill>
                <a:cs typeface="Times New Roman" pitchFamily="-80" charset="0"/>
              </a:rPr>
              <a:t>Internal Registers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990600" y="1447800"/>
            <a:ext cx="7692390" cy="4572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-80" charset="0"/>
              </a:rPr>
              <a:t>CAR</a:t>
            </a:r>
          </a:p>
          <a:p>
            <a:pPr algn="just"/>
            <a:r>
              <a:rPr lang="en-US" dirty="0" smtClean="0">
                <a:cs typeface="Arial" charset="0"/>
              </a:rPr>
              <a:t>The </a:t>
            </a:r>
            <a:r>
              <a:rPr lang="en-US" b="1" dirty="0" smtClean="0">
                <a:cs typeface="Arial" charset="0"/>
              </a:rPr>
              <a:t>current address register</a:t>
            </a:r>
            <a:r>
              <a:rPr lang="en-US" dirty="0" smtClean="0">
                <a:cs typeface="Arial" charset="0"/>
              </a:rPr>
              <a:t> holds a 16-bit memory address used for the DMA transfer. </a:t>
            </a:r>
          </a:p>
          <a:p>
            <a:pPr algn="just"/>
            <a:r>
              <a:rPr lang="en-US" dirty="0" smtClean="0">
                <a:cs typeface="Arial" charset="0"/>
              </a:rPr>
              <a:t>Each channel has its own current address register for this purpose.</a:t>
            </a:r>
          </a:p>
          <a:p>
            <a:pPr algn="just"/>
            <a:r>
              <a:rPr lang="en-US" dirty="0" smtClean="0">
                <a:cs typeface="Arial" charset="0"/>
              </a:rPr>
              <a:t>When a byte of data is transferred during a DMA operation, CAR is either incremented or decremented depending on how it is programmed.</a:t>
            </a:r>
            <a:endParaRPr lang="en-US" dirty="0" smtClean="0">
              <a:solidFill>
                <a:srgbClr val="000000"/>
              </a:solidFill>
              <a:latin typeface="Times" pitchFamily="-80" charset="0"/>
              <a:cs typeface="Times New Roman" pitchFamily="-80" charset="0"/>
            </a:endParaRP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81000"/>
            <a:ext cx="7772400" cy="5638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3200" b="1" dirty="0" smtClean="0">
                <a:solidFill>
                  <a:schemeClr val="tx2"/>
                </a:solidFill>
                <a:cs typeface="Times New Roman" pitchFamily="-80" charset="0"/>
              </a:rPr>
              <a:t>CWCR</a:t>
            </a:r>
            <a:r>
              <a:rPr lang="en-US" sz="3000" b="1" dirty="0" smtClean="0">
                <a:solidFill>
                  <a:schemeClr val="tx2"/>
                </a:solidFill>
                <a:cs typeface="Times New Roman" pitchFamily="-80" charset="0"/>
              </a:rPr>
              <a:t> </a:t>
            </a:r>
          </a:p>
          <a:p>
            <a:pPr algn="just"/>
            <a:r>
              <a:rPr lang="en-US" dirty="0" smtClean="0">
                <a:cs typeface="Times New Roman" pitchFamily="-80" charset="0"/>
              </a:rPr>
              <a:t>The </a:t>
            </a:r>
            <a:r>
              <a:rPr lang="en-US" b="1" dirty="0" smtClean="0">
                <a:cs typeface="Times New Roman" pitchFamily="-80" charset="0"/>
              </a:rPr>
              <a:t>current word count register</a:t>
            </a:r>
            <a:r>
              <a:rPr lang="en-US" dirty="0" smtClean="0">
                <a:cs typeface="Times New Roman" pitchFamily="-80" charset="0"/>
              </a:rPr>
              <a:t> programs a channel for the number of bytes  to transferred during a DMA action. 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-80" charset="0"/>
              </a:rPr>
              <a:t>CR</a:t>
            </a:r>
          </a:p>
          <a:p>
            <a:pPr algn="just"/>
            <a:r>
              <a:rPr lang="en-US" dirty="0" smtClean="0">
                <a:cs typeface="Arial" charset="0"/>
              </a:rPr>
              <a:t>The </a:t>
            </a:r>
            <a:r>
              <a:rPr lang="en-US" b="1" dirty="0" smtClean="0">
                <a:cs typeface="Arial" charset="0"/>
              </a:rPr>
              <a:t>command register</a:t>
            </a:r>
            <a:r>
              <a:rPr lang="en-US" dirty="0" smtClean="0">
                <a:cs typeface="Arial" charset="0"/>
              </a:rPr>
              <a:t> programs the operation of the 8237 DMA controller. </a:t>
            </a:r>
          </a:p>
          <a:p>
            <a:pPr algn="just"/>
            <a:r>
              <a:rPr lang="en-US" dirty="0" smtClean="0">
                <a:cs typeface="Arial" charset="0"/>
              </a:rPr>
              <a:t>The register uses bit position 0 to select the memory-to-memory DMA transfer mode.</a:t>
            </a:r>
          </a:p>
          <a:p>
            <a:pPr lvl="1" algn="just"/>
            <a:r>
              <a:rPr lang="en-US" dirty="0" smtClean="0">
                <a:cs typeface="Arial" charset="0"/>
              </a:rPr>
              <a:t>Memory-to-memory DMA transfers use DMA channel 0 to hold the source address</a:t>
            </a:r>
          </a:p>
          <a:p>
            <a:pPr lvl="1" algn="just"/>
            <a:r>
              <a:rPr lang="en-US" dirty="0" smtClean="0">
                <a:cs typeface="Arial" charset="0"/>
              </a:rPr>
              <a:t>DMA channel 1 holds the destination address</a:t>
            </a:r>
            <a:endParaRPr lang="en-US" dirty="0" smtClean="0">
              <a:cs typeface="Times New Roman" pitchFamily="-80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6096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cs typeface="Arial" charset="0"/>
              </a:rPr>
              <a:t>command register. </a:t>
            </a:r>
            <a:endParaRPr lang="en-US" sz="1800" dirty="0" smtClean="0">
              <a:cs typeface="Times New Roman" pitchFamily="-80" charset="0"/>
            </a:endParaRPr>
          </a:p>
        </p:txBody>
      </p:sp>
      <p:sp>
        <p:nvSpPr>
          <p:cNvPr id="3379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A172F98-2D86-41BC-83F7-EF774E850C2B}" type="slidenum">
              <a:rPr lang="en-US" smtClean="0"/>
              <a:pPr/>
              <a:t>14</a:t>
            </a:fld>
            <a:endParaRPr lang="en-US" smtClean="0"/>
          </a:p>
        </p:txBody>
      </p:sp>
      <p:pic>
        <p:nvPicPr>
          <p:cNvPr id="33795" name="Picture 4" descr="FG13_004_013502645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914400"/>
            <a:ext cx="52324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457200"/>
            <a:ext cx="7772400" cy="601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-80" charset="0"/>
              </a:rPr>
              <a:t>BA and BWC</a:t>
            </a:r>
          </a:p>
          <a:p>
            <a:r>
              <a:rPr lang="en-US" dirty="0" smtClean="0">
                <a:cs typeface="Times New Roman" pitchFamily="-80" charset="0"/>
              </a:rPr>
              <a:t>The </a:t>
            </a:r>
            <a:r>
              <a:rPr lang="en-US" b="1" dirty="0" smtClean="0">
                <a:cs typeface="Times New Roman" pitchFamily="-80" charset="0"/>
              </a:rPr>
              <a:t>base address</a:t>
            </a:r>
            <a:r>
              <a:rPr lang="en-US" dirty="0" smtClean="0">
                <a:cs typeface="Times New Roman" pitchFamily="-80" charset="0"/>
              </a:rPr>
              <a:t> (BA) and </a:t>
            </a:r>
            <a:r>
              <a:rPr lang="en-US" b="1" dirty="0" smtClean="0">
                <a:cs typeface="Times New Roman" pitchFamily="-80" charset="0"/>
              </a:rPr>
              <a:t>base word count</a:t>
            </a:r>
            <a:r>
              <a:rPr lang="en-US" dirty="0" smtClean="0">
                <a:cs typeface="Times New Roman" pitchFamily="-80" charset="0"/>
              </a:rPr>
              <a:t> (BWC) registers are used when auto-initialization is selected for a channel. </a:t>
            </a:r>
          </a:p>
          <a:p>
            <a:r>
              <a:rPr lang="en-US" dirty="0" smtClean="0">
                <a:cs typeface="Times New Roman" pitchFamily="-80" charset="0"/>
              </a:rPr>
              <a:t>In auto-initialization mode, these registers are used to reload the CAR and CWCR after the DMA action is completed. </a:t>
            </a:r>
          </a:p>
          <a:p>
            <a:pPr>
              <a:buNone/>
            </a:pPr>
            <a:endParaRPr lang="en-US" sz="2800" b="1" dirty="0" smtClean="0">
              <a:solidFill>
                <a:schemeClr val="tx2"/>
              </a:solidFill>
              <a:cs typeface="Times New Roman" pitchFamily="-80" charset="0"/>
            </a:endParaRPr>
          </a:p>
          <a:p>
            <a:endParaRPr lang="en-US" dirty="0" smtClean="0">
              <a:cs typeface="Times New Roman" pitchFamily="-80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0A9E7D6-B6D0-431B-B23E-DAA8B78F2883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182563" y="1643063"/>
            <a:ext cx="3932237" cy="4376737"/>
          </a:xfrm>
          <a:noFill/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>
                <a:cs typeface="Arial" charset="0"/>
              </a:rPr>
              <a:t>The </a:t>
            </a:r>
            <a:r>
              <a:rPr lang="en-US" b="1" dirty="0" smtClean="0">
                <a:cs typeface="Arial" charset="0"/>
              </a:rPr>
              <a:t>mode register</a:t>
            </a:r>
            <a:r>
              <a:rPr lang="en-US" dirty="0" smtClean="0">
                <a:cs typeface="Arial" charset="0"/>
              </a:rPr>
              <a:t> programs the mode of operation for a channel. 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Each channel has its own mode register as selected by bit positions 1 and 0. </a:t>
            </a:r>
          </a:p>
          <a:p>
            <a:pPr lvl="1" eaLnBrk="1" hangingPunct="1"/>
            <a:r>
              <a:rPr lang="en-US" dirty="0" smtClean="0">
                <a:cs typeface="Arial" charset="0"/>
              </a:rPr>
              <a:t>Remaining bits of the mode register select operation,  auto-initialization, increment/decrement, and mode for the channel 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28600" y="990600"/>
            <a:ext cx="89154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chemeClr val="tx2"/>
                </a:solidFill>
                <a:cs typeface="Times New Roman" pitchFamily="-80" charset="0"/>
              </a:rPr>
              <a:t>MR</a:t>
            </a:r>
            <a:endParaRPr lang="en-US" sz="4400" dirty="0">
              <a:solidFill>
                <a:schemeClr val="tx2"/>
              </a:solidFill>
            </a:endParaRPr>
          </a:p>
        </p:txBody>
      </p:sp>
      <p:pic>
        <p:nvPicPr>
          <p:cNvPr id="6" name="Picture 4" descr="FG13_005_013502645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371600"/>
            <a:ext cx="4316413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5265AFF-24A2-4C00-AC31-1C439DC0E3AE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6868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228600" y="914400"/>
            <a:ext cx="8915400" cy="2135187"/>
          </a:xfrm>
          <a:noFill/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-80" charset="0"/>
              </a:rPr>
              <a:t>The</a:t>
            </a:r>
            <a:r>
              <a:rPr lang="en-US" b="1" dirty="0" smtClean="0">
                <a:cs typeface="Times New Roman" pitchFamily="-80" charset="0"/>
              </a:rPr>
              <a:t> bus request register</a:t>
            </a:r>
            <a:r>
              <a:rPr lang="en-US" dirty="0" smtClean="0">
                <a:cs typeface="Times New Roman" pitchFamily="-80" charset="0"/>
              </a:rPr>
              <a:t> is used to request</a:t>
            </a:r>
            <a:br>
              <a:rPr lang="en-US" dirty="0" smtClean="0">
                <a:cs typeface="Times New Roman" pitchFamily="-80" charset="0"/>
              </a:rPr>
            </a:br>
            <a:r>
              <a:rPr lang="en-US" dirty="0" smtClean="0">
                <a:cs typeface="Times New Roman" pitchFamily="-80" charset="0"/>
              </a:rPr>
              <a:t>a DMA transfer via software.</a:t>
            </a:r>
          </a:p>
          <a:p>
            <a:pPr lvl="1" eaLnBrk="1" hangingPunct="1"/>
            <a:r>
              <a:rPr lang="en-US" dirty="0" smtClean="0">
                <a:cs typeface="Times New Roman" pitchFamily="-80" charset="0"/>
              </a:rPr>
              <a:t>very useful in memory-to-memory transfers, where an external signal is not available to begin the DMA transfer</a:t>
            </a:r>
            <a:endParaRPr lang="en-US" dirty="0" smtClean="0">
              <a:cs typeface="Arial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28600" y="228600"/>
            <a:ext cx="891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4000" b="1" dirty="0">
                <a:solidFill>
                  <a:schemeClr val="tx2"/>
                </a:solidFill>
                <a:cs typeface="Times New Roman" pitchFamily="-80" charset="0"/>
              </a:rPr>
              <a:t>BR </a:t>
            </a:r>
            <a:r>
              <a:rPr lang="en-US" sz="4400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7" name="Picture 4" descr="FG13_006_013502645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667000"/>
            <a:ext cx="7275513" cy="327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AE2F924-4687-4924-9C5C-648DA9DC883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915400" cy="2135187"/>
          </a:xfrm>
          <a:noFill/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-80" charset="0"/>
              </a:rPr>
              <a:t>The</a:t>
            </a:r>
            <a:r>
              <a:rPr lang="en-US" b="1" dirty="0" smtClean="0">
                <a:cs typeface="Times New Roman" pitchFamily="-80" charset="0"/>
              </a:rPr>
              <a:t> mask register set/reset</a:t>
            </a:r>
            <a:r>
              <a:rPr lang="en-US" dirty="0" smtClean="0">
                <a:cs typeface="Times New Roman" pitchFamily="-80" charset="0"/>
              </a:rPr>
              <a:t> sets or clears the channel mask.</a:t>
            </a:r>
          </a:p>
          <a:p>
            <a:pPr lvl="1" eaLnBrk="1" hangingPunct="1"/>
            <a:r>
              <a:rPr lang="en-US" dirty="0" smtClean="0">
                <a:cs typeface="Times New Roman" pitchFamily="-80" charset="0"/>
              </a:rPr>
              <a:t>if the mask is set, the channel is disabled</a:t>
            </a:r>
          </a:p>
          <a:p>
            <a:pPr lvl="1" eaLnBrk="1" hangingPunct="1"/>
            <a:r>
              <a:rPr lang="en-US" dirty="0" smtClean="0">
                <a:cs typeface="Times New Roman" pitchFamily="-80" charset="0"/>
              </a:rPr>
              <a:t>the RESET signal sets all channel masks</a:t>
            </a:r>
            <a:br>
              <a:rPr lang="en-US" dirty="0" smtClean="0">
                <a:cs typeface="Times New Roman" pitchFamily="-80" charset="0"/>
              </a:rPr>
            </a:br>
            <a:r>
              <a:rPr lang="en-US" dirty="0" smtClean="0">
                <a:cs typeface="Times New Roman" pitchFamily="-80" charset="0"/>
              </a:rPr>
              <a:t>to disable them 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228600" y="457200"/>
            <a:ext cx="891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4000" b="1" dirty="0">
                <a:solidFill>
                  <a:schemeClr val="tx2"/>
                </a:solidFill>
                <a:cs typeface="Times New Roman" pitchFamily="-80" charset="0"/>
              </a:rPr>
              <a:t>MRSR </a:t>
            </a:r>
            <a:r>
              <a:rPr lang="en-US" sz="4400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7" name="Picture 4" descr="FG13_007_013502645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895600"/>
            <a:ext cx="7335838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7A13922-D7E0-4995-82EB-BF837429B15B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0964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228600" y="1295400"/>
            <a:ext cx="8915400" cy="2135187"/>
          </a:xfrm>
          <a:noFill/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-80" charset="0"/>
              </a:rPr>
              <a:t>The </a:t>
            </a:r>
            <a:r>
              <a:rPr lang="en-US" b="1" dirty="0" smtClean="0">
                <a:cs typeface="Times New Roman" pitchFamily="-80" charset="0"/>
              </a:rPr>
              <a:t>mask register</a:t>
            </a:r>
            <a:r>
              <a:rPr lang="en-US" dirty="0" smtClean="0">
                <a:cs typeface="Times New Roman" pitchFamily="-80" charset="0"/>
              </a:rPr>
              <a:t> clears or sets all of</a:t>
            </a:r>
            <a:br>
              <a:rPr lang="en-US" dirty="0" smtClean="0">
                <a:cs typeface="Times New Roman" pitchFamily="-80" charset="0"/>
              </a:rPr>
            </a:br>
            <a:r>
              <a:rPr lang="en-US" dirty="0" smtClean="0">
                <a:cs typeface="Times New Roman" pitchFamily="-80" charset="0"/>
              </a:rPr>
              <a:t>the masks with one command instead of individual channels, as with the MRSR. 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228600" y="457200"/>
            <a:ext cx="891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4000" b="1" dirty="0">
                <a:solidFill>
                  <a:schemeClr val="tx2"/>
                </a:solidFill>
                <a:cs typeface="Times New Roman" pitchFamily="-80" charset="0"/>
              </a:rPr>
              <a:t>MSR </a:t>
            </a:r>
            <a:r>
              <a:rPr lang="en-US" sz="4400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7" name="Picture 4" descr="FG13_008_013502645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667000"/>
            <a:ext cx="73342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cs typeface="Times New Roman" pitchFamily="-80" charset="0"/>
              </a:rPr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 Direct Memory Access (DMA) is a method of allowing data to be moved from one location to another in a computer without intervention from the central processor (CPU). </a:t>
            </a:r>
          </a:p>
          <a:p>
            <a:pPr algn="just"/>
            <a:r>
              <a:rPr lang="en-US" dirty="0" smtClean="0"/>
              <a:t>It is also a fast way of transferring data within (and sometimes between) computer. </a:t>
            </a:r>
            <a:endParaRPr lang="en-US" dirty="0" smtClean="0">
              <a:cs typeface="Arial" charset="0"/>
            </a:endParaRPr>
          </a:p>
          <a:p>
            <a:pPr algn="just"/>
            <a:r>
              <a:rPr lang="en-US" dirty="0" smtClean="0">
                <a:cs typeface="Arial" charset="0"/>
              </a:rPr>
              <a:t>The DMA I/O technique provides direct access to the memory while the microprocessor is temporarily disabled.</a:t>
            </a:r>
          </a:p>
          <a:p>
            <a:pPr algn="just"/>
            <a:r>
              <a:rPr lang="en-US" dirty="0" smtClean="0">
                <a:cs typeface="Arial" charset="0"/>
              </a:rPr>
              <a:t>The DMA controller temporarily borrows the address bus, data bus and control bus from the microprocessor and transfers the data directly from the external devices to a series of memory locations (and vice versa).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C1F6327-6251-46D3-97F6-7846F28617C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182563" y="990601"/>
            <a:ext cx="4618037" cy="54102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cs typeface="Times New Roman" pitchFamily="-80" charset="0"/>
              </a:rPr>
              <a:t>The </a:t>
            </a:r>
            <a:r>
              <a:rPr lang="en-US" b="1" dirty="0" smtClean="0">
                <a:cs typeface="Times New Roman" pitchFamily="-80" charset="0"/>
              </a:rPr>
              <a:t>status register</a:t>
            </a:r>
            <a:r>
              <a:rPr lang="en-US" dirty="0" smtClean="0">
                <a:cs typeface="Times New Roman" pitchFamily="-80" charset="0"/>
              </a:rPr>
              <a:t> shows status of each DMA channel. The TC bits indicate if the channel has reached its terminal count (transferred all its bytes). </a:t>
            </a:r>
          </a:p>
          <a:p>
            <a:pPr eaLnBrk="1" hangingPunct="1"/>
            <a:r>
              <a:rPr lang="en-US" dirty="0" smtClean="0">
                <a:cs typeface="Times New Roman" pitchFamily="-80" charset="0"/>
              </a:rPr>
              <a:t>When the terminal count is reached, the DMA transfer is terminated for most modes</a:t>
            </a:r>
            <a:br>
              <a:rPr lang="en-US" dirty="0" smtClean="0">
                <a:cs typeface="Times New Roman" pitchFamily="-80" charset="0"/>
              </a:rPr>
            </a:br>
            <a:r>
              <a:rPr lang="en-US" dirty="0" smtClean="0">
                <a:cs typeface="Times New Roman" pitchFamily="-80" charset="0"/>
              </a:rPr>
              <a:t>of operation. </a:t>
            </a:r>
          </a:p>
          <a:p>
            <a:r>
              <a:rPr lang="en-US" dirty="0" smtClean="0">
                <a:cs typeface="Times New Roman" pitchFamily="-80" charset="0"/>
              </a:rPr>
              <a:t>The request bits indicate whether </a:t>
            </a:r>
          </a:p>
          <a:p>
            <a:pPr lvl="1" eaLnBrk="1" hangingPunct="1">
              <a:buNone/>
            </a:pPr>
            <a:r>
              <a:rPr lang="en-US" dirty="0" smtClean="0">
                <a:cs typeface="Times New Roman" pitchFamily="-80" charset="0"/>
              </a:rPr>
              <a:t>the DREQ input for a given channel is active.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28600" y="228600"/>
            <a:ext cx="8915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4000" b="1" dirty="0">
                <a:solidFill>
                  <a:schemeClr val="tx2"/>
                </a:solidFill>
                <a:cs typeface="Times New Roman" pitchFamily="-80" charset="0"/>
              </a:rPr>
              <a:t>SR </a:t>
            </a:r>
            <a:r>
              <a:rPr lang="en-US" sz="4400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7" name="Picture 4" descr="FG13_009_013502645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752600"/>
            <a:ext cx="37973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80999" y="381000"/>
            <a:ext cx="8716963" cy="6477000"/>
          </a:xfrm>
          <a:noFill/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b="1" dirty="0" smtClean="0">
                <a:solidFill>
                  <a:srgbClr val="000000"/>
                </a:solidFill>
                <a:cs typeface="Times New Roman" pitchFamily="-80" charset="0"/>
              </a:rPr>
              <a:t>Master clear </a:t>
            </a:r>
            <a:endParaRPr lang="en-US" dirty="0" smtClean="0">
              <a:cs typeface="Arial" charset="0"/>
            </a:endParaRPr>
          </a:p>
          <a:p>
            <a:pPr algn="just" eaLnBrk="1" hangingPunct="1"/>
            <a:r>
              <a:rPr lang="en-US" dirty="0" smtClean="0">
                <a:cs typeface="Arial" charset="0"/>
              </a:rPr>
              <a:t>Acts exactly the same as the RESET signal to the 8237.</a:t>
            </a:r>
          </a:p>
          <a:p>
            <a:pPr lvl="1" algn="just" eaLnBrk="1" hangingPunct="1"/>
            <a:r>
              <a:rPr lang="en-US" dirty="0" smtClean="0">
                <a:cs typeface="Arial" charset="0"/>
              </a:rPr>
              <a:t>As with the RESET signal, this command disables all channels</a:t>
            </a:r>
            <a:endParaRPr lang="en-US" dirty="0" smtClean="0">
              <a:cs typeface="Times New Roman" pitchFamily="-80" charset="0"/>
            </a:endParaRPr>
          </a:p>
          <a:p>
            <a:pPr algn="just">
              <a:buNone/>
            </a:pPr>
            <a:r>
              <a:rPr lang="en-US" sz="2800" b="1" dirty="0" smtClean="0">
                <a:solidFill>
                  <a:srgbClr val="000000"/>
                </a:solidFill>
                <a:cs typeface="Times New Roman" pitchFamily="-80" charset="0"/>
              </a:rPr>
              <a:t>Clear mask register </a:t>
            </a:r>
          </a:p>
          <a:p>
            <a:pPr algn="just"/>
            <a:r>
              <a:rPr lang="en-US" sz="2800" dirty="0" smtClean="0">
                <a:solidFill>
                  <a:srgbClr val="000000"/>
                </a:solidFill>
                <a:cs typeface="Times New Roman" pitchFamily="-80" charset="0"/>
              </a:rPr>
              <a:t>Enables all four DMA channels</a:t>
            </a:r>
            <a:r>
              <a:rPr lang="en-US" sz="2800" dirty="0" smtClean="0">
                <a:cs typeface="Arial" charset="0"/>
              </a:rPr>
              <a:t>.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000000"/>
                </a:solidFill>
                <a:cs typeface="Times New Roman" pitchFamily="-80" charset="0"/>
              </a:rPr>
              <a:t>Clear the first/last flip-flop</a:t>
            </a:r>
            <a:r>
              <a:rPr lang="en-US" sz="2800" b="1" dirty="0" smtClean="0">
                <a:solidFill>
                  <a:schemeClr val="tx2"/>
                </a:solidFill>
                <a:cs typeface="Times New Roman" pitchFamily="-80" charset="0"/>
              </a:rPr>
              <a:t> </a:t>
            </a:r>
          </a:p>
          <a:p>
            <a:pPr algn="just"/>
            <a:r>
              <a:rPr lang="en-US" dirty="0" smtClean="0">
                <a:cs typeface="Arial" charset="0"/>
              </a:rPr>
              <a:t>Clears the first/last (F/L) flip-flop within 8237.</a:t>
            </a:r>
          </a:p>
          <a:p>
            <a:pPr algn="just"/>
            <a:r>
              <a:rPr lang="en-US" dirty="0" smtClean="0">
                <a:cs typeface="Arial" charset="0"/>
              </a:rPr>
              <a:t>The F/L flip-flop selects which byte (low or high order) is read/written in the current address and current count registers. </a:t>
            </a:r>
          </a:p>
          <a:p>
            <a:pPr lvl="1" algn="just"/>
            <a:r>
              <a:rPr lang="en-US" dirty="0" smtClean="0">
                <a:cs typeface="Arial" charset="0"/>
              </a:rPr>
              <a:t>if F/L = 0, the low-order byte is selected</a:t>
            </a:r>
          </a:p>
          <a:p>
            <a:pPr lvl="1" algn="just"/>
            <a:r>
              <a:rPr lang="en-US" dirty="0" smtClean="0">
                <a:cs typeface="Arial" charset="0"/>
              </a:rPr>
              <a:t>if F/L = 1, the high-order byte is selected</a:t>
            </a:r>
          </a:p>
          <a:p>
            <a:pPr algn="just"/>
            <a:r>
              <a:rPr lang="en-US" dirty="0" smtClean="0">
                <a:cs typeface="Arial" charset="0"/>
              </a:rPr>
              <a:t>Any read or write to the address or count register automatically toggles the F/L flip-flop.</a:t>
            </a:r>
            <a:endParaRPr lang="en-US" sz="2800" b="1" dirty="0" smtClean="0">
              <a:solidFill>
                <a:srgbClr val="000000"/>
              </a:solidFill>
              <a:cs typeface="Times New Roman" pitchFamily="-80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82563" y="8207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4000" b="1" dirty="0">
              <a:solidFill>
                <a:srgbClr val="000000"/>
              </a:solidFill>
              <a:cs typeface="Times New Roman" pitchFamily="-80" charset="0"/>
            </a:endParaRP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180975" y="4646613"/>
            <a:ext cx="8915400" cy="213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  <a:buFontTx/>
              <a:buChar char="•"/>
            </a:pPr>
            <a:endParaRPr lang="en-US" sz="3200" dirty="0">
              <a:cs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90488"/>
            <a:ext cx="8915400" cy="1143000"/>
          </a:xfrm>
        </p:spPr>
        <p:txBody>
          <a:bodyPr>
            <a:normAutofit fontScale="9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eaLnBrk="1" hangingPunct="1"/>
            <a:r>
              <a:rPr lang="en-US" sz="4000" b="1" u="sng" dirty="0" smtClean="0">
                <a:ln w="11430"/>
                <a:solidFill>
                  <a:schemeClr val="tx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cs typeface="Times New Roman" pitchFamily="-80" charset="0"/>
              </a:rPr>
              <a:t>Memory-to-Memory Transfer with the 8237 :</a:t>
            </a:r>
          </a:p>
        </p:txBody>
      </p:sp>
      <p:sp>
        <p:nvSpPr>
          <p:cNvPr id="573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0AD3C13-E43C-4CD7-8A77-4A9C3C03024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82563" y="1508125"/>
            <a:ext cx="8915400" cy="48006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z="3200" dirty="0" smtClean="0">
                <a:cs typeface="Arial" charset="0"/>
              </a:rPr>
              <a:t>Memory-to-memory transfer is much more powerful than the automatically repeated MOVSB instruction. </a:t>
            </a:r>
          </a:p>
          <a:p>
            <a:pPr lvl="1" algn="just" eaLnBrk="1" hangingPunct="1"/>
            <a:r>
              <a:rPr lang="en-US" sz="3200" dirty="0" smtClean="0">
                <a:cs typeface="Arial" charset="0"/>
              </a:rPr>
              <a:t>most modern chip sets do not support the memory-to-memory feature </a:t>
            </a:r>
          </a:p>
          <a:p>
            <a:pPr algn="just" eaLnBrk="1" hangingPunct="1"/>
            <a:r>
              <a:rPr lang="en-US" sz="3200" dirty="0" smtClean="0">
                <a:cs typeface="Arial" charset="0"/>
              </a:rPr>
              <a:t>8237 requires only 2.0 </a:t>
            </a:r>
            <a:r>
              <a:rPr lang="en-US" sz="3200" i="1" dirty="0" smtClean="0">
                <a:cs typeface="Arial" charset="0"/>
              </a:rPr>
              <a:t>µ</a:t>
            </a:r>
            <a:r>
              <a:rPr lang="en-US" sz="3200" dirty="0" smtClean="0">
                <a:cs typeface="Arial" charset="0"/>
              </a:rPr>
              <a:t>s per byte, which is over twice as fast the existing data transfer.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772400" cy="88423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Times New Roman" pitchFamily="-80" charset="0"/>
              </a:rPr>
              <a:t>Basic DMA Operation: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cs typeface="Arial" charset="0"/>
              </a:rPr>
              <a:t>Two control signals are used to request and acknowledge a direct memory access (DMA) transfer in the microprocessor-based system.</a:t>
            </a:r>
          </a:p>
          <a:p>
            <a:pPr lvl="1" algn="just"/>
            <a:r>
              <a:rPr lang="en-US" dirty="0" smtClean="0">
                <a:cs typeface="Arial" charset="0"/>
              </a:rPr>
              <a:t>The HOLD signal as an input(to the processor) is used to request a DMA action.</a:t>
            </a:r>
          </a:p>
          <a:p>
            <a:pPr lvl="1" algn="just"/>
            <a:r>
              <a:rPr lang="en-US" dirty="0" smtClean="0">
                <a:cs typeface="Arial" charset="0"/>
              </a:rPr>
              <a:t>The HLDA signal as an output that acknowledges the DMA action.</a:t>
            </a:r>
          </a:p>
          <a:p>
            <a:pPr algn="just"/>
            <a:r>
              <a:rPr lang="en-US" sz="2400" dirty="0" smtClean="0">
                <a:cs typeface="Arial" charset="0"/>
              </a:rPr>
              <a:t>When the processor recognizes the hold, it stops its execution and enters hold cycles.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2400" dirty="0" smtClean="0">
                <a:cs typeface="Arial" charset="0"/>
              </a:rPr>
              <a:t>HOLD input has higher priority than INTR or NMI.</a:t>
            </a:r>
          </a:p>
          <a:p>
            <a:pPr marL="274320" lvl="1" indent="-274320" algn="just">
              <a:spcBef>
                <a:spcPts val="580"/>
              </a:spcBef>
              <a:buClr>
                <a:schemeClr val="accent1"/>
              </a:buClr>
            </a:pPr>
            <a:r>
              <a:rPr lang="en-US" sz="2800" dirty="0" smtClean="0">
                <a:cs typeface="Arial" charset="0"/>
              </a:rPr>
              <a:t>The only microprocessor pin that has a higher priority than a HOLD is the RESET pin.</a:t>
            </a:r>
            <a:endParaRPr lang="en-US" dirty="0" smtClean="0">
              <a:solidFill>
                <a:srgbClr val="000000"/>
              </a:solidFill>
              <a:cs typeface="Times New Roman" pitchFamily="-80" charset="0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cs typeface="Times New Roman" pitchFamily="-80" charset="0"/>
              </a:rPr>
              <a:t>HLDA becomes active to indicate that the processor has placed its buses at high-impedance state.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Times New Roman" pitchFamily="-80" charset="0"/>
              </a:rPr>
              <a:t>Basic DMA Definitions: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>
                <a:cs typeface="Arial" charset="0"/>
              </a:rPr>
              <a:t>Direct memory accesses normally occur between an I/O device and memory without the use of the microprocessor. </a:t>
            </a:r>
          </a:p>
          <a:p>
            <a:pPr lvl="1" algn="just"/>
            <a:r>
              <a:rPr lang="en-US" dirty="0" smtClean="0">
                <a:cs typeface="Arial" charset="0"/>
              </a:rPr>
              <a:t>A </a:t>
            </a:r>
            <a:r>
              <a:rPr lang="en-US" b="1" dirty="0" smtClean="0">
                <a:cs typeface="Arial" charset="0"/>
              </a:rPr>
              <a:t>DMA read</a:t>
            </a:r>
            <a:r>
              <a:rPr lang="en-US" dirty="0" smtClean="0">
                <a:cs typeface="Arial" charset="0"/>
              </a:rPr>
              <a:t> transfers data from the memory</a:t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to the I/O device.</a:t>
            </a:r>
          </a:p>
          <a:p>
            <a:pPr lvl="1" algn="just"/>
            <a:r>
              <a:rPr lang="en-US" dirty="0" smtClean="0">
                <a:cs typeface="Arial" charset="0"/>
              </a:rPr>
              <a:t>A </a:t>
            </a:r>
            <a:r>
              <a:rPr lang="en-US" b="1" dirty="0" smtClean="0">
                <a:cs typeface="Arial" charset="0"/>
              </a:rPr>
              <a:t>DMA write</a:t>
            </a:r>
            <a:r>
              <a:rPr lang="en-US" dirty="0" smtClean="0">
                <a:cs typeface="Arial" charset="0"/>
              </a:rPr>
              <a:t> transfers data from an I/O device</a:t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to memory.</a:t>
            </a:r>
          </a:p>
          <a:p>
            <a:pPr algn="just"/>
            <a:r>
              <a:rPr lang="en-US" dirty="0" smtClean="0">
                <a:cs typeface="Arial" charset="0"/>
              </a:rPr>
              <a:t>The system contains separate memory and I/O control signals.</a:t>
            </a:r>
          </a:p>
          <a:p>
            <a:pPr algn="just"/>
            <a:r>
              <a:rPr lang="en-US" dirty="0" smtClean="0">
                <a:cs typeface="Arial" charset="0"/>
              </a:rPr>
              <a:t>Hence the Memory &amp; the I/O are controlled simultaneously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B2A830E-E748-43FE-B792-8DEF9350A86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07975" y="1066800"/>
            <a:ext cx="8531225" cy="54102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dirty="0" smtClean="0">
                <a:cs typeface="Arial" charset="0"/>
              </a:rPr>
              <a:t>The DMA controller provides memory with its address, and the controller signal selects the I/O device during the transfer.</a:t>
            </a:r>
          </a:p>
          <a:p>
            <a:pPr algn="just"/>
            <a:r>
              <a:rPr lang="en-US" dirty="0" smtClean="0">
                <a:cs typeface="Arial" charset="0"/>
              </a:rPr>
              <a:t>Data transfer speed is determined by speed of the memory device or a DMA controller. </a:t>
            </a:r>
          </a:p>
          <a:p>
            <a:pPr algn="just"/>
            <a:r>
              <a:rPr lang="en-US" dirty="0" smtClean="0">
                <a:cs typeface="Arial" charset="0"/>
              </a:rPr>
              <a:t>In many cases, the DMA controller </a:t>
            </a:r>
            <a:r>
              <a:rPr lang="en-US" b="1" i="1" dirty="0" smtClean="0">
                <a:cs typeface="Arial" charset="0"/>
              </a:rPr>
              <a:t>slows</a:t>
            </a:r>
            <a:r>
              <a:rPr lang="en-US" dirty="0" smtClean="0">
                <a:cs typeface="Arial" charset="0"/>
              </a:rPr>
              <a:t> the speed of the system when transfers occur.</a:t>
            </a:r>
          </a:p>
          <a:p>
            <a:pPr algn="just"/>
            <a:r>
              <a:rPr lang="en-US" dirty="0" smtClean="0">
                <a:cs typeface="Arial" charset="0"/>
              </a:rPr>
              <a:t>The serial PCI (Peripheral Component Interface) Express bus transfers data at rates exceeding DMA transfers. </a:t>
            </a:r>
          </a:p>
          <a:p>
            <a:pPr algn="just"/>
            <a:r>
              <a:rPr lang="en-US" dirty="0" smtClean="0">
                <a:cs typeface="Arial" charset="0"/>
              </a:rPr>
              <a:t>This in modern systems has made DMA is less important.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Times New Roman" pitchFamily="-80" charset="0"/>
              </a:rPr>
              <a:t>The 8237 DMA Controller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>
                <a:cs typeface="Arial" charset="0"/>
              </a:rPr>
              <a:t>The 8237 supplies memory &amp; I/O with control signals and memory address information during the DMA transfer.</a:t>
            </a:r>
          </a:p>
          <a:p>
            <a:pPr algn="just"/>
            <a:r>
              <a:rPr lang="en-US" dirty="0" smtClean="0">
                <a:cs typeface="Arial" charset="0"/>
              </a:rPr>
              <a:t>It is actually a special-purpose microprocessor whose job is high-speed data transfer between memory and I/O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CPU having the control over the bus: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524000"/>
            <a:ext cx="649605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DMA operates: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76400"/>
            <a:ext cx="6496050" cy="464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456</TotalTime>
  <Words>942</Words>
  <Application>Microsoft Office PowerPoint</Application>
  <PresentationFormat>On-screen Show (4:3)</PresentationFormat>
  <Paragraphs>97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Equity</vt:lpstr>
      <vt:lpstr>8237DMA CONTROLLER</vt:lpstr>
      <vt:lpstr>Introduction:</vt:lpstr>
      <vt:lpstr>Basic DMA Operation:</vt:lpstr>
      <vt:lpstr>Cont.,</vt:lpstr>
      <vt:lpstr>Basic DMA Definitions: </vt:lpstr>
      <vt:lpstr>Slide 6</vt:lpstr>
      <vt:lpstr>The 8237 DMA Controller</vt:lpstr>
      <vt:lpstr>CPU having the control over the bus:</vt:lpstr>
      <vt:lpstr>When DMA operates:</vt:lpstr>
      <vt:lpstr>Slide 10</vt:lpstr>
      <vt:lpstr>Programmable DMA controller. (a) Block diagram and (b) pin-out.  </vt:lpstr>
      <vt:lpstr>8237 Internal Registers </vt:lpstr>
      <vt:lpstr>Slide 13</vt:lpstr>
      <vt:lpstr>command register. 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Memory-to-Memory Transfer with the 8237 :</vt:lpstr>
    </vt:vector>
  </TitlesOfParts>
  <Company>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8237DMA CONTROLLER IN 8086</dc:title>
  <dc:creator>11mx12</dc:creator>
  <cp:lastModifiedBy>JSADDAM</cp:lastModifiedBy>
  <cp:revision>134</cp:revision>
  <dcterms:created xsi:type="dcterms:W3CDTF">2012-02-10T05:36:10Z</dcterms:created>
  <dcterms:modified xsi:type="dcterms:W3CDTF">2012-08-31T12:22:48Z</dcterms:modified>
</cp:coreProperties>
</file>