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512" r:id="rId2"/>
    <p:sldId id="380" r:id="rId3"/>
    <p:sldId id="467" r:id="rId4"/>
    <p:sldId id="470" r:id="rId5"/>
    <p:sldId id="471" r:id="rId6"/>
    <p:sldId id="778" r:id="rId7"/>
    <p:sldId id="472" r:id="rId8"/>
    <p:sldId id="802" r:id="rId9"/>
    <p:sldId id="474" r:id="rId10"/>
    <p:sldId id="475" r:id="rId11"/>
    <p:sldId id="476" r:id="rId12"/>
    <p:sldId id="477" r:id="rId13"/>
    <p:sldId id="780" r:id="rId14"/>
    <p:sldId id="479" r:id="rId15"/>
    <p:sldId id="483" r:id="rId16"/>
    <p:sldId id="484" r:id="rId17"/>
    <p:sldId id="782" r:id="rId18"/>
    <p:sldId id="779" r:id="rId19"/>
    <p:sldId id="784" r:id="rId20"/>
    <p:sldId id="785" r:id="rId21"/>
    <p:sldId id="787" r:id="rId22"/>
    <p:sldId id="788" r:id="rId23"/>
    <p:sldId id="789" r:id="rId24"/>
    <p:sldId id="496" r:id="rId25"/>
    <p:sldId id="790" r:id="rId26"/>
    <p:sldId id="491" r:id="rId27"/>
    <p:sldId id="791" r:id="rId28"/>
    <p:sldId id="481" r:id="rId29"/>
    <p:sldId id="482" r:id="rId30"/>
    <p:sldId id="515" r:id="rId31"/>
    <p:sldId id="516" r:id="rId32"/>
    <p:sldId id="499" r:id="rId33"/>
    <p:sldId id="793" r:id="rId34"/>
    <p:sldId id="794" r:id="rId35"/>
    <p:sldId id="795" r:id="rId36"/>
    <p:sldId id="796" r:id="rId37"/>
    <p:sldId id="506" r:id="rId38"/>
    <p:sldId id="798" r:id="rId39"/>
    <p:sldId id="799" r:id="rId40"/>
    <p:sldId id="800" r:id="rId41"/>
    <p:sldId id="801" r:id="rId42"/>
    <p:sldId id="777"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2" autoAdjust="0"/>
    <p:restoredTop sz="78963" autoAdjust="0"/>
  </p:normalViewPr>
  <p:slideViewPr>
    <p:cSldViewPr>
      <p:cViewPr varScale="1">
        <p:scale>
          <a:sx n="69" d="100"/>
          <a:sy n="69" d="100"/>
        </p:scale>
        <p:origin x="1404" y="66"/>
      </p:cViewPr>
      <p:guideLst>
        <p:guide orient="horz" pos="2208"/>
        <p:guide pos="288"/>
        <p:guide pos="2880"/>
        <p:guide pos="5472"/>
        <p:guide orient="horz" pos="384"/>
        <p:guide orient="horz" pos="672"/>
        <p:guide orient="horz" pos="3984"/>
      </p:guideLst>
    </p:cSldViewPr>
  </p:slideViewPr>
  <p:outlineViewPr>
    <p:cViewPr>
      <p:scale>
        <a:sx n="33" d="100"/>
        <a:sy n="33" d="100"/>
      </p:scale>
      <p:origin x="0" y="-21804"/>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Organizational behavior (OB) </a:t>
            </a:r>
            <a:r>
              <a:rPr lang="en-US" dirty="0">
                <a:latin typeface="Arial" panose="020B0604020202020204" pitchFamily="34" charset="0"/>
                <a:ea typeface="ＭＳ Ｐゴシック" pitchFamily="34" charset="-128"/>
                <a:cs typeface="Arial" panose="020B0604020202020204" pitchFamily="34" charset="0"/>
              </a:rPr>
              <a:t>is a field of study that investigates the impact that individuals, groups, and structure have on behavior within organizations for the purpose of applying such knowledge toward</a:t>
            </a:r>
            <a:r>
              <a:rPr lang="en-US" baseline="0" dirty="0">
                <a:latin typeface="Arial" panose="020B0604020202020204" pitchFamily="34" charset="0"/>
                <a:ea typeface="ＭＳ Ｐゴシック" pitchFamily="34" charset="-128"/>
                <a:cs typeface="Arial" panose="020B0604020202020204" pitchFamily="34" charset="0"/>
              </a:rPr>
              <a:t> improving an organization’s effectiveness</a:t>
            </a:r>
            <a:r>
              <a:rPr lang="en-US" dirty="0">
                <a:latin typeface="Arial" panose="020B0604020202020204" pitchFamily="34" charset="0"/>
                <a:ea typeface="ＭＳ Ｐゴシック" pitchFamily="34" charset="-128"/>
                <a:cs typeface="Arial" panose="020B0604020202020204" pitchFamily="34" charset="0"/>
              </a:rPr>
              <a:t>. More specifically, OB explores motivation, leader behavior and power, interpersonal communication, group structure and processes, attitude development and perception, change processes, conflict and negotiation, and work design.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436619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Many people say that the ideas and concepts of OB are commonsense. However, the systematic study of OB has come closer to finding ways to predict the behavior of individuals and groups through</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 understanding of the situation and composition of the people. Evidence-based management (EBM</a:t>
            </a:r>
            <a:r>
              <a:rPr lang="en-US" baseline="0" dirty="0">
                <a:latin typeface="Arial" panose="020B0604020202020204" pitchFamily="34" charset="0"/>
                <a:ea typeface="ＭＳ Ｐゴシック" pitchFamily="34" charset="-128"/>
                <a:cs typeface="Arial" panose="020B0604020202020204" pitchFamily="34" charset="0"/>
              </a:rPr>
              <a:t>) complements systematic study by basing managerial decisions on the best available scientific evidence.</a:t>
            </a: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“Intuition” is a decision-making approach advocated by numerous managers and pundits. However, if we make all decisions with intuition or gut instinct, we are likely working with incomplete information. EBM and the systematic study of behavior enhance the understanding of these internal contributors to organizational behavior.</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1070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The recent availability of “big data” shows promise for the field of OB, potentially providing evidence that can be used to support intuition and experience.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665677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OB is a behavioral social science that merges concepts from a number of different social sciences to apply specifically to the organizational setting at both the individual (or micro)</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and group (or macro)</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levels. The most significant social sciences are psychology, social psychology, sociology, and anthropology. Look at each for a moment.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716465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This exhibit shows the contributions made by other disciplines to the development of organizational behavior. Notice the predominant areas of psychology, social psychology, sociology,</a:t>
            </a:r>
            <a:r>
              <a:rPr lang="en-US" baseline="0" dirty="0">
                <a:latin typeface="Arial" panose="020B0604020202020204" pitchFamily="34" charset="0"/>
                <a:ea typeface="ＭＳ Ｐゴシック" pitchFamily="34" charset="-128"/>
                <a:cs typeface="Arial" panose="020B0604020202020204" pitchFamily="34" charset="0"/>
              </a:rPr>
              <a:t> and </a:t>
            </a:r>
            <a:r>
              <a:rPr lang="en-US" dirty="0">
                <a:latin typeface="Arial" panose="020B0604020202020204" pitchFamily="34" charset="0"/>
                <a:ea typeface="ＭＳ Ｐゴシック" pitchFamily="34" charset="-128"/>
                <a:cs typeface="Arial" panose="020B0604020202020204" pitchFamily="34" charset="0"/>
              </a:rPr>
              <a:t>anthropology. Each of the disciplines has contributed specific concepts and theories to the study of OB and its increasing applications.</a:t>
            </a:r>
          </a:p>
          <a:p>
            <a:pPr marL="0" lvl="2"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predominant areas of behavioral science are psychology, social psychology, sociology, and anthropology.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Psychology contributes to learning, motivation, personality, emotions, perceptions, leadership effectiveness, job satisfaction, individual decision making, attitude measurement, work stress, performance, (un)ethical behavior, creativity and health. This then flows to the individual unit of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Social psychology contributes to behavioral change, attitude change, communication, group processes, group decision making, diversity, justice, communication, power, conflict, intergroup behavior and politics. This leads to group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Sociology contributes communication, power, conflict, intergroup behavior and politics which leads to group analysis and formal organization theory, organizational technology, organizational change, organizational culture and organizational climate which leads to organizational system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Anthropology contributes to comparative values, comparative attitudes and cross-cultural analysis that leads to the group analysis and organizational culture, organizational environment and power that leads to organization system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individual, group and organizational system analyses leads to the output of studying the organizational behavior which in turn leads to the following applications: training, performance appraisal, employee selection, and work design. </a:t>
            </a:r>
          </a:p>
          <a:p>
            <a:pPr marL="0" lvl="2"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29184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0" dirty="0">
                <a:latin typeface="Arial" panose="020B0604020202020204" pitchFamily="34" charset="0"/>
                <a:ea typeface="ＭＳ Ｐゴシック" pitchFamily="34" charset="-128"/>
                <a:cs typeface="Arial" panose="020B0604020202020204" pitchFamily="34" charset="0"/>
              </a:rPr>
              <a:t>Psychology</a:t>
            </a:r>
            <a:r>
              <a:rPr lang="en-US" dirty="0">
                <a:latin typeface="Arial" panose="020B0604020202020204" pitchFamily="34" charset="0"/>
                <a:ea typeface="ＭＳ Ｐゴシック" pitchFamily="34" charset="-128"/>
                <a:cs typeface="Arial" panose="020B0604020202020204" pitchFamily="34" charset="0"/>
              </a:rPr>
              <a:t> focuses on the individual level by seeking to measure, explain, and sometimes change behaviors in individuals. This area of study offers insights into such areas as learning, training, decision-making, and employee selection.</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Social psychology moves beyond individual analysis to look at group behavior and how individuals can influence one</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another. It blends together sociology and psychology and looks primarily at change, communication, and group interactions.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565127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Sociology looks at the relationship between people and their environment. Sociologists’ main contribution to OB has been a better understanding of group behavior,</a:t>
            </a:r>
            <a:r>
              <a:rPr lang="en-US" baseline="0" dirty="0">
                <a:latin typeface="Arial" panose="020B0604020202020204" pitchFamily="34" charset="0"/>
                <a:ea typeface="ＭＳ Ｐゴシック" pitchFamily="34" charset="-128"/>
                <a:cs typeface="Arial" panose="020B0604020202020204" pitchFamily="34" charset="0"/>
              </a:rPr>
              <a:t> particularly in formal and complex organizations. Another</a:t>
            </a:r>
            <a:r>
              <a:rPr lang="en-US" dirty="0">
                <a:latin typeface="Arial" panose="020B0604020202020204" pitchFamily="34" charset="0"/>
                <a:ea typeface="ＭＳ Ｐゴシック" pitchFamily="34" charset="-128"/>
                <a:cs typeface="Arial" panose="020B0604020202020204" pitchFamily="34" charset="0"/>
              </a:rPr>
              <a:t> key area that sociologists contribute to in OB is organizational</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culture, a key factor in OB studies.</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Anthropologists study societies to learn about human beings and their activities. They help us understand the differences between different groups in terms of their values, attitudes, and behaviors.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733758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There are few absolutes in organizational behavior. When making decisions, you must always take into account the situational factors that can change the relationship between two variables. Every situation has the potential to have unseen factors or even known factors that can change rapidly. Opening your minds to detecting these changes and unseen factors, and to being ready with optional responses, is essential to effective management.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47446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pitchFamily="-72" charset="-128"/>
                <a:cs typeface="+mn-cs"/>
              </a:rPr>
              <a:t>As students of OB, we can investigate what factors lead employees to make various choices and how their experiences affect their perceptions of their workplaces. In turn, this can help us predict organizational outcomes. As shown in the OB Poll for example, the days when women stayed home because it was expected are just a memory in some cultures, while in others, women still face significant barriers to entry into the workplace.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ＭＳ Ｐゴシック" pitchFamily="-72"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pitchFamily="-72" charset="-128"/>
                <a:cs typeface="+mn-cs"/>
              </a:rPr>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horizontal axis is marked with years and ranges from 1970 to 2025 in increments of 5. The vertical axis is labeled with the percentage of working men and women and ranges from 30 percent to 100 percent in increments of 10 percent. The approximate data from the graph is as follows. The line for men starts from 76.2 percent in 1970 and has a decreasing and fluctuating trend till 69.1 percent in 2018. The lowest peak is at 62.5 percent in 2010. The line for women starts at 40.8 percent in 1970, grows with fluctuations and increases gradually till 57.1 percent in 2018. </a:t>
            </a:r>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461446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We are seeing more and more heterogeneity in the workplace. Managers today need to embrace diversity and find ways to manage it effectively. The changing demographics have shifted management philosophy in a way that recognizes and utilizes differences to create productivity, profitability, and welcoming workplace cultures.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04423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The first chapter entitled “What Is Organizational Behavior?” begins by defining seven learning objectives for the chapter. These lay a foundational understanding for the origins of OB and its applications in management and organizational existence. You should focus on this chapter to ground yourself,</a:t>
            </a:r>
            <a:r>
              <a:rPr lang="en-US" baseline="0" dirty="0">
                <a:latin typeface="Arial" panose="020B0604020202020204" pitchFamily="34" charset="0"/>
                <a:ea typeface="ＭＳ Ｐゴシック" pitchFamily="34" charset="-128"/>
                <a:cs typeface="Arial" panose="020B0604020202020204" pitchFamily="34" charset="0"/>
              </a:rPr>
              <a:t> and </a:t>
            </a:r>
            <a:r>
              <a:rPr lang="en-US" dirty="0">
                <a:latin typeface="Arial" panose="020B0604020202020204" pitchFamily="34" charset="0"/>
                <a:ea typeface="ＭＳ Ｐゴシック" pitchFamily="34" charset="-128"/>
                <a:cs typeface="Arial" panose="020B0604020202020204" pitchFamily="34" charset="0"/>
              </a:rPr>
              <a:t>as a starting place for the more complex and significant concepts throughout the book. We will elaborate on each of these objectives to ensure that you acquire a base knowledge of the core OB competencies.</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Globalization means that organizations now exist in an environment with no national borders. As a result, the manager’s job has changed. Managers today need to have a broader perspective when making decisions.</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As foreign assignments increase,</a:t>
            </a:r>
            <a:r>
              <a:rPr lang="en-US" baseline="0" dirty="0">
                <a:latin typeface="Arial" panose="020B0604020202020204" pitchFamily="34" charset="0"/>
                <a:ea typeface="ＭＳ Ｐゴシック" pitchFamily="34" charset="-128"/>
                <a:cs typeface="Arial" panose="020B0604020202020204" pitchFamily="34" charset="0"/>
              </a:rPr>
              <a:t> you </a:t>
            </a:r>
            <a:r>
              <a:rPr lang="en-US" dirty="0">
                <a:latin typeface="Arial" panose="020B0604020202020204" pitchFamily="34" charset="0"/>
                <a:ea typeface="ＭＳ Ｐゴシック" pitchFamily="34" charset="-128"/>
                <a:cs typeface="Arial" panose="020B0604020202020204" pitchFamily="34" charset="0"/>
              </a:rPr>
              <a:t>will need to be able to manage a workforce that is different than what you may be used to, and which may bring different needs, aspirations, and attitudes to the workplace.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You will also have individuals who come from different cultures coming to work in your own country.</a:t>
            </a:r>
            <a:r>
              <a:rPr lang="en-US" baseline="0" dirty="0">
                <a:latin typeface="Arial" panose="020B0604020202020204" pitchFamily="34" charset="0"/>
                <a:ea typeface="ＭＳ Ｐゴシック" pitchFamily="34" charset="-128"/>
                <a:cs typeface="Arial" panose="020B0604020202020204" pitchFamily="34" charset="0"/>
              </a:rPr>
              <a:t> Y</a:t>
            </a:r>
            <a:r>
              <a:rPr lang="en-US" dirty="0">
                <a:latin typeface="Arial" panose="020B0604020202020204" pitchFamily="34" charset="0"/>
                <a:ea typeface="ＭＳ Ｐゴシック" pitchFamily="34" charset="-128"/>
                <a:cs typeface="Arial" panose="020B0604020202020204" pitchFamily="34" charset="0"/>
              </a:rPr>
              <a:t>ou will need to find ways to accommodate their needs and help them assimilate to your workplace culture.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As more jobs move to countries with low-cost labor, managers will need to balance the needs of their organizations with the needs of the countries in which they operate.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In the new global village, managers need to understand the implications of differing cultural and legal practices on their operations. Violating local regulations and practices could have serious consequences for the organization.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72416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Social media is a difficult issue for today’s manager, presenting both a challenge and an opportunity for 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Advances in technology have facilitated a virtual workplace, but in doing so, new challenges are created. For example, virtual workers may feel that they are not part of the team.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 Achieving a work–life balance is harder in an “always-on” culture.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8639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Increased scrutiny by society and governmental entities has increased business concerns with ethical behavior. Lapses in ethical behavior have resulted in everything ranging from public sanctions against businesses to legal penalties against a firm and its managers.</a:t>
            </a:r>
          </a:p>
          <a:p>
            <a:pPr marL="0" marR="0" indent="0" algn="l" defTabSz="457200" rtl="0" eaLnBrk="1" fontAlgn="base" latinLnBrk="0" hangingPunct="1">
              <a:lnSpc>
                <a:spcPct val="100000"/>
              </a:lnSpc>
              <a:spcBef>
                <a:spcPct val="0"/>
              </a:spcBef>
              <a:spcAft>
                <a:spcPct val="0"/>
              </a:spcAft>
              <a:buClrTx/>
              <a:buSzTx/>
              <a:buFontTx/>
              <a:buNone/>
              <a:tabLst/>
              <a:defRPr/>
            </a:pPr>
            <a:endParaRPr lang="en-US" i="1" dirty="0">
              <a:latin typeface="Arial" panose="020B0604020202020204" pitchFamily="34" charset="0"/>
              <a:ea typeface="ＭＳ Ｐゴシック" pitchFamily="34" charset="-128"/>
              <a:cs typeface="Arial" panose="020B0604020202020204"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Ethical dilemmas </a:t>
            </a:r>
            <a:r>
              <a:rPr lang="en-US" i="0" dirty="0">
                <a:latin typeface="Arial" panose="020B0604020202020204" pitchFamily="34" charset="0"/>
                <a:ea typeface="ＭＳ Ｐゴシック" pitchFamily="34" charset="-128"/>
                <a:cs typeface="Arial" panose="020B0604020202020204" pitchFamily="34" charset="0"/>
              </a:rPr>
              <a:t>require managers to make decisions involving right and wrong conduct. </a:t>
            </a:r>
            <a:r>
              <a:rPr lang="en-US" dirty="0">
                <a:latin typeface="Arial" panose="020B0604020202020204" pitchFamily="34" charset="0"/>
                <a:ea typeface="ＭＳ Ｐゴシック" pitchFamily="34" charset="-128"/>
                <a:cs typeface="Arial" panose="020B0604020202020204" pitchFamily="34" charset="0"/>
              </a:rPr>
              <a:t>Managers and leaders must clearly define what constitutes appropriate, ethical behavior by the organization and its people,</a:t>
            </a:r>
            <a:r>
              <a:rPr lang="en-US" baseline="0" dirty="0">
                <a:latin typeface="Arial" panose="020B0604020202020204" pitchFamily="34" charset="0"/>
                <a:ea typeface="ＭＳ Ｐゴシック" pitchFamily="34" charset="-128"/>
                <a:cs typeface="Arial" panose="020B0604020202020204" pitchFamily="34" charset="0"/>
              </a:rPr>
              <a:t> and they </a:t>
            </a:r>
            <a:r>
              <a:rPr lang="en-US" dirty="0">
                <a:latin typeface="Arial" panose="020B0604020202020204" pitchFamily="34" charset="0"/>
                <a:ea typeface="ＭＳ Ｐゴシック" pitchFamily="34" charset="-128"/>
                <a:cs typeface="Arial" panose="020B0604020202020204" pitchFamily="34" charset="0"/>
              </a:rPr>
              <a:t>must lead by example.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681877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Committing to corporate social responsibility (CSR) has become increasingly important in the working world.</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CSR is good for the planet and for people. In fact, CSR positively affects worker attitudes, turnover intentions, and performance. It can encourage workers to identify more strongly with their organizations and experience a sense of meaningfulness. CSR also positively impacts the bottom line.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Keep in mind though, that not all efforts are equally meaningful for employees, even though participation is often expected or even prescribed. Pressuring people to engage in CSR when it’s not a good fit for them can backfire.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584850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Creating a positive work environment has been found to be a basis for employee satisfaction, increased productivity, and longevity of skilled personnel.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Positive organizational scholarship </a:t>
            </a:r>
            <a:r>
              <a:rPr lang="en-US" i="0" dirty="0">
                <a:latin typeface="Arial" panose="020B0604020202020204" pitchFamily="34" charset="0"/>
                <a:ea typeface="ＭＳ Ｐゴシック" pitchFamily="34" charset="-128"/>
                <a:cs typeface="Arial" panose="020B0604020202020204" pitchFamily="34" charset="0"/>
              </a:rPr>
              <a:t>studies what is “good” about organizations.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518358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About one-fifth of American workers are part of the Gig Economy. For many workers, this translates into financial instability, job insecurity, and career path uncertainty. At the same time, the autonomy inherent in the Gig Economy gives many workers flexibility in their location of work and their schedule.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11505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About one-fifth of American workers are part of the Gig Economy. For many workers, this translates into financial instability, job insecurity, and career path uncertainty. At the same time, the autonomy inherent in the Gig Economy gives many workers flexibility in their location of work and their schedule.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Categories of employment lists the following: employed, underemployed or underutilized, re-employed, unemployed or jobless, entrepreneur, retired, job seeking, furloughed, and laid off.</a:t>
            </a:r>
          </a:p>
          <a:p>
            <a:pPr eaLnBrk="1" hangingPunct="1">
              <a:spcBef>
                <a:spcPct val="0"/>
              </a:spcBef>
            </a:pPr>
            <a:r>
              <a:rPr lang="en-US" dirty="0">
                <a:latin typeface="Arial" panose="020B0604020202020204" pitchFamily="34" charset="0"/>
                <a:cs typeface="Arial" panose="020B0604020202020204" pitchFamily="34" charset="0"/>
              </a:rPr>
              <a:t>Types of employment lists the following: full-time, part-time, flextime, job share, contingent, independent contractor, temporary, reduced hours and intern. </a:t>
            </a:r>
          </a:p>
          <a:p>
            <a:pPr eaLnBrk="1" hangingPunct="1">
              <a:spcBef>
                <a:spcPct val="0"/>
              </a:spcBef>
            </a:pPr>
            <a:r>
              <a:rPr lang="en-US" dirty="0">
                <a:latin typeface="Arial" panose="020B0604020202020204" pitchFamily="34" charset="0"/>
                <a:cs typeface="Arial" panose="020B0604020202020204" pitchFamily="34" charset="0"/>
              </a:rPr>
              <a:t>Places of employment lists the following: anchored in office or cubicle, floating in shared space, virtual, flexible and work from home. </a:t>
            </a:r>
          </a:p>
          <a:p>
            <a:pPr eaLnBrk="1" hangingPunct="1">
              <a:spcBef>
                <a:spcPct val="0"/>
              </a:spcBef>
            </a:pPr>
            <a:r>
              <a:rPr lang="en-US" dirty="0">
                <a:latin typeface="Arial" panose="020B0604020202020204" pitchFamily="34" charset="0"/>
                <a:cs typeface="Arial" panose="020B0604020202020204" pitchFamily="34" charset="0"/>
              </a:rPr>
              <a:t>Conditions of employment list the following: Local, expatriate, short-term assignee, </a:t>
            </a:r>
            <a:r>
              <a:rPr lang="en-US" dirty="0" err="1">
                <a:latin typeface="Arial" panose="020B0604020202020204" pitchFamily="34" charset="0"/>
                <a:cs typeface="Arial" panose="020B0604020202020204" pitchFamily="34" charset="0"/>
              </a:rPr>
              <a:t>flexpatriate</a:t>
            </a:r>
            <a:r>
              <a:rPr lang="en-US" dirty="0">
                <a:latin typeface="Arial" panose="020B0604020202020204" pitchFamily="34" charset="0"/>
                <a:cs typeface="Arial" panose="020B0604020202020204" pitchFamily="34" charset="0"/>
              </a:rPr>
              <a:t>, international business traveler, visa employee, and union or nonunion employee. </a:t>
            </a:r>
          </a:p>
          <a:p>
            <a:pPr eaLnBrk="1" hangingPunct="1">
              <a:spcBef>
                <a:spcPct val="0"/>
              </a:spcBef>
            </a:pPr>
            <a:r>
              <a:rPr lang="en-US" dirty="0">
                <a:latin typeface="Arial" panose="020B0604020202020204" pitchFamily="34" charset="0"/>
                <a:cs typeface="Arial" panose="020B0604020202020204" pitchFamily="34" charset="0"/>
              </a:rPr>
              <a:t>Compensation for employment lists salary, hourly, overtime, bonus, contract, time off, and benefits.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385469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Managing during crises is just as hard, if not harder, than managing during good times. In good times, managers focus on how to reward, satisfy, and retain employees. In bad times, the focus shifts to issues like stress, decision making, and coping.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616570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This book proposes three types of variables</a:t>
            </a:r>
            <a:r>
              <a:rPr lang="en-US" sz="1200" kern="1200" dirty="0">
                <a:solidFill>
                  <a:schemeClr val="tx1"/>
                </a:solidFill>
                <a:effectLst/>
                <a:latin typeface="Arial" panose="020B0604020202020204" pitchFamily="34" charset="0"/>
                <a:ea typeface="ＭＳ Ｐゴシック" pitchFamily="-72" charset="-128"/>
                <a:cs typeface="Arial" panose="020B0604020202020204" pitchFamily="34" charset="0"/>
              </a:rPr>
              <a:t>—</a:t>
            </a:r>
            <a:r>
              <a:rPr lang="en-US" baseline="0" dirty="0">
                <a:latin typeface="Arial" panose="020B0604020202020204" pitchFamily="34" charset="0"/>
                <a:ea typeface="ＭＳ Ｐゴシック" pitchFamily="34" charset="-128"/>
                <a:cs typeface="Arial" panose="020B0604020202020204" pitchFamily="34" charset="0"/>
              </a:rPr>
              <a:t>inputs</a:t>
            </a:r>
            <a:r>
              <a:rPr lang="en-US" dirty="0">
                <a:latin typeface="Arial" panose="020B0604020202020204" pitchFamily="34" charset="0"/>
                <a:ea typeface="ＭＳ Ｐゴシック" pitchFamily="34" charset="-128"/>
                <a:cs typeface="Arial" panose="020B0604020202020204" pitchFamily="34" charset="0"/>
              </a:rPr>
              <a:t>, processes, and outcomes</a:t>
            </a:r>
            <a:r>
              <a:rPr lang="en-US" sz="1200" kern="1200" dirty="0">
                <a:solidFill>
                  <a:schemeClr val="tx1"/>
                </a:solidFill>
                <a:effectLst/>
                <a:latin typeface="Arial" panose="020B0604020202020204" pitchFamily="34" charset="0"/>
                <a:ea typeface="ＭＳ Ｐゴシック" pitchFamily="-72" charset="-128"/>
                <a:cs typeface="Arial" panose="020B0604020202020204" pitchFamily="34" charset="0"/>
              </a:rPr>
              <a:t>—</a:t>
            </a:r>
            <a:r>
              <a:rPr lang="en-US" baseline="0" dirty="0">
                <a:latin typeface="Arial" panose="020B0604020202020204" pitchFamily="34" charset="0"/>
                <a:ea typeface="ＭＳ Ｐゴシック" pitchFamily="34" charset="-128"/>
                <a:cs typeface="Arial" panose="020B0604020202020204" pitchFamily="34" charset="0"/>
              </a:rPr>
              <a:t>at </a:t>
            </a:r>
            <a:r>
              <a:rPr lang="en-US" dirty="0">
                <a:latin typeface="Arial" panose="020B0604020202020204" pitchFamily="34" charset="0"/>
                <a:ea typeface="ＭＳ Ｐゴシック" pitchFamily="34" charset="-128"/>
                <a:cs typeface="Arial" panose="020B0604020202020204" pitchFamily="34" charset="0"/>
              </a:rPr>
              <a:t>three levels of analysis: individual, group, and organizational.</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basic OB model here</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proceeds from left to right, with inputs leading to processes and processes leading to outcomes. Notice that the model also shows that outcomes can influence inputs in the future.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basic OB model proceeds from left to right, with inputs leading to processes and processes leading to outcomes. The outcomes can influence inputs in the future.</a:t>
            </a:r>
          </a:p>
          <a:p>
            <a:pPr eaLnBrk="1" hangingPunct="1">
              <a:spcBef>
                <a:spcPct val="0"/>
              </a:spcBef>
            </a:pPr>
            <a:r>
              <a:rPr lang="en-US" dirty="0">
                <a:latin typeface="Arial" panose="020B0604020202020204" pitchFamily="34" charset="0"/>
                <a:cs typeface="Arial" panose="020B0604020202020204" pitchFamily="34" charset="0"/>
              </a:rPr>
              <a:t>Data from the inputs is as follows. Individual level lists diversity, personality and values. Group level lists group structure, group roles and team responsibilities. Organizational level lists the structure and culture.</a:t>
            </a:r>
          </a:p>
          <a:p>
            <a:pPr eaLnBrk="1" hangingPunct="1">
              <a:spcBef>
                <a:spcPct val="0"/>
              </a:spcBef>
            </a:pPr>
            <a:r>
              <a:rPr lang="en-US" dirty="0">
                <a:latin typeface="Arial" panose="020B0604020202020204" pitchFamily="34" charset="0"/>
                <a:cs typeface="Arial" panose="020B0604020202020204" pitchFamily="34" charset="0"/>
              </a:rPr>
              <a:t>Data from the processes is as follows. Individual level lists emotions and moods, motivation, perception ad decision making. Group level lists communication, leadership, power and politics, and conflict and negotiation. Organizational level lists human resource management and change practices. </a:t>
            </a:r>
          </a:p>
          <a:p>
            <a:pPr eaLnBrk="1" hangingPunct="1">
              <a:spcBef>
                <a:spcPct val="0"/>
              </a:spcBef>
            </a:pPr>
            <a:r>
              <a:rPr lang="en-US" dirty="0">
                <a:latin typeface="Arial" panose="020B0604020202020204" pitchFamily="34" charset="0"/>
                <a:cs typeface="Arial" panose="020B0604020202020204" pitchFamily="34" charset="0"/>
              </a:rPr>
              <a:t>Data from the outcomes is as follows. Individual level lists attitudes and stress, job performance, citizenship behavior and withdrawal behavior. Group level includes team performance. Organizational level lists productivity and survival.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4080767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Inputs</a:t>
            </a:r>
            <a:r>
              <a:rPr lang="en-US" dirty="0">
                <a:latin typeface="Arial" panose="020B0604020202020204" pitchFamily="34" charset="0"/>
                <a:ea typeface="ＭＳ Ｐゴシック" pitchFamily="34" charset="-128"/>
                <a:cs typeface="Arial" panose="020B0604020202020204" pitchFamily="34" charset="0"/>
              </a:rPr>
              <a:t> are factors that exist in advance of the employment relationships. For example, individual diversity characteristics, personality, and values are shaped by a combination of an individual’s genetic inheritance and childhood environment.</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Group structure, roles, and team responsibilities are typically assigned immediately before or after a group is formed.</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levels of analysis is as follows. Individual level lists diversity, personality and values. Group level lists group structure, group roles and team responsibilities. Organizational level lists the structure and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13707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Managers need a cadre of skills to create a productive workplace, including technical and quantitative skills. However, leadership and communication skills are critical to organizational success. When managers have solid interpersonal skills, there are positive work outcomes for the organization. These outcomes include lower turnover of strong employees, improved recruitment pools for filling employment positions, and a better bottom line.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09335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ea typeface="ＭＳ Ｐゴシック" pitchFamily="34" charset="-128"/>
              </a:rPr>
              <a:t>Processes</a:t>
            </a:r>
            <a:r>
              <a:rPr lang="en-US" dirty="0">
                <a:ea typeface="ＭＳ Ｐゴシック" pitchFamily="34" charset="-128"/>
              </a:rPr>
              <a:t> are actions that individuals, groups, and organizations engage in as a result of inputs, and that lead to certain outcomes.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individual level, processes include emotions and moods, motivation, perception, and decision</a:t>
            </a:r>
            <a:r>
              <a:rPr lang="en-US" baseline="0" dirty="0">
                <a:ea typeface="ＭＳ Ｐゴシック" pitchFamily="34" charset="-128"/>
              </a:rPr>
              <a:t> </a:t>
            </a:r>
            <a:r>
              <a:rPr lang="en-US" dirty="0">
                <a:ea typeface="ＭＳ Ｐゴシック" pitchFamily="34" charset="-128"/>
              </a:rPr>
              <a:t>making.</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group level, they include communication, leadership, power and politics, and conflict and negotiation.</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the organizational level, processes include human resource management and change practices.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 levels of analysis is as follows. Individual level lists emotions and moods, motivation, perception ad decision making. Group level lists communication, leadership, power and politics, and conflict and negotiation. Organizational level lists human resource management and change practices.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851194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Scholars have emphasized individual-level </a:t>
            </a:r>
            <a:r>
              <a:rPr lang="en-US" i="1" dirty="0">
                <a:ea typeface="ＭＳ Ｐゴシック" pitchFamily="34" charset="-128"/>
              </a:rPr>
              <a:t>outcomes</a:t>
            </a:r>
            <a:r>
              <a:rPr lang="en-US" dirty="0">
                <a:ea typeface="ＭＳ Ｐゴシック" pitchFamily="34" charset="-128"/>
              </a:rPr>
              <a:t> such as attitudes and stress, job performance, citizenship behavior, and withdrawal behavior.</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group level, team performance is the focus.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the organizational level, we look at overall profitability and survival.</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Because these outcomes will be covered in all of the chapters, we will briefly discuss each of them on the following slides, so you can understand what the “goal” of OB will be.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 levels of analysis is as follows. Individual level lists attitudes and stress, job performance, citizenship behavior and withdrawal behavior. Group level includes team performance. Organizational level lists productivity and survival.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644581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belief that satisfied employees are more productive than dissatisfied employees has been a basic tenet among managers for years, though only now research has begun to support it. Some people might think that influencing employee </a:t>
            </a:r>
            <a:r>
              <a:rPr lang="en-US" i="1" dirty="0">
                <a:latin typeface="Arial" panose="020B0604020202020204" pitchFamily="34" charset="0"/>
                <a:ea typeface="ＭＳ Ｐゴシック" pitchFamily="34" charset="-128"/>
                <a:cs typeface="Arial" panose="020B0604020202020204" pitchFamily="34" charset="0"/>
              </a:rPr>
              <a:t>attitudes</a:t>
            </a:r>
            <a:r>
              <a:rPr lang="en-US" dirty="0">
                <a:latin typeface="Arial" panose="020B0604020202020204" pitchFamily="34" charset="0"/>
                <a:ea typeface="ＭＳ Ｐゴシック" pitchFamily="34" charset="-128"/>
                <a:cs typeface="Arial" panose="020B0604020202020204" pitchFamily="34" charset="0"/>
              </a:rPr>
              <a:t> and </a:t>
            </a:r>
            <a:r>
              <a:rPr lang="en-US" i="1" dirty="0">
                <a:latin typeface="Arial" panose="020B0604020202020204" pitchFamily="34" charset="0"/>
                <a:ea typeface="ＭＳ Ｐゴシック" pitchFamily="34" charset="-128"/>
                <a:cs typeface="Arial" panose="020B0604020202020204" pitchFamily="34" charset="0"/>
              </a:rPr>
              <a:t>stress</a:t>
            </a:r>
            <a:r>
              <a:rPr lang="en-US" dirty="0">
                <a:latin typeface="Arial" panose="020B0604020202020204" pitchFamily="34" charset="0"/>
                <a:ea typeface="ＭＳ Ｐゴシック" pitchFamily="34" charset="-128"/>
                <a:cs typeface="Arial" panose="020B0604020202020204" pitchFamily="34" charset="0"/>
              </a:rPr>
              <a:t> is purely soft stuff, and not the business of serious managers, but as we will show, attitudes often have behavioral consequences that relate directly to organizational effectiveness.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865844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Task performance </a:t>
            </a:r>
            <a:r>
              <a:rPr lang="en-US" dirty="0">
                <a:latin typeface="Arial" panose="020B0604020202020204" pitchFamily="34" charset="0"/>
                <a:ea typeface="ＭＳ Ｐゴシック" pitchFamily="34" charset="-128"/>
                <a:cs typeface="Arial" panose="020B0604020202020204" pitchFamily="34" charset="0"/>
              </a:rPr>
              <a:t>is the most important human output contributing to organizational effectiveness, so in every chapter we devote considerable time to discussing</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how task performance is affected by specific topics.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618080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In today’s dynamic workplace, where tasks are increasingly performed by teams and flexibility is critical, employees who engage in good </a:t>
            </a:r>
            <a:r>
              <a:rPr lang="en-US" i="1" dirty="0">
                <a:latin typeface="Arial" panose="020B0604020202020204" pitchFamily="34" charset="0"/>
                <a:ea typeface="ＭＳ Ｐゴシック" pitchFamily="34" charset="-128"/>
                <a:cs typeface="Arial" panose="020B0604020202020204" pitchFamily="34" charset="0"/>
              </a:rPr>
              <a:t>citizenship behaviors</a:t>
            </a:r>
            <a:r>
              <a:rPr lang="en-US" dirty="0">
                <a:latin typeface="Arial" panose="020B0604020202020204" pitchFamily="34" charset="0"/>
                <a:ea typeface="ＭＳ Ｐゴシック" pitchFamily="34" charset="-128"/>
                <a:cs typeface="Arial" panose="020B0604020202020204" pitchFamily="34" charset="0"/>
              </a:rPr>
              <a:t> help others on their team by volunteering for extra work, avoiding unnecessary conflicts, respecting the spirit as well as the letter of rules and regulations, and gracefully tolerating occasional work-related impositions and nuisances.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606189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Employee withdrawal </a:t>
            </a:r>
            <a:r>
              <a:rPr lang="en-US" dirty="0">
                <a:latin typeface="Arial" panose="020B0604020202020204" pitchFamily="34" charset="0"/>
                <a:ea typeface="ＭＳ Ｐゴシック" pitchFamily="34" charset="-128"/>
                <a:cs typeface="Arial" panose="020B0604020202020204" pitchFamily="34" charset="0"/>
              </a:rPr>
              <a:t>can have a very negative effect on an organization. The cost of employee turnover alone has been estimated to run into the thousands of dollars, even for entry-level positions. Absenteeism also costs organizations significant amounts of money and time every year. For instance, a recent survey found the average direct cost to U.S. employers of unscheduled absences is 8.7 percent of payroll.</a:t>
            </a:r>
          </a:p>
          <a:p>
            <a:pPr eaLnBrk="1" hangingPunct="1">
              <a:spcBef>
                <a:spcPct val="0"/>
              </a:spcBef>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Like a sports team’s performance, group functioning is more than the sum of individual performances. A team can perform effectively in different ways.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760978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Popular measures of organizational </a:t>
            </a:r>
            <a:r>
              <a:rPr lang="en-US" i="1" dirty="0">
                <a:latin typeface="Arial" panose="020B0604020202020204" pitchFamily="34" charset="0"/>
                <a:ea typeface="ＭＳ Ｐゴシック" pitchFamily="34" charset="-128"/>
                <a:cs typeface="Arial" panose="020B0604020202020204" pitchFamily="34" charset="0"/>
              </a:rPr>
              <a:t>efficiency</a:t>
            </a:r>
            <a:r>
              <a:rPr lang="en-US" dirty="0">
                <a:latin typeface="Arial" panose="020B0604020202020204" pitchFamily="34" charset="0"/>
                <a:ea typeface="ＭＳ Ｐゴシック" pitchFamily="34" charset="-128"/>
                <a:cs typeface="Arial" panose="020B0604020202020204" pitchFamily="34" charset="0"/>
              </a:rPr>
              <a:t> include return on investment, profit per dollar of sales, and output per hour of labor. Service organizations must include customer needs and requirements in assessing their </a:t>
            </a:r>
            <a:r>
              <a:rPr lang="en-US" i="1" dirty="0">
                <a:latin typeface="Arial" panose="020B0604020202020204" pitchFamily="34" charset="0"/>
                <a:ea typeface="ＭＳ Ｐゴシック" pitchFamily="34" charset="-128"/>
                <a:cs typeface="Arial" panose="020B0604020202020204" pitchFamily="34" charset="0"/>
              </a:rPr>
              <a:t>effectiveness</a:t>
            </a:r>
            <a:r>
              <a:rPr lang="en-US" dirty="0">
                <a:latin typeface="Arial" panose="020B0604020202020204" pitchFamily="34" charset="0"/>
                <a:ea typeface="ＭＳ Ｐゴシック" pitchFamily="34" charset="-128"/>
                <a:cs typeface="Arial" panose="020B0604020202020204" pitchFamily="34" charset="0"/>
              </a:rPr>
              <a:t>. These measures of </a:t>
            </a:r>
            <a:r>
              <a:rPr lang="en-US" i="1" dirty="0">
                <a:latin typeface="Arial" panose="020B0604020202020204" pitchFamily="34" charset="0"/>
                <a:ea typeface="ＭＳ Ｐゴシック" pitchFamily="34" charset="-128"/>
                <a:cs typeface="Arial" panose="020B0604020202020204" pitchFamily="34" charset="0"/>
              </a:rPr>
              <a:t>productivity</a:t>
            </a:r>
            <a:r>
              <a:rPr lang="en-US" dirty="0">
                <a:latin typeface="Arial" panose="020B0604020202020204" pitchFamily="34" charset="0"/>
                <a:ea typeface="ＭＳ Ｐゴシック" pitchFamily="34" charset="-128"/>
                <a:cs typeface="Arial" panose="020B0604020202020204" pitchFamily="34" charset="0"/>
              </a:rPr>
              <a:t> are affected by the behaviors of managers, employees, and supervisors. Increased productivity leads to the ultimate goal of most organizations, which is the </a:t>
            </a:r>
            <a:r>
              <a:rPr lang="en-US" i="1" dirty="0">
                <a:latin typeface="Arial" panose="020B0604020202020204" pitchFamily="34" charset="0"/>
                <a:ea typeface="ＭＳ Ｐゴシック" pitchFamily="34" charset="-128"/>
                <a:cs typeface="Arial" panose="020B0604020202020204" pitchFamily="34" charset="0"/>
              </a:rPr>
              <a:t>survival</a:t>
            </a:r>
            <a:r>
              <a:rPr lang="en-US" dirty="0">
                <a:latin typeface="Arial" panose="020B0604020202020204" pitchFamily="34" charset="0"/>
                <a:ea typeface="ＭＳ Ｐゴシック" pitchFamily="34" charset="-128"/>
                <a:cs typeface="Arial" panose="020B0604020202020204" pitchFamily="34" charset="0"/>
              </a:rPr>
              <a:t> of the firm.</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437493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As you can see in this exhibit, we will deal with inputs, processes, and outcomes at all three levels of analysis, but we group the chapters as shown here to correspond with the typical ways that research has been done in these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chapters listed are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Individual analysis lists: Inputs which includes diversity in organizations in chapter 2 and personality and values in chapter 5. Processes includes emotions and moods in chapter 4, motivation in chapter 7 and 8, and perception and decision in chapter 6. Outcomes include attitudes in chapter 3 and stress in chapter 18, job performance, citizenship behavior, and withdrawal behavior in all the chapters.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group level analysis lists: Inputs which includes the group structure in chapter 9 and 10, group roles in chapter 9 and 10, team responsibilities in chapter 9 and 10. Processes includes communication in chapter 11, leadership in chapter 12, power and negotiation I chapter 14. Outcomes includes team performance in chapter 9 and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organizational level analysis lists: Inputs which includes structure in chapter 15 and culture in chapter 16. Processes includes human resource management in chapter 17, and change practices in chapter 18. Outcome includes productivity and survival in all the chapters.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920667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skills you’ll learn throughout this text will make you an attractive job candidate or will be useful if you decide to start your own business.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107986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This first chapter has provided a firm foundation that will be the basis for the study</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and application of concepts and practices that make the young professional more successful in productivity, job satisfaction, and career development. The systematic study of OB can improve predictability of behavior</a:t>
            </a:r>
            <a:r>
              <a:rPr lang="en-US" baseline="0" dirty="0">
                <a:latin typeface="Arial" panose="020B0604020202020204" pitchFamily="34" charset="0"/>
                <a:ea typeface="ＭＳ Ｐゴシック" pitchFamily="34" charset="-128"/>
                <a:cs typeface="Arial" panose="020B0604020202020204" pitchFamily="34" charset="0"/>
              </a:rPr>
              <a:t> and, while i</a:t>
            </a:r>
            <a:r>
              <a:rPr lang="en-US" dirty="0">
                <a:latin typeface="Arial" panose="020B0604020202020204" pitchFamily="34" charset="0"/>
                <a:ea typeface="ＭＳ Ｐゴシック" pitchFamily="34" charset="-128"/>
                <a:cs typeface="Arial" panose="020B0604020202020204" pitchFamily="34" charset="0"/>
              </a:rPr>
              <a:t>t</a:t>
            </a:r>
            <a:r>
              <a:rPr lang="en-US" baseline="0" dirty="0">
                <a:latin typeface="Arial" panose="020B0604020202020204" pitchFamily="34" charset="0"/>
                <a:ea typeface="ＭＳ Ｐゴシック" pitchFamily="34" charset="-128"/>
                <a:cs typeface="Arial" panose="020B0604020202020204" pitchFamily="34" charset="0"/>
              </a:rPr>
              <a:t> i</a:t>
            </a:r>
            <a:r>
              <a:rPr lang="en-US" dirty="0">
                <a:latin typeface="Arial" panose="020B0604020202020204" pitchFamily="34" charset="0"/>
                <a:ea typeface="ＭＳ Ｐゴシック" pitchFamily="34" charset="-128"/>
                <a:cs typeface="Arial" panose="020B0604020202020204" pitchFamily="34" charset="0"/>
              </a:rPr>
              <a:t>s not perfect, it provides excellent roadmaps to guide managers and leaders. These studies help to ensure that contingencies are in place to better understand people’s behaviors and how to influence them for the success of the employee and the organization.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1414782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 </a:t>
            </a:r>
            <a:r>
              <a:rPr lang="en-US" i="1" dirty="0">
                <a:latin typeface="Arial" panose="020B0604020202020204" pitchFamily="34" charset="0"/>
                <a:ea typeface="ＭＳ Ｐゴシック" pitchFamily="34" charset="-128"/>
                <a:cs typeface="Arial" panose="020B0604020202020204" pitchFamily="34" charset="0"/>
              </a:rPr>
              <a:t>manager</a:t>
            </a:r>
            <a:r>
              <a:rPr lang="en-US" dirty="0">
                <a:latin typeface="Arial" panose="020B0604020202020204" pitchFamily="34" charset="0"/>
                <a:ea typeface="ＭＳ Ｐゴシック" pitchFamily="34" charset="-128"/>
                <a:cs typeface="Arial" panose="020B0604020202020204" pitchFamily="34" charset="0"/>
              </a:rPr>
              <a:t> is someone in the organization who gets things done through the efforts of other people, while a </a:t>
            </a:r>
            <a:r>
              <a:rPr lang="en-US" i="1" dirty="0">
                <a:latin typeface="Arial" panose="020B0604020202020204" pitchFamily="34" charset="0"/>
                <a:ea typeface="ＭＳ Ｐゴシック" pitchFamily="34" charset="-128"/>
                <a:cs typeface="Arial" panose="020B0604020202020204" pitchFamily="34" charset="0"/>
              </a:rPr>
              <a:t>worker </a:t>
            </a:r>
            <a:r>
              <a:rPr lang="en-US" i="0" dirty="0">
                <a:latin typeface="Arial" panose="020B0604020202020204" pitchFamily="34" charset="0"/>
                <a:ea typeface="ＭＳ Ｐゴシック" pitchFamily="34" charset="-128"/>
                <a:cs typeface="Arial" panose="020B0604020202020204" pitchFamily="34" charset="0"/>
              </a:rPr>
              <a:t>is someone who contributes to the accomplishment of goals. </a:t>
            </a:r>
            <a:r>
              <a:rPr lang="en-US" dirty="0">
                <a:latin typeface="Arial" panose="020B0604020202020204" pitchFamily="34" charset="0"/>
                <a:ea typeface="ＭＳ Ｐゴシック" pitchFamily="34" charset="-128"/>
                <a:cs typeface="Arial" panose="020B0604020202020204" pitchFamily="34" charset="0"/>
              </a:rPr>
              <a:t>It is important to keep in mind that an </a:t>
            </a:r>
            <a:r>
              <a:rPr lang="en-US" i="1" dirty="0">
                <a:latin typeface="Arial" panose="020B0604020202020204" pitchFamily="34" charset="0"/>
                <a:ea typeface="ＭＳ Ｐゴシック" pitchFamily="34" charset="-128"/>
                <a:cs typeface="Arial" panose="020B0604020202020204" pitchFamily="34" charset="0"/>
              </a:rPr>
              <a:t>organization</a:t>
            </a:r>
            <a:r>
              <a:rPr lang="en-US" dirty="0">
                <a:latin typeface="Arial" panose="020B0604020202020204" pitchFamily="34" charset="0"/>
                <a:ea typeface="ＭＳ Ｐゴシック" pitchFamily="34" charset="-128"/>
                <a:cs typeface="Arial" panose="020B0604020202020204" pitchFamily="34" charset="0"/>
              </a:rPr>
              <a:t> is defined as a social entity comprised of two or more people and can be found at any level within the organization.</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work of managers revolves around four functions: </a:t>
            </a:r>
            <a:r>
              <a:rPr lang="en-US" i="1" dirty="0">
                <a:latin typeface="Arial" panose="020B0604020202020204" pitchFamily="34" charset="0"/>
                <a:ea typeface="ＭＳ Ｐゴシック" pitchFamily="34" charset="-128"/>
                <a:cs typeface="Arial" panose="020B0604020202020204" pitchFamily="34" charset="0"/>
              </a:rPr>
              <a:t>planning</a:t>
            </a:r>
            <a:r>
              <a:rPr lang="en-US" dirty="0">
                <a:latin typeface="Arial" panose="020B0604020202020204" pitchFamily="34" charset="0"/>
                <a:ea typeface="ＭＳ Ｐゴシック" pitchFamily="34" charset="-128"/>
                <a:cs typeface="Arial" panose="020B0604020202020204" pitchFamily="34" charset="0"/>
              </a:rPr>
              <a:t>, </a:t>
            </a:r>
            <a:r>
              <a:rPr lang="en-US" i="1" dirty="0">
                <a:latin typeface="Arial" panose="020B0604020202020204" pitchFamily="34" charset="0"/>
                <a:ea typeface="ＭＳ Ｐゴシック" pitchFamily="34" charset="-128"/>
                <a:cs typeface="Arial" panose="020B0604020202020204" pitchFamily="34" charset="0"/>
              </a:rPr>
              <a:t>organizing</a:t>
            </a:r>
            <a:r>
              <a:rPr lang="en-US" dirty="0">
                <a:latin typeface="Arial" panose="020B0604020202020204" pitchFamily="34" charset="0"/>
                <a:ea typeface="ＭＳ Ｐゴシック" pitchFamily="34" charset="-128"/>
                <a:cs typeface="Arial" panose="020B0604020202020204" pitchFamily="34" charset="0"/>
              </a:rPr>
              <a:t>, </a:t>
            </a:r>
            <a:r>
              <a:rPr lang="en-US" i="1" dirty="0">
                <a:latin typeface="Arial" panose="020B0604020202020204" pitchFamily="34" charset="0"/>
                <a:ea typeface="ＭＳ Ｐゴシック" pitchFamily="34" charset="-128"/>
                <a:cs typeface="Arial" panose="020B0604020202020204" pitchFamily="34" charset="0"/>
              </a:rPr>
              <a:t>leading</a:t>
            </a:r>
            <a:r>
              <a:rPr lang="en-US" dirty="0">
                <a:latin typeface="Arial" panose="020B0604020202020204" pitchFamily="34" charset="0"/>
                <a:ea typeface="ＭＳ Ｐゴシック" pitchFamily="34" charset="-128"/>
                <a:cs typeface="Arial" panose="020B0604020202020204" pitchFamily="34" charset="0"/>
              </a:rPr>
              <a:t>, and </a:t>
            </a:r>
            <a:r>
              <a:rPr lang="en-US" i="1" dirty="0">
                <a:latin typeface="Arial" panose="020B0604020202020204" pitchFamily="34" charset="0"/>
                <a:ea typeface="ＭＳ Ｐゴシック" pitchFamily="34" charset="-128"/>
                <a:cs typeface="Arial" panose="020B0604020202020204" pitchFamily="34" charset="0"/>
              </a:rPr>
              <a:t>controlling</a:t>
            </a:r>
            <a:r>
              <a:rPr lang="en-US" dirty="0">
                <a:latin typeface="Arial" panose="020B0604020202020204" pitchFamily="34" charset="0"/>
                <a:ea typeface="ＭＳ Ｐゴシック" pitchFamily="34" charset="-128"/>
                <a:cs typeface="Arial" panose="020B0604020202020204" pitchFamily="34" charset="0"/>
              </a:rPr>
              <a:t>. When thinking about these functions, one realization comes forward:</a:t>
            </a:r>
            <a:r>
              <a:rPr lang="en-US" baseline="0" dirty="0">
                <a:latin typeface="Arial" panose="020B0604020202020204" pitchFamily="34" charset="0"/>
                <a:ea typeface="ＭＳ Ｐゴシック" pitchFamily="34" charset="-128"/>
                <a:cs typeface="Arial" panose="020B0604020202020204" pitchFamily="34" charset="0"/>
              </a:rPr>
              <a:t> that t</a:t>
            </a:r>
            <a:r>
              <a:rPr lang="en-US" dirty="0">
                <a:latin typeface="Arial" panose="020B0604020202020204" pitchFamily="34" charset="0"/>
                <a:ea typeface="ＭＳ Ｐゴシック" pitchFamily="34" charset="-128"/>
                <a:cs typeface="Arial" panose="020B0604020202020204" pitchFamily="34" charset="0"/>
              </a:rPr>
              <a:t>hey all involve the interpersonal skills of communication for their effective implementation.</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361455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Arial" panose="020B0604020202020204" pitchFamily="34" charset="0"/>
                <a:ea typeface="ＭＳ Ｐゴシック" pitchFamily="-72" charset="-128"/>
                <a:cs typeface="Arial" panose="020B0604020202020204" pitchFamily="34" charset="0"/>
              </a:rPr>
              <a:t>It is important for managers to develop their interpersonal “people skills” to be effective. Understanding OB makes their organizations work more effectively by improving productivity, reducing absenteeism, turnover, and deviant workplace behavior, and increasing organizational citizenship behavior and job satisfaction.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2588821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2566653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42</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Arial" panose="020B0604020202020204" pitchFamily="34" charset="0"/>
                <a:ea typeface="ＭＳ Ｐゴシック" pitchFamily="34" charset="-128"/>
                <a:cs typeface="Arial" panose="020B0604020202020204" pitchFamily="34" charset="0"/>
              </a:rPr>
              <a:t>Henry Mintzberg </a:t>
            </a:r>
            <a:r>
              <a:rPr lang="en-US" baseline="0" dirty="0">
                <a:latin typeface="Arial" panose="020B0604020202020204" pitchFamily="34" charset="0"/>
                <a:ea typeface="ＭＳ Ｐゴシック" pitchFamily="34" charset="-128"/>
                <a:cs typeface="Arial" panose="020B0604020202020204" pitchFamily="34" charset="0"/>
              </a:rPr>
              <a:t>looked </a:t>
            </a:r>
            <a:r>
              <a:rPr lang="en-US" dirty="0">
                <a:latin typeface="Arial" panose="020B0604020202020204" pitchFamily="34" charset="0"/>
                <a:ea typeface="ＭＳ Ｐゴシック" pitchFamily="34" charset="-128"/>
                <a:cs typeface="Arial" panose="020B0604020202020204" pitchFamily="34" charset="0"/>
              </a:rPr>
              <a:t>at management differently when he defined the 10 roles of managers. Notice though that they again involve implementation through the interpersonal skills of communication.</a:t>
            </a: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In fact, if you look at the three categories of roles suggested by Mintzberg—interpersonal, informational, and decisional—you</a:t>
            </a:r>
            <a:r>
              <a:rPr lang="en-US" baseline="0" dirty="0">
                <a:latin typeface="Arial" panose="020B0604020202020204" pitchFamily="34" charset="0"/>
                <a:ea typeface="ＭＳ Ｐゴシック" pitchFamily="34" charset="-128"/>
                <a:cs typeface="Arial" panose="020B0604020202020204" pitchFamily="34" charset="0"/>
              </a:rPr>
              <a:t> will </a:t>
            </a:r>
            <a:r>
              <a:rPr lang="en-US" dirty="0">
                <a:latin typeface="Arial" panose="020B0604020202020204" pitchFamily="34" charset="0"/>
                <a:ea typeface="ＭＳ Ｐゴシック" pitchFamily="34" charset="-128"/>
                <a:cs typeface="Arial" panose="020B0604020202020204" pitchFamily="34" charset="0"/>
              </a:rPr>
              <a:t>note the distribution of communication and interpersonal skills such as tact, diplomacy, and the like, focusing on both internal and external audiences in the role’s activities. For this reason, developing the interpersonal skills introduced in this course is essential to the professional development of young professionals</a:t>
            </a:r>
            <a:r>
              <a:rPr lang="en-US" baseline="0" dirty="0">
                <a:latin typeface="Arial" panose="020B0604020202020204" pitchFamily="34" charset="0"/>
                <a:ea typeface="ＭＳ Ｐゴシック" pitchFamily="34" charset="-128"/>
                <a:cs typeface="Arial" panose="020B0604020202020204" pitchFamily="34" charset="0"/>
              </a:rPr>
              <a:t> and</a:t>
            </a:r>
            <a:r>
              <a:rPr lang="en-US" dirty="0">
                <a:latin typeface="Arial" panose="020B0604020202020204" pitchFamily="34" charset="0"/>
                <a:ea typeface="ＭＳ Ｐゴシック" pitchFamily="34" charset="-128"/>
                <a:cs typeface="Arial" panose="020B0604020202020204" pitchFamily="34" charset="0"/>
              </a:rPr>
              <a:t> is essential to managerial success.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59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Arial" panose="020B0604020202020204" pitchFamily="34" charset="0"/>
                <a:ea typeface="ＭＳ Ｐゴシック" pitchFamily="34" charset="-128"/>
                <a:cs typeface="Arial" panose="020B0604020202020204" pitchFamily="34" charset="0"/>
              </a:rPr>
              <a:t>Henry Mintzberg </a:t>
            </a:r>
            <a:r>
              <a:rPr lang="en-US" baseline="0" dirty="0">
                <a:latin typeface="Arial" panose="020B0604020202020204" pitchFamily="34" charset="0"/>
                <a:ea typeface="ＭＳ Ｐゴシック" pitchFamily="34" charset="-128"/>
                <a:cs typeface="Arial" panose="020B0604020202020204" pitchFamily="34" charset="0"/>
              </a:rPr>
              <a:t>looked </a:t>
            </a:r>
            <a:r>
              <a:rPr lang="en-US" dirty="0">
                <a:latin typeface="Arial" panose="020B0604020202020204" pitchFamily="34" charset="0"/>
                <a:ea typeface="ＭＳ Ｐゴシック" pitchFamily="34" charset="-128"/>
                <a:cs typeface="Arial" panose="020B0604020202020204" pitchFamily="34" charset="0"/>
              </a:rPr>
              <a:t>at management differently when he defined the 10 roles of managers. Notice though that they again involve implementation through the interpersonal skills of communication.</a:t>
            </a: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In fact, if you look at the three categories of roles suggested by Mintzberg—interpersonal, informational, and decisional—you</a:t>
            </a:r>
            <a:r>
              <a:rPr lang="en-US" baseline="0" dirty="0">
                <a:latin typeface="Arial" panose="020B0604020202020204" pitchFamily="34" charset="0"/>
                <a:ea typeface="ＭＳ Ｐゴシック" pitchFamily="34" charset="-128"/>
                <a:cs typeface="Arial" panose="020B0604020202020204" pitchFamily="34" charset="0"/>
              </a:rPr>
              <a:t> will </a:t>
            </a:r>
            <a:r>
              <a:rPr lang="en-US" dirty="0">
                <a:latin typeface="Arial" panose="020B0604020202020204" pitchFamily="34" charset="0"/>
                <a:ea typeface="ＭＳ Ｐゴシック" pitchFamily="34" charset="-128"/>
                <a:cs typeface="Arial" panose="020B0604020202020204" pitchFamily="34" charset="0"/>
              </a:rPr>
              <a:t>note the distribution of communication and interpersonal skills such as tact, diplomacy, and the like, focusing on both internal and external audiences in the role’s activities. For this reason, developing the interpersonal skills introduced in this course is essential to the professional development of young professionals</a:t>
            </a:r>
            <a:r>
              <a:rPr lang="en-US" baseline="0" dirty="0">
                <a:latin typeface="Arial" panose="020B0604020202020204" pitchFamily="34" charset="0"/>
                <a:ea typeface="ＭＳ Ｐゴシック" pitchFamily="34" charset="-128"/>
                <a:cs typeface="Arial" panose="020B0604020202020204" pitchFamily="34" charset="0"/>
              </a:rPr>
              <a:t> and</a:t>
            </a:r>
            <a:r>
              <a:rPr lang="en-US" dirty="0">
                <a:latin typeface="Arial" panose="020B0604020202020204" pitchFamily="34" charset="0"/>
                <a:ea typeface="ＭＳ Ｐゴシック" pitchFamily="34" charset="-128"/>
                <a:cs typeface="Arial" panose="020B0604020202020204" pitchFamily="34" charset="0"/>
              </a:rPr>
              <a:t> is essential to managerial success.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58029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What skills do managers need to effectively achieve their goals? Researchers have identified several skills that set successful managers apart from their less effective counterparts. These include technical skills, human skills, and conceptual skills.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32038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Luthans and his research associates found that</a:t>
            </a:r>
            <a:r>
              <a:rPr lang="en-US" baseline="0" dirty="0">
                <a:latin typeface="Arial" panose="020B0604020202020204" pitchFamily="34" charset="0"/>
                <a:ea typeface="ＭＳ Ｐゴシック" pitchFamily="34" charset="-128"/>
                <a:cs typeface="Arial" panose="020B0604020202020204" pitchFamily="34" charset="0"/>
              </a:rPr>
              <a:t> all</a:t>
            </a:r>
            <a:r>
              <a:rPr lang="en-US" dirty="0">
                <a:latin typeface="Arial" panose="020B0604020202020204" pitchFamily="34" charset="0"/>
                <a:ea typeface="ＭＳ Ｐゴシック" pitchFamily="34" charset="-128"/>
                <a:cs typeface="Arial" panose="020B0604020202020204" pitchFamily="34" charset="0"/>
              </a:rPr>
              <a:t> managers engage in four managerial activities.</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Traditional management </a:t>
            </a:r>
            <a:r>
              <a:rPr lang="en-US" dirty="0">
                <a:latin typeface="Arial" panose="020B0604020202020204" pitchFamily="34" charset="0"/>
                <a:ea typeface="ＭＳ Ｐゴシック" pitchFamily="34" charset="-128"/>
                <a:cs typeface="Arial" panose="020B0604020202020204" pitchFamily="34" charset="0"/>
              </a:rPr>
              <a:t>is decision making, planning, and controlling. The average manager spent 32 percent of his or her time performing this activity.</a:t>
            </a:r>
          </a:p>
          <a:p>
            <a:pPr eaLnBrk="1" hangingPunct="1">
              <a:spcBef>
                <a:spcPct val="0"/>
              </a:spcBef>
            </a:pPr>
            <a:endParaRPr lang="en-US" i="1"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Communication</a:t>
            </a:r>
            <a:r>
              <a:rPr lang="en-US" dirty="0">
                <a:latin typeface="Arial" panose="020B0604020202020204" pitchFamily="34" charset="0"/>
                <a:ea typeface="ＭＳ Ｐゴシック" pitchFamily="34" charset="-128"/>
                <a:cs typeface="Arial" panose="020B0604020202020204" pitchFamily="34" charset="0"/>
              </a:rPr>
              <a:t> involves exchanging routine information and processing paperwork. The average manager spent 29 percent of his or her time performing this activity.</a:t>
            </a:r>
          </a:p>
          <a:p>
            <a:pPr eaLnBrk="1" hangingPunct="1">
              <a:spcBef>
                <a:spcPct val="0"/>
              </a:spcBef>
            </a:pPr>
            <a:endParaRPr lang="en-US" i="1"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Human resource management</a:t>
            </a:r>
            <a:r>
              <a:rPr lang="en-US" dirty="0">
                <a:latin typeface="Arial" panose="020B0604020202020204" pitchFamily="34" charset="0"/>
                <a:ea typeface="ＭＳ Ｐゴシック" pitchFamily="34" charset="-128"/>
                <a:cs typeface="Arial" panose="020B0604020202020204" pitchFamily="34" charset="0"/>
              </a:rPr>
              <a:t> includes motivating, disciplining, managing conflict, staffing, and training. The average manager spent 20 percent of his or her time performing this activity.</a:t>
            </a:r>
          </a:p>
          <a:p>
            <a:pPr eaLnBrk="1" hangingPunct="1">
              <a:spcBef>
                <a:spcPct val="0"/>
              </a:spcBef>
            </a:pPr>
            <a:endParaRPr lang="en-US" i="1"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Networking</a:t>
            </a:r>
            <a:r>
              <a:rPr lang="en-US" dirty="0">
                <a:latin typeface="Arial" panose="020B0604020202020204" pitchFamily="34" charset="0"/>
                <a:ea typeface="ＭＳ Ｐゴシック" pitchFamily="34" charset="-128"/>
                <a:cs typeface="Arial" panose="020B0604020202020204" pitchFamily="34" charset="0"/>
              </a:rPr>
              <a:t> is socializing, politicking, and interacting with outsiders. The average manager spent 19 percent of his or her time performing this activity.</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23880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Managers who were high performing in these activities were found to be fast-tracked through organizational promotion. </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Data from the pie charts in the format activities: percentage is as follows. </a:t>
            </a:r>
          </a:p>
          <a:p>
            <a:pPr eaLnBrk="1" hangingPunct="1">
              <a:spcBef>
                <a:spcPct val="0"/>
              </a:spcBef>
            </a:pPr>
            <a:r>
              <a:rPr lang="en-US" dirty="0">
                <a:latin typeface="Arial" panose="020B0604020202020204" pitchFamily="34" charset="0"/>
                <a:cs typeface="Arial" panose="020B0604020202020204" pitchFamily="34" charset="0"/>
              </a:rPr>
              <a:t>Results of average managers. Traditional management: 32 percent. Communication: 29 percent. Human resource management: 20 percent. Networking: 19 percent. </a:t>
            </a:r>
          </a:p>
          <a:p>
            <a:pPr eaLnBrk="1" hangingPunct="1">
              <a:spcBef>
                <a:spcPct val="0"/>
              </a:spcBef>
            </a:pPr>
            <a:r>
              <a:rPr lang="en-US" dirty="0">
                <a:latin typeface="Arial" panose="020B0604020202020204" pitchFamily="34" charset="0"/>
                <a:cs typeface="Arial" panose="020B0604020202020204" pitchFamily="34" charset="0"/>
              </a:rPr>
              <a:t>Results of successful managers. Networking: 48 percent. Communication: 28 percent. Traditional management: 13 percent. Human resource management: 11 percent. </a:t>
            </a:r>
          </a:p>
          <a:p>
            <a:pPr eaLnBrk="1" hangingPunct="1">
              <a:spcBef>
                <a:spcPct val="0"/>
              </a:spcBef>
            </a:pPr>
            <a:r>
              <a:rPr lang="en-US" dirty="0">
                <a:latin typeface="Arial" panose="020B0604020202020204" pitchFamily="34" charset="0"/>
                <a:cs typeface="Arial" panose="020B0604020202020204" pitchFamily="34" charset="0"/>
              </a:rPr>
              <a:t>Results of effective managers. Communication: 44 percent. Human resource management: 26 percent. Traditional management: 19 percent. Networking: 11 percent.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115814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34462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464892"/>
            <a:ext cx="8229600" cy="51706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457200" y="5578556"/>
            <a:ext cx="8279448" cy="469232"/>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31562" y="2142146"/>
            <a:ext cx="8255238" cy="5282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40108" y="2869962"/>
            <a:ext cx="8246692" cy="5317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422302" y="3598492"/>
            <a:ext cx="8280162" cy="505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a:extLst>
              <a:ext uri="{FF2B5EF4-FFF2-40B4-BE49-F238E27FC236}">
                <a16:creationId xmlns:a16="http://schemas.microsoft.com/office/drawing/2014/main" id="{B0CD6149-D458-4B9F-B729-04010FB55534}"/>
              </a:ext>
            </a:extLst>
          </p:cNvPr>
          <p:cNvSpPr>
            <a:spLocks noGrp="1"/>
          </p:cNvSpPr>
          <p:nvPr>
            <p:ph sz="quarter" idx="17"/>
          </p:nvPr>
        </p:nvSpPr>
        <p:spPr>
          <a:xfrm>
            <a:off x="440108" y="4276460"/>
            <a:ext cx="8280162" cy="516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FE934C43-8C47-4A03-AA5D-39C75983B3FA}"/>
              </a:ext>
            </a:extLst>
          </p:cNvPr>
          <p:cNvSpPr>
            <a:spLocks noGrp="1"/>
          </p:cNvSpPr>
          <p:nvPr>
            <p:ph sz="quarter" idx="18"/>
          </p:nvPr>
        </p:nvSpPr>
        <p:spPr>
          <a:xfrm>
            <a:off x="444381" y="4953000"/>
            <a:ext cx="8279448" cy="5161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4D5252CD-AB47-40B2-9D61-C0C67B19B052}"/>
              </a:ext>
            </a:extLst>
          </p:cNvPr>
          <p:cNvSpPr txBox="1">
            <a:spLocks/>
          </p:cNvSpPr>
          <p:nvPr userDrawn="1"/>
        </p:nvSpPr>
        <p:spPr>
          <a:xfrm>
            <a:off x="2743199" y="6420037"/>
            <a:ext cx="5894173"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a:latin typeface="Verdana" panose="020B0604030504040204" pitchFamily="34" charset="0"/>
                <a:ea typeface="Verdana" panose="020B0604030504040204" pitchFamily="34" charset="0"/>
              </a:rPr>
              <a:t>Copyright © 2023, 2019, 2017 Pearson Education, Inc. All Rights Reserved</a:t>
            </a:r>
            <a:endParaRPr lang="en-US" alt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5"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about:blank"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335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05196"/>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10;">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95400"/>
            <a:ext cx="3864864" cy="4962144"/>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a:t>
            </a:r>
          </a:p>
        </p:txBody>
      </p:sp>
      <p:sp>
        <p:nvSpPr>
          <p:cNvPr id="5" name="Text Placeholder 4"/>
          <p:cNvSpPr>
            <a:spLocks noGrp="1"/>
          </p:cNvSpPr>
          <p:nvPr>
            <p:ph type="body" sz="quarter" idx="15"/>
          </p:nvPr>
        </p:nvSpPr>
        <p:spPr>
          <a:xfrm>
            <a:off x="4572000" y="3857130"/>
            <a:ext cx="4114800" cy="713460"/>
          </a:xfrm>
        </p:spPr>
        <p:txBody>
          <a:bodyPr tIns="18000" bIns="18000" anchor="ctr" anchorCtr="0">
            <a:spAutoFit/>
          </a:bodyPr>
          <a:lstStyle/>
          <a:p>
            <a:r>
              <a:rPr lang="en-US" dirty="0">
                <a:latin typeface="Arial" panose="020B0604020202020204" pitchFamily="34" charset="0"/>
                <a:cs typeface="Arial" panose="020B0604020202020204" pitchFamily="34" charset="0"/>
              </a:rPr>
              <a:t>What Is Organizational Behavior?</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2743199" y="6420037"/>
            <a:ext cx="5894173"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590349"/>
          </a:xfrm>
        </p:spPr>
        <p:txBody>
          <a:bodyPr tIns="18000" bIns="18000" anchor="ctr" anchorCtr="0">
            <a:spAutoFit/>
          </a:bodyPr>
          <a:lstStyle/>
          <a:p>
            <a:r>
              <a:rPr lang="en-US" sz="3600" dirty="0">
                <a:ea typeface="ＭＳ Ｐゴシック" pitchFamily="34" charset="-128"/>
              </a:rPr>
              <a:t>Define Organizational Behavior</a:t>
            </a:r>
            <a:endParaRPr lang="en-US" dirty="0"/>
          </a:p>
        </p:txBody>
      </p:sp>
      <p:sp>
        <p:nvSpPr>
          <p:cNvPr id="4" name="Content Placeholder 3"/>
          <p:cNvSpPr>
            <a:spLocks noGrp="1"/>
          </p:cNvSpPr>
          <p:nvPr>
            <p:ph idx="1"/>
          </p:nvPr>
        </p:nvSpPr>
        <p:spPr>
          <a:xfrm>
            <a:off x="475672" y="1080657"/>
            <a:ext cx="8229600" cy="1864835"/>
          </a:xfrm>
        </p:spPr>
        <p:txBody>
          <a:bodyPr tIns="18000" bIns="18000" anchor="ctr" anchorCtr="0">
            <a:spAutoFit/>
          </a:bodyPr>
          <a:lstStyle/>
          <a:p>
            <a:pPr marL="0" indent="0">
              <a:buNone/>
              <a:defRPr/>
            </a:pPr>
            <a:r>
              <a:rPr lang="en-US" sz="2400" b="1" dirty="0">
                <a:latin typeface="Arial" panose="020B0604020202020204" pitchFamily="34" charset="0"/>
                <a:cs typeface="Arial" panose="020B0604020202020204" pitchFamily="34" charset="0"/>
              </a:rPr>
              <a:t>Organizational behavior </a:t>
            </a:r>
            <a:r>
              <a:rPr lang="en-US" sz="2400" dirty="0">
                <a:latin typeface="Arial" panose="020B0604020202020204" pitchFamily="34" charset="0"/>
                <a:cs typeface="Arial" panose="020B0604020202020204" pitchFamily="34" charset="0"/>
              </a:rPr>
              <a:t>(</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is a field of study that investigates the impact that individuals, groups, and structure have on behavior within organizations for the purpose of applying such knowledge toward improving an organization’s effectiveness.</a:t>
            </a:r>
          </a:p>
        </p:txBody>
      </p:sp>
    </p:spTree>
    <p:extLst>
      <p:ext uri="{BB962C8B-B14F-4D97-AF65-F5344CB8AC3E}">
        <p14:creationId xmlns:p14="http://schemas.microsoft.com/office/powerpoint/2010/main" val="96866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11128" cy="1144347"/>
          </a:xfrm>
        </p:spPr>
        <p:txBody>
          <a:bodyPr wrap="square" tIns="18000" bIns="18000" anchor="ctr" anchorCtr="0">
            <a:spAutoFit/>
          </a:bodyPr>
          <a:lstStyle/>
          <a:p>
            <a:r>
              <a:rPr lang="en-US" sz="3600" dirty="0">
                <a:cs typeface="Arial Narrow"/>
              </a:rPr>
              <a:t>Complementing Intuition with Systematic Study</a:t>
            </a:r>
            <a:endParaRPr lang="en-US" sz="3600" dirty="0"/>
          </a:p>
        </p:txBody>
      </p:sp>
      <p:sp>
        <p:nvSpPr>
          <p:cNvPr id="3" name="Content Placeholder 2"/>
          <p:cNvSpPr>
            <a:spLocks noGrp="1"/>
          </p:cNvSpPr>
          <p:nvPr>
            <p:ph idx="1"/>
          </p:nvPr>
        </p:nvSpPr>
        <p:spPr>
          <a:xfrm>
            <a:off x="466725" y="1600200"/>
            <a:ext cx="8220075" cy="3960503"/>
          </a:xfrm>
        </p:spPr>
        <p:txBody>
          <a:bodyPr wrap="square" tIns="18000" bIns="18000" anchor="ctr" anchorCtr="0">
            <a:spAutoFit/>
          </a:bodyPr>
          <a:lstStyle/>
          <a:p>
            <a:pPr>
              <a:spcBef>
                <a:spcPts val="600"/>
              </a:spcBef>
              <a:defRPr/>
            </a:pPr>
            <a:r>
              <a:rPr lang="en-US" sz="2000" b="1" dirty="0">
                <a:latin typeface="Arial" panose="020B0604020202020204" pitchFamily="34" charset="0"/>
                <a:cs typeface="Arial" panose="020B0604020202020204" pitchFamily="34" charset="0"/>
              </a:rPr>
              <a:t>Systematic Study of Behavior</a:t>
            </a:r>
          </a:p>
          <a:p>
            <a:pPr marL="740664" lvl="1">
              <a:defRPr/>
            </a:pPr>
            <a:r>
              <a:rPr lang="en-US" sz="2000" dirty="0">
                <a:latin typeface="Arial" panose="020B0604020202020204" pitchFamily="34" charset="0"/>
                <a:cs typeface="Arial" panose="020B0604020202020204" pitchFamily="34" charset="0"/>
              </a:rPr>
              <a:t>Behavior generally is predictable if we know how the person perceived the situation and what is important to the person.</a:t>
            </a:r>
          </a:p>
          <a:p>
            <a:pPr marL="256032" indent="-256032">
              <a:spcBef>
                <a:spcPts val="600"/>
              </a:spcBef>
              <a:buSzPct val="100000"/>
              <a:defRPr/>
            </a:pPr>
            <a:r>
              <a:rPr lang="en-US" sz="2000" b="1" dirty="0">
                <a:latin typeface="Arial" panose="020B0604020202020204" pitchFamily="34" charset="0"/>
                <a:cs typeface="Arial" panose="020B0604020202020204" pitchFamily="34" charset="0"/>
              </a:rPr>
              <a:t>Evidence-Based Management (</a:t>
            </a:r>
            <a:r>
              <a:rPr lang="en-US" sz="2000" b="1" spc="-300" dirty="0">
                <a:latin typeface="Arial" panose="020B0604020202020204" pitchFamily="34" charset="0"/>
                <a:cs typeface="Arial" panose="020B0604020202020204" pitchFamily="34" charset="0"/>
              </a:rPr>
              <a:t>E B </a:t>
            </a:r>
            <a:r>
              <a:rPr lang="en-US" sz="2000" b="1" dirty="0">
                <a:latin typeface="Arial" panose="020B0604020202020204" pitchFamily="34" charset="0"/>
                <a:cs typeface="Arial" panose="020B0604020202020204" pitchFamily="34" charset="0"/>
              </a:rPr>
              <a:t>M)</a:t>
            </a:r>
          </a:p>
          <a:p>
            <a:pPr marL="797814" lvl="1" indent="-342900">
              <a:defRPr/>
            </a:pPr>
            <a:r>
              <a:rPr lang="en-US" sz="2000" dirty="0">
                <a:latin typeface="Arial" panose="020B0604020202020204" pitchFamily="34" charset="0"/>
                <a:cs typeface="Arial" panose="020B0604020202020204" pitchFamily="34" charset="0"/>
              </a:rPr>
              <a:t>Complements systematic study.</a:t>
            </a:r>
          </a:p>
          <a:p>
            <a:pPr marL="797814" lvl="1" indent="-342900">
              <a:defRPr/>
            </a:pPr>
            <a:r>
              <a:rPr lang="en-US" sz="2000" dirty="0">
                <a:latin typeface="Arial" panose="020B0604020202020204" pitchFamily="34" charset="0"/>
                <a:cs typeface="Arial" panose="020B0604020202020204" pitchFamily="34" charset="0"/>
              </a:rPr>
              <a:t>Argues for managers to make decisions based on evidence.</a:t>
            </a:r>
          </a:p>
          <a:p>
            <a:pPr marL="256032" indent="-256032">
              <a:spcBef>
                <a:spcPts val="600"/>
              </a:spcBef>
              <a:buSzPct val="100000"/>
              <a:defRPr/>
            </a:pPr>
            <a:r>
              <a:rPr lang="en-US" sz="2000" b="1" dirty="0">
                <a:latin typeface="Arial" panose="020B0604020202020204" pitchFamily="34" charset="0"/>
                <a:cs typeface="Arial" panose="020B0604020202020204" pitchFamily="34" charset="0"/>
              </a:rPr>
              <a:t>Intuition</a:t>
            </a:r>
          </a:p>
          <a:p>
            <a:pPr marL="740664" lvl="1" indent="-283464">
              <a:defRPr/>
            </a:pPr>
            <a:r>
              <a:rPr lang="en-US" sz="2000" dirty="0">
                <a:latin typeface="Arial" panose="020B0604020202020204" pitchFamily="34" charset="0"/>
                <a:cs typeface="Arial" panose="020B0604020202020204" pitchFamily="34" charset="0"/>
              </a:rPr>
              <a:t>Systematic study and </a:t>
            </a:r>
            <a:r>
              <a:rPr lang="en-US" sz="2000" spc="-300" dirty="0">
                <a:latin typeface="Arial" panose="020B0604020202020204" pitchFamily="34" charset="0"/>
                <a:cs typeface="Arial" panose="020B0604020202020204" pitchFamily="34" charset="0"/>
              </a:rPr>
              <a:t>E B </a:t>
            </a:r>
            <a:r>
              <a:rPr lang="en-US" sz="2000" dirty="0">
                <a:latin typeface="Arial" panose="020B0604020202020204" pitchFamily="34" charset="0"/>
                <a:cs typeface="Arial" panose="020B0604020202020204" pitchFamily="34" charset="0"/>
              </a:rPr>
              <a:t>M add to intuition, or those “gut feelings” about “why I do what I do” and “what makes others tick.”</a:t>
            </a:r>
          </a:p>
          <a:p>
            <a:pPr marL="740664" lvl="1" indent="-283464">
              <a:defRPr/>
            </a:pPr>
            <a:r>
              <a:rPr lang="en-US" sz="2000" dirty="0">
                <a:latin typeface="Arial" panose="020B0604020202020204" pitchFamily="34" charset="0"/>
                <a:cs typeface="Arial" panose="020B0604020202020204" pitchFamily="34" charset="0"/>
              </a:rPr>
              <a:t>If we make all decisions with intuition or gut instinct, we’re likely working with incomplete information.</a:t>
            </a:r>
          </a:p>
        </p:txBody>
      </p:sp>
    </p:spTree>
    <p:extLst>
      <p:ext uri="{BB962C8B-B14F-4D97-AF65-F5344CB8AC3E}">
        <p14:creationId xmlns:p14="http://schemas.microsoft.com/office/powerpoint/2010/main" val="191668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590349"/>
          </a:xfrm>
        </p:spPr>
        <p:txBody>
          <a:bodyPr tIns="18000" bIns="18000" anchor="ctr" anchorCtr="0">
            <a:spAutoFit/>
          </a:bodyPr>
          <a:lstStyle/>
          <a:p>
            <a:r>
              <a:rPr lang="en-US" sz="3600" dirty="0">
                <a:cs typeface="Arial Narrow"/>
              </a:rPr>
              <a:t>Big Data</a:t>
            </a:r>
            <a:endParaRPr lang="en-US" sz="3600" dirty="0"/>
          </a:p>
        </p:txBody>
      </p:sp>
      <p:sp>
        <p:nvSpPr>
          <p:cNvPr id="3" name="Content Placeholder 2"/>
          <p:cNvSpPr>
            <a:spLocks noGrp="1"/>
          </p:cNvSpPr>
          <p:nvPr>
            <p:ph idx="1"/>
          </p:nvPr>
        </p:nvSpPr>
        <p:spPr>
          <a:xfrm>
            <a:off x="475672" y="1085272"/>
            <a:ext cx="8211128" cy="4867275"/>
          </a:xfrm>
        </p:spPr>
        <p:txBody>
          <a:bodyPr wrap="square" tIns="18000" bIns="18000" anchor="ctr" anchorCtr="0">
            <a:spAutoFit/>
          </a:bodyPr>
          <a:lstStyle/>
          <a:p>
            <a:pPr>
              <a:spcBef>
                <a:spcPts val="500"/>
              </a:spcBef>
            </a:pPr>
            <a:r>
              <a:rPr lang="en-US" sz="2200" dirty="0">
                <a:latin typeface="Arial" panose="020B0604020202020204" pitchFamily="34" charset="0"/>
                <a:cs typeface="Arial" panose="020B0604020202020204" pitchFamily="34" charset="0"/>
              </a:rPr>
              <a:t>Background:</a:t>
            </a:r>
          </a:p>
          <a:p>
            <a:pPr marL="825500" lvl="1" indent="-342900">
              <a:spcBef>
                <a:spcPts val="500"/>
              </a:spcBef>
            </a:pPr>
            <a:r>
              <a:rPr lang="en-US" sz="2200" dirty="0">
                <a:latin typeface="Arial" panose="020B0604020202020204" pitchFamily="34" charset="0"/>
                <a:cs typeface="Arial" panose="020B0604020202020204" pitchFamily="34" charset="0"/>
              </a:rPr>
              <a:t>The use of Big Data for managerial practices is a relatively new area, but one that holds convincing promise.</a:t>
            </a:r>
          </a:p>
          <a:p>
            <a:pPr>
              <a:spcBef>
                <a:spcPts val="500"/>
              </a:spcBef>
            </a:pPr>
            <a:r>
              <a:rPr lang="en-US" sz="2200" dirty="0">
                <a:latin typeface="Arial" panose="020B0604020202020204" pitchFamily="34" charset="0"/>
                <a:cs typeface="Arial" panose="020B0604020202020204" pitchFamily="34" charset="0"/>
              </a:rPr>
              <a:t>Current Usage:</a:t>
            </a:r>
          </a:p>
          <a:p>
            <a:pPr marL="740664" lvl="1" indent="-283464">
              <a:spcBef>
                <a:spcPts val="500"/>
              </a:spcBef>
            </a:pPr>
            <a:r>
              <a:rPr lang="en-US" sz="2200" dirty="0">
                <a:latin typeface="Arial" panose="020B0604020202020204" pitchFamily="34" charset="0"/>
                <a:cs typeface="Arial" panose="020B0604020202020204" pitchFamily="34" charset="0"/>
              </a:rPr>
              <a:t>The reasons for data analytics include predicting any event, detecting how much risk is incurred at any time, and preventing catastrophes.</a:t>
            </a:r>
          </a:p>
          <a:p>
            <a:pPr>
              <a:spcBef>
                <a:spcPts val="500"/>
              </a:spcBef>
            </a:pPr>
            <a:r>
              <a:rPr lang="en-US" sz="2200" dirty="0">
                <a:latin typeface="Arial" panose="020B0604020202020204" pitchFamily="34" charset="0"/>
                <a:cs typeface="Arial" panose="020B0604020202020204" pitchFamily="34" charset="0"/>
              </a:rPr>
              <a:t>New Trends:</a:t>
            </a:r>
          </a:p>
          <a:p>
            <a:pPr lvl="1">
              <a:spcBef>
                <a:spcPts val="500"/>
              </a:spcBef>
            </a:pPr>
            <a:r>
              <a:rPr lang="en-US" sz="2200" dirty="0">
                <a:latin typeface="Arial" panose="020B0604020202020204" pitchFamily="34" charset="0"/>
                <a:cs typeface="Arial" panose="020B0604020202020204" pitchFamily="34" charset="0"/>
              </a:rPr>
              <a:t>The use of Big Data for understanding, helping, and managing people is relatively new but holds promise.</a:t>
            </a:r>
          </a:p>
          <a:p>
            <a:pPr>
              <a:spcBef>
                <a:spcPts val="500"/>
              </a:spcBef>
            </a:pPr>
            <a:r>
              <a:rPr lang="en-US" sz="2200" dirty="0">
                <a:latin typeface="Arial" panose="020B0604020202020204" pitchFamily="34" charset="0"/>
                <a:cs typeface="Arial" panose="020B0604020202020204" pitchFamily="34" charset="0"/>
              </a:rPr>
              <a:t>Limitations:</a:t>
            </a:r>
          </a:p>
          <a:p>
            <a:pPr lvl="1">
              <a:spcBef>
                <a:spcPts val="500"/>
              </a:spcBef>
            </a:pPr>
            <a:r>
              <a:rPr lang="en-US" sz="2200" dirty="0">
                <a:latin typeface="Arial" panose="020B0604020202020204" pitchFamily="34" charset="0"/>
                <a:cs typeface="Arial" panose="020B0604020202020204" pitchFamily="34" charset="0"/>
              </a:rPr>
              <a:t>Use evidence as much as possible to inform your intuition and experience.</a:t>
            </a:r>
          </a:p>
        </p:txBody>
      </p:sp>
    </p:spTree>
    <p:extLst>
      <p:ext uri="{BB962C8B-B14F-4D97-AF65-F5344CB8AC3E}">
        <p14:creationId xmlns:p14="http://schemas.microsoft.com/office/powerpoint/2010/main" val="343812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a:t>Identify the Major Behavioral Science Disciplines That Contribute to </a:t>
            </a:r>
            <a:r>
              <a:rPr lang="en-US" sz="3400" spc="-500"/>
              <a:t>O </a:t>
            </a:r>
            <a:r>
              <a:rPr lang="en-US" sz="3400"/>
              <a:t>B </a:t>
            </a:r>
            <a:r>
              <a:rPr lang="en-US" sz="2600"/>
              <a:t>(1 of 4)</a:t>
            </a:r>
          </a:p>
        </p:txBody>
      </p:sp>
      <p:sp>
        <p:nvSpPr>
          <p:cNvPr id="3" name="Content Placeholder 2"/>
          <p:cNvSpPr>
            <a:spLocks noGrp="1"/>
          </p:cNvSpPr>
          <p:nvPr>
            <p:ph idx="1"/>
          </p:nvPr>
        </p:nvSpPr>
        <p:spPr>
          <a:xfrm>
            <a:off x="475672" y="1600200"/>
            <a:ext cx="8211128" cy="2929451"/>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Organizational behavior is an applied behavioral science that is built upon contributions from a number of behavioral disciplines:</a:t>
            </a:r>
          </a:p>
          <a:p>
            <a:pPr marL="797814" lvl="1" indent="-342900">
              <a:defRPr/>
            </a:pPr>
            <a:r>
              <a:rPr lang="en-US" sz="2400" dirty="0">
                <a:latin typeface="Arial" panose="020B0604020202020204" pitchFamily="34" charset="0"/>
                <a:cs typeface="Arial" panose="020B0604020202020204" pitchFamily="34" charset="0"/>
              </a:rPr>
              <a:t>Psychology</a:t>
            </a:r>
          </a:p>
          <a:p>
            <a:pPr marL="797814" lvl="1" indent="-342900">
              <a:defRPr/>
            </a:pPr>
            <a:r>
              <a:rPr lang="en-US" sz="2400" dirty="0">
                <a:latin typeface="Arial" panose="020B0604020202020204" pitchFamily="34" charset="0"/>
                <a:cs typeface="Arial" panose="020B0604020202020204" pitchFamily="34" charset="0"/>
              </a:rPr>
              <a:t>Social psychology</a:t>
            </a:r>
          </a:p>
          <a:p>
            <a:pPr marL="797814" lvl="1" indent="-342900">
              <a:defRPr/>
            </a:pPr>
            <a:r>
              <a:rPr lang="en-US" sz="2400" dirty="0">
                <a:latin typeface="Arial" panose="020B0604020202020204" pitchFamily="34" charset="0"/>
                <a:cs typeface="Arial" panose="020B0604020202020204" pitchFamily="34" charset="0"/>
              </a:rPr>
              <a:t>Sociology</a:t>
            </a:r>
          </a:p>
          <a:p>
            <a:pPr marL="797814" lvl="1" indent="-342900">
              <a:defRPr/>
            </a:pPr>
            <a:r>
              <a:rPr lang="en-US" sz="2400" dirty="0">
                <a:latin typeface="Arial" panose="020B0604020202020204" pitchFamily="34" charset="0"/>
                <a:cs typeface="Arial" panose="020B0604020202020204" pitchFamily="34" charset="0"/>
              </a:rPr>
              <a:t>Anthropology</a:t>
            </a:r>
          </a:p>
        </p:txBody>
      </p:sp>
    </p:spTree>
    <p:extLst>
      <p:ext uri="{BB962C8B-B14F-4D97-AF65-F5344CB8AC3E}">
        <p14:creationId xmlns:p14="http://schemas.microsoft.com/office/powerpoint/2010/main" val="11014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73178"/>
            <a:ext cx="8211128" cy="1082792"/>
          </a:xfrm>
        </p:spPr>
        <p:txBody>
          <a:bodyPr wrap="square" tIns="18000" bIns="18000" anchor="ctr" anchorCtr="0">
            <a:spAutoFit/>
          </a:bodyPr>
          <a:lstStyle/>
          <a:p>
            <a:r>
              <a:rPr lang="en-US" sz="3400" dirty="0">
                <a:latin typeface="+mj-lt"/>
                <a:cs typeface="Arial Narrow"/>
              </a:rPr>
              <a:t>Identify the Major Behavioral Science Disciplines That Contribute to </a:t>
            </a:r>
            <a:r>
              <a:rPr lang="en-US" sz="3400" spc="-500" dirty="0">
                <a:latin typeface="+mj-lt"/>
                <a:cs typeface="Arial Narrow"/>
              </a:rPr>
              <a:t>O </a:t>
            </a:r>
            <a:r>
              <a:rPr lang="en-US" sz="3400" dirty="0">
                <a:latin typeface="+mj-lt"/>
                <a:cs typeface="Arial Narrow"/>
              </a:rPr>
              <a:t>B </a:t>
            </a:r>
            <a:r>
              <a:rPr lang="en-US" sz="2600" dirty="0">
                <a:latin typeface="+mj-lt"/>
                <a:cs typeface="Arial Narrow"/>
              </a:rPr>
              <a:t>(2 of 4)</a:t>
            </a:r>
            <a:endParaRPr lang="en-US" sz="2600" dirty="0">
              <a:latin typeface="+mj-lt"/>
            </a:endParaRPr>
          </a:p>
        </p:txBody>
      </p:sp>
      <p:sp>
        <p:nvSpPr>
          <p:cNvPr id="5" name="Content Placeholder 4"/>
          <p:cNvSpPr>
            <a:spLocks noGrp="1"/>
          </p:cNvSpPr>
          <p:nvPr>
            <p:ph idx="1"/>
          </p:nvPr>
        </p:nvSpPr>
        <p:spPr>
          <a:xfrm>
            <a:off x="471054" y="1533236"/>
            <a:ext cx="3352799" cy="713460"/>
          </a:xfrm>
        </p:spPr>
        <p:txBody>
          <a:bodyPr wrap="square" tIns="18000" bIns="18000" anchor="ctr" anchorCtr="0">
            <a:spAutoFit/>
          </a:bodyPr>
          <a:lstStyle/>
          <a:p>
            <a:pPr marL="0" indent="0">
              <a:buNone/>
            </a:pPr>
            <a:r>
              <a:rPr lang="en-IN" sz="2200" b="1" dirty="0">
                <a:latin typeface="Arial" panose="020B0604020202020204" pitchFamily="34" charset="0"/>
                <a:cs typeface="Arial" panose="020B0604020202020204" pitchFamily="34" charset="0"/>
              </a:rPr>
              <a:t>Exhibit 1.3 </a:t>
            </a:r>
            <a:r>
              <a:rPr lang="en-IN" sz="2200" dirty="0">
                <a:latin typeface="Arial" panose="020B0604020202020204" pitchFamily="34" charset="0"/>
                <a:cs typeface="Arial" panose="020B0604020202020204" pitchFamily="34" charset="0"/>
              </a:rPr>
              <a:t>Toward an </a:t>
            </a:r>
            <a:r>
              <a:rPr lang="en-IN" sz="2200" spc="-300" dirty="0">
                <a:latin typeface="Arial" panose="020B0604020202020204" pitchFamily="34" charset="0"/>
                <a:cs typeface="Arial" panose="020B0604020202020204" pitchFamily="34" charset="0"/>
              </a:rPr>
              <a:t>O </a:t>
            </a:r>
            <a:r>
              <a:rPr lang="en-IN" sz="2200" dirty="0">
                <a:latin typeface="Arial" panose="020B0604020202020204" pitchFamily="34" charset="0"/>
                <a:cs typeface="Arial" panose="020B0604020202020204" pitchFamily="34" charset="0"/>
              </a:rPr>
              <a:t>B Discipline</a:t>
            </a:r>
          </a:p>
        </p:txBody>
      </p:sp>
      <p:pic>
        <p:nvPicPr>
          <p:cNvPr id="6" name="Picture Placeholder 5" descr="A flowchart exhibits the contributions made by other disciplines to the development of organizational behavior. &#10;Long description is available in notes, press F6">
            <a:extLst>
              <a:ext uri="{FF2B5EF4-FFF2-40B4-BE49-F238E27FC236}">
                <a16:creationId xmlns:a16="http://schemas.microsoft.com/office/drawing/2014/main" id="{C6639BE4-94A3-4741-9368-CAA91545B05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3937630" y="1533236"/>
            <a:ext cx="4758406" cy="4292390"/>
          </a:xfrm>
          <a:prstGeom prst="rect">
            <a:avLst/>
          </a:prstGeom>
        </p:spPr>
      </p:pic>
    </p:spTree>
    <p:extLst>
      <p:ext uri="{BB962C8B-B14F-4D97-AF65-F5344CB8AC3E}">
        <p14:creationId xmlns:p14="http://schemas.microsoft.com/office/powerpoint/2010/main" val="333208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70378"/>
            <a:ext cx="8211128" cy="1082792"/>
          </a:xfrm>
        </p:spPr>
        <p:txBody>
          <a:bodyPr wrap="square" tIns="18000" bIns="18000" anchor="ctr" anchorCtr="0">
            <a:spAutoFit/>
          </a:bodyPr>
          <a:lstStyle/>
          <a:p>
            <a:r>
              <a:rPr lang="en-US" sz="3400" dirty="0">
                <a:latin typeface="+mj-lt"/>
                <a:cs typeface="Arial Narrow"/>
              </a:rPr>
              <a:t>Identify the Major Behavioral Science Disciplines That Contribute to </a:t>
            </a:r>
            <a:r>
              <a:rPr lang="en-US" sz="3400" spc="-500" dirty="0">
                <a:latin typeface="+mj-lt"/>
                <a:cs typeface="Arial Narrow"/>
              </a:rPr>
              <a:t>O </a:t>
            </a:r>
            <a:r>
              <a:rPr lang="en-US" sz="3400" dirty="0">
                <a:latin typeface="+mj-lt"/>
                <a:cs typeface="Arial Narrow"/>
              </a:rPr>
              <a:t>B </a:t>
            </a:r>
            <a:r>
              <a:rPr lang="en-US" sz="2600" dirty="0">
                <a:latin typeface="+mj-lt"/>
                <a:cs typeface="Arial Narrow"/>
              </a:rPr>
              <a:t>(3 of 4)</a:t>
            </a:r>
            <a:endParaRPr lang="en-US" sz="2600" dirty="0">
              <a:latin typeface="+mj-lt"/>
            </a:endParaRPr>
          </a:p>
        </p:txBody>
      </p:sp>
      <p:sp>
        <p:nvSpPr>
          <p:cNvPr id="3" name="Content Placeholder 2"/>
          <p:cNvSpPr>
            <a:spLocks noGrp="1"/>
          </p:cNvSpPr>
          <p:nvPr>
            <p:ph idx="1"/>
          </p:nvPr>
        </p:nvSpPr>
        <p:spPr>
          <a:xfrm>
            <a:off x="475672" y="1466674"/>
            <a:ext cx="8229600" cy="2251553"/>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Psychology</a:t>
            </a:r>
            <a:endParaRPr lang="en-US" sz="2400" dirty="0">
              <a:latin typeface="Arial" panose="020B0604020202020204" pitchFamily="34" charset="0"/>
              <a:cs typeface="Arial" panose="020B0604020202020204" pitchFamily="34" charset="0"/>
            </a:endParaRPr>
          </a:p>
          <a:p>
            <a:pPr lvl="1">
              <a:defRPr/>
            </a:pPr>
            <a:r>
              <a:rPr lang="en-US" sz="2400" dirty="0">
                <a:latin typeface="Arial" panose="020B0604020202020204" pitchFamily="34" charset="0"/>
                <a:cs typeface="Arial" panose="020B0604020202020204" pitchFamily="34" charset="0"/>
              </a:rPr>
              <a:t>seeks to measure, explain, and sometimes change the behavior of humans and other animals.</a:t>
            </a:r>
          </a:p>
          <a:p>
            <a:pPr>
              <a:defRPr/>
            </a:pPr>
            <a:r>
              <a:rPr lang="en-US" sz="2400" b="1" dirty="0">
                <a:latin typeface="Arial" panose="020B0604020202020204" pitchFamily="34" charset="0"/>
                <a:cs typeface="Arial" panose="020B0604020202020204" pitchFamily="34" charset="0"/>
              </a:rPr>
              <a:t>Social psychology</a:t>
            </a:r>
          </a:p>
          <a:p>
            <a:pPr lvl="1">
              <a:defRPr/>
            </a:pPr>
            <a:r>
              <a:rPr lang="en-US" sz="2400" dirty="0">
                <a:latin typeface="Arial" panose="020B0604020202020204" pitchFamily="34" charset="0"/>
                <a:cs typeface="Arial" panose="020B0604020202020204" pitchFamily="34" charset="0"/>
              </a:rPr>
              <a:t>blends the concepts of psychology and sociology.</a:t>
            </a:r>
          </a:p>
        </p:txBody>
      </p:sp>
    </p:spTree>
    <p:extLst>
      <p:ext uri="{BB962C8B-B14F-4D97-AF65-F5344CB8AC3E}">
        <p14:creationId xmlns:p14="http://schemas.microsoft.com/office/powerpoint/2010/main" val="174556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70379"/>
            <a:ext cx="8211128" cy="1082792"/>
          </a:xfrm>
        </p:spPr>
        <p:txBody>
          <a:bodyPr wrap="square" tIns="18000" bIns="18000" anchor="ctr" anchorCtr="0">
            <a:spAutoFit/>
          </a:bodyPr>
          <a:lstStyle/>
          <a:p>
            <a:r>
              <a:rPr lang="en-US" sz="3400" dirty="0">
                <a:latin typeface="+mj-lt"/>
                <a:cs typeface="Arial Narrow"/>
              </a:rPr>
              <a:t>Identify the Major Behavioral Science Disciplines That Contribute to </a:t>
            </a:r>
            <a:r>
              <a:rPr lang="en-US" sz="3400" spc="-500" dirty="0">
                <a:latin typeface="+mj-lt"/>
                <a:cs typeface="Arial Narrow"/>
              </a:rPr>
              <a:t>O </a:t>
            </a:r>
            <a:r>
              <a:rPr lang="en-US" sz="3400" dirty="0">
                <a:latin typeface="+mj-lt"/>
                <a:cs typeface="Arial Narrow"/>
              </a:rPr>
              <a:t>B </a:t>
            </a:r>
            <a:r>
              <a:rPr lang="en-US" sz="2600" dirty="0">
                <a:cs typeface="Arial Narrow"/>
              </a:rPr>
              <a:t>(4 of 4)</a:t>
            </a:r>
            <a:endParaRPr lang="en-US" sz="2600" dirty="0"/>
          </a:p>
        </p:txBody>
      </p:sp>
      <p:sp>
        <p:nvSpPr>
          <p:cNvPr id="3" name="Content Placeholder 2"/>
          <p:cNvSpPr>
            <a:spLocks noGrp="1"/>
          </p:cNvSpPr>
          <p:nvPr>
            <p:ph idx="1"/>
          </p:nvPr>
        </p:nvSpPr>
        <p:spPr>
          <a:xfrm>
            <a:off x="475672" y="1477823"/>
            <a:ext cx="8211128" cy="2598591"/>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Sociology</a:t>
            </a:r>
            <a:endParaRPr lang="en-US" sz="2400" dirty="0">
              <a:latin typeface="Arial" panose="020B0604020202020204" pitchFamily="34" charset="0"/>
              <a:cs typeface="Arial" panose="020B0604020202020204" pitchFamily="34" charset="0"/>
            </a:endParaRPr>
          </a:p>
          <a:p>
            <a:pPr lvl="1">
              <a:defRPr/>
            </a:pPr>
            <a:r>
              <a:rPr lang="en-US" sz="2400" dirty="0">
                <a:latin typeface="Arial" panose="020B0604020202020204" pitchFamily="34" charset="0"/>
                <a:cs typeface="Arial" panose="020B0604020202020204" pitchFamily="34" charset="0"/>
              </a:rPr>
              <a:t>studies people in relation to their social environment or culture.</a:t>
            </a:r>
          </a:p>
          <a:p>
            <a:pPr>
              <a:defRPr/>
            </a:pPr>
            <a:r>
              <a:rPr lang="en-US" sz="2400" b="1" dirty="0">
                <a:latin typeface="Arial" panose="020B0604020202020204" pitchFamily="34" charset="0"/>
                <a:cs typeface="Arial" panose="020B0604020202020204" pitchFamily="34" charset="0"/>
              </a:rPr>
              <a:t>Anthropology</a:t>
            </a:r>
            <a:endParaRPr lang="en-US" sz="2400" dirty="0">
              <a:latin typeface="Arial" panose="020B0604020202020204" pitchFamily="34" charset="0"/>
              <a:cs typeface="Arial" panose="020B0604020202020204" pitchFamily="34" charset="0"/>
            </a:endParaRPr>
          </a:p>
          <a:p>
            <a:pPr lvl="1">
              <a:defRPr/>
            </a:pPr>
            <a:r>
              <a:rPr lang="en-US" sz="2400" dirty="0">
                <a:latin typeface="Arial" panose="020B0604020202020204" pitchFamily="34" charset="0"/>
                <a:cs typeface="Arial" panose="020B0604020202020204" pitchFamily="34" charset="0"/>
              </a:rPr>
              <a:t>is the study of societies to learn about human beings and their activities.</a:t>
            </a:r>
          </a:p>
        </p:txBody>
      </p:sp>
    </p:spTree>
    <p:extLst>
      <p:ext uri="{BB962C8B-B14F-4D97-AF65-F5344CB8AC3E}">
        <p14:creationId xmlns:p14="http://schemas.microsoft.com/office/powerpoint/2010/main" val="157986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5127"/>
            <a:ext cx="8229600" cy="1144347"/>
          </a:xfrm>
        </p:spPr>
        <p:txBody>
          <a:bodyPr tIns="18000" bIns="18000" anchor="ctr" anchorCtr="0">
            <a:spAutoFit/>
          </a:bodyPr>
          <a:lstStyle/>
          <a:p>
            <a:r>
              <a:rPr lang="en-US" dirty="0">
                <a:cs typeface="Arial Narrow"/>
              </a:rPr>
              <a:t>Demonstrate Why Few Absolutes Apply to </a:t>
            </a:r>
            <a:r>
              <a:rPr lang="en-US" spc="-500" dirty="0">
                <a:cs typeface="Arial Narrow"/>
              </a:rPr>
              <a:t>O </a:t>
            </a:r>
            <a:r>
              <a:rPr lang="en-US" dirty="0">
                <a:cs typeface="Arial Narrow"/>
              </a:rPr>
              <a:t>B</a:t>
            </a:r>
            <a:endParaRPr lang="en-US" dirty="0"/>
          </a:p>
        </p:txBody>
      </p:sp>
      <p:sp>
        <p:nvSpPr>
          <p:cNvPr id="3" name="Content Placeholder 2"/>
          <p:cNvSpPr>
            <a:spLocks noGrp="1"/>
          </p:cNvSpPr>
          <p:nvPr>
            <p:ph idx="1"/>
          </p:nvPr>
        </p:nvSpPr>
        <p:spPr>
          <a:xfrm>
            <a:off x="475672" y="1531375"/>
            <a:ext cx="8211128" cy="1959955"/>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There are few, if any, simple and universal principles that explain organizational behavior.</a:t>
            </a:r>
          </a:p>
          <a:p>
            <a:pPr marL="797814" lvl="1" indent="-342900">
              <a:defRPr/>
            </a:pPr>
            <a:r>
              <a:rPr lang="en-US" sz="2400" b="1" dirty="0">
                <a:latin typeface="Arial" panose="020B0604020202020204" pitchFamily="34" charset="0"/>
                <a:cs typeface="Arial" panose="020B0604020202020204" pitchFamily="34" charset="0"/>
              </a:rPr>
              <a:t>Contingency variables </a:t>
            </a:r>
            <a:r>
              <a:rPr lang="en-US" sz="2400" dirty="0">
                <a:latin typeface="Arial" panose="020B0604020202020204" pitchFamily="34" charset="0"/>
                <a:cs typeface="Arial" panose="020B0604020202020204" pitchFamily="34" charset="0"/>
              </a:rPr>
              <a:t>situational factors are variables that moderate the relationship between the independent and dependent variables.</a:t>
            </a:r>
          </a:p>
        </p:txBody>
      </p:sp>
    </p:spTree>
    <p:extLst>
      <p:ext uri="{BB962C8B-B14F-4D97-AF65-F5344CB8AC3E}">
        <p14:creationId xmlns:p14="http://schemas.microsoft.com/office/powerpoint/2010/main" val="43409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2EBB19-EAAE-4E4A-BAA4-D8FF1AEFBB65}"/>
              </a:ext>
            </a:extLst>
          </p:cNvPr>
          <p:cNvSpPr>
            <a:spLocks noGrp="1"/>
          </p:cNvSpPr>
          <p:nvPr>
            <p:ph type="title"/>
          </p:nvPr>
        </p:nvSpPr>
        <p:spPr>
          <a:xfrm>
            <a:off x="475672" y="167199"/>
            <a:ext cx="8211128"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(1 of 10)</a:t>
            </a:r>
            <a:endParaRPr lang="en-IN" sz="2600" dirty="0"/>
          </a:p>
        </p:txBody>
      </p:sp>
      <p:sp>
        <p:nvSpPr>
          <p:cNvPr id="9" name="Content Placeholder 8">
            <a:extLst>
              <a:ext uri="{FF2B5EF4-FFF2-40B4-BE49-F238E27FC236}">
                <a16:creationId xmlns:a16="http://schemas.microsoft.com/office/drawing/2014/main" id="{082D50E8-246A-45D8-9389-AFD9E8EFE9ED}"/>
              </a:ext>
            </a:extLst>
          </p:cNvPr>
          <p:cNvSpPr>
            <a:spLocks noGrp="1"/>
          </p:cNvSpPr>
          <p:nvPr>
            <p:ph idx="1"/>
          </p:nvPr>
        </p:nvSpPr>
        <p:spPr>
          <a:xfrm>
            <a:off x="475672" y="1409745"/>
            <a:ext cx="8211128" cy="405683"/>
          </a:xfrm>
        </p:spPr>
        <p:txBody>
          <a:bodyPr wrap="square"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OB POLL</a:t>
            </a:r>
            <a:r>
              <a:rPr lang="en-IN"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Percentage of Men and Women Working</a:t>
            </a:r>
            <a:endParaRPr lang="en-IN" sz="2400" dirty="0">
              <a:latin typeface="Arial" panose="020B0604020202020204" pitchFamily="34" charset="0"/>
              <a:cs typeface="Arial" panose="020B0604020202020204" pitchFamily="34" charset="0"/>
            </a:endParaRPr>
          </a:p>
        </p:txBody>
      </p:sp>
      <p:pic>
        <p:nvPicPr>
          <p:cNvPr id="17" name="Picture Placeholder 16" descr="A line graph represents the O B poll in which the percentage of working men and women is plotted over the years.&#10;Long description is available in notes, press F6">
            <a:extLst>
              <a:ext uri="{FF2B5EF4-FFF2-40B4-BE49-F238E27FC236}">
                <a16:creationId xmlns:a16="http://schemas.microsoft.com/office/drawing/2014/main" id="{43FCD7A0-ACAC-405D-A051-0FCD06082CD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92278" y="2146538"/>
            <a:ext cx="7175823" cy="2066173"/>
          </a:xfrm>
          <a:prstGeom prst="rect">
            <a:avLst/>
          </a:prstGeom>
        </p:spPr>
      </p:pic>
      <p:sp>
        <p:nvSpPr>
          <p:cNvPr id="11" name="Content Placeholder 10">
            <a:extLst>
              <a:ext uri="{FF2B5EF4-FFF2-40B4-BE49-F238E27FC236}">
                <a16:creationId xmlns:a16="http://schemas.microsoft.com/office/drawing/2014/main" id="{0B33D70C-E212-46D9-B8F6-E185DDDAF7A1}"/>
              </a:ext>
            </a:extLst>
          </p:cNvPr>
          <p:cNvSpPr>
            <a:spLocks noGrp="1"/>
          </p:cNvSpPr>
          <p:nvPr>
            <p:ph sz="quarter" idx="14"/>
          </p:nvPr>
        </p:nvSpPr>
        <p:spPr>
          <a:xfrm>
            <a:off x="468506" y="4685146"/>
            <a:ext cx="8218294" cy="282573"/>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Sources: </a:t>
            </a:r>
            <a:r>
              <a:rPr lang="en-US" dirty="0">
                <a:latin typeface="Arial" panose="020B0604020202020204" pitchFamily="34" charset="0"/>
                <a:cs typeface="Arial" panose="020B0604020202020204" pitchFamily="34" charset="0"/>
              </a:rPr>
              <a:t>Based on U.S. Bureau of Labor Statistics, “Women in the Labor Force: A</a:t>
            </a:r>
            <a:endParaRPr lang="en-IN" dirty="0">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id="{B1ED2800-F425-41C5-AB67-E822E0FC2BCC}"/>
              </a:ext>
            </a:extLst>
          </p:cNvPr>
          <p:cNvSpPr>
            <a:spLocks noGrp="1"/>
          </p:cNvSpPr>
          <p:nvPr>
            <p:ph sz="quarter" idx="15"/>
          </p:nvPr>
        </p:nvSpPr>
        <p:spPr>
          <a:xfrm>
            <a:off x="467816" y="5036131"/>
            <a:ext cx="1589584" cy="282573"/>
          </a:xfrm>
        </p:spPr>
        <p:txBody>
          <a:bodyPr wrap="square" tIns="18000" bIns="18000" anchor="ctr" anchorCtr="0">
            <a:spAutoFit/>
          </a:bodyPr>
          <a:lstStyle/>
          <a:p>
            <a:pPr marL="0" indent="0">
              <a:buNone/>
            </a:pPr>
            <a:r>
              <a:rPr lang="en-US" dirty="0">
                <a:latin typeface="Arial" panose="020B0604020202020204" pitchFamily="34" charset="0"/>
                <a:cs typeface="Arial" panose="020B0604020202020204" pitchFamily="34" charset="0"/>
              </a:rPr>
              <a:t>Datebook,” 2019,</a:t>
            </a:r>
            <a:endParaRPr lang="en-IN" dirty="0"/>
          </a:p>
        </p:txBody>
      </p:sp>
      <p:sp>
        <p:nvSpPr>
          <p:cNvPr id="13" name="Content Placeholder 12">
            <a:extLst>
              <a:ext uri="{FF2B5EF4-FFF2-40B4-BE49-F238E27FC236}">
                <a16:creationId xmlns:a16="http://schemas.microsoft.com/office/drawing/2014/main" id="{7A1B78BA-BABE-4CC9-86E5-21EE7B45E5FF}"/>
              </a:ext>
            </a:extLst>
          </p:cNvPr>
          <p:cNvSpPr>
            <a:spLocks noGrp="1"/>
          </p:cNvSpPr>
          <p:nvPr>
            <p:ph sz="quarter" idx="16"/>
          </p:nvPr>
        </p:nvSpPr>
        <p:spPr>
          <a:xfrm>
            <a:off x="2123152" y="5026894"/>
            <a:ext cx="6563647" cy="282573"/>
          </a:xfrm>
        </p:spPr>
        <p:txBody>
          <a:bodyPr wrap="square" tIns="18000" bIns="18000" anchor="ctr" anchorCtr="0">
            <a:spAutoFit/>
          </a:bodyPr>
          <a:lstStyle/>
          <a:p>
            <a:pPr marL="0" indent="0">
              <a:buNone/>
            </a:pPr>
            <a:r>
              <a:rPr lang="en-US" dirty="0">
                <a:latin typeface="Arial" panose="020B0604020202020204" pitchFamily="34" charset="0"/>
                <a:cs typeface="Arial" panose="020B0604020202020204" pitchFamily="34" charset="0"/>
                <a:hlinkClick r:id="rId4" tooltip="https://www.bls.gov/opub/reports/womensdatabook/2019/home.htm"/>
              </a:rPr>
              <a:t>https://www.bls.gov/opub/reports/womensdatabook/</a:t>
            </a:r>
            <a:r>
              <a:rPr lang="en-IN" dirty="0">
                <a:latin typeface="Arial" panose="020B0604020202020204" pitchFamily="34" charset="0"/>
                <a:cs typeface="Arial" panose="020B0604020202020204" pitchFamily="34" charset="0"/>
                <a:hlinkClick r:id="rId4" tooltip="https://www.bls.gov/opub/reports/womensdatabook/2019/home.htm"/>
              </a:rPr>
              <a:t>2019/home.htm</a:t>
            </a:r>
            <a:endParaRPr lang="en-IN" dirty="0"/>
          </a:p>
        </p:txBody>
      </p:sp>
    </p:spTree>
    <p:extLst>
      <p:ext uri="{BB962C8B-B14F-4D97-AF65-F5344CB8AC3E}">
        <p14:creationId xmlns:p14="http://schemas.microsoft.com/office/powerpoint/2010/main" val="336465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(2 of 10)</a:t>
            </a:r>
            <a:endParaRPr lang="en-US" sz="2600" dirty="0"/>
          </a:p>
        </p:txBody>
      </p:sp>
      <p:sp>
        <p:nvSpPr>
          <p:cNvPr id="3" name="Content Placeholder 2"/>
          <p:cNvSpPr>
            <a:spLocks noGrp="1"/>
          </p:cNvSpPr>
          <p:nvPr>
            <p:ph idx="1"/>
          </p:nvPr>
        </p:nvSpPr>
        <p:spPr>
          <a:xfrm>
            <a:off x="475672" y="1600200"/>
            <a:ext cx="8211128" cy="3144895"/>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Managing workforce diversity</a:t>
            </a:r>
          </a:p>
          <a:p>
            <a:pPr lvl="1">
              <a:defRPr/>
            </a:pPr>
            <a:r>
              <a:rPr lang="en-US" sz="2400" b="1" dirty="0">
                <a:latin typeface="Arial" panose="020B0604020202020204" pitchFamily="34" charset="0"/>
                <a:cs typeface="Arial" panose="020B0604020202020204" pitchFamily="34" charset="0"/>
              </a:rPr>
              <a:t>Workforce diversity </a:t>
            </a:r>
            <a:r>
              <a:rPr lang="en-US" sz="2400" dirty="0">
                <a:latin typeface="Arial" panose="020B0604020202020204" pitchFamily="34" charset="0"/>
                <a:cs typeface="Arial" panose="020B0604020202020204" pitchFamily="34" charset="0"/>
              </a:rPr>
              <a:t>– organizations are becoming more heterogeneous in terms of gender identity, age, race, ethnicity, sexual orientation, and other characteristics</a:t>
            </a:r>
          </a:p>
          <a:p>
            <a:pPr lvl="1">
              <a:defRPr/>
            </a:pPr>
            <a:r>
              <a:rPr lang="en-US" sz="2400" b="1" dirty="0">
                <a:latin typeface="Arial" panose="020B0604020202020204" pitchFamily="34" charset="0"/>
                <a:cs typeface="Arial" panose="020B0604020202020204" pitchFamily="34" charset="0"/>
              </a:rPr>
              <a:t>Workforce inclusion </a:t>
            </a:r>
            <a:r>
              <a:rPr lang="en-US" sz="2400" dirty="0">
                <a:latin typeface="Arial" panose="020B0604020202020204" pitchFamily="34" charset="0"/>
                <a:cs typeface="Arial" panose="020B0604020202020204" pitchFamily="34" charset="0"/>
              </a:rPr>
              <a:t>– creating and maintaining workplaces that support and leverage their members’ diversity.</a:t>
            </a:r>
          </a:p>
        </p:txBody>
      </p:sp>
    </p:spTree>
    <p:extLst>
      <p:ext uri="{BB962C8B-B14F-4D97-AF65-F5344CB8AC3E}">
        <p14:creationId xmlns:p14="http://schemas.microsoft.com/office/powerpoint/2010/main" val="423183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a:t>
            </a:r>
            <a:endParaRPr lang="en-US" sz="3600" b="0" dirty="0">
              <a:latin typeface="+mj-lt"/>
            </a:endParaRPr>
          </a:p>
        </p:txBody>
      </p:sp>
      <p:sp>
        <p:nvSpPr>
          <p:cNvPr id="3" name="Content Placeholder 2"/>
          <p:cNvSpPr>
            <a:spLocks noGrp="1"/>
          </p:cNvSpPr>
          <p:nvPr>
            <p:ph idx="1"/>
          </p:nvPr>
        </p:nvSpPr>
        <p:spPr>
          <a:xfrm>
            <a:off x="468489" y="1064453"/>
            <a:ext cx="8229600" cy="4929999"/>
          </a:xfrm>
        </p:spPr>
        <p:txBody>
          <a:bodyPr wrap="square" tIns="18000" bIns="18000" anchor="ctr" anchorCtr="0">
            <a:spAutoFit/>
          </a:bodyPr>
          <a:lstStyle/>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1.1	</a:t>
            </a:r>
            <a:r>
              <a:rPr lang="en-US" sz="2400" dirty="0">
                <a:latin typeface="Arial" panose="020B0604020202020204" pitchFamily="34" charset="0"/>
                <a:cs typeface="Arial" panose="020B0604020202020204" pitchFamily="34" charset="0"/>
              </a:rPr>
              <a:t>Define </a:t>
            </a:r>
            <a:r>
              <a:rPr lang="en-US" sz="2400" i="1" dirty="0">
                <a:latin typeface="Arial" panose="020B0604020202020204" pitchFamily="34" charset="0"/>
                <a:cs typeface="Arial" panose="020B0604020202020204" pitchFamily="34" charset="0"/>
              </a:rPr>
              <a:t>organizational behavior (</a:t>
            </a:r>
            <a:r>
              <a:rPr lang="en-US" sz="2400" i="1" spc="-3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1.2	</a:t>
            </a:r>
            <a:r>
              <a:rPr lang="en-US" sz="2400" dirty="0">
                <a:latin typeface="Arial" panose="020B0604020202020204" pitchFamily="34" charset="0"/>
                <a:cs typeface="Arial" panose="020B0604020202020204" pitchFamily="34" charset="0"/>
              </a:rPr>
              <a:t>Show the value of systematic study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1.3	</a:t>
            </a:r>
            <a:r>
              <a:rPr lang="en-US" sz="2400" dirty="0">
                <a:latin typeface="Arial" panose="020B0604020202020204" pitchFamily="34" charset="0"/>
                <a:cs typeface="Arial" panose="020B0604020202020204" pitchFamily="34" charset="0"/>
              </a:rPr>
              <a:t>Identify the major behavioral science disciplines that contribute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1.4	</a:t>
            </a:r>
            <a:r>
              <a:rPr lang="en-US" sz="2400" dirty="0">
                <a:latin typeface="Arial" panose="020B0604020202020204" pitchFamily="34" charset="0"/>
                <a:cs typeface="Arial" panose="020B0604020202020204" pitchFamily="34" charset="0"/>
              </a:rPr>
              <a:t>Demonstrate why few absolutes apply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1.5	</a:t>
            </a:r>
            <a:r>
              <a:rPr lang="en-US" sz="2400" dirty="0">
                <a:latin typeface="Arial" panose="020B0604020202020204" pitchFamily="34" charset="0"/>
                <a:cs typeface="Arial" panose="020B0604020202020204" pitchFamily="34" charset="0"/>
              </a:rPr>
              <a:t>Identify managers’ challenges and opportunities in applying </a:t>
            </a:r>
            <a:r>
              <a:rPr lang="en-US" sz="2400" kern="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concepts.</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1.6	</a:t>
            </a:r>
            <a:r>
              <a:rPr lang="en-US" sz="2400" dirty="0">
                <a:latin typeface="Arial" panose="020B0604020202020204" pitchFamily="34" charset="0"/>
                <a:cs typeface="Arial" panose="020B0604020202020204" pitchFamily="34" charset="0"/>
              </a:rPr>
              <a:t>Compare the three levels of analysis in this text’s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model.</a:t>
            </a:r>
          </a:p>
          <a:p>
            <a:pPr marL="631825" indent="-631825">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1.7	</a:t>
            </a:r>
            <a:r>
              <a:rPr lang="en-US" sz="2400" dirty="0">
                <a:latin typeface="Arial" panose="020B0604020202020204" pitchFamily="34" charset="0"/>
                <a:cs typeface="Arial" panose="020B0604020202020204" pitchFamily="34" charset="0"/>
              </a:rPr>
              <a:t>Describe the key employability skills gained from studying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that are applicable to other majors or future careers.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(3 of 10)</a:t>
            </a:r>
            <a:endParaRPr lang="en-US" sz="2600" dirty="0"/>
          </a:p>
        </p:txBody>
      </p:sp>
      <p:sp>
        <p:nvSpPr>
          <p:cNvPr id="3" name="Content Placeholder 2"/>
          <p:cNvSpPr>
            <a:spLocks noGrp="1"/>
          </p:cNvSpPr>
          <p:nvPr>
            <p:ph idx="1"/>
          </p:nvPr>
        </p:nvSpPr>
        <p:spPr>
          <a:xfrm>
            <a:off x="475672" y="1600200"/>
            <a:ext cx="8211128" cy="2113843"/>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Responding to globalization</a:t>
            </a:r>
          </a:p>
          <a:p>
            <a:pPr lvl="1"/>
            <a:r>
              <a:rPr lang="en-US" sz="2400" dirty="0">
                <a:latin typeface="Arial" panose="020B0604020202020204" pitchFamily="34" charset="0"/>
                <a:ea typeface="ＭＳ Ｐゴシック" pitchFamily="34" charset="-128"/>
                <a:cs typeface="Arial" panose="020B0604020202020204" pitchFamily="34" charset="0"/>
              </a:rPr>
              <a:t>Increased expatriate assignments.</a:t>
            </a:r>
          </a:p>
          <a:p>
            <a:pPr marL="1373187" lvl="2" indent="-342900"/>
            <a:r>
              <a:rPr lang="en-US" sz="2400" b="1" dirty="0">
                <a:latin typeface="Arial" panose="020B0604020202020204" pitchFamily="34" charset="0"/>
                <a:ea typeface="ＭＳ Ｐゴシック" pitchFamily="34" charset="-128"/>
                <a:cs typeface="Arial" panose="020B0604020202020204" pitchFamily="34" charset="0"/>
              </a:rPr>
              <a:t>Expatriate </a:t>
            </a:r>
            <a:r>
              <a:rPr lang="en-US" sz="2400" dirty="0">
                <a:latin typeface="Arial" panose="020B0604020202020204" pitchFamily="34" charset="0"/>
                <a:ea typeface="ＭＳ Ｐゴシック" pitchFamily="34" charset="-128"/>
                <a:cs typeface="Arial" panose="020B0604020202020204" pitchFamily="34" charset="0"/>
              </a:rPr>
              <a:t>– person who works outside their native country.</a:t>
            </a:r>
          </a:p>
          <a:p>
            <a:pPr marL="740664" lvl="1" indent="-283464"/>
            <a:r>
              <a:rPr lang="en-US" sz="2400" dirty="0">
                <a:latin typeface="Arial" panose="020B0604020202020204" pitchFamily="34" charset="0"/>
                <a:ea typeface="ＭＳ Ｐゴシック" pitchFamily="34" charset="-128"/>
                <a:cs typeface="Arial" panose="020B0604020202020204" pitchFamily="34" charset="0"/>
              </a:rPr>
              <a:t>Working with people from different cultures.</a:t>
            </a:r>
          </a:p>
        </p:txBody>
      </p:sp>
    </p:spTree>
    <p:extLst>
      <p:ext uri="{BB962C8B-B14F-4D97-AF65-F5344CB8AC3E}">
        <p14:creationId xmlns:p14="http://schemas.microsoft.com/office/powerpoint/2010/main" val="425397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(4 of 10)</a:t>
            </a:r>
            <a:endParaRPr lang="en-US" sz="2600" dirty="0"/>
          </a:p>
        </p:txBody>
      </p:sp>
      <p:sp>
        <p:nvSpPr>
          <p:cNvPr id="3" name="Content Placeholder 2"/>
          <p:cNvSpPr>
            <a:spLocks noGrp="1"/>
          </p:cNvSpPr>
          <p:nvPr>
            <p:ph idx="1"/>
          </p:nvPr>
        </p:nvSpPr>
        <p:spPr>
          <a:xfrm>
            <a:off x="475672" y="1533832"/>
            <a:ext cx="8211128" cy="3083340"/>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Using technology and social media at work</a:t>
            </a:r>
          </a:p>
          <a:p>
            <a:pPr lvl="1"/>
            <a:r>
              <a:rPr lang="en-US" sz="2400" dirty="0">
                <a:latin typeface="Arial" panose="020B0604020202020204" pitchFamily="34" charset="0"/>
                <a:ea typeface="ＭＳ Ｐゴシック" pitchFamily="34" charset="-128"/>
                <a:cs typeface="Arial" panose="020B0604020202020204" pitchFamily="34" charset="0"/>
              </a:rPr>
              <a:t>Policies on accessing social media at work.</a:t>
            </a:r>
          </a:p>
          <a:p>
            <a:pPr marL="1262063" lvl="2" indent="-274638"/>
            <a:r>
              <a:rPr lang="en-US" sz="2400" dirty="0">
                <a:latin typeface="Arial" panose="020B0604020202020204" pitchFamily="34" charset="0"/>
                <a:ea typeface="ＭＳ Ｐゴシック" pitchFamily="34" charset="-128"/>
                <a:cs typeface="Arial" panose="020B0604020202020204" pitchFamily="34" charset="0"/>
              </a:rPr>
              <a:t>When, where, and for what purpose.</a:t>
            </a:r>
          </a:p>
          <a:p>
            <a:pPr lvl="1"/>
            <a:r>
              <a:rPr lang="en-US" sz="2400" dirty="0">
                <a:latin typeface="Arial" panose="020B0604020202020204" pitchFamily="34" charset="0"/>
                <a:ea typeface="ＭＳ Ｐゴシック" pitchFamily="34" charset="-128"/>
                <a:cs typeface="Arial" panose="020B0604020202020204" pitchFamily="34" charset="0"/>
              </a:rPr>
              <a:t>Impact of social media on employee well-being.</a:t>
            </a:r>
          </a:p>
          <a:p>
            <a:pPr lvl="1"/>
            <a:r>
              <a:rPr lang="en-US" sz="2400" dirty="0">
                <a:latin typeface="Arial" panose="020B0604020202020204" pitchFamily="34" charset="0"/>
                <a:cs typeface="Arial" panose="020B0604020202020204" pitchFamily="34" charset="0"/>
              </a:rPr>
              <a:t>“Always-on” culture of the virtual workplace.</a:t>
            </a:r>
          </a:p>
          <a:p>
            <a:pPr marL="1262063" lvl="2" indent="-274638"/>
            <a:r>
              <a:rPr lang="en-US" sz="2400" dirty="0">
                <a:latin typeface="Arial" panose="020B0604020202020204" pitchFamily="34" charset="0"/>
                <a:cs typeface="Arial" panose="020B0604020202020204" pitchFamily="34" charset="0"/>
              </a:rPr>
              <a:t>Making virtual workers a part of the team.</a:t>
            </a:r>
          </a:p>
          <a:p>
            <a:pPr marL="1262063" lvl="2" indent="-274638"/>
            <a:r>
              <a:rPr lang="en-US" sz="2400" dirty="0">
                <a:latin typeface="Arial" panose="020B0604020202020204" pitchFamily="34" charset="0"/>
                <a:cs typeface="Arial" panose="020B0604020202020204" pitchFamily="34" charset="0"/>
              </a:rPr>
              <a:t>Achieving work-life balance.</a:t>
            </a:r>
          </a:p>
        </p:txBody>
      </p:sp>
    </p:spTree>
    <p:extLst>
      <p:ext uri="{BB962C8B-B14F-4D97-AF65-F5344CB8AC3E}">
        <p14:creationId xmlns:p14="http://schemas.microsoft.com/office/powerpoint/2010/main" val="298470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(5 of 10)</a:t>
            </a:r>
            <a:endParaRPr lang="en-US" sz="2600" dirty="0"/>
          </a:p>
        </p:txBody>
      </p:sp>
      <p:sp>
        <p:nvSpPr>
          <p:cNvPr id="3" name="Content Placeholder 2"/>
          <p:cNvSpPr>
            <a:spLocks noGrp="1"/>
          </p:cNvSpPr>
          <p:nvPr>
            <p:ph idx="1"/>
          </p:nvPr>
        </p:nvSpPr>
        <p:spPr>
          <a:xfrm>
            <a:off x="475672" y="1531375"/>
            <a:ext cx="8211128" cy="2929451"/>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Improving ethical behavior</a:t>
            </a:r>
          </a:p>
          <a:p>
            <a:pPr marL="797814" lvl="1" indent="-342900">
              <a:defRPr/>
            </a:pPr>
            <a:r>
              <a:rPr lang="en-US" sz="2400" b="1" dirty="0">
                <a:latin typeface="Arial" panose="020B0604020202020204" pitchFamily="34" charset="0"/>
                <a:cs typeface="Arial" panose="020B0604020202020204" pitchFamily="34" charset="0"/>
              </a:rPr>
              <a:t>Ethical dilemmas and ethical choices </a:t>
            </a:r>
            <a:r>
              <a:rPr lang="en-US" sz="2400" dirty="0">
                <a:latin typeface="Arial" panose="020B0604020202020204" pitchFamily="34" charset="0"/>
                <a:cs typeface="Arial" panose="020B0604020202020204" pitchFamily="34" charset="0"/>
              </a:rPr>
              <a:t>are situations in which an individual is required to define right and wrong conduct.</a:t>
            </a:r>
          </a:p>
          <a:p>
            <a:pPr marL="797814" lvl="1" indent="-342900">
              <a:defRPr/>
            </a:pPr>
            <a:r>
              <a:rPr lang="en-US" sz="2400" dirty="0">
                <a:latin typeface="Arial" panose="020B0604020202020204" pitchFamily="34" charset="0"/>
                <a:cs typeface="Arial" panose="020B0604020202020204" pitchFamily="34" charset="0"/>
              </a:rPr>
              <a:t>Good </a:t>
            </a:r>
            <a:r>
              <a:rPr lang="en-US" sz="2400" b="1" dirty="0">
                <a:latin typeface="Arial" panose="020B0604020202020204" pitchFamily="34" charset="0"/>
                <a:cs typeface="Arial" panose="020B0604020202020204" pitchFamily="34" charset="0"/>
              </a:rPr>
              <a:t>ethical behavior </a:t>
            </a:r>
            <a:r>
              <a:rPr lang="en-US" sz="2400" dirty="0">
                <a:latin typeface="Arial" panose="020B0604020202020204" pitchFamily="34" charset="0"/>
                <a:cs typeface="Arial" panose="020B0604020202020204" pitchFamily="34" charset="0"/>
              </a:rPr>
              <a:t>is not so easily defined.</a:t>
            </a:r>
          </a:p>
          <a:p>
            <a:pPr marL="797814" lvl="1" indent="-342900">
              <a:defRPr/>
            </a:pPr>
            <a:r>
              <a:rPr lang="en-US" sz="2400" dirty="0">
                <a:latin typeface="Arial" panose="020B0604020202020204" pitchFamily="34" charset="0"/>
                <a:cs typeface="Arial" panose="020B0604020202020204" pitchFamily="34" charset="0"/>
              </a:rPr>
              <a:t>Managers need to create an ethically healthy climate.</a:t>
            </a:r>
          </a:p>
          <a:p>
            <a:pPr marL="1428051" lvl="2" indent="-342900">
              <a:defRPr/>
            </a:pPr>
            <a:r>
              <a:rPr lang="en-US" sz="2400" dirty="0">
                <a:latin typeface="Arial" panose="020B0604020202020204" pitchFamily="34" charset="0"/>
                <a:cs typeface="Arial" panose="020B0604020202020204" pitchFamily="34" charset="0"/>
              </a:rPr>
              <a:t>Ethics training</a:t>
            </a:r>
          </a:p>
        </p:txBody>
      </p:sp>
    </p:spTree>
    <p:extLst>
      <p:ext uri="{BB962C8B-B14F-4D97-AF65-F5344CB8AC3E}">
        <p14:creationId xmlns:p14="http://schemas.microsoft.com/office/powerpoint/2010/main" val="2137739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(6 of 10)</a:t>
            </a:r>
            <a:endParaRPr lang="en-US" sz="2600" dirty="0"/>
          </a:p>
        </p:txBody>
      </p:sp>
      <p:sp>
        <p:nvSpPr>
          <p:cNvPr id="3" name="Content Placeholder 2"/>
          <p:cNvSpPr>
            <a:spLocks noGrp="1"/>
          </p:cNvSpPr>
          <p:nvPr>
            <p:ph idx="1"/>
          </p:nvPr>
        </p:nvSpPr>
        <p:spPr>
          <a:xfrm>
            <a:off x="475672" y="1524000"/>
            <a:ext cx="8211128" cy="3198756"/>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Practicing </a:t>
            </a:r>
            <a:r>
              <a:rPr lang="en-US" sz="2400" b="1" dirty="0">
                <a:latin typeface="Arial" panose="020B0604020202020204" pitchFamily="34" charset="0"/>
                <a:ea typeface="ＭＳ Ｐゴシック" pitchFamily="34" charset="-128"/>
                <a:cs typeface="Arial" panose="020B0604020202020204" pitchFamily="34" charset="0"/>
              </a:rPr>
              <a:t>corporate social responsibility (</a:t>
            </a:r>
            <a:r>
              <a:rPr lang="en-US" sz="2400" b="1" kern="0" spc="-300" dirty="0">
                <a:latin typeface="Arial" panose="020B0604020202020204" pitchFamily="34" charset="0"/>
                <a:ea typeface="ＭＳ Ｐゴシック" pitchFamily="34" charset="-128"/>
                <a:cs typeface="Arial" panose="020B0604020202020204" pitchFamily="34" charset="0"/>
              </a:rPr>
              <a:t>C S </a:t>
            </a:r>
            <a:r>
              <a:rPr lang="en-US" sz="2400" b="1" dirty="0">
                <a:latin typeface="Arial" panose="020B0604020202020204" pitchFamily="34" charset="0"/>
                <a:ea typeface="ＭＳ Ｐゴシック" pitchFamily="34" charset="-128"/>
                <a:cs typeface="Arial" panose="020B0604020202020204" pitchFamily="34" charset="0"/>
              </a:rPr>
              <a:t>R)</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Environmental sustainability initiatives</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Nonprofit work</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Volunteering</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Charitable giving</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Sustainability training and development</a:t>
            </a:r>
          </a:p>
          <a:p>
            <a:r>
              <a:rPr lang="en-US" sz="2400" dirty="0">
                <a:latin typeface="Arial" panose="020B0604020202020204" pitchFamily="34" charset="0"/>
                <a:ea typeface="ＭＳ Ｐゴシック" pitchFamily="34" charset="-128"/>
                <a:cs typeface="Arial" panose="020B0604020202020204" pitchFamily="34" charset="0"/>
              </a:rPr>
              <a:t>Triple bottom line: people, planet, revenue</a:t>
            </a:r>
          </a:p>
        </p:txBody>
      </p:sp>
    </p:spTree>
    <p:extLst>
      <p:ext uri="{BB962C8B-B14F-4D97-AF65-F5344CB8AC3E}">
        <p14:creationId xmlns:p14="http://schemas.microsoft.com/office/powerpoint/2010/main" val="60162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3363"/>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(7 of 10)</a:t>
            </a:r>
            <a:endParaRPr lang="en-US" sz="2600" dirty="0">
              <a:latin typeface="+mj-lt"/>
            </a:endParaRPr>
          </a:p>
        </p:txBody>
      </p:sp>
      <p:sp>
        <p:nvSpPr>
          <p:cNvPr id="3" name="Content Placeholder 2"/>
          <p:cNvSpPr>
            <a:spLocks noGrp="1"/>
          </p:cNvSpPr>
          <p:nvPr>
            <p:ph idx="1"/>
          </p:nvPr>
        </p:nvSpPr>
        <p:spPr>
          <a:xfrm>
            <a:off x="475672" y="1517076"/>
            <a:ext cx="8229600" cy="2775563"/>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Creating a positive work environment</a:t>
            </a:r>
          </a:p>
          <a:p>
            <a:pPr marL="797814" lvl="1" indent="-342900">
              <a:defRPr/>
            </a:pPr>
            <a:r>
              <a:rPr lang="en-US" sz="2400" b="1" dirty="0">
                <a:latin typeface="Arial" panose="020B0604020202020204" pitchFamily="34" charset="0"/>
                <a:cs typeface="Arial" panose="020B0604020202020204" pitchFamily="34" charset="0"/>
              </a:rPr>
              <a:t>Positive organizational scholarship </a:t>
            </a:r>
            <a:r>
              <a:rPr lang="en-US" sz="2400" dirty="0">
                <a:latin typeface="Arial" panose="020B0604020202020204" pitchFamily="34" charset="0"/>
                <a:cs typeface="Arial" panose="020B0604020202020204" pitchFamily="34" charset="0"/>
              </a:rPr>
              <a:t>is concerned with how organizations develop human strength, foster vitality and resilience, and unlock potential.</a:t>
            </a:r>
          </a:p>
          <a:p>
            <a:pPr marL="797814" lvl="1" indent="-342900">
              <a:defRPr/>
            </a:pPr>
            <a:r>
              <a:rPr lang="en-US" sz="2400" dirty="0">
                <a:latin typeface="Arial" panose="020B0604020202020204" pitchFamily="34" charset="0"/>
                <a:cs typeface="Arial" panose="020B0604020202020204" pitchFamily="34" charset="0"/>
              </a:rPr>
              <a:t>This field of study focuses on employees’ strengths versus their limitations, as employees share situations in which they performed at their personal best.</a:t>
            </a:r>
          </a:p>
        </p:txBody>
      </p:sp>
    </p:spTree>
    <p:extLst>
      <p:ext uri="{BB962C8B-B14F-4D97-AF65-F5344CB8AC3E}">
        <p14:creationId xmlns:p14="http://schemas.microsoft.com/office/powerpoint/2010/main" val="275705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3363"/>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(8 of 10)</a:t>
            </a:r>
            <a:endParaRPr lang="en-US" sz="2600" dirty="0">
              <a:latin typeface="+mj-lt"/>
            </a:endParaRPr>
          </a:p>
        </p:txBody>
      </p:sp>
      <p:sp>
        <p:nvSpPr>
          <p:cNvPr id="3" name="Content Placeholder 2"/>
          <p:cNvSpPr>
            <a:spLocks noGrp="1"/>
          </p:cNvSpPr>
          <p:nvPr>
            <p:ph idx="1"/>
          </p:nvPr>
        </p:nvSpPr>
        <p:spPr>
          <a:xfrm>
            <a:off x="475672" y="1600200"/>
            <a:ext cx="8229600" cy="1298235"/>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Responding to the Gig Economy</a:t>
            </a:r>
          </a:p>
          <a:p>
            <a:pPr lvl="1">
              <a:defRPr/>
            </a:pPr>
            <a:r>
              <a:rPr lang="en-US" sz="2400" dirty="0">
                <a:latin typeface="Arial" panose="020B0604020202020204" pitchFamily="34" charset="0"/>
                <a:cs typeface="Arial" panose="020B0604020202020204" pitchFamily="34" charset="0"/>
              </a:rPr>
              <a:t>Independent and autonomous work</a:t>
            </a:r>
          </a:p>
          <a:p>
            <a:pPr marL="1313751" lvl="2" indent="-283464">
              <a:defRPr/>
            </a:pPr>
            <a:r>
              <a:rPr lang="en-US" sz="2400" dirty="0">
                <a:latin typeface="Arial" panose="020B0604020202020204" pitchFamily="34" charset="0"/>
                <a:cs typeface="Arial" panose="020B0604020202020204" pitchFamily="34" charset="0"/>
              </a:rPr>
              <a:t>“a company of one”</a:t>
            </a:r>
          </a:p>
        </p:txBody>
      </p:sp>
    </p:spTree>
    <p:extLst>
      <p:ext uri="{BB962C8B-B14F-4D97-AF65-F5344CB8AC3E}">
        <p14:creationId xmlns:p14="http://schemas.microsoft.com/office/powerpoint/2010/main" val="1560642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4702"/>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(9 of 10)</a:t>
            </a:r>
            <a:endParaRPr lang="en-US" sz="2600" dirty="0">
              <a:latin typeface="+mj-lt"/>
            </a:endParaRPr>
          </a:p>
        </p:txBody>
      </p:sp>
      <p:sp>
        <p:nvSpPr>
          <p:cNvPr id="3" name="Content Placeholder 2">
            <a:extLst>
              <a:ext uri="{FF2B5EF4-FFF2-40B4-BE49-F238E27FC236}">
                <a16:creationId xmlns:a16="http://schemas.microsoft.com/office/drawing/2014/main" id="{A4B93A80-1BCD-476C-AC51-27AFE4F26BC7}"/>
              </a:ext>
            </a:extLst>
          </p:cNvPr>
          <p:cNvSpPr>
            <a:spLocks noGrp="1"/>
          </p:cNvSpPr>
          <p:nvPr>
            <p:ph idx="1"/>
          </p:nvPr>
        </p:nvSpPr>
        <p:spPr>
          <a:xfrm>
            <a:off x="466725" y="1359260"/>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1.4 </a:t>
            </a:r>
            <a:r>
              <a:rPr lang="en-IN" sz="2400" dirty="0">
                <a:latin typeface="Arial" panose="020B0604020202020204" pitchFamily="34" charset="0"/>
                <a:cs typeface="Arial" panose="020B0604020202020204" pitchFamily="34" charset="0"/>
              </a:rPr>
              <a:t>Employment Characteristics in the Gig Economy</a:t>
            </a:r>
          </a:p>
        </p:txBody>
      </p:sp>
      <p:pic>
        <p:nvPicPr>
          <p:cNvPr id="9" name="Picture Placeholder 8" descr="A figure lists the employment characteristics in the Gig Economy namely its categories, types, places, conditions, and compensation. &#10;Long description is available in notes, press F6">
            <a:extLst>
              <a:ext uri="{FF2B5EF4-FFF2-40B4-BE49-F238E27FC236}">
                <a16:creationId xmlns:a16="http://schemas.microsoft.com/office/drawing/2014/main" id="{119E6151-F8EA-447B-A465-1D6DFF1A4082}"/>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2771002" y="1910349"/>
            <a:ext cx="3608819" cy="1821473"/>
          </a:xfrm>
          <a:prstGeom prst="rect">
            <a:avLst/>
          </a:prstGeom>
        </p:spPr>
      </p:pic>
      <p:sp>
        <p:nvSpPr>
          <p:cNvPr id="4" name="Content Placeholder 3">
            <a:extLst>
              <a:ext uri="{FF2B5EF4-FFF2-40B4-BE49-F238E27FC236}">
                <a16:creationId xmlns:a16="http://schemas.microsoft.com/office/drawing/2014/main" id="{BECAE001-DAD1-4E3F-82B4-086D6B3BE008}"/>
              </a:ext>
            </a:extLst>
          </p:cNvPr>
          <p:cNvSpPr>
            <a:spLocks noGrp="1"/>
          </p:cNvSpPr>
          <p:nvPr>
            <p:ph sz="quarter" idx="14"/>
          </p:nvPr>
        </p:nvSpPr>
        <p:spPr>
          <a:xfrm>
            <a:off x="466725" y="3855326"/>
            <a:ext cx="8220075" cy="249856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Sources: </a:t>
            </a:r>
            <a:r>
              <a:rPr lang="en-US" dirty="0">
                <a:latin typeface="Arial" panose="020B0604020202020204" pitchFamily="34" charset="0"/>
                <a:cs typeface="Arial" panose="020B0604020202020204" pitchFamily="34" charset="0"/>
              </a:rPr>
              <a:t>Based on J. R. Anderson, E. Binney, N. M. Davis, G. Kraft, S. Miller, T. Minton-Eversole,... and A. Wright, “Action Items: 42 Trends Affecting Benefits, Compensation, Training, Staffing and Technology,” </a:t>
            </a:r>
            <a:r>
              <a:rPr lang="en-US" i="1" dirty="0">
                <a:latin typeface="Arial" panose="020B0604020202020204" pitchFamily="34" charset="0"/>
                <a:cs typeface="Arial" panose="020B0604020202020204" pitchFamily="34" charset="0"/>
              </a:rPr>
              <a:t>HR Magazine </a:t>
            </a:r>
            <a:r>
              <a:rPr lang="en-US" dirty="0">
                <a:latin typeface="Arial" panose="020B0604020202020204" pitchFamily="34" charset="0"/>
                <a:cs typeface="Arial" panose="020B0604020202020204" pitchFamily="34" charset="0"/>
              </a:rPr>
              <a:t>(January 2013): 33; M. Dewhurst, B. Hancock, and D. Ellsworth, “Redesigning Knowledge Work,” </a:t>
            </a:r>
            <a:r>
              <a:rPr lang="en-US" i="1" dirty="0">
                <a:latin typeface="Arial" panose="020B0604020202020204" pitchFamily="34" charset="0"/>
                <a:cs typeface="Arial" panose="020B0604020202020204" pitchFamily="34" charset="0"/>
              </a:rPr>
              <a:t>Harvard Business Review </a:t>
            </a:r>
            <a:r>
              <a:rPr lang="en-US" dirty="0">
                <a:latin typeface="Arial" panose="020B0604020202020204" pitchFamily="34" charset="0"/>
                <a:cs typeface="Arial" panose="020B0604020202020204" pitchFamily="34" charset="0"/>
              </a:rPr>
              <a:t>(January–February 2013): 58–64; E. </a:t>
            </a:r>
            <a:r>
              <a:rPr lang="en-US" dirty="0" err="1">
                <a:latin typeface="Arial" panose="020B0604020202020204" pitchFamily="34" charset="0"/>
                <a:cs typeface="Arial" panose="020B0604020202020204" pitchFamily="34" charset="0"/>
              </a:rPr>
              <a:t>Frauenheim</a:t>
            </a:r>
            <a:r>
              <a:rPr lang="en-US" dirty="0">
                <a:latin typeface="Arial" panose="020B0604020202020204" pitchFamily="34" charset="0"/>
                <a:cs typeface="Arial" panose="020B0604020202020204" pitchFamily="34" charset="0"/>
              </a:rPr>
              <a:t>, “Creating a New Contingent Culture,” </a:t>
            </a:r>
            <a:r>
              <a:rPr lang="en-US" i="1" dirty="0">
                <a:latin typeface="Arial" panose="020B0604020202020204" pitchFamily="34" charset="0"/>
                <a:cs typeface="Arial" panose="020B0604020202020204" pitchFamily="34" charset="0"/>
              </a:rPr>
              <a:t>Workforce Management </a:t>
            </a:r>
            <a:r>
              <a:rPr lang="en-US" dirty="0">
                <a:latin typeface="Arial" panose="020B0604020202020204" pitchFamily="34" charset="0"/>
                <a:cs typeface="Arial" panose="020B0604020202020204" pitchFamily="34" charset="0"/>
              </a:rPr>
              <a:t>(August 2012): 34–39; N. </a:t>
            </a:r>
            <a:r>
              <a:rPr lang="en-US" dirty="0" err="1">
                <a:latin typeface="Arial" panose="020B0604020202020204" pitchFamily="34" charset="0"/>
                <a:cs typeface="Arial" panose="020B0604020202020204" pitchFamily="34" charset="0"/>
              </a:rPr>
              <a:t>Koeppen</a:t>
            </a:r>
            <a:r>
              <a:rPr lang="en-US" dirty="0">
                <a:latin typeface="Arial" panose="020B0604020202020204" pitchFamily="34" charset="0"/>
                <a:cs typeface="Arial" panose="020B0604020202020204" pitchFamily="34" charset="0"/>
              </a:rPr>
              <a:t>, “State Job Aid Takes Pressure off Germany,” </a:t>
            </a:r>
            <a:r>
              <a:rPr lang="en-US" i="1" dirty="0">
                <a:latin typeface="Arial" panose="020B0604020202020204" pitchFamily="34" charset="0"/>
                <a:cs typeface="Arial" panose="020B0604020202020204" pitchFamily="34" charset="0"/>
              </a:rPr>
              <a:t>The Wall Street Journal</a:t>
            </a:r>
            <a:r>
              <a:rPr lang="en-US" dirty="0">
                <a:latin typeface="Arial" panose="020B0604020202020204" pitchFamily="34" charset="0"/>
                <a:cs typeface="Arial" panose="020B0604020202020204" pitchFamily="34" charset="0"/>
              </a:rPr>
              <a:t>, February 1, 2013, A8; and M. A. Shaffer, M. L. </a:t>
            </a:r>
            <a:r>
              <a:rPr lang="en-US" dirty="0" err="1">
                <a:latin typeface="Arial" panose="020B0604020202020204" pitchFamily="34" charset="0"/>
                <a:cs typeface="Arial" panose="020B0604020202020204" pitchFamily="34" charset="0"/>
              </a:rPr>
              <a:t>Kraimer</a:t>
            </a:r>
            <a:r>
              <a:rPr lang="en-US" dirty="0">
                <a:latin typeface="Arial" panose="020B0604020202020204" pitchFamily="34" charset="0"/>
                <a:cs typeface="Arial" panose="020B0604020202020204" pitchFamily="34" charset="0"/>
              </a:rPr>
              <a:t>, Y.-P. Chen, and M. C. </a:t>
            </a:r>
            <a:r>
              <a:rPr lang="en-US" dirty="0" err="1">
                <a:latin typeface="Arial" panose="020B0604020202020204" pitchFamily="34" charset="0"/>
                <a:cs typeface="Arial" panose="020B0604020202020204" pitchFamily="34" charset="0"/>
              </a:rPr>
              <a:t>Bolino</a:t>
            </a:r>
            <a:r>
              <a:rPr lang="en-US" dirty="0">
                <a:latin typeface="Arial" panose="020B0604020202020204" pitchFamily="34" charset="0"/>
                <a:cs typeface="Arial" panose="020B0604020202020204" pitchFamily="34" charset="0"/>
              </a:rPr>
              <a:t>, “Choices, Challenges, and Career Consequences of Global Work Experiences: A Review and Future Agenda,” </a:t>
            </a:r>
            <a:r>
              <a:rPr lang="en-US" i="1" dirty="0">
                <a:latin typeface="Arial" panose="020B0604020202020204" pitchFamily="34" charset="0"/>
                <a:cs typeface="Arial" panose="020B0604020202020204" pitchFamily="34" charset="0"/>
              </a:rPr>
              <a:t>Journal of Management </a:t>
            </a:r>
            <a:r>
              <a:rPr lang="en-US" dirty="0">
                <a:latin typeface="Arial" panose="020B0604020202020204" pitchFamily="34" charset="0"/>
                <a:cs typeface="Arial" panose="020B0604020202020204" pitchFamily="34" charset="0"/>
              </a:rPr>
              <a:t>(July 2012): 1282–27.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15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3363"/>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(10 of 10)</a:t>
            </a:r>
            <a:endParaRPr lang="en-US" sz="2600" dirty="0">
              <a:latin typeface="+mj-lt"/>
            </a:endParaRPr>
          </a:p>
        </p:txBody>
      </p:sp>
      <p:sp>
        <p:nvSpPr>
          <p:cNvPr id="3" name="Content Placeholder 2"/>
          <p:cNvSpPr>
            <a:spLocks noGrp="1"/>
          </p:cNvSpPr>
          <p:nvPr>
            <p:ph idx="1"/>
          </p:nvPr>
        </p:nvSpPr>
        <p:spPr>
          <a:xfrm>
            <a:off x="475672" y="1573160"/>
            <a:ext cx="8229600" cy="2406231"/>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Managing crises</a:t>
            </a:r>
          </a:p>
          <a:p>
            <a:pPr lvl="1">
              <a:defRPr/>
            </a:pPr>
            <a:r>
              <a:rPr lang="en-US" sz="2400" dirty="0">
                <a:latin typeface="Arial" panose="020B0604020202020204" pitchFamily="34" charset="0"/>
                <a:cs typeface="Arial" panose="020B0604020202020204" pitchFamily="34" charset="0"/>
              </a:rPr>
              <a:t>The differences between good and bad management can be the differences between profit and loss or survival or failure.</a:t>
            </a:r>
          </a:p>
          <a:p>
            <a:pPr lvl="1">
              <a:defRPr/>
            </a:pPr>
            <a:r>
              <a:rPr lang="en-US" sz="2400" dirty="0">
                <a:latin typeface="Arial" panose="020B0604020202020204" pitchFamily="34" charset="0"/>
                <a:cs typeface="Arial" panose="020B0604020202020204" pitchFamily="34" charset="0"/>
              </a:rPr>
              <a:t>How can we use our knowledge of workplace behavior to inform decision making during crises?</a:t>
            </a:r>
          </a:p>
        </p:txBody>
      </p:sp>
    </p:spTree>
    <p:extLst>
      <p:ext uri="{BB962C8B-B14F-4D97-AF65-F5344CB8AC3E}">
        <p14:creationId xmlns:p14="http://schemas.microsoft.com/office/powerpoint/2010/main" val="279426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(1 of 4)</a:t>
            </a:r>
            <a:endParaRPr lang="en-US" b="0" dirty="0">
              <a:latin typeface="+mj-lt"/>
            </a:endParaRPr>
          </a:p>
        </p:txBody>
      </p:sp>
      <p:sp>
        <p:nvSpPr>
          <p:cNvPr id="3" name="Content Placeholder 2">
            <a:extLst>
              <a:ext uri="{FF2B5EF4-FFF2-40B4-BE49-F238E27FC236}">
                <a16:creationId xmlns:a16="http://schemas.microsoft.com/office/drawing/2014/main" id="{6F63C747-1D9A-4F10-BAED-51A5CB18A1E8}"/>
              </a:ext>
            </a:extLst>
          </p:cNvPr>
          <p:cNvSpPr>
            <a:spLocks noGrp="1"/>
          </p:cNvSpPr>
          <p:nvPr>
            <p:ph idx="1"/>
          </p:nvPr>
        </p:nvSpPr>
        <p:spPr>
          <a:xfrm>
            <a:off x="457200" y="1538646"/>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1.5 </a:t>
            </a:r>
            <a:r>
              <a:rPr lang="en-IN" sz="2400" dirty="0">
                <a:latin typeface="Arial" panose="020B0604020202020204" pitchFamily="34" charset="0"/>
                <a:cs typeface="Arial" panose="020B0604020202020204" pitchFamily="34" charset="0"/>
              </a:rPr>
              <a:t>A Basic </a:t>
            </a:r>
            <a:r>
              <a:rPr lang="en-IN" sz="2400" spc="-300" dirty="0">
                <a:latin typeface="Arial" panose="020B0604020202020204" pitchFamily="34" charset="0"/>
                <a:cs typeface="Arial" panose="020B0604020202020204" pitchFamily="34" charset="0"/>
              </a:rPr>
              <a:t>O </a:t>
            </a:r>
            <a:r>
              <a:rPr lang="en-IN" sz="2400" dirty="0">
                <a:latin typeface="Arial" panose="020B0604020202020204" pitchFamily="34" charset="0"/>
                <a:cs typeface="Arial" panose="020B0604020202020204" pitchFamily="34" charset="0"/>
              </a:rPr>
              <a:t>B Model</a:t>
            </a:r>
          </a:p>
        </p:txBody>
      </p:sp>
      <p:pic>
        <p:nvPicPr>
          <p:cNvPr id="5" name="Picture Placeholder 4" descr="A flowchart proposes three types of variables of a basic O B model namely inputs, processes, and outcomes, at three levels of analysis: individual, group, and organizational.&#10;Long description is available in notes, press F6">
            <a:extLst>
              <a:ext uri="{FF2B5EF4-FFF2-40B4-BE49-F238E27FC236}">
                <a16:creationId xmlns:a16="http://schemas.microsoft.com/office/drawing/2014/main" id="{B39880D6-8857-4B2E-98AB-C6B702E7B00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371600" y="2209800"/>
            <a:ext cx="6388331" cy="3886200"/>
          </a:xfrm>
          <a:prstGeom prst="rect">
            <a:avLst/>
          </a:prstGeom>
        </p:spPr>
      </p:pic>
    </p:spTree>
    <p:extLst>
      <p:ext uri="{BB962C8B-B14F-4D97-AF65-F5344CB8AC3E}">
        <p14:creationId xmlns:p14="http://schemas.microsoft.com/office/powerpoint/2010/main" val="248610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(2 of 4)</a:t>
            </a:r>
            <a:endParaRPr lang="en-US" sz="2800" dirty="0">
              <a:latin typeface="+mj-lt"/>
            </a:endParaRPr>
          </a:p>
        </p:txBody>
      </p:sp>
      <p:sp>
        <p:nvSpPr>
          <p:cNvPr id="3" name="Content Placeholder 2"/>
          <p:cNvSpPr>
            <a:spLocks noGrp="1"/>
          </p:cNvSpPr>
          <p:nvPr>
            <p:ph idx="1"/>
          </p:nvPr>
        </p:nvSpPr>
        <p:spPr>
          <a:xfrm>
            <a:off x="475672" y="1559209"/>
            <a:ext cx="4724400" cy="3991280"/>
          </a:xfrm>
        </p:spPr>
        <p:txBody>
          <a:bodyPr wrap="square" tIns="18000" bIns="18000" anchor="ctr" anchorCtr="0">
            <a:spAutoFit/>
          </a:bodyPr>
          <a:lstStyle/>
          <a:p>
            <a:pPr>
              <a:spcBef>
                <a:spcPts val="600"/>
              </a:spcBef>
              <a:buClr>
                <a:schemeClr val="bg2"/>
              </a:buClr>
              <a:defRPr/>
            </a:pPr>
            <a:r>
              <a:rPr lang="en-US" sz="2200" b="1" dirty="0">
                <a:latin typeface="Arial" panose="020B0604020202020204" pitchFamily="34" charset="0"/>
                <a:cs typeface="Arial" panose="020B0604020202020204" pitchFamily="34" charset="0"/>
              </a:rPr>
              <a:t>Inputs</a:t>
            </a:r>
          </a:p>
          <a:p>
            <a:pPr marL="740664" lvl="1" indent="-283464">
              <a:buClr>
                <a:schemeClr val="bg2"/>
              </a:buClr>
              <a:defRPr/>
            </a:pPr>
            <a:r>
              <a:rPr lang="en-US" sz="2200" dirty="0">
                <a:latin typeface="Arial" panose="020B0604020202020204" pitchFamily="34" charset="0"/>
                <a:cs typeface="Arial" panose="020B0604020202020204" pitchFamily="34" charset="0"/>
              </a:rPr>
              <a:t>Variables like personality, group structure, and organizational culture that lead to processes.</a:t>
            </a:r>
          </a:p>
          <a:p>
            <a:pPr marL="740664" lvl="1" indent="-283464">
              <a:buClr>
                <a:schemeClr val="bg2"/>
              </a:buClr>
              <a:defRPr/>
            </a:pPr>
            <a:r>
              <a:rPr lang="en-US" sz="2200" dirty="0">
                <a:latin typeface="Arial" panose="020B0604020202020204" pitchFamily="34" charset="0"/>
                <a:cs typeface="Arial" panose="020B0604020202020204" pitchFamily="34" charset="0"/>
              </a:rPr>
              <a:t>Group structure, roles, and team responsibilities are typically assigned immediately before or after a group is formed.</a:t>
            </a:r>
          </a:p>
          <a:p>
            <a:pPr marL="740664" lvl="1" indent="-283464">
              <a:buClr>
                <a:schemeClr val="bg2"/>
              </a:buClr>
              <a:defRPr/>
            </a:pPr>
            <a:r>
              <a:rPr lang="en-US" sz="2200" dirty="0">
                <a:latin typeface="Arial" panose="020B0604020202020204" pitchFamily="34" charset="0"/>
                <a:cs typeface="Arial" panose="020B0604020202020204" pitchFamily="34" charset="0"/>
              </a:rPr>
              <a:t>Organizational structure and culture change over time.</a:t>
            </a:r>
          </a:p>
        </p:txBody>
      </p:sp>
      <p:pic>
        <p:nvPicPr>
          <p:cNvPr id="6" name="Picture Placeholder 5" descr="A figure lists the input variable of a basic O B model at three levels of analysis.&#10;Long description is available in notes, press F6">
            <a:extLst>
              <a:ext uri="{FF2B5EF4-FFF2-40B4-BE49-F238E27FC236}">
                <a16:creationId xmlns:a16="http://schemas.microsoft.com/office/drawing/2014/main" id="{E1E5527F-567C-4A0D-8DE9-DBB36DD28F4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13139" y="1657848"/>
            <a:ext cx="2845061" cy="4515294"/>
          </a:xfrm>
          <a:prstGeom prst="rect">
            <a:avLst/>
          </a:prstGeom>
        </p:spPr>
      </p:pic>
    </p:spTree>
    <p:extLst>
      <p:ext uri="{BB962C8B-B14F-4D97-AF65-F5344CB8AC3E}">
        <p14:creationId xmlns:p14="http://schemas.microsoft.com/office/powerpoint/2010/main" val="43157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489" y="141111"/>
            <a:ext cx="8218311" cy="1144347"/>
          </a:xfrm>
        </p:spPr>
        <p:txBody>
          <a:bodyPr wrap="square" tIns="18000" bIns="18000" anchor="ctr" anchorCtr="0">
            <a:spAutoFit/>
          </a:bodyPr>
          <a:lstStyle/>
          <a:p>
            <a:r>
              <a:rPr lang="en-US" sz="3600" dirty="0">
                <a:solidFill>
                  <a:schemeClr val="bg2"/>
                </a:solidFill>
                <a:latin typeface="+mj-lt"/>
                <a:cs typeface="Arial Narrow"/>
              </a:rPr>
              <a:t>Demonstrate the Importance of </a:t>
            </a:r>
            <a:r>
              <a:rPr lang="en-US" sz="3600" spc="-500" dirty="0">
                <a:solidFill>
                  <a:schemeClr val="bg2"/>
                </a:solidFill>
                <a:latin typeface="+mj-lt"/>
                <a:cs typeface="Arial Narrow"/>
              </a:rPr>
              <a:t>O </a:t>
            </a:r>
            <a:r>
              <a:rPr lang="en-US" sz="3600" dirty="0">
                <a:solidFill>
                  <a:schemeClr val="bg2"/>
                </a:solidFill>
                <a:latin typeface="+mj-lt"/>
                <a:cs typeface="Arial Narrow"/>
              </a:rPr>
              <a:t>B Skills in the Workplace</a:t>
            </a:r>
            <a:endParaRPr lang="en-US" sz="3600" b="0" dirty="0">
              <a:solidFill>
                <a:schemeClr val="bg2"/>
              </a:solidFill>
              <a:latin typeface="+mj-lt"/>
            </a:endParaRPr>
          </a:p>
        </p:txBody>
      </p:sp>
      <p:sp>
        <p:nvSpPr>
          <p:cNvPr id="3" name="Content Placeholder 2"/>
          <p:cNvSpPr>
            <a:spLocks noGrp="1"/>
          </p:cNvSpPr>
          <p:nvPr>
            <p:ph idx="1"/>
          </p:nvPr>
        </p:nvSpPr>
        <p:spPr>
          <a:xfrm>
            <a:off x="468489" y="1488933"/>
            <a:ext cx="8218311" cy="3875309"/>
          </a:xfrm>
        </p:spPr>
        <p:txBody>
          <a:bodyPr wrap="square" tIns="18000" bIns="18000" anchor="ctr" anchorCtr="0">
            <a:spAutoFit/>
          </a:bodyPr>
          <a:lstStyle/>
          <a:p>
            <a:pPr marL="256032" indent="-256032">
              <a:buClr>
                <a:schemeClr val="bg2"/>
              </a:buClr>
              <a:buSzPct val="100000"/>
              <a:buNone/>
              <a:defRPr/>
            </a:pP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skills are important because…</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“Good places to work” have better financial performance.</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Better interpersonal skills result in lower turnover of quality employees and higher quality applications for recruitment.</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There is a strong association between the quality of workplace relationships and job satisfaction, stress, and turnover.</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It fosters social responsibility awareness.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(3 of 4)</a:t>
            </a:r>
            <a:endParaRPr lang="en-US" sz="2800" dirty="0">
              <a:latin typeface="+mj-lt"/>
            </a:endParaRPr>
          </a:p>
        </p:txBody>
      </p:sp>
      <p:sp>
        <p:nvSpPr>
          <p:cNvPr id="3" name="Content Placeholder 2"/>
          <p:cNvSpPr>
            <a:spLocks noGrp="1"/>
          </p:cNvSpPr>
          <p:nvPr>
            <p:ph idx="1"/>
          </p:nvPr>
        </p:nvSpPr>
        <p:spPr>
          <a:xfrm>
            <a:off x="475672" y="1563256"/>
            <a:ext cx="4572000" cy="3237228"/>
          </a:xfrm>
        </p:spPr>
        <p:txBody>
          <a:bodyPr wrap="square" tIns="18000" bIns="18000" anchor="ctr" anchorCtr="0">
            <a:spAutoFit/>
          </a:bodyPr>
          <a:lstStyle/>
          <a:p>
            <a:pPr>
              <a:buClr>
                <a:schemeClr val="bg2"/>
              </a:buClr>
              <a:defRPr/>
            </a:pPr>
            <a:r>
              <a:rPr lang="en-US" sz="2200" b="1" dirty="0">
                <a:latin typeface="Arial" panose="020B0604020202020204" pitchFamily="34" charset="0"/>
                <a:cs typeface="Arial" panose="020B0604020202020204" pitchFamily="34" charset="0"/>
              </a:rPr>
              <a:t>Processes</a:t>
            </a:r>
          </a:p>
          <a:p>
            <a:pPr marL="740664" lvl="1" indent="-283464">
              <a:buClr>
                <a:schemeClr val="bg2"/>
              </a:buClr>
              <a:defRPr/>
            </a:pPr>
            <a:r>
              <a:rPr lang="en-US" sz="2200" dirty="0">
                <a:latin typeface="Arial" panose="020B0604020202020204" pitchFamily="34" charset="0"/>
                <a:cs typeface="Arial" panose="020B0604020202020204" pitchFamily="34" charset="0"/>
              </a:rPr>
              <a:t>If inputs are like the nouns in organizational behavior, processes are like verbs.</a:t>
            </a:r>
          </a:p>
          <a:p>
            <a:pPr marL="740664" lvl="1" indent="-283464">
              <a:buClr>
                <a:schemeClr val="bg2"/>
              </a:buClr>
              <a:defRPr/>
            </a:pPr>
            <a:r>
              <a:rPr lang="en-US" sz="2200" dirty="0">
                <a:latin typeface="Arial" panose="020B0604020202020204" pitchFamily="34" charset="0"/>
                <a:cs typeface="Arial" panose="020B0604020202020204" pitchFamily="34" charset="0"/>
              </a:rPr>
              <a:t>Defined as actions that individuals, groups, and organizations engage in as a result of inputs, and that lead to certain outcomes.</a:t>
            </a:r>
          </a:p>
        </p:txBody>
      </p:sp>
      <p:pic>
        <p:nvPicPr>
          <p:cNvPr id="6" name="Picture Placeholder 5" descr="A figure lists the processes variable of a basic O B model at three levels of analysis.&#10;Long description is available in notes, press F6">
            <a:extLst>
              <a:ext uri="{FF2B5EF4-FFF2-40B4-BE49-F238E27FC236}">
                <a16:creationId xmlns:a16="http://schemas.microsoft.com/office/drawing/2014/main" id="{06FCB441-ADA4-4952-9744-E481F114D60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486400" y="1591698"/>
            <a:ext cx="2948047" cy="4577623"/>
          </a:xfrm>
          <a:prstGeom prst="rect">
            <a:avLst/>
          </a:prstGeom>
        </p:spPr>
      </p:pic>
    </p:spTree>
    <p:extLst>
      <p:ext uri="{BB962C8B-B14F-4D97-AF65-F5344CB8AC3E}">
        <p14:creationId xmlns:p14="http://schemas.microsoft.com/office/powerpoint/2010/main" val="322895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(4 of 4)</a:t>
            </a:r>
            <a:endParaRPr lang="en-US" sz="2800" dirty="0">
              <a:latin typeface="+mj-lt"/>
            </a:endParaRPr>
          </a:p>
        </p:txBody>
      </p:sp>
      <p:sp>
        <p:nvSpPr>
          <p:cNvPr id="3" name="Content Placeholder 2"/>
          <p:cNvSpPr>
            <a:spLocks noGrp="1"/>
          </p:cNvSpPr>
          <p:nvPr>
            <p:ph idx="1"/>
          </p:nvPr>
        </p:nvSpPr>
        <p:spPr>
          <a:xfrm>
            <a:off x="475672" y="1572496"/>
            <a:ext cx="4191000" cy="1806067"/>
          </a:xfrm>
        </p:spPr>
        <p:txBody>
          <a:bodyPr wrap="square" tIns="18000" bIns="18000" anchor="ctr" anchorCtr="0">
            <a:spAutoFit/>
          </a:bodyPr>
          <a:lstStyle/>
          <a:p>
            <a:pPr>
              <a:buClr>
                <a:schemeClr val="bg2"/>
              </a:buClr>
              <a:defRPr/>
            </a:pPr>
            <a:r>
              <a:rPr lang="en-US" sz="2200" b="1" dirty="0">
                <a:latin typeface="Arial" panose="020B0604020202020204" pitchFamily="34" charset="0"/>
                <a:cs typeface="Arial" panose="020B0604020202020204" pitchFamily="34" charset="0"/>
              </a:rPr>
              <a:t>Outcomes</a:t>
            </a:r>
          </a:p>
          <a:p>
            <a:pPr lvl="1">
              <a:buClr>
                <a:schemeClr val="bg2"/>
              </a:buClr>
              <a:defRPr/>
            </a:pPr>
            <a:r>
              <a:rPr lang="en-US" sz="2200" dirty="0">
                <a:latin typeface="Arial" panose="020B0604020202020204" pitchFamily="34" charset="0"/>
                <a:cs typeface="Arial" panose="020B0604020202020204" pitchFamily="34" charset="0"/>
              </a:rPr>
              <a:t>Key variables that you want to explain or predict, and that are affected by some other variables.</a:t>
            </a:r>
          </a:p>
        </p:txBody>
      </p:sp>
      <p:pic>
        <p:nvPicPr>
          <p:cNvPr id="6" name="Picture Placeholder 5" descr="A figure lists the outcome variable of a basic O B model at three levels of analysis.&#10;Long description is available in notes, press F6">
            <a:extLst>
              <a:ext uri="{FF2B5EF4-FFF2-40B4-BE49-F238E27FC236}">
                <a16:creationId xmlns:a16="http://schemas.microsoft.com/office/drawing/2014/main" id="{675EB63E-8CCC-4B8D-8376-4A8426EF5B9B}"/>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557494" y="1492068"/>
            <a:ext cx="2776538" cy="4693920"/>
          </a:xfrm>
          <a:prstGeom prst="rect">
            <a:avLst/>
          </a:prstGeom>
        </p:spPr>
      </p:pic>
    </p:spTree>
    <p:extLst>
      <p:ext uri="{BB962C8B-B14F-4D97-AF65-F5344CB8AC3E}">
        <p14:creationId xmlns:p14="http://schemas.microsoft.com/office/powerpoint/2010/main" val="2348673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(1 of 5)</a:t>
            </a:r>
            <a:endParaRPr lang="en-US" sz="2800" dirty="0"/>
          </a:p>
        </p:txBody>
      </p:sp>
      <p:sp>
        <p:nvSpPr>
          <p:cNvPr id="3" name="Content Placeholder 2"/>
          <p:cNvSpPr>
            <a:spLocks noGrp="1"/>
          </p:cNvSpPr>
          <p:nvPr>
            <p:ph idx="1"/>
          </p:nvPr>
        </p:nvSpPr>
        <p:spPr>
          <a:xfrm>
            <a:off x="475672" y="1076333"/>
            <a:ext cx="8229600" cy="2406231"/>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Attitudes and stress</a:t>
            </a:r>
          </a:p>
          <a:p>
            <a:pPr marL="797814" lvl="1" indent="-342900"/>
            <a:r>
              <a:rPr lang="en-US" sz="2400" dirty="0">
                <a:latin typeface="Arial" panose="020B0604020202020204" pitchFamily="34" charset="0"/>
                <a:ea typeface="ＭＳ Ｐゴシック" pitchFamily="34" charset="-128"/>
                <a:cs typeface="Arial" panose="020B0604020202020204" pitchFamily="34" charset="0"/>
              </a:rPr>
              <a:t>Employee </a:t>
            </a:r>
            <a:r>
              <a:rPr lang="en-US" sz="2400" b="1" dirty="0">
                <a:latin typeface="Arial" panose="020B0604020202020204" pitchFamily="34" charset="0"/>
                <a:ea typeface="ＭＳ Ｐゴシック" pitchFamily="34" charset="-128"/>
                <a:cs typeface="Arial" panose="020B0604020202020204" pitchFamily="34" charset="0"/>
              </a:rPr>
              <a:t>attitudes</a:t>
            </a:r>
            <a:r>
              <a:rPr lang="en-US" sz="2400" dirty="0">
                <a:latin typeface="Arial" panose="020B0604020202020204" pitchFamily="34" charset="0"/>
                <a:ea typeface="ＭＳ Ｐゴシック" pitchFamily="34" charset="-128"/>
                <a:cs typeface="Arial" panose="020B0604020202020204" pitchFamily="34" charset="0"/>
              </a:rPr>
              <a:t> are the evaluations employees make, ranging from positive to negative, about objects, people, or events.</a:t>
            </a:r>
          </a:p>
          <a:p>
            <a:pPr marL="797814" lvl="1" indent="-342900"/>
            <a:r>
              <a:rPr lang="en-US" sz="2400" b="1" dirty="0">
                <a:latin typeface="Arial" panose="020B0604020202020204" pitchFamily="34" charset="0"/>
                <a:ea typeface="ＭＳ Ｐゴシック" pitchFamily="34" charset="-128"/>
                <a:cs typeface="Arial" panose="020B0604020202020204" pitchFamily="34" charset="0"/>
              </a:rPr>
              <a:t>Stress</a:t>
            </a:r>
            <a:r>
              <a:rPr lang="en-US" sz="2400" dirty="0">
                <a:latin typeface="Arial" panose="020B0604020202020204" pitchFamily="34" charset="0"/>
                <a:ea typeface="ＭＳ Ｐゴシック" pitchFamily="34" charset="-128"/>
                <a:cs typeface="Arial" panose="020B0604020202020204" pitchFamily="34" charset="0"/>
              </a:rPr>
              <a:t> is a psychological process that occurs in response to environmental pressures.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405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(2 of 5)</a:t>
            </a:r>
            <a:endParaRPr lang="en-US" sz="2800" dirty="0"/>
          </a:p>
        </p:txBody>
      </p:sp>
      <p:sp>
        <p:nvSpPr>
          <p:cNvPr id="3" name="Content Placeholder 2"/>
          <p:cNvSpPr>
            <a:spLocks noGrp="1"/>
          </p:cNvSpPr>
          <p:nvPr>
            <p:ph idx="1"/>
          </p:nvPr>
        </p:nvSpPr>
        <p:spPr>
          <a:xfrm>
            <a:off x="475672" y="1003689"/>
            <a:ext cx="8229600" cy="3337255"/>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Job performance</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The total value of your contributions to an organization through your behaviors reflects your level of </a:t>
            </a:r>
            <a:r>
              <a:rPr lang="en-US" sz="2400" b="1" dirty="0">
                <a:latin typeface="Arial" panose="020B0604020202020204" pitchFamily="34" charset="0"/>
                <a:ea typeface="ＭＳ Ｐゴシック" pitchFamily="34" charset="-128"/>
                <a:cs typeface="Arial" panose="020B0604020202020204" pitchFamily="34" charset="0"/>
              </a:rPr>
              <a:t>job performance</a:t>
            </a:r>
            <a:r>
              <a:rPr lang="en-US" sz="2400" dirty="0">
                <a:latin typeface="Arial" panose="020B0604020202020204" pitchFamily="34" charset="0"/>
                <a:ea typeface="ＭＳ Ｐゴシック" pitchFamily="34" charset="-128"/>
                <a:cs typeface="Arial" panose="020B0604020202020204" pitchFamily="34" charset="0"/>
              </a:rPr>
              <a:t>.</a:t>
            </a:r>
          </a:p>
          <a:p>
            <a:r>
              <a:rPr lang="en-US" sz="2400" dirty="0">
                <a:latin typeface="Arial" panose="020B0604020202020204" pitchFamily="34" charset="0"/>
                <a:ea typeface="ＭＳ Ｐゴシック" pitchFamily="34" charset="-128"/>
                <a:cs typeface="Arial" panose="020B0604020202020204" pitchFamily="34" charset="0"/>
              </a:rPr>
              <a:t>Task performance</a:t>
            </a:r>
          </a:p>
          <a:p>
            <a:pPr marL="740664" lvl="1"/>
            <a:r>
              <a:rPr lang="en-US" sz="2400" dirty="0">
                <a:latin typeface="Arial" panose="020B0604020202020204" pitchFamily="34" charset="0"/>
                <a:ea typeface="ＭＳ Ｐゴシック" pitchFamily="34" charset="-128"/>
                <a:cs typeface="Arial" panose="020B0604020202020204" pitchFamily="34" charset="0"/>
              </a:rPr>
              <a:t>The combination of effectiveness and efficiency at doing your core job tasks is a reflection of your level of </a:t>
            </a:r>
            <a:r>
              <a:rPr lang="en-US" sz="2400" b="1" dirty="0">
                <a:latin typeface="Arial" panose="020B0604020202020204" pitchFamily="34" charset="0"/>
                <a:ea typeface="ＭＳ Ｐゴシック" pitchFamily="34" charset="-128"/>
                <a:cs typeface="Arial" panose="020B0604020202020204" pitchFamily="34" charset="0"/>
              </a:rPr>
              <a:t>task performance</a:t>
            </a:r>
            <a:r>
              <a:rPr lang="en-US" sz="2400" dirty="0">
                <a:latin typeface="Arial" panose="020B0604020202020204" pitchFamily="34" charset="0"/>
                <a:ea typeface="ＭＳ Ｐゴシック" pitchFamily="34" charset="-128"/>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973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(3 of 5)</a:t>
            </a:r>
            <a:endParaRPr lang="en-US" sz="2800" dirty="0"/>
          </a:p>
        </p:txBody>
      </p:sp>
      <p:sp>
        <p:nvSpPr>
          <p:cNvPr id="3" name="Content Placeholder 2"/>
          <p:cNvSpPr>
            <a:spLocks noGrp="1"/>
          </p:cNvSpPr>
          <p:nvPr>
            <p:ph idx="1"/>
          </p:nvPr>
        </p:nvSpPr>
        <p:spPr>
          <a:xfrm>
            <a:off x="475672" y="1037304"/>
            <a:ext cx="8229600" cy="2329287"/>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Organizational citizenship behavior (</a:t>
            </a:r>
            <a:r>
              <a:rPr lang="en-US" sz="2400" spc="-300" dirty="0">
                <a:latin typeface="Arial" panose="020B0604020202020204" pitchFamily="34" charset="0"/>
                <a:ea typeface="ＭＳ Ｐゴシック" pitchFamily="34" charset="-128"/>
                <a:cs typeface="Arial" panose="020B0604020202020204" pitchFamily="34" charset="0"/>
              </a:rPr>
              <a:t>O C </a:t>
            </a:r>
            <a:r>
              <a:rPr lang="en-US" sz="2400" dirty="0">
                <a:latin typeface="Arial" panose="020B0604020202020204" pitchFamily="34" charset="0"/>
                <a:ea typeface="ＭＳ Ｐゴシック" pitchFamily="34" charset="-128"/>
                <a:cs typeface="Arial" panose="020B0604020202020204" pitchFamily="34" charset="0"/>
              </a:rPr>
              <a:t>B)</a:t>
            </a:r>
          </a:p>
          <a:p>
            <a:pPr marL="740664" lvl="1"/>
            <a:r>
              <a:rPr lang="en-US" sz="2400" dirty="0">
                <a:latin typeface="Arial" panose="020B0604020202020204" pitchFamily="34" charset="0"/>
                <a:ea typeface="ＭＳ Ｐゴシック" pitchFamily="34" charset="-128"/>
                <a:cs typeface="Arial" panose="020B0604020202020204" pitchFamily="34" charset="0"/>
              </a:rPr>
              <a:t>The discretionary behavior that is not part of an employee’s formal job requirements, and that contributes to the psychological and social environment of the workplace, is called </a:t>
            </a:r>
            <a:r>
              <a:rPr lang="en-US" sz="2400" b="1" dirty="0">
                <a:latin typeface="Arial" panose="020B0604020202020204" pitchFamily="34" charset="0"/>
                <a:ea typeface="ＭＳ Ｐゴシック" pitchFamily="34" charset="-128"/>
                <a:cs typeface="Arial" panose="020B0604020202020204" pitchFamily="34" charset="0"/>
              </a:rPr>
              <a:t>organizational citizenship behavior.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496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(4 of 5)</a:t>
            </a:r>
            <a:endParaRPr lang="en-US" sz="2800" dirty="0"/>
          </a:p>
        </p:txBody>
      </p:sp>
      <p:sp>
        <p:nvSpPr>
          <p:cNvPr id="3" name="Content Placeholder 2"/>
          <p:cNvSpPr>
            <a:spLocks noGrp="1"/>
          </p:cNvSpPr>
          <p:nvPr>
            <p:ph idx="1"/>
          </p:nvPr>
        </p:nvSpPr>
        <p:spPr>
          <a:xfrm>
            <a:off x="475672" y="1047136"/>
            <a:ext cx="8229600" cy="2967923"/>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Withdrawal behavior</a:t>
            </a:r>
          </a:p>
          <a:p>
            <a:pPr marL="740664" lvl="1"/>
            <a:r>
              <a:rPr lang="en-US" sz="2400" b="1" dirty="0">
                <a:latin typeface="Arial" panose="020B0604020202020204" pitchFamily="34" charset="0"/>
                <a:ea typeface="ＭＳ Ｐゴシック" pitchFamily="34" charset="-128"/>
                <a:cs typeface="Arial" panose="020B0604020202020204" pitchFamily="34" charset="0"/>
              </a:rPr>
              <a:t>Withdrawal behavior </a:t>
            </a:r>
            <a:r>
              <a:rPr lang="en-US" sz="2400" dirty="0">
                <a:latin typeface="Arial" panose="020B0604020202020204" pitchFamily="34" charset="0"/>
                <a:ea typeface="ＭＳ Ｐゴシック" pitchFamily="34" charset="-128"/>
                <a:cs typeface="Arial" panose="020B0604020202020204" pitchFamily="34" charset="0"/>
              </a:rPr>
              <a:t>is the set of actions that employees take to separate themselves from the organization.</a:t>
            </a:r>
          </a:p>
          <a:p>
            <a:r>
              <a:rPr lang="en-US" sz="2400" dirty="0">
                <a:latin typeface="Arial" panose="020B0604020202020204" pitchFamily="34" charset="0"/>
                <a:ea typeface="ＭＳ Ｐゴシック" pitchFamily="34" charset="-128"/>
                <a:cs typeface="Arial" panose="020B0604020202020204" pitchFamily="34" charset="0"/>
              </a:rPr>
              <a:t>Team performance</a:t>
            </a:r>
          </a:p>
          <a:p>
            <a:pPr marL="740664" lvl="1" indent="-283464"/>
            <a:r>
              <a:rPr lang="en-US" sz="2400" b="1" dirty="0">
                <a:latin typeface="Arial" panose="020B0604020202020204" pitchFamily="34" charset="0"/>
                <a:ea typeface="ＭＳ Ｐゴシック" pitchFamily="34" charset="-128"/>
                <a:cs typeface="Arial" panose="020B0604020202020204" pitchFamily="34" charset="0"/>
              </a:rPr>
              <a:t>Team performance </a:t>
            </a:r>
            <a:r>
              <a:rPr lang="en-US" sz="2400" dirty="0">
                <a:latin typeface="Arial" panose="020B0604020202020204" pitchFamily="34" charset="0"/>
                <a:ea typeface="ＭＳ Ｐゴシック" pitchFamily="34" charset="-128"/>
                <a:cs typeface="Arial" panose="020B0604020202020204" pitchFamily="34" charset="0"/>
              </a:rPr>
              <a:t>is the quantity and quality of a team’s work output. </a:t>
            </a:r>
          </a:p>
        </p:txBody>
      </p:sp>
    </p:spTree>
    <p:extLst>
      <p:ext uri="{BB962C8B-B14F-4D97-AF65-F5344CB8AC3E}">
        <p14:creationId xmlns:p14="http://schemas.microsoft.com/office/powerpoint/2010/main" val="760370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(5 of 5)</a:t>
            </a:r>
            <a:endParaRPr lang="en-US" sz="2800" dirty="0"/>
          </a:p>
        </p:txBody>
      </p:sp>
      <p:sp>
        <p:nvSpPr>
          <p:cNvPr id="3" name="Content Placeholder 2"/>
          <p:cNvSpPr>
            <a:spLocks noGrp="1"/>
          </p:cNvSpPr>
          <p:nvPr>
            <p:ph idx="1"/>
          </p:nvPr>
        </p:nvSpPr>
        <p:spPr>
          <a:xfrm>
            <a:off x="475672" y="1020096"/>
            <a:ext cx="8229600" cy="3337255"/>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Productivity</a:t>
            </a:r>
          </a:p>
          <a:p>
            <a:pPr marL="740664" lvl="1" indent="-283464"/>
            <a:r>
              <a:rPr lang="en-US" sz="2400" dirty="0">
                <a:latin typeface="Arial" panose="020B0604020202020204" pitchFamily="34" charset="0"/>
                <a:ea typeface="ＭＳ Ｐゴシック" pitchFamily="34" charset="-128"/>
                <a:cs typeface="Arial" panose="020B0604020202020204" pitchFamily="34" charset="0"/>
              </a:rPr>
              <a:t>An organization is </a:t>
            </a:r>
            <a:r>
              <a:rPr lang="en-US" sz="2400" b="1" dirty="0">
                <a:latin typeface="Arial" panose="020B0604020202020204" pitchFamily="34" charset="0"/>
                <a:ea typeface="ＭＳ Ｐゴシック" pitchFamily="34" charset="-128"/>
                <a:cs typeface="Arial" panose="020B0604020202020204" pitchFamily="34" charset="0"/>
              </a:rPr>
              <a:t>productive</a:t>
            </a:r>
            <a:r>
              <a:rPr lang="en-US" sz="2400" dirty="0">
                <a:latin typeface="Arial" panose="020B0604020202020204" pitchFamily="34" charset="0"/>
                <a:ea typeface="ＭＳ Ｐゴシック" pitchFamily="34" charset="-128"/>
                <a:cs typeface="Arial" panose="020B0604020202020204" pitchFamily="34" charset="0"/>
              </a:rPr>
              <a:t> if it achieves its goals by transforming inputs into outputs at the lowest cost. This requires both </a:t>
            </a:r>
            <a:r>
              <a:rPr lang="en-US" sz="2400" b="1" dirty="0">
                <a:latin typeface="Arial" panose="020B0604020202020204" pitchFamily="34" charset="0"/>
                <a:ea typeface="ＭＳ Ｐゴシック" pitchFamily="34" charset="-128"/>
                <a:cs typeface="Arial" panose="020B0604020202020204" pitchFamily="34" charset="0"/>
              </a:rPr>
              <a:t>effectiveness</a:t>
            </a:r>
            <a:r>
              <a:rPr lang="en-US" sz="2400" dirty="0">
                <a:latin typeface="Arial" panose="020B0604020202020204" pitchFamily="34" charset="0"/>
                <a:ea typeface="ＭＳ Ｐゴシック" pitchFamily="34" charset="-128"/>
                <a:cs typeface="Arial" panose="020B0604020202020204" pitchFamily="34" charset="0"/>
              </a:rPr>
              <a:t> and </a:t>
            </a:r>
            <a:r>
              <a:rPr lang="en-US" sz="2400" b="1" dirty="0">
                <a:latin typeface="Arial" panose="020B0604020202020204" pitchFamily="34" charset="0"/>
                <a:ea typeface="ＭＳ Ｐゴシック" pitchFamily="34" charset="-128"/>
                <a:cs typeface="Arial" panose="020B0604020202020204" pitchFamily="34" charset="0"/>
              </a:rPr>
              <a:t>efficiency</a:t>
            </a:r>
            <a:r>
              <a:rPr lang="en-US" sz="2400" dirty="0">
                <a:latin typeface="Arial" panose="020B0604020202020204" pitchFamily="34" charset="0"/>
                <a:ea typeface="ＭＳ Ｐゴシック" pitchFamily="34" charset="-128"/>
                <a:cs typeface="Arial" panose="020B0604020202020204" pitchFamily="34" charset="0"/>
              </a:rPr>
              <a:t>.</a:t>
            </a:r>
          </a:p>
          <a:p>
            <a:r>
              <a:rPr lang="en-US" sz="2400" dirty="0">
                <a:latin typeface="Arial" panose="020B0604020202020204" pitchFamily="34" charset="0"/>
                <a:ea typeface="ＭＳ Ｐゴシック" pitchFamily="34" charset="-128"/>
                <a:cs typeface="Arial" panose="020B0604020202020204" pitchFamily="34" charset="0"/>
              </a:rPr>
              <a:t>Survival</a:t>
            </a:r>
          </a:p>
          <a:p>
            <a:pPr marL="740664" lvl="1"/>
            <a:r>
              <a:rPr lang="en-US" sz="2400" dirty="0">
                <a:latin typeface="Arial" panose="020B0604020202020204" pitchFamily="34" charset="0"/>
                <a:ea typeface="ＭＳ Ｐゴシック" pitchFamily="34" charset="-128"/>
                <a:cs typeface="Arial" panose="020B0604020202020204" pitchFamily="34" charset="0"/>
              </a:rPr>
              <a:t>The final outcome is </a:t>
            </a:r>
            <a:r>
              <a:rPr lang="en-US" sz="2400" b="1" dirty="0">
                <a:latin typeface="Arial" panose="020B0604020202020204" pitchFamily="34" charset="0"/>
                <a:ea typeface="ＭＳ Ｐゴシック" pitchFamily="34" charset="-128"/>
                <a:cs typeface="Arial" panose="020B0604020202020204" pitchFamily="34" charset="0"/>
              </a:rPr>
              <a:t>organizational survival</a:t>
            </a:r>
            <a:r>
              <a:rPr lang="en-US" sz="2400" dirty="0">
                <a:latin typeface="Arial" panose="020B0604020202020204" pitchFamily="34" charset="0"/>
                <a:ea typeface="ＭＳ Ｐゴシック" pitchFamily="34" charset="-128"/>
                <a:cs typeface="Arial" panose="020B0604020202020204" pitchFamily="34" charset="0"/>
              </a:rPr>
              <a:t>, which is simply evidence that the organization is able to exist and grow over the long term.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807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590349"/>
          </a:xfrm>
        </p:spPr>
        <p:txBody>
          <a:bodyPr tIns="18000" bIns="18000" anchor="ctr" anchorCtr="0">
            <a:spAutoFit/>
          </a:bodyPr>
          <a:lstStyle/>
          <a:p>
            <a:r>
              <a:rPr lang="en-US" sz="3600" dirty="0">
                <a:latin typeface="+mj-lt"/>
                <a:cs typeface="Arial Narrow"/>
              </a:rPr>
              <a:t>The Plan of the Text</a:t>
            </a:r>
            <a:endParaRPr lang="en-US" dirty="0">
              <a:latin typeface="+mj-lt"/>
            </a:endParaRPr>
          </a:p>
        </p:txBody>
      </p:sp>
      <p:sp>
        <p:nvSpPr>
          <p:cNvPr id="3" name="Content Placeholder 2"/>
          <p:cNvSpPr>
            <a:spLocks noGrp="1"/>
          </p:cNvSpPr>
          <p:nvPr>
            <p:ph idx="1"/>
          </p:nvPr>
        </p:nvSpPr>
        <p:spPr>
          <a:xfrm>
            <a:off x="475672" y="874315"/>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1.6 </a:t>
            </a:r>
            <a:r>
              <a:rPr lang="en-IN" sz="2400" dirty="0">
                <a:latin typeface="Arial" panose="020B0604020202020204" pitchFamily="34" charset="0"/>
                <a:cs typeface="Arial" panose="020B0604020202020204" pitchFamily="34" charset="0"/>
              </a:rPr>
              <a:t>The Plan of the Text</a:t>
            </a:r>
          </a:p>
        </p:txBody>
      </p:sp>
      <p:pic>
        <p:nvPicPr>
          <p:cNvPr id="6" name="Picture Placeholder 5" descr="A figure shows the plan of the text which lists the chapters that corresponds to inputs, processes, and outcomes at all three levels of analysis of input, processes and outcome variables.&#10;Long description is available in notes, press F6">
            <a:extLst>
              <a:ext uri="{FF2B5EF4-FFF2-40B4-BE49-F238E27FC236}">
                <a16:creationId xmlns:a16="http://schemas.microsoft.com/office/drawing/2014/main" id="{66C3C26D-454D-457A-B132-A3A1FEA2AAB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53019" y="1554020"/>
            <a:ext cx="7638147" cy="4521036"/>
          </a:xfrm>
          <a:prstGeom prst="rect">
            <a:avLst/>
          </a:prstGeom>
        </p:spPr>
      </p:pic>
    </p:spTree>
    <p:extLst>
      <p:ext uri="{BB962C8B-B14F-4D97-AF65-F5344CB8AC3E}">
        <p14:creationId xmlns:p14="http://schemas.microsoft.com/office/powerpoint/2010/main" val="315054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Employability Skills</a:t>
            </a:r>
            <a:endParaRPr lang="en-US" sz="2800" dirty="0"/>
          </a:p>
        </p:txBody>
      </p:sp>
      <p:sp>
        <p:nvSpPr>
          <p:cNvPr id="3" name="Content Placeholder 2"/>
          <p:cNvSpPr>
            <a:spLocks noGrp="1"/>
          </p:cNvSpPr>
          <p:nvPr>
            <p:ph idx="1"/>
          </p:nvPr>
        </p:nvSpPr>
        <p:spPr>
          <a:xfrm>
            <a:off x="475672" y="1047135"/>
            <a:ext cx="8229600" cy="3775837"/>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Critical thinking and creativity</a:t>
            </a:r>
          </a:p>
          <a:p>
            <a:r>
              <a:rPr lang="en-US" sz="2400" dirty="0">
                <a:latin typeface="Arial" panose="020B0604020202020204" pitchFamily="34" charset="0"/>
                <a:ea typeface="ＭＳ Ｐゴシック" pitchFamily="34" charset="-128"/>
                <a:cs typeface="Arial" panose="020B0604020202020204" pitchFamily="34" charset="0"/>
              </a:rPr>
              <a:t>Communication</a:t>
            </a:r>
          </a:p>
          <a:p>
            <a:r>
              <a:rPr lang="en-US" sz="2400" dirty="0">
                <a:latin typeface="Arial" panose="020B0604020202020204" pitchFamily="34" charset="0"/>
                <a:ea typeface="ＭＳ Ｐゴシック" pitchFamily="34" charset="-128"/>
                <a:cs typeface="Arial" panose="020B0604020202020204" pitchFamily="34" charset="0"/>
              </a:rPr>
              <a:t>Collaboration</a:t>
            </a:r>
          </a:p>
          <a:p>
            <a:r>
              <a:rPr lang="en-US" sz="2400" dirty="0">
                <a:latin typeface="Arial" panose="020B0604020202020204" pitchFamily="34" charset="0"/>
                <a:ea typeface="ＭＳ Ｐゴシック" pitchFamily="34" charset="-128"/>
                <a:cs typeface="Arial" panose="020B0604020202020204" pitchFamily="34" charset="0"/>
              </a:rPr>
              <a:t>Self-management</a:t>
            </a:r>
          </a:p>
          <a:p>
            <a:r>
              <a:rPr lang="en-US" sz="2400" dirty="0">
                <a:latin typeface="Arial" panose="020B0604020202020204" pitchFamily="34" charset="0"/>
                <a:ea typeface="ＭＳ Ｐゴシック" pitchFamily="34" charset="-128"/>
                <a:cs typeface="Arial" panose="020B0604020202020204" pitchFamily="34" charset="0"/>
              </a:rPr>
              <a:t>Social responsibility</a:t>
            </a:r>
          </a:p>
          <a:p>
            <a:r>
              <a:rPr lang="en-US" sz="2400" dirty="0">
                <a:latin typeface="Arial" panose="020B0604020202020204" pitchFamily="34" charset="0"/>
                <a:ea typeface="ＭＳ Ｐゴシック" pitchFamily="34" charset="-128"/>
                <a:cs typeface="Arial" panose="020B0604020202020204" pitchFamily="34" charset="0"/>
              </a:rPr>
              <a:t>Leadership</a:t>
            </a:r>
          </a:p>
          <a:p>
            <a:r>
              <a:rPr lang="en-US" sz="2400" dirty="0">
                <a:latin typeface="Arial" panose="020B0604020202020204" pitchFamily="34" charset="0"/>
                <a:ea typeface="ＭＳ Ｐゴシック" pitchFamily="34" charset="-128"/>
                <a:cs typeface="Arial" panose="020B0604020202020204" pitchFamily="34" charset="0"/>
              </a:rPr>
              <a:t>Career management</a:t>
            </a:r>
          </a:p>
        </p:txBody>
      </p:sp>
    </p:spTree>
    <p:extLst>
      <p:ext uri="{BB962C8B-B14F-4D97-AF65-F5344CB8AC3E}">
        <p14:creationId xmlns:p14="http://schemas.microsoft.com/office/powerpoint/2010/main" val="3083871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Implications for Managers </a:t>
            </a:r>
            <a:r>
              <a:rPr lang="en-US" sz="2800" dirty="0">
                <a:cs typeface="Arial Narrow"/>
              </a:rPr>
              <a:t>(1 of 2)</a:t>
            </a:r>
            <a:endParaRPr lang="en-US" sz="2800" dirty="0"/>
          </a:p>
        </p:txBody>
      </p:sp>
      <p:sp>
        <p:nvSpPr>
          <p:cNvPr id="3" name="Content Placeholder 2"/>
          <p:cNvSpPr>
            <a:spLocks noGrp="1"/>
          </p:cNvSpPr>
          <p:nvPr>
            <p:ph idx="1"/>
          </p:nvPr>
        </p:nvSpPr>
        <p:spPr>
          <a:xfrm>
            <a:off x="475672" y="1047136"/>
            <a:ext cx="8229600" cy="411439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Resist the inclination to rely on generalizations; some provide valid insights into human behavior, but many are erroneous.</a:t>
            </a:r>
          </a:p>
          <a:p>
            <a:r>
              <a:rPr lang="en-US" sz="2400" dirty="0">
                <a:latin typeface="Arial" panose="020B0604020202020204" pitchFamily="34" charset="0"/>
                <a:cs typeface="Arial" panose="020B0604020202020204" pitchFamily="34" charset="0"/>
              </a:rPr>
              <a:t> A nuanced understanding of the situation is often needed to reach the best solutions. Try to understand the people involved and the context. From there, try and figure out what works, what does not work, and any contingencies that qualify these practices.</a:t>
            </a:r>
          </a:p>
          <a:p>
            <a:r>
              <a:rPr lang="en-US" sz="2400" dirty="0">
                <a:latin typeface="Arial" panose="020B0604020202020204" pitchFamily="34" charset="0"/>
                <a:cs typeface="Arial" panose="020B0604020202020204" pitchFamily="34" charset="0"/>
              </a:rPr>
              <a:t>Strive for evidence-based solutions to problems and evaluate your hunches and intuition critically.</a:t>
            </a:r>
          </a:p>
        </p:txBody>
      </p:sp>
    </p:spTree>
    <p:extLst>
      <p:ext uri="{BB962C8B-B14F-4D97-AF65-F5344CB8AC3E}">
        <p14:creationId xmlns:p14="http://schemas.microsoft.com/office/powerpoint/2010/main" val="179792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41528"/>
            <a:ext cx="8229600" cy="1144347"/>
          </a:xfrm>
        </p:spPr>
        <p:txBody>
          <a:bodyPr tIns="18000" bIns="18000" anchor="ctr" anchorCtr="0">
            <a:spAutoFit/>
          </a:bodyPr>
          <a:lstStyle/>
          <a:p>
            <a:r>
              <a:rPr lang="en-US" sz="3600" dirty="0">
                <a:solidFill>
                  <a:schemeClr val="bg2"/>
                </a:solidFill>
                <a:latin typeface="+mj-lt"/>
                <a:cs typeface="Arial Narrow"/>
              </a:rPr>
              <a:t>Describe the Manager’s Functions, Roles, and Skills </a:t>
            </a:r>
            <a:r>
              <a:rPr lang="en-US" sz="2800" dirty="0">
                <a:solidFill>
                  <a:schemeClr val="bg2"/>
                </a:solidFill>
                <a:latin typeface="+mj-lt"/>
                <a:cs typeface="Arial Narrow"/>
              </a:rPr>
              <a:t>(1 of 4)</a:t>
            </a:r>
            <a:endParaRPr lang="en-US" sz="2800" dirty="0">
              <a:solidFill>
                <a:schemeClr val="bg2"/>
              </a:solidFill>
              <a:latin typeface="+mj-lt"/>
            </a:endParaRPr>
          </a:p>
        </p:txBody>
      </p:sp>
      <p:sp>
        <p:nvSpPr>
          <p:cNvPr id="7" name="Content Placeholder 6">
            <a:extLst>
              <a:ext uri="{FF2B5EF4-FFF2-40B4-BE49-F238E27FC236}">
                <a16:creationId xmlns:a16="http://schemas.microsoft.com/office/drawing/2014/main" id="{46997FDC-ED3C-43C6-96B9-938886CB5735}"/>
              </a:ext>
            </a:extLst>
          </p:cNvPr>
          <p:cNvSpPr>
            <a:spLocks noGrp="1"/>
          </p:cNvSpPr>
          <p:nvPr>
            <p:ph sz="quarter" idx="10"/>
          </p:nvPr>
        </p:nvSpPr>
        <p:spPr>
          <a:xfrm>
            <a:off x="475672" y="1537856"/>
            <a:ext cx="8211128" cy="2890979"/>
          </a:xfrm>
        </p:spPr>
        <p:txBody>
          <a:bodyPr wrap="square" tIns="18000" bIns="18000" anchor="ctr" anchorCtr="0">
            <a:spAutoFit/>
          </a:bodyPr>
          <a:lstStyle/>
          <a:p>
            <a:pPr>
              <a:buClr>
                <a:schemeClr val="bg2"/>
              </a:buClr>
              <a:defRPr/>
            </a:pPr>
            <a:r>
              <a:rPr lang="en-US" sz="2400" b="1" dirty="0">
                <a:latin typeface="Arial" panose="020B0604020202020204" pitchFamily="34" charset="0"/>
                <a:cs typeface="Arial" panose="020B0604020202020204" pitchFamily="34" charset="0"/>
              </a:rPr>
              <a:t>Manager</a:t>
            </a:r>
            <a:r>
              <a:rPr lang="en-US" sz="2400" dirty="0">
                <a:latin typeface="Arial" panose="020B0604020202020204" pitchFamily="34" charset="0"/>
                <a:cs typeface="Arial" panose="020B0604020202020204" pitchFamily="34" charset="0"/>
              </a:rPr>
              <a:t>: someone who gets things done through other people in organizations.</a:t>
            </a:r>
          </a:p>
          <a:p>
            <a:pPr>
              <a:defRPr/>
            </a:pPr>
            <a:r>
              <a:rPr lang="en-US" sz="2400" b="1" dirty="0">
                <a:latin typeface="Arial" panose="020B0604020202020204" pitchFamily="34" charset="0"/>
                <a:cs typeface="Arial" panose="020B0604020202020204" pitchFamily="34" charset="0"/>
              </a:rPr>
              <a:t>Organization</a:t>
            </a:r>
            <a:r>
              <a:rPr lang="en-US" sz="2400" dirty="0">
                <a:latin typeface="Arial" panose="020B0604020202020204" pitchFamily="34" charset="0"/>
                <a:cs typeface="Arial" panose="020B0604020202020204" pitchFamily="34" charset="0"/>
              </a:rPr>
              <a:t>: a consciously coordinated social unit composed of two or more people that functions on a relatively continuous basis to achieve a common goal or set of goals.</a:t>
            </a:r>
          </a:p>
          <a:p>
            <a:pPr lvl="1">
              <a:buClr>
                <a:schemeClr val="bg2"/>
              </a:buClr>
              <a:defRPr/>
            </a:pPr>
            <a:r>
              <a:rPr lang="en-US" sz="2400" dirty="0">
                <a:latin typeface="Arial" panose="020B0604020202020204" pitchFamily="34" charset="0"/>
                <a:cs typeface="Arial" panose="020B0604020202020204" pitchFamily="34" charset="0"/>
              </a:rPr>
              <a:t>Planning, organizing, leading, and controlling.</a:t>
            </a:r>
          </a:p>
        </p:txBody>
      </p:sp>
    </p:spTree>
    <p:extLst>
      <p:ext uri="{BB962C8B-B14F-4D97-AF65-F5344CB8AC3E}">
        <p14:creationId xmlns:p14="http://schemas.microsoft.com/office/powerpoint/2010/main" val="3113186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Implications for Managers </a:t>
            </a:r>
            <a:r>
              <a:rPr lang="en-US" sz="2800" dirty="0">
                <a:cs typeface="Arial Narrow"/>
              </a:rPr>
              <a:t>(2 of 2)</a:t>
            </a:r>
            <a:endParaRPr lang="en-US" sz="2800" dirty="0"/>
          </a:p>
        </p:txBody>
      </p:sp>
      <p:sp>
        <p:nvSpPr>
          <p:cNvPr id="3" name="Content Placeholder 2"/>
          <p:cNvSpPr>
            <a:spLocks noGrp="1"/>
          </p:cNvSpPr>
          <p:nvPr>
            <p:ph idx="1"/>
          </p:nvPr>
        </p:nvSpPr>
        <p:spPr>
          <a:xfrm>
            <a:off x="475672" y="1034632"/>
            <a:ext cx="8229600" cy="448372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Work on your people skills to better interact with peers, work on teams more effectively, and both lead and manage your followers to do great things.</a:t>
            </a:r>
          </a:p>
          <a:p>
            <a:r>
              <a:rPr lang="en-US" sz="2400" dirty="0">
                <a:latin typeface="Arial" panose="020B0604020202020204" pitchFamily="34" charset="0"/>
                <a:cs typeface="Arial" panose="020B0604020202020204" pitchFamily="34" charset="0"/>
              </a:rPr>
              <a:t>Improve your technical skills and conceptual skills through training and staying current with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trends like big data and fast data.</a:t>
            </a:r>
          </a:p>
          <a:p>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can improve your employees’ work quality and productivity by showing you how to empower your employees, design and implement change programs, improve customer service, and help your employees balance work–life conflicts.</a:t>
            </a:r>
          </a:p>
        </p:txBody>
      </p:sp>
    </p:spTree>
    <p:extLst>
      <p:ext uri="{BB962C8B-B14F-4D97-AF65-F5344CB8AC3E}">
        <p14:creationId xmlns:p14="http://schemas.microsoft.com/office/powerpoint/2010/main" val="3402458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Discussion Questions</a:t>
            </a:r>
            <a:endParaRPr lang="en-US" sz="2800" dirty="0"/>
          </a:p>
        </p:txBody>
      </p:sp>
      <p:sp>
        <p:nvSpPr>
          <p:cNvPr id="3" name="Content Placeholder 2"/>
          <p:cNvSpPr>
            <a:spLocks noGrp="1"/>
          </p:cNvSpPr>
          <p:nvPr>
            <p:ph idx="1"/>
          </p:nvPr>
        </p:nvSpPr>
        <p:spPr>
          <a:xfrm>
            <a:off x="475672" y="1031968"/>
            <a:ext cx="8229600" cy="4853055"/>
          </a:xfrm>
        </p:spPr>
        <p:txBody>
          <a:bodyPr tIns="18000" bIns="18000" anchor="ctr" anchorCtr="0">
            <a:sp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How has the </a:t>
            </a:r>
            <a:r>
              <a:rPr lang="en-US" sz="2400" kern="0" spc="-300" dirty="0">
                <a:latin typeface="Arial" panose="020B0604020202020204" pitchFamily="34" charset="0"/>
                <a:cs typeface="Arial" panose="020B0604020202020204" pitchFamily="34" charset="0"/>
              </a:rPr>
              <a:t>C O V I </a:t>
            </a:r>
            <a:r>
              <a:rPr lang="en-US" sz="2400" dirty="0">
                <a:latin typeface="Arial" panose="020B0604020202020204" pitchFamily="34" charset="0"/>
                <a:cs typeface="Arial" panose="020B0604020202020204" pitchFamily="34" charset="0"/>
              </a:rPr>
              <a:t>D-19 pandemic changed the role of the manager? What does your response suggest about the skills managers will need to navigate the changed workplace?</a:t>
            </a:r>
          </a:p>
          <a:p>
            <a:pPr marL="457200" indent="-457200">
              <a:buFont typeface="+mj-lt"/>
              <a:buAutoNum type="arabicPeriod"/>
            </a:pPr>
            <a:r>
              <a:rPr lang="en-US" sz="2400" dirty="0">
                <a:latin typeface="Arial" panose="020B0604020202020204" pitchFamily="34" charset="0"/>
                <a:cs typeface="Arial" panose="020B0604020202020204" pitchFamily="34" charset="0"/>
              </a:rPr>
              <a:t>Corporate social responsibility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R) focuses on the triple bottom line of people, planet, and revenue. Is it ethical for managers to insist employees engage in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R initiatives? Is it ethical for employees to object to doing so? </a:t>
            </a:r>
          </a:p>
          <a:p>
            <a:pPr marL="457200" indent="-457200">
              <a:buFont typeface="+mj-lt"/>
              <a:buAutoNum type="arabicPeriod"/>
            </a:pPr>
            <a:r>
              <a:rPr lang="en-US" sz="2400" dirty="0">
                <a:latin typeface="Arial" panose="020B0604020202020204" pitchFamily="34" charset="0"/>
                <a:cs typeface="Arial" panose="020B0604020202020204" pitchFamily="34" charset="0"/>
              </a:rPr>
              <a:t>Do you expect to be a part of the Gig Economy? What do you see as the benefits and drawbacks of being a gig worker? Do the benefits offset the drawbacks? </a:t>
            </a:r>
          </a:p>
        </p:txBody>
      </p:sp>
    </p:spTree>
    <p:extLst>
      <p:ext uri="{BB962C8B-B14F-4D97-AF65-F5344CB8AC3E}">
        <p14:creationId xmlns:p14="http://schemas.microsoft.com/office/powerpoint/2010/main" val="3949072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8744" y="143164"/>
            <a:ext cx="8218056"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dirty="0">
                <a:latin typeface="+mj-lt"/>
                <a:cs typeface="Arial Narrow"/>
              </a:rPr>
              <a:t>Describe the Manager’s Functions, Roles, and Skills </a:t>
            </a:r>
            <a:r>
              <a:rPr lang="en-US" sz="2800" dirty="0">
                <a:latin typeface="+mj-lt"/>
                <a:cs typeface="Arial Narrow"/>
              </a:rPr>
              <a:t>(2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66725" y="1346686"/>
            <a:ext cx="8220075" cy="344128"/>
          </a:xfrm>
        </p:spPr>
        <p:txBody>
          <a:bodyPr wrap="square" tIns="18000" bIns="18000" anchor="ctr" anchorCtr="0">
            <a:spAutoFit/>
          </a:bodyPr>
          <a:lstStyle/>
          <a:p>
            <a:pPr marL="0" indent="0">
              <a:buNone/>
            </a:pPr>
            <a:r>
              <a:rPr lang="en-US" sz="2000" b="1">
                <a:latin typeface="Arial" panose="020B0604020202020204" pitchFamily="34" charset="0"/>
                <a:cs typeface="Arial" panose="020B0604020202020204" pitchFamily="34" charset="0"/>
              </a:rPr>
              <a:t>Exhibit 1.1 </a:t>
            </a:r>
            <a:r>
              <a:rPr lang="en-US" sz="2000">
                <a:latin typeface="Arial" panose="020B0604020202020204" pitchFamily="34" charset="0"/>
                <a:cs typeface="Arial" panose="020B0604020202020204" pitchFamily="34" charset="0"/>
              </a:rPr>
              <a:t>Mintzberg’s Managerial Roles</a:t>
            </a:r>
          </a:p>
        </p:txBody>
      </p:sp>
      <p:graphicFrame>
        <p:nvGraphicFramePr>
          <p:cNvPr id="7" name="Table 7">
            <a:extLst>
              <a:ext uri="{FF2B5EF4-FFF2-40B4-BE49-F238E27FC236}">
                <a16:creationId xmlns:a16="http://schemas.microsoft.com/office/drawing/2014/main" id="{3B2B7115-D8DE-4760-86AE-C118354841C4}"/>
              </a:ext>
            </a:extLst>
          </p:cNvPr>
          <p:cNvGraphicFramePr>
            <a:graphicFrameLocks noGrp="1"/>
          </p:cNvGraphicFramePr>
          <p:nvPr>
            <p:extLst>
              <p:ext uri="{D42A27DB-BD31-4B8C-83A1-F6EECF244321}">
                <p14:modId xmlns:p14="http://schemas.microsoft.com/office/powerpoint/2010/main" val="1942616550"/>
              </p:ext>
            </p:extLst>
          </p:nvPr>
        </p:nvGraphicFramePr>
        <p:xfrm>
          <a:off x="515112" y="1854963"/>
          <a:ext cx="8113776" cy="3907662"/>
        </p:xfrm>
        <a:graphic>
          <a:graphicData uri="http://schemas.openxmlformats.org/drawingml/2006/table">
            <a:tbl>
              <a:tblPr firstRow="1" bandRow="1">
                <a:tableStyleId>{3B4B98B0-60AC-42C2-AFA5-B58CD77FA1E5}</a:tableStyleId>
              </a:tblPr>
              <a:tblGrid>
                <a:gridCol w="1770888">
                  <a:extLst>
                    <a:ext uri="{9D8B030D-6E8A-4147-A177-3AD203B41FA5}">
                      <a16:colId xmlns:a16="http://schemas.microsoft.com/office/drawing/2014/main" val="1978869789"/>
                    </a:ext>
                  </a:extLst>
                </a:gridCol>
                <a:gridCol w="6342888">
                  <a:extLst>
                    <a:ext uri="{9D8B030D-6E8A-4147-A177-3AD203B41FA5}">
                      <a16:colId xmlns:a16="http://schemas.microsoft.com/office/drawing/2014/main" val="1341463605"/>
                    </a:ext>
                  </a:extLst>
                </a:gridCol>
              </a:tblGrid>
              <a:tr h="234987">
                <a:tc>
                  <a:txBody>
                    <a:bodyPr/>
                    <a:lstStyle/>
                    <a:p>
                      <a:r>
                        <a:rPr lang="en-US" sz="1600" noProof="0">
                          <a:solidFill>
                            <a:schemeClr val="bg1"/>
                          </a:solidFill>
                          <a:latin typeface="Arial" panose="020B0604020202020204" pitchFamily="34" charset="0"/>
                          <a:cs typeface="Arial" panose="020B0604020202020204" pitchFamily="34" charset="0"/>
                        </a:rPr>
                        <a:t>Role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noProof="0">
                          <a:solidFill>
                            <a:schemeClr val="bg1"/>
                          </a:solidFill>
                          <a:latin typeface="Arial" panose="020B0604020202020204" pitchFamily="34" charset="0"/>
                          <a:cs typeface="Arial" panose="020B0604020202020204" pitchFamily="34" charset="0"/>
                        </a:rPr>
                        <a:t>Description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23042922"/>
                  </a:ext>
                </a:extLst>
              </a:tr>
              <a:tr h="234987">
                <a:tc>
                  <a:txBody>
                    <a:bodyPr/>
                    <a:lstStyle/>
                    <a:p>
                      <a:r>
                        <a:rPr lang="en-US" sz="1600" b="1" noProof="0">
                          <a:latin typeface="Arial" panose="020B0604020202020204" pitchFamily="34" charset="0"/>
                          <a:cs typeface="Arial" panose="020B0604020202020204" pitchFamily="34" charset="0"/>
                        </a:rPr>
                        <a:t>Interpersonal</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00" noProof="0">
                          <a:latin typeface="Arial" panose="020B0604020202020204" pitchFamily="34" charset="0"/>
                          <a:cs typeface="Arial" panose="020B0604020202020204" pitchFamily="34" charset="0"/>
                        </a:rPr>
                        <a:t>Blank</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28127430"/>
                  </a:ext>
                </a:extLst>
              </a:tr>
              <a:tr h="415096">
                <a:tc>
                  <a:txBody>
                    <a:bodyPr/>
                    <a:lstStyle/>
                    <a:p>
                      <a:r>
                        <a:rPr lang="en-US" sz="1600" noProof="0">
                          <a:latin typeface="Arial" panose="020B0604020202020204" pitchFamily="34" charset="0"/>
                          <a:cs typeface="Arial" panose="020B0604020202020204" pitchFamily="34" charset="0"/>
                        </a:rPr>
                        <a:t>Figurehead</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Symbolic head; required to perform a number of routine duties of a legal or social nature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543107411"/>
                  </a:ext>
                </a:extLst>
              </a:tr>
              <a:tr h="234987">
                <a:tc>
                  <a:txBody>
                    <a:bodyPr/>
                    <a:lstStyle/>
                    <a:p>
                      <a:r>
                        <a:rPr lang="en-US" sz="1600" noProof="0">
                          <a:latin typeface="Arial" panose="020B0604020202020204" pitchFamily="34" charset="0"/>
                          <a:cs typeface="Arial" panose="020B0604020202020204" pitchFamily="34" charset="0"/>
                        </a:rPr>
                        <a:t>Leader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Responsible for the motivation and direction of employees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237740088"/>
                  </a:ext>
                </a:extLst>
              </a:tr>
              <a:tr h="234987">
                <a:tc>
                  <a:txBody>
                    <a:bodyPr/>
                    <a:lstStyle/>
                    <a:p>
                      <a:r>
                        <a:rPr lang="en-US" sz="1600" noProof="0">
                          <a:latin typeface="Arial" panose="020B0604020202020204" pitchFamily="34" charset="0"/>
                          <a:cs typeface="Arial" panose="020B0604020202020204" pitchFamily="34" charset="0"/>
                        </a:rPr>
                        <a:t>Liaison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Maintains a network of outside contacts who provide favors and information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71157319"/>
                  </a:ext>
                </a:extLst>
              </a:tr>
              <a:tr h="234987">
                <a:tc>
                  <a:txBody>
                    <a:bodyPr/>
                    <a:lstStyle/>
                    <a:p>
                      <a:r>
                        <a:rPr lang="en-US" sz="1600" b="1" noProof="0">
                          <a:latin typeface="Arial" panose="020B0604020202020204" pitchFamily="34" charset="0"/>
                          <a:cs typeface="Arial" panose="020B0604020202020204" pitchFamily="34" charset="0"/>
                        </a:rPr>
                        <a:t>Informational</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noProof="0">
                          <a:latin typeface="Arial" panose="020B0604020202020204" pitchFamily="34" charset="0"/>
                          <a:cs typeface="Arial" panose="020B0604020202020204" pitchFamily="34" charset="0"/>
                        </a:rPr>
                        <a:t>Blank</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16480269"/>
                  </a:ext>
                </a:extLst>
              </a:tr>
              <a:tr h="415096">
                <a:tc>
                  <a:txBody>
                    <a:bodyPr/>
                    <a:lstStyle/>
                    <a:p>
                      <a:r>
                        <a:rPr lang="en-US" sz="1600" noProof="0">
                          <a:latin typeface="Arial" panose="020B0604020202020204" pitchFamily="34" charset="0"/>
                          <a:cs typeface="Arial" panose="020B0604020202020204" pitchFamily="34" charset="0"/>
                        </a:rPr>
                        <a:t>Monitor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Receives a wide variety of information; serves as nerve center of internal and external information of the organization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87428877"/>
                  </a:ext>
                </a:extLst>
              </a:tr>
              <a:tr h="415096">
                <a:tc>
                  <a:txBody>
                    <a:bodyPr/>
                    <a:lstStyle/>
                    <a:p>
                      <a:r>
                        <a:rPr lang="en-US" sz="1600" noProof="0">
                          <a:latin typeface="Arial" panose="020B0604020202020204" pitchFamily="34" charset="0"/>
                          <a:cs typeface="Arial" panose="020B0604020202020204" pitchFamily="34" charset="0"/>
                        </a:rPr>
                        <a:t>Disseminator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Transmits information received from outsiders or from other employees to members of the organization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17643194"/>
                  </a:ext>
                </a:extLst>
              </a:tr>
              <a:tr h="415096">
                <a:tc>
                  <a:txBody>
                    <a:bodyPr/>
                    <a:lstStyle/>
                    <a:p>
                      <a:r>
                        <a:rPr lang="en-US" sz="1600" noProof="0">
                          <a:latin typeface="Arial" panose="020B0604020202020204" pitchFamily="34" charset="0"/>
                          <a:cs typeface="Arial" panose="020B0604020202020204" pitchFamily="34" charset="0"/>
                        </a:rPr>
                        <a:t>Spokesperson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dirty="0">
                          <a:latin typeface="Arial" panose="020B0604020202020204" pitchFamily="34" charset="0"/>
                          <a:cs typeface="Arial" panose="020B0604020202020204" pitchFamily="34" charset="0"/>
                        </a:rPr>
                        <a:t>Transmits information to outsiders on organization’s plans, policies, actions, and results; serves as expert on organization’s industry</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36986002"/>
                  </a:ext>
                </a:extLst>
              </a:tr>
            </a:tbl>
          </a:graphicData>
        </a:graphic>
      </p:graphicFrame>
    </p:spTree>
    <p:extLst>
      <p:ext uri="{BB962C8B-B14F-4D97-AF65-F5344CB8AC3E}">
        <p14:creationId xmlns:p14="http://schemas.microsoft.com/office/powerpoint/2010/main" val="91030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dirty="0">
                <a:latin typeface="+mj-lt"/>
                <a:cs typeface="Arial Narrow"/>
              </a:rPr>
              <a:t>Describe the Manager’s Functions, Roles, and Skills </a:t>
            </a:r>
            <a:r>
              <a:rPr lang="en-US" sz="2800" dirty="0">
                <a:latin typeface="+mj-lt"/>
                <a:cs typeface="Arial Narrow"/>
              </a:rPr>
              <a:t>(3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66725" y="1341797"/>
            <a:ext cx="8220075" cy="344128"/>
          </a:xfrm>
        </p:spPr>
        <p:txBody>
          <a:bodyPr wrap="square"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1.1 </a:t>
            </a:r>
            <a:r>
              <a:rPr lang="en-US" sz="2000" dirty="0">
                <a:latin typeface="Arial" panose="020B0604020202020204" pitchFamily="34" charset="0"/>
                <a:cs typeface="Arial" panose="020B0604020202020204" pitchFamily="34" charset="0"/>
              </a:rPr>
              <a:t>Mintzberg’s Managerial Roles</a:t>
            </a:r>
          </a:p>
        </p:txBody>
      </p:sp>
      <p:graphicFrame>
        <p:nvGraphicFramePr>
          <p:cNvPr id="7" name="Table 7">
            <a:extLst>
              <a:ext uri="{FF2B5EF4-FFF2-40B4-BE49-F238E27FC236}">
                <a16:creationId xmlns:a16="http://schemas.microsoft.com/office/drawing/2014/main" id="{3B2B7115-D8DE-4760-86AE-C118354841C4}"/>
              </a:ext>
            </a:extLst>
          </p:cNvPr>
          <p:cNvGraphicFramePr>
            <a:graphicFrameLocks noGrp="1"/>
          </p:cNvGraphicFramePr>
          <p:nvPr>
            <p:extLst>
              <p:ext uri="{D42A27DB-BD31-4B8C-83A1-F6EECF244321}">
                <p14:modId xmlns:p14="http://schemas.microsoft.com/office/powerpoint/2010/main" val="2005883414"/>
              </p:ext>
            </p:extLst>
          </p:nvPr>
        </p:nvGraphicFramePr>
        <p:xfrm>
          <a:off x="515112" y="1857672"/>
          <a:ext cx="8113776" cy="2523828"/>
        </p:xfrm>
        <a:graphic>
          <a:graphicData uri="http://schemas.openxmlformats.org/drawingml/2006/table">
            <a:tbl>
              <a:tblPr firstRow="1" bandRow="1">
                <a:tableStyleId>{3B4B98B0-60AC-42C2-AFA5-B58CD77FA1E5}</a:tableStyleId>
              </a:tblPr>
              <a:tblGrid>
                <a:gridCol w="1770888">
                  <a:extLst>
                    <a:ext uri="{9D8B030D-6E8A-4147-A177-3AD203B41FA5}">
                      <a16:colId xmlns:a16="http://schemas.microsoft.com/office/drawing/2014/main" val="1978869789"/>
                    </a:ext>
                  </a:extLst>
                </a:gridCol>
                <a:gridCol w="6342888">
                  <a:extLst>
                    <a:ext uri="{9D8B030D-6E8A-4147-A177-3AD203B41FA5}">
                      <a16:colId xmlns:a16="http://schemas.microsoft.com/office/drawing/2014/main" val="1341463605"/>
                    </a:ext>
                  </a:extLst>
                </a:gridCol>
              </a:tblGrid>
              <a:tr h="234987">
                <a:tc>
                  <a:txBody>
                    <a:bodyPr/>
                    <a:lstStyle/>
                    <a:p>
                      <a:r>
                        <a:rPr lang="en-US" sz="1600" noProof="0">
                          <a:solidFill>
                            <a:schemeClr val="bg1"/>
                          </a:solidFill>
                          <a:latin typeface="Arial" panose="020B0604020202020204" pitchFamily="34" charset="0"/>
                          <a:cs typeface="Arial" panose="020B0604020202020204" pitchFamily="34" charset="0"/>
                        </a:rPr>
                        <a:t>Role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noProof="0">
                          <a:solidFill>
                            <a:schemeClr val="bg1"/>
                          </a:solidFill>
                          <a:latin typeface="Arial" panose="020B0604020202020204" pitchFamily="34" charset="0"/>
                          <a:cs typeface="Arial" panose="020B0604020202020204" pitchFamily="34" charset="0"/>
                        </a:rPr>
                        <a:t>Description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23042922"/>
                  </a:ext>
                </a:extLst>
              </a:tr>
              <a:tr h="234987">
                <a:tc>
                  <a:txBody>
                    <a:bodyPr/>
                    <a:lstStyle/>
                    <a:p>
                      <a:r>
                        <a:rPr lang="en-US" sz="1600" b="1" noProof="0">
                          <a:latin typeface="Arial" panose="020B0604020202020204" pitchFamily="34" charset="0"/>
                          <a:cs typeface="Arial" panose="020B0604020202020204" pitchFamily="34" charset="0"/>
                        </a:rPr>
                        <a:t>Decisional</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noProof="0">
                          <a:latin typeface="Arial" panose="020B0604020202020204" pitchFamily="34" charset="0"/>
                          <a:cs typeface="Arial" panose="020B0604020202020204" pitchFamily="34" charset="0"/>
                        </a:rPr>
                        <a:t>Blank</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50383708"/>
                  </a:ext>
                </a:extLst>
              </a:tr>
              <a:tr h="415096">
                <a:tc>
                  <a:txBody>
                    <a:bodyPr/>
                    <a:lstStyle/>
                    <a:p>
                      <a:r>
                        <a:rPr lang="en-US" sz="1600" noProof="0">
                          <a:latin typeface="Arial" panose="020B0604020202020204" pitchFamily="34" charset="0"/>
                          <a:cs typeface="Arial" panose="020B0604020202020204" pitchFamily="34" charset="0"/>
                        </a:rPr>
                        <a:t>Entrepreneur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Searches organization and its environment for opportunities and initiates projects to bring about change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17026371"/>
                  </a:ext>
                </a:extLst>
              </a:tr>
              <a:tr h="415096">
                <a:tc>
                  <a:txBody>
                    <a:bodyPr/>
                    <a:lstStyle/>
                    <a:p>
                      <a:r>
                        <a:rPr lang="en-US" sz="1600" noProof="0">
                          <a:latin typeface="Arial" panose="020B0604020202020204" pitchFamily="34" charset="0"/>
                          <a:cs typeface="Arial" panose="020B0604020202020204" pitchFamily="34" charset="0"/>
                        </a:rPr>
                        <a:t>Disturbance handler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Responsible for corrective action when organization faces important, unexpected disturbances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83239787"/>
                  </a:ext>
                </a:extLst>
              </a:tr>
              <a:tr h="234987">
                <a:tc>
                  <a:txBody>
                    <a:bodyPr/>
                    <a:lstStyle/>
                    <a:p>
                      <a:r>
                        <a:rPr lang="en-US" sz="1600" noProof="0">
                          <a:latin typeface="Arial" panose="020B0604020202020204" pitchFamily="34" charset="0"/>
                          <a:cs typeface="Arial" panose="020B0604020202020204" pitchFamily="34" charset="0"/>
                        </a:rPr>
                        <a:t>Resource allocator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Makes or approves significant organizational decisions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853021273"/>
                  </a:ext>
                </a:extLst>
              </a:tr>
              <a:tr h="234987">
                <a:tc>
                  <a:txBody>
                    <a:bodyPr/>
                    <a:lstStyle/>
                    <a:p>
                      <a:r>
                        <a:rPr lang="en-US" sz="1600" noProof="0">
                          <a:latin typeface="Arial" panose="020B0604020202020204" pitchFamily="34" charset="0"/>
                          <a:cs typeface="Arial" panose="020B0604020202020204" pitchFamily="34" charset="0"/>
                        </a:rPr>
                        <a:t>Negotiator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dirty="0">
                          <a:latin typeface="Arial" panose="020B0604020202020204" pitchFamily="34" charset="0"/>
                          <a:cs typeface="Arial" panose="020B0604020202020204" pitchFamily="34" charset="0"/>
                        </a:rPr>
                        <a:t>Responsible for representing the organization at major negotiations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35101263"/>
                  </a:ext>
                </a:extLst>
              </a:tr>
            </a:tbl>
          </a:graphicData>
        </a:graphic>
      </p:graphicFrame>
      <p:sp>
        <p:nvSpPr>
          <p:cNvPr id="9" name="Content Placeholder 8">
            <a:extLst>
              <a:ext uri="{FF2B5EF4-FFF2-40B4-BE49-F238E27FC236}">
                <a16:creationId xmlns:a16="http://schemas.microsoft.com/office/drawing/2014/main" id="{0DBA13B4-682D-4175-BC01-9A51F23D154E}"/>
              </a:ext>
            </a:extLst>
          </p:cNvPr>
          <p:cNvSpPr>
            <a:spLocks noGrp="1"/>
          </p:cNvSpPr>
          <p:nvPr>
            <p:ph sz="quarter" idx="14"/>
          </p:nvPr>
        </p:nvSpPr>
        <p:spPr>
          <a:xfrm>
            <a:off x="466725" y="4686300"/>
            <a:ext cx="8220075" cy="775015"/>
          </a:xfrm>
        </p:spPr>
        <p:txBody>
          <a:bodyPr wrap="square" tIns="18000" bIns="18000">
            <a:spAutoFit/>
          </a:bodyPr>
          <a:lstStyle/>
          <a:p>
            <a:pPr marL="0" indent="0">
              <a:buNone/>
            </a:pPr>
            <a:r>
              <a:rPr lang="en-US" i="1" dirty="0"/>
              <a:t>Source: </a:t>
            </a:r>
            <a:r>
              <a:rPr lang="en-US" dirty="0"/>
              <a:t>H. Mintzberg, </a:t>
            </a:r>
            <a:r>
              <a:rPr lang="en-US" i="1" dirty="0"/>
              <a:t>The Nature of Managerial Work, </a:t>
            </a:r>
            <a:r>
              <a:rPr lang="en-US" dirty="0"/>
              <a:t>1st ed., © 1973, pp. 92–93. Reprinted and electronically reproduced by permission of Pearson Education, Inc., New York, </a:t>
            </a:r>
            <a:r>
              <a:rPr lang="en-US" spc="-200" dirty="0"/>
              <a:t>N </a:t>
            </a:r>
            <a:r>
              <a:rPr lang="en-US" dirty="0"/>
              <a:t>Y.</a:t>
            </a:r>
            <a:endParaRPr lang="en-IN" dirty="0"/>
          </a:p>
        </p:txBody>
      </p:sp>
    </p:spTree>
    <p:extLst>
      <p:ext uri="{BB962C8B-B14F-4D97-AF65-F5344CB8AC3E}">
        <p14:creationId xmlns:p14="http://schemas.microsoft.com/office/powerpoint/2010/main" val="277641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33856"/>
            <a:ext cx="8229600" cy="1144347"/>
          </a:xfrm>
        </p:spPr>
        <p:txBody>
          <a:bodyPr tIns="18000" bIns="18000" anchor="ctr" anchorCtr="0">
            <a:spAutoFit/>
          </a:bodyPr>
          <a:lstStyle/>
          <a:p>
            <a:r>
              <a:rPr lang="en-US" sz="3600" dirty="0">
                <a:latin typeface="+mj-lt"/>
                <a:cs typeface="Arial Narrow"/>
              </a:rPr>
              <a:t>Describe the Manager’s Functions, Roles, and Skills </a:t>
            </a:r>
            <a:r>
              <a:rPr lang="en-US" sz="2800" dirty="0">
                <a:latin typeface="+mj-lt"/>
                <a:cs typeface="Arial Narrow"/>
              </a:rPr>
              <a:t>(4 of 4)</a:t>
            </a:r>
            <a:endParaRPr lang="en-US" sz="2800" dirty="0">
              <a:latin typeface="+mj-lt"/>
            </a:endParaRPr>
          </a:p>
        </p:txBody>
      </p:sp>
      <p:sp>
        <p:nvSpPr>
          <p:cNvPr id="3" name="Content Placeholder 2"/>
          <p:cNvSpPr>
            <a:spLocks noGrp="1"/>
          </p:cNvSpPr>
          <p:nvPr>
            <p:ph sz="quarter" idx="10"/>
          </p:nvPr>
        </p:nvSpPr>
        <p:spPr>
          <a:xfrm>
            <a:off x="475672" y="1491140"/>
            <a:ext cx="8211128" cy="3591171"/>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Management Skills</a:t>
            </a:r>
          </a:p>
          <a:p>
            <a:pPr marL="885825" lvl="1" indent="-342900">
              <a:defRPr/>
            </a:pPr>
            <a:r>
              <a:rPr lang="en-US" sz="2400" b="1" dirty="0">
                <a:latin typeface="Arial" panose="020B0604020202020204" pitchFamily="34" charset="0"/>
                <a:cs typeface="Arial" panose="020B0604020202020204" pitchFamily="34" charset="0"/>
              </a:rPr>
              <a:t>Technical Skills </a:t>
            </a:r>
            <a:r>
              <a:rPr lang="en-US" sz="2400" dirty="0">
                <a:latin typeface="Arial" panose="020B0604020202020204" pitchFamily="34" charset="0"/>
                <a:cs typeface="Arial" panose="020B0604020202020204" pitchFamily="34" charset="0"/>
              </a:rPr>
              <a:t>– the ability to apply specialized knowledge or expertise. All jobs require some specialized expertise, and many people develop their technical skills on the job.</a:t>
            </a:r>
          </a:p>
          <a:p>
            <a:pPr marL="885825" lvl="1" indent="-342900">
              <a:defRPr/>
            </a:pPr>
            <a:r>
              <a:rPr lang="en-US" sz="2400" b="1" dirty="0">
                <a:latin typeface="Arial" panose="020B0604020202020204" pitchFamily="34" charset="0"/>
                <a:cs typeface="Arial" panose="020B0604020202020204" pitchFamily="34" charset="0"/>
              </a:rPr>
              <a:t>People Skills </a:t>
            </a:r>
            <a:r>
              <a:rPr lang="en-US" sz="2400" dirty="0">
                <a:latin typeface="Arial" panose="020B0604020202020204" pitchFamily="34" charset="0"/>
                <a:cs typeface="Arial" panose="020B0604020202020204" pitchFamily="34" charset="0"/>
              </a:rPr>
              <a:t>– the ability to work with, understand, and motivate other people.</a:t>
            </a:r>
          </a:p>
          <a:p>
            <a:pPr marL="885825" lvl="1" indent="-342900">
              <a:defRPr/>
            </a:pPr>
            <a:r>
              <a:rPr lang="en-US" sz="2400" b="1" dirty="0">
                <a:latin typeface="Arial" panose="020B0604020202020204" pitchFamily="34" charset="0"/>
                <a:cs typeface="Arial" panose="020B0604020202020204" pitchFamily="34" charset="0"/>
              </a:rPr>
              <a:t>Conceptual Skills </a:t>
            </a:r>
            <a:r>
              <a:rPr lang="en-US" sz="2400" dirty="0">
                <a:latin typeface="Arial" panose="020B0604020202020204" pitchFamily="34" charset="0"/>
                <a:cs typeface="Arial" panose="020B0604020202020204" pitchFamily="34" charset="0"/>
              </a:rPr>
              <a:t>– the mental ability to analyze and diagnose complex situations.</a:t>
            </a:r>
          </a:p>
        </p:txBody>
      </p:sp>
    </p:spTree>
    <p:extLst>
      <p:ext uri="{BB962C8B-B14F-4D97-AF65-F5344CB8AC3E}">
        <p14:creationId xmlns:p14="http://schemas.microsoft.com/office/powerpoint/2010/main" val="8991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33856"/>
            <a:ext cx="8229600" cy="1144347"/>
          </a:xfrm>
        </p:spPr>
        <p:txBody>
          <a:bodyPr tIns="18000" bIns="18000" anchor="ctr" anchorCtr="0">
            <a:spAutoFit/>
          </a:bodyPr>
          <a:lstStyle/>
          <a:p>
            <a:r>
              <a:rPr lang="en-US" sz="3600" dirty="0">
                <a:latin typeface="+mj-lt"/>
                <a:cs typeface="Arial Narrow"/>
              </a:rPr>
              <a:t>Effective Versus Successful Managerial Activities </a:t>
            </a:r>
            <a:r>
              <a:rPr lang="en-US" sz="2800" dirty="0">
                <a:latin typeface="+mj-lt"/>
                <a:cs typeface="Arial Narrow"/>
              </a:rPr>
              <a:t>(1 of 2)</a:t>
            </a:r>
            <a:endParaRPr lang="en-US" sz="2800" dirty="0">
              <a:latin typeface="+mj-lt"/>
            </a:endParaRPr>
          </a:p>
        </p:txBody>
      </p:sp>
      <p:sp>
        <p:nvSpPr>
          <p:cNvPr id="3" name="Content Placeholder 2"/>
          <p:cNvSpPr>
            <a:spLocks noGrp="1"/>
          </p:cNvSpPr>
          <p:nvPr>
            <p:ph sz="quarter" idx="10"/>
          </p:nvPr>
        </p:nvSpPr>
        <p:spPr>
          <a:xfrm>
            <a:off x="475672" y="1511709"/>
            <a:ext cx="8211128" cy="2560119"/>
          </a:xfrm>
        </p:spPr>
        <p:txBody>
          <a:bodyPr wrap="square" tIns="18000" bIns="18000" anchor="ctr" anchorCtr="0">
            <a:spAutoFit/>
          </a:bodyPr>
          <a:lstStyle/>
          <a:p>
            <a:pPr>
              <a:buSzPct val="100000"/>
              <a:defRPr/>
            </a:pPr>
            <a:r>
              <a:rPr lang="en-US" sz="2400" dirty="0">
                <a:latin typeface="Arial" panose="020B0604020202020204" pitchFamily="34" charset="0"/>
                <a:cs typeface="Arial" panose="020B0604020202020204" pitchFamily="34" charset="0"/>
              </a:rPr>
              <a:t>Luthans and his associates found that all managers engage in four managerial activities:</a:t>
            </a:r>
          </a:p>
          <a:p>
            <a:pPr lvl="1">
              <a:defRPr/>
            </a:pPr>
            <a:r>
              <a:rPr lang="en-US" sz="2400" dirty="0">
                <a:latin typeface="Arial" panose="020B0604020202020204" pitchFamily="34" charset="0"/>
                <a:cs typeface="Arial" panose="020B0604020202020204" pitchFamily="34" charset="0"/>
              </a:rPr>
              <a:t>Traditional management</a:t>
            </a:r>
          </a:p>
          <a:p>
            <a:pPr lvl="1">
              <a:defRPr/>
            </a:pPr>
            <a:r>
              <a:rPr lang="en-US" sz="2400" dirty="0">
                <a:latin typeface="Arial" panose="020B0604020202020204" pitchFamily="34" charset="0"/>
                <a:cs typeface="Arial" panose="020B0604020202020204" pitchFamily="34" charset="0"/>
              </a:rPr>
              <a:t>Communication</a:t>
            </a:r>
          </a:p>
          <a:p>
            <a:pPr lvl="1">
              <a:defRPr/>
            </a:pPr>
            <a:r>
              <a:rPr lang="en-US" sz="2400" dirty="0">
                <a:latin typeface="Arial" panose="020B0604020202020204" pitchFamily="34" charset="0"/>
                <a:cs typeface="Arial" panose="020B0604020202020204" pitchFamily="34" charset="0"/>
              </a:rPr>
              <a:t>Human resource management</a:t>
            </a:r>
          </a:p>
          <a:p>
            <a:pPr lvl="1">
              <a:defRPr/>
            </a:pPr>
            <a:r>
              <a:rPr lang="en-US" sz="2400" dirty="0">
                <a:latin typeface="Arial" panose="020B0604020202020204" pitchFamily="34" charset="0"/>
                <a:cs typeface="Arial" panose="020B0604020202020204" pitchFamily="34" charset="0"/>
              </a:rPr>
              <a:t>Networking</a:t>
            </a:r>
          </a:p>
        </p:txBody>
      </p:sp>
    </p:spTree>
    <p:extLst>
      <p:ext uri="{BB962C8B-B14F-4D97-AF65-F5344CB8AC3E}">
        <p14:creationId xmlns:p14="http://schemas.microsoft.com/office/powerpoint/2010/main" val="140885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sz="3600" dirty="0">
                <a:latin typeface="+mj-lt"/>
                <a:cs typeface="Arial Narrow"/>
              </a:rPr>
              <a:t>Effective Versus Successful Managerial Activities </a:t>
            </a:r>
            <a:r>
              <a:rPr lang="en-US" sz="2800" dirty="0">
                <a:latin typeface="+mj-lt"/>
                <a:cs typeface="Arial Narrow"/>
              </a:rPr>
              <a:t>(2 of 2)</a:t>
            </a:r>
            <a:endParaRPr lang="en-US" sz="2800" dirty="0">
              <a:latin typeface="+mj-lt"/>
            </a:endParaRPr>
          </a:p>
        </p:txBody>
      </p:sp>
      <p:sp>
        <p:nvSpPr>
          <p:cNvPr id="3" name="Content Placeholder 2"/>
          <p:cNvSpPr>
            <a:spLocks noGrp="1"/>
          </p:cNvSpPr>
          <p:nvPr>
            <p:ph idx="1"/>
          </p:nvPr>
        </p:nvSpPr>
        <p:spPr>
          <a:xfrm>
            <a:off x="475672" y="1600201"/>
            <a:ext cx="8229600" cy="344128"/>
          </a:xfrm>
        </p:spPr>
        <p:txBody>
          <a:bodyPr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1.2 </a:t>
            </a:r>
            <a:r>
              <a:rPr lang="en-US" sz="2000" dirty="0">
                <a:latin typeface="Arial" panose="020B0604020202020204" pitchFamily="34" charset="0"/>
                <a:cs typeface="Arial" panose="020B0604020202020204" pitchFamily="34" charset="0"/>
              </a:rPr>
              <a:t>Allocation of Activities by Time</a:t>
            </a:r>
          </a:p>
        </p:txBody>
      </p:sp>
      <p:pic>
        <p:nvPicPr>
          <p:cNvPr id="7" name="Picture Placeholder 6" descr="Three pie charts show the results of measuring the performance of managers based on the allocation of activities by time and are titled: average managers, successful managers and effective managers.&#10;Long description is available in notes, press F6">
            <a:extLst>
              <a:ext uri="{FF2B5EF4-FFF2-40B4-BE49-F238E27FC236}">
                <a16:creationId xmlns:a16="http://schemas.microsoft.com/office/drawing/2014/main" id="{B3506045-39E4-40F2-AE77-41841EE90BEB}"/>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654901" y="2618443"/>
            <a:ext cx="7846022" cy="2069013"/>
          </a:xfrm>
          <a:prstGeom prst="rect">
            <a:avLst/>
          </a:prstGeom>
        </p:spPr>
      </p:pic>
      <p:sp>
        <p:nvSpPr>
          <p:cNvPr id="6" name="Content Placeholder 5"/>
          <p:cNvSpPr>
            <a:spLocks noGrp="1"/>
          </p:cNvSpPr>
          <p:nvPr>
            <p:ph idx="13"/>
          </p:nvPr>
        </p:nvSpPr>
        <p:spPr>
          <a:xfrm>
            <a:off x="475672" y="5372308"/>
            <a:ext cx="8211128" cy="52879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F. Luthans, R. M. Hodgetts, and S. A. Rosenkrantz, </a:t>
            </a:r>
            <a:r>
              <a:rPr lang="en-US" i="1" dirty="0">
                <a:latin typeface="Arial" panose="020B0604020202020204" pitchFamily="34" charset="0"/>
                <a:cs typeface="Arial" panose="020B0604020202020204" pitchFamily="34" charset="0"/>
              </a:rPr>
              <a:t>Real Managers </a:t>
            </a:r>
            <a:r>
              <a:rPr lang="en-US" dirty="0">
                <a:latin typeface="Arial" panose="020B0604020202020204" pitchFamily="34" charset="0"/>
                <a:cs typeface="Arial" panose="020B0604020202020204" pitchFamily="34" charset="0"/>
              </a:rPr>
              <a:t>(Cambridge, </a:t>
            </a:r>
            <a:r>
              <a:rPr lang="en-US" spc="-200" dirty="0">
                <a:latin typeface="Arial" panose="020B0604020202020204" pitchFamily="34" charset="0"/>
                <a:cs typeface="Arial" panose="020B0604020202020204" pitchFamily="34" charset="0"/>
              </a:rPr>
              <a:t>M </a:t>
            </a:r>
            <a:r>
              <a:rPr lang="en-US" dirty="0">
                <a:latin typeface="Arial" panose="020B0604020202020204" pitchFamily="34" charset="0"/>
                <a:cs typeface="Arial" panose="020B0604020202020204" pitchFamily="34" charset="0"/>
              </a:rPr>
              <a:t>A: Ballinger, 1988).</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297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8621</TotalTime>
  <Words>6688</Words>
  <Application>Microsoft Office PowerPoint</Application>
  <PresentationFormat>On-screen Show (4:3)</PresentationFormat>
  <Paragraphs>414</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Times New Roman</vt:lpstr>
      <vt:lpstr>Verdana</vt:lpstr>
      <vt:lpstr>Wingdings</vt:lpstr>
      <vt:lpstr>508 Lecture</vt:lpstr>
      <vt:lpstr>Organizational Behavior</vt:lpstr>
      <vt:lpstr>Learning Objectives</vt:lpstr>
      <vt:lpstr>Demonstrate the Importance of O B Skills in the Workplace</vt:lpstr>
      <vt:lpstr>Describe the Manager’s Functions, Roles, and Skills (1 of 4)</vt:lpstr>
      <vt:lpstr>Describe the Manager’s Functions, Roles, and Skills (2 of 4)</vt:lpstr>
      <vt:lpstr>Describe the Manager’s Functions, Roles, and Skills (3 of 4)</vt:lpstr>
      <vt:lpstr>Describe the Manager’s Functions, Roles, and Skills (4 of 4)</vt:lpstr>
      <vt:lpstr>Effective Versus Successful Managerial Activities (1 of 2)</vt:lpstr>
      <vt:lpstr>Effective Versus Successful Managerial Activities (2 of 2)</vt:lpstr>
      <vt:lpstr>Define Organizational Behavior</vt:lpstr>
      <vt:lpstr>Complementing Intuition with Systematic Study</vt:lpstr>
      <vt:lpstr>Big Data</vt:lpstr>
      <vt:lpstr>Identify the Major Behavioral Science Disciplines That Contribute to O B (1 of 4)</vt:lpstr>
      <vt:lpstr>Identify the Major Behavioral Science Disciplines That Contribute to O B (2 of 4)</vt:lpstr>
      <vt:lpstr>Identify the Major Behavioral Science Disciplines That Contribute to O B (3 of 4)</vt:lpstr>
      <vt:lpstr>Identify the Major Behavioral Science Disciplines That Contribute to O B (4 of 4)</vt:lpstr>
      <vt:lpstr>Demonstrate Why Few Absolutes Apply to O B</vt:lpstr>
      <vt:lpstr>Identify the Challenges and Opportunities of O B Concepts (1 of 10)</vt:lpstr>
      <vt:lpstr>Identify the Challenges and Opportunities of O B Concepts (2 of 10)</vt:lpstr>
      <vt:lpstr>Identify the Challenges and Opportunities of O B Concepts (3 of 10)</vt:lpstr>
      <vt:lpstr>Identify the Challenges and Opportunities of O B Concepts (4 of 10)</vt:lpstr>
      <vt:lpstr>Identify the Challenges and Opportunities of O B Concepts (5 of 10)</vt:lpstr>
      <vt:lpstr>Identify the Challenges and Opportunities of O B Concepts (6 of 10)</vt:lpstr>
      <vt:lpstr>Identify the Challenges and Opportunities of O B Concepts (7 of 10)</vt:lpstr>
      <vt:lpstr>Identify the Challenges and Opportunities of O B Concepts (8 of 10)</vt:lpstr>
      <vt:lpstr>Identify the Challenges and Opportunities of O B Concepts (9 of 10)</vt:lpstr>
      <vt:lpstr>Identify the Challenges and Opportunities of O B Concepts (10 of 10)</vt:lpstr>
      <vt:lpstr>Three Levels of Analysis in This Book’s O B Model (1 of 4)</vt:lpstr>
      <vt:lpstr>Three Levels of Analysis in This Book’s O B Model (2 of 4)</vt:lpstr>
      <vt:lpstr>Three Levels of Analysis in This Book’s O B Model (3 of 4)</vt:lpstr>
      <vt:lpstr>Three Levels of Analysis in This Book’s O B Model (4 of 4)</vt:lpstr>
      <vt:lpstr>Outcome Variables (1 of 5)</vt:lpstr>
      <vt:lpstr>Outcome Variables (2 of 5)</vt:lpstr>
      <vt:lpstr>Outcome Variables (3 of 5)</vt:lpstr>
      <vt:lpstr>Outcome Variables (4 of 5)</vt:lpstr>
      <vt:lpstr>Outcome Variables (5 of 5)</vt:lpstr>
      <vt:lpstr>The Plan of the Text</vt:lpstr>
      <vt:lpstr>Employability Skills</vt:lpstr>
      <vt:lpstr>Implications for Managers (1 of 2)</vt:lpstr>
      <vt:lpstr>Implications for Managers (2 of 2)</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 What Is Organizational Behavior?</dc:title>
  <dc:subject/>
  <dc:creator>P. Robbins and A. Judge</dc:creator>
  <cp:keywords>Organizational Behavior</cp:keywords>
  <dc:description>Additional information may be found in the Notes Pane of each slide by pressing F6.</dc:description>
  <cp:lastModifiedBy>Network Admin</cp:lastModifiedBy>
  <cp:revision>1531</cp:revision>
  <dcterms:created xsi:type="dcterms:W3CDTF">2014-07-14T20:04:21Z</dcterms:created>
  <dcterms:modified xsi:type="dcterms:W3CDTF">2022-02-07T02:05:14Z</dcterms:modified>
  <cp:category>Organizational Behavior</cp:category>
</cp:coreProperties>
</file>