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512" r:id="rId2"/>
    <p:sldId id="380" r:id="rId3"/>
    <p:sldId id="467" r:id="rId4"/>
    <p:sldId id="778" r:id="rId5"/>
    <p:sldId id="469" r:id="rId6"/>
    <p:sldId id="470" r:id="rId7"/>
    <p:sldId id="779" r:id="rId8"/>
    <p:sldId id="517" r:id="rId9"/>
    <p:sldId id="474" r:id="rId10"/>
    <p:sldId id="475" r:id="rId11"/>
    <p:sldId id="476" r:id="rId12"/>
    <p:sldId id="478" r:id="rId13"/>
    <p:sldId id="493" r:id="rId14"/>
    <p:sldId id="479" r:id="rId15"/>
    <p:sldId id="481" r:id="rId16"/>
    <p:sldId id="780" r:id="rId17"/>
    <p:sldId id="483" r:id="rId18"/>
    <p:sldId id="484" r:id="rId19"/>
    <p:sldId id="513" r:id="rId20"/>
    <p:sldId id="485" r:id="rId21"/>
    <p:sldId id="486" r:id="rId22"/>
    <p:sldId id="487" r:id="rId23"/>
    <p:sldId id="488" r:id="rId24"/>
    <p:sldId id="489" r:id="rId25"/>
    <p:sldId id="490" r:id="rId26"/>
    <p:sldId id="514" r:id="rId27"/>
    <p:sldId id="515" r:id="rId28"/>
    <p:sldId id="777"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7" autoAdjust="0"/>
    <p:restoredTop sz="72000" autoAdjust="0"/>
  </p:normalViewPr>
  <p:slideViewPr>
    <p:cSldViewPr>
      <p:cViewPr varScale="1">
        <p:scale>
          <a:sx n="48" d="100"/>
          <a:sy n="48" d="100"/>
        </p:scale>
        <p:origin x="2160" y="60"/>
      </p:cViewPr>
      <p:guideLst>
        <p:guide orient="horz" pos="2160"/>
        <p:guide pos="288"/>
        <p:guide pos="2880"/>
        <p:guide pos="5472"/>
        <p:guide orient="horz" pos="384"/>
        <p:guide orient="horz" pos="672"/>
        <p:guide orient="horz" pos="398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Weather is thought to have an impact on our emotions, but there is no proven effect.</a:t>
            </a:r>
          </a:p>
          <a:p>
            <a:pPr eaLnBrk="1" hangingPunct="1">
              <a:spcBef>
                <a:spcPct val="0"/>
              </a:spcBef>
            </a:pPr>
            <a:endParaRPr lang="en-US" dirty="0">
              <a:latin typeface="Arial" charset="0"/>
            </a:endParaRPr>
          </a:p>
          <a:p>
            <a:pPr eaLnBrk="1" hangingPunct="1">
              <a:spcBef>
                <a:spcPct val="0"/>
              </a:spcBef>
            </a:pPr>
            <a:r>
              <a:rPr lang="en-US" dirty="0">
                <a:latin typeface="Arial" charset="0"/>
              </a:rPr>
              <a:t>Stress is an important factor and even at low levels it can cause our mood to change. It is important to maintain a low level of stress to help control psychological and physical health.</a:t>
            </a:r>
          </a:p>
          <a:p>
            <a:pPr eaLnBrk="1" hangingPunct="1">
              <a:spcBef>
                <a:spcPct val="0"/>
              </a:spcBef>
            </a:pPr>
            <a:endParaRPr lang="en-US" dirty="0">
              <a:latin typeface="Arial" charset="0"/>
            </a:endParaRPr>
          </a:p>
          <a:p>
            <a:pPr eaLnBrk="1" hangingPunct="1">
              <a:spcBef>
                <a:spcPct val="0"/>
              </a:spcBef>
            </a:pPr>
            <a:r>
              <a:rPr lang="en-US" dirty="0">
                <a:latin typeface="Arial" charset="0"/>
              </a:rPr>
              <a:t>The social interactions we have with other people can affect our emotions and moods.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9118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Some additional sources of emotion and moods include such factors as sleep and exercise. It is important to get enough and high-quality levels of sleep. </a:t>
            </a:r>
          </a:p>
          <a:p>
            <a:pPr eaLnBrk="1" hangingPunct="1">
              <a:spcBef>
                <a:spcPct val="0"/>
              </a:spcBef>
            </a:pPr>
            <a:endParaRPr lang="en-US" dirty="0">
              <a:latin typeface="Arial" charset="0"/>
            </a:endParaRPr>
          </a:p>
          <a:p>
            <a:pPr eaLnBrk="1" hangingPunct="1">
              <a:spcBef>
                <a:spcPct val="0"/>
              </a:spcBef>
            </a:pPr>
            <a:r>
              <a:rPr lang="en-US" dirty="0">
                <a:latin typeface="Arial" charset="0"/>
              </a:rPr>
              <a:t>Physical activity can also aid in keeping our moods upbeat, particularly for people who are depressed.</a:t>
            </a:r>
          </a:p>
          <a:p>
            <a:pPr eaLnBrk="1" hangingPunct="1">
              <a:spcBef>
                <a:spcPct val="0"/>
              </a:spcBef>
            </a:pPr>
            <a:endParaRPr lang="en-US" dirty="0">
              <a:latin typeface="Arial" charset="0"/>
            </a:endParaRPr>
          </a:p>
          <a:p>
            <a:pPr eaLnBrk="1" hangingPunct="1">
              <a:spcBef>
                <a:spcPct val="0"/>
              </a:spcBef>
            </a:pPr>
            <a:r>
              <a:rPr lang="en-US" dirty="0"/>
              <a:t>Stereotypical perceptions of women as “emotional” and men as “angry” persist in the workplace despite little evidence that they are true.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81753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In many jobs, there is an implied agreement on the types of emotions that should be expressed. For example, waitresses are supposed to be friendly and cheerful, whether they are currently feeling that emotion or not. </a:t>
            </a:r>
          </a:p>
          <a:p>
            <a:pPr eaLnBrk="1" hangingPunct="1">
              <a:spcBef>
                <a:spcPct val="0"/>
              </a:spcBef>
            </a:pPr>
            <a:endParaRPr lang="en-US" dirty="0">
              <a:latin typeface="Arial" charset="0"/>
            </a:endParaRPr>
          </a:p>
          <a:p>
            <a:pPr eaLnBrk="1" hangingPunct="1">
              <a:spcBef>
                <a:spcPct val="0"/>
              </a:spcBef>
            </a:pPr>
            <a:r>
              <a:rPr lang="en-US" dirty="0">
                <a:latin typeface="Arial" charset="0"/>
              </a:rPr>
              <a:t>An employee’s actual emotions are their felt emotions. The emotions that are required or deemed appropriate by the employer are called </a:t>
            </a:r>
            <a:r>
              <a:rPr lang="en-US" b="1" i="0" dirty="0">
                <a:latin typeface="Arial" charset="0"/>
              </a:rPr>
              <a:t>displayed emotions. </a:t>
            </a:r>
            <a:r>
              <a:rPr lang="en-US" dirty="0">
                <a:latin typeface="Arial" charset="0"/>
              </a:rPr>
              <a:t>Displaying fake emotions requires suppressing real ones and acting. </a:t>
            </a:r>
          </a:p>
          <a:p>
            <a:pPr eaLnBrk="1" hangingPunct="1">
              <a:spcBef>
                <a:spcPct val="0"/>
              </a:spcBef>
            </a:pPr>
            <a:endParaRPr lang="en-US" dirty="0">
              <a:latin typeface="Arial" charset="0"/>
            </a:endParaRPr>
          </a:p>
          <a:p>
            <a:pPr eaLnBrk="1" hangingPunct="1">
              <a:spcBef>
                <a:spcPct val="0"/>
              </a:spcBef>
            </a:pPr>
            <a:r>
              <a:rPr lang="en-US" b="1" i="0" dirty="0">
                <a:latin typeface="Arial" charset="0"/>
              </a:rPr>
              <a:t>Surface acting </a:t>
            </a:r>
            <a:r>
              <a:rPr lang="en-US" dirty="0">
                <a:latin typeface="Arial" charset="0"/>
              </a:rPr>
              <a:t>occurs when an employee displays the appropriate emotions even when he or she don’t feel those emotions. </a:t>
            </a:r>
            <a:r>
              <a:rPr lang="en-US" b="1" i="0" dirty="0">
                <a:latin typeface="Arial" charset="0"/>
              </a:rPr>
              <a:t>Deep acting </a:t>
            </a:r>
            <a:r>
              <a:rPr lang="en-US" dirty="0">
                <a:latin typeface="Arial" charset="0"/>
              </a:rPr>
              <a:t>occurs when the employee actually changes his or her internal feelings to match display rules; this level of acting can be very stressful.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35202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charset="0"/>
              </a:rPr>
              <a:t>When employees must project one emotion while feeling another, this disparity is called </a:t>
            </a:r>
            <a:r>
              <a:rPr lang="en-US" i="0" dirty="0">
                <a:latin typeface="Arial" charset="0"/>
              </a:rPr>
              <a:t>emotional dissonance. </a:t>
            </a:r>
            <a:endParaRPr lang="en-US" b="1" i="0" dirty="0">
              <a:latin typeface="Arial" charset="0"/>
            </a:endParaRPr>
          </a:p>
          <a:p>
            <a:pPr>
              <a:spcBef>
                <a:spcPct val="0"/>
              </a:spcBef>
            </a:pPr>
            <a:r>
              <a:rPr lang="en-US" dirty="0">
                <a:latin typeface="Arial" charset="0"/>
              </a:rPr>
              <a:t>Bottled-up feelings of frustration, anger, and resentment can lead to emotional exhaustion. </a:t>
            </a:r>
          </a:p>
          <a:p>
            <a:pPr>
              <a:spcBef>
                <a:spcPct val="0"/>
              </a:spcBef>
            </a:pPr>
            <a:r>
              <a:rPr lang="en-US" dirty="0">
                <a:latin typeface="Arial" charset="0"/>
              </a:rPr>
              <a:t>Long-term emotional dissonance is a predictor for job burnout, declines in job performance, and lower job satisfaction.</a:t>
            </a:r>
          </a:p>
          <a:p>
            <a:pPr>
              <a:spcBef>
                <a:spcPct val="0"/>
              </a:spcBef>
            </a:pPr>
            <a:r>
              <a:rPr lang="en-US" dirty="0">
                <a:latin typeface="Arial" charset="0"/>
              </a:rPr>
              <a:t>Emotionally intelligent employees as well as those who have a high capacity for self-control, who get a daily good night’s sleep on a daily basis, and who have strong relationships with their customers or clients tend to be buffered to some degree from the negative side effects of emotional dissonance.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177591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Affective Events Theory, or AET, demonstrates that employees react emotionally to things that happen to them at work, which can influence their job performance and job satisfaction. The intensity of these responses will be based on emotion and mood.</a:t>
            </a:r>
          </a:p>
          <a:p>
            <a:pPr eaLnBrk="1" hangingPunct="1">
              <a:spcBef>
                <a:spcPct val="0"/>
              </a:spcBef>
            </a:pPr>
            <a:r>
              <a:rPr lang="en-US" sz="1200" kern="1200" dirty="0">
                <a:solidFill>
                  <a:schemeClr val="tx1"/>
                </a:solidFill>
                <a:effectLst/>
                <a:latin typeface="+mn-lt"/>
                <a:ea typeface="+mn-ea"/>
                <a:cs typeface="+mn-cs"/>
              </a:rPr>
              <a:t>In sum, AET offers two important messages. First, emotions provide valuable insights into how workplace events influence employee performance and satisfaction. Second, employees and managers shouldn’t ignore emotions or the events that cause them, even when they appear minor, because they accumulate. </a:t>
            </a:r>
            <a:endParaRPr lang="en-US" dirty="0">
              <a:latin typeface="Times New Roman" panose="02020603050405020304" pitchFamily="18" charset="0"/>
              <a:cs typeface="Times New Roman" panose="02020603050405020304" pitchFamily="18" charset="0"/>
            </a:endParaRPr>
          </a:p>
          <a:p>
            <a:pPr eaLnBrk="1" hangingPunct="1">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01211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Emotional Intelligence is a person’s ability to be self-aware,</a:t>
            </a:r>
            <a:r>
              <a:rPr lang="en-US" baseline="0" dirty="0"/>
              <a:t> which is t</a:t>
            </a:r>
            <a:r>
              <a:rPr lang="en-US" dirty="0"/>
              <a:t>o recognize his or her own experienced emotions and to understand them. More significantly is the ability to observe and detect emotion in others, and to regulate the emotions in a cascading relationship. People who know their emotions and can read emotional cues are likely to be most effective.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550688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4.5 illustrates the Cascading Model of Emotional Intelligence. Here we see the suggested relationship between Conscientiousness, Cognitive Ability, and Emotional Stability, and the outcomes of detecting</a:t>
            </a:r>
            <a:r>
              <a:rPr lang="en-US" baseline="0" dirty="0">
                <a:latin typeface="Arial" panose="020B0604020202020204" pitchFamily="34" charset="0"/>
                <a:cs typeface="Arial" panose="020B0604020202020204" pitchFamily="34" charset="0"/>
              </a:rPr>
              <a:t> one’s own and</a:t>
            </a:r>
            <a:r>
              <a:rPr lang="en-US" dirty="0">
                <a:latin typeface="Arial" panose="020B0604020202020204" pitchFamily="34" charset="0"/>
                <a:cs typeface="Arial" panose="020B0604020202020204" pitchFamily="34" charset="0"/>
              </a:rPr>
              <a:t> others’ emotions, understanding what they mean, and regulating the emotions successfully.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flowchart shows the breakdown of emotional intelligence into three distinct abilities. Conscientiousness leads to perceive emotions in self and others. This along with cognitive leads to understanding the meaning of emotions. This along with emotional stability leads to regulate emotions.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947188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z="1300" dirty="0">
                <a:latin typeface="Arial" panose="020B0604020202020204" pitchFamily="34" charset="0"/>
                <a:cs typeface="Arial" panose="020B0604020202020204" pitchFamily="34" charset="0"/>
              </a:rPr>
              <a:t>The process of identifying and modifying emotions you feel is called </a:t>
            </a:r>
            <a:r>
              <a:rPr lang="en-US" sz="1300" b="1" i="0" dirty="0">
                <a:latin typeface="Arial" panose="020B0604020202020204" pitchFamily="34" charset="0"/>
                <a:cs typeface="Arial" panose="020B0604020202020204" pitchFamily="34" charset="0"/>
              </a:rPr>
              <a:t>emotion regulation. </a:t>
            </a:r>
          </a:p>
          <a:p>
            <a:pPr eaLnBrk="1" hangingPunct="1">
              <a:spcBef>
                <a:spcPct val="0"/>
              </a:spcBef>
            </a:pPr>
            <a:endParaRPr lang="en-US" sz="1300" dirty="0">
              <a:latin typeface="Arial" panose="020B0604020202020204" pitchFamily="34" charset="0"/>
              <a:cs typeface="Arial" panose="020B0604020202020204" pitchFamily="34" charset="0"/>
            </a:endParaRPr>
          </a:p>
          <a:p>
            <a:pPr marL="0" lvl="2"/>
            <a:r>
              <a:rPr lang="en-US" sz="1300" dirty="0">
                <a:latin typeface="Arial" panose="020B0604020202020204" pitchFamily="34" charset="0"/>
                <a:cs typeface="Arial" panose="020B0604020202020204" pitchFamily="34" charset="0"/>
              </a:rPr>
              <a:t>As you might suspect, not everyone is equally good at regulating emotions. </a:t>
            </a:r>
          </a:p>
          <a:p>
            <a:pPr marL="0" lvl="2"/>
            <a:r>
              <a:rPr lang="en-US" sz="1300" dirty="0">
                <a:latin typeface="Arial" panose="020B0604020202020204" pitchFamily="34" charset="0"/>
                <a:cs typeface="Arial" panose="020B0604020202020204" pitchFamily="34" charset="0"/>
              </a:rPr>
              <a:t>Individuals who are higher in the personality trait of neuroticism have more trouble doing so and often find their moods are beyond their ability to control.</a:t>
            </a:r>
          </a:p>
          <a:p>
            <a:pPr marL="0" lvl="2"/>
            <a:r>
              <a:rPr lang="en-US" sz="1300" dirty="0">
                <a:latin typeface="Arial" panose="020B0604020202020204" pitchFamily="34" charset="0"/>
                <a:cs typeface="Arial" panose="020B0604020202020204" pitchFamily="34" charset="0"/>
              </a:rPr>
              <a:t>The workplace environment has an effect on an individual’s tendency to employ emotion regulation.</a:t>
            </a:r>
          </a:p>
          <a:p>
            <a:pPr marL="0" lvl="2"/>
            <a:r>
              <a:rPr lang="en-US" sz="1300" dirty="0">
                <a:latin typeface="Arial" panose="020B0604020202020204" pitchFamily="34" charset="0"/>
                <a:cs typeface="Arial" panose="020B0604020202020204" pitchFamily="34" charset="0"/>
              </a:rPr>
              <a:t>In general, diversity in work groups increases the likelihood that you will regulate your emotions. Racial diversity also has an effect: if diversity is low, the minority will engage in emotion regulation, perhaps to “fit in” with the majority race as much as possible; if diversity is high and many different races are represented, the majority race will employ emotion regulation, perhaps to integrate themselves with the whole group. </a:t>
            </a:r>
          </a:p>
          <a:p>
            <a:pPr marL="0" lvl="3"/>
            <a:r>
              <a:rPr lang="en-US" sz="1300" dirty="0">
                <a:latin typeface="Arial" panose="020B0604020202020204" pitchFamily="34" charset="0"/>
                <a:cs typeface="Arial" panose="020B0604020202020204" pitchFamily="34" charset="0"/>
              </a:rPr>
              <a:t>These findings suggest a beneficial outcome of diversity—it may cause us to regulate our emotions more consciously and effectively.</a:t>
            </a:r>
          </a:p>
          <a:p>
            <a:pPr eaLnBrk="1" hangingPunct="1">
              <a:spcBef>
                <a:spcPct val="0"/>
              </a:spcBef>
            </a:pPr>
            <a:r>
              <a:rPr lang="en-US" sz="1300" dirty="0">
                <a:latin typeface="Arial" panose="020B0604020202020204" pitchFamily="34" charset="0"/>
                <a:cs typeface="Arial" panose="020B0604020202020204" pitchFamily="34" charset="0"/>
              </a:rPr>
              <a:t>It’s important to note that there is a downside to trying to change the way you feel. The effort involved can be exhausting.</a:t>
            </a:r>
          </a:p>
          <a:p>
            <a:pPr marL="0" lvl="2"/>
            <a:r>
              <a:rPr lang="en-US" sz="1300" dirty="0">
                <a:latin typeface="Arial" panose="020B0604020202020204" pitchFamily="34" charset="0"/>
                <a:cs typeface="Arial" panose="020B0604020202020204" pitchFamily="34" charset="0"/>
              </a:rPr>
              <a:t>From another perspective, research suggests that avoiding negative emotional experiences is less likely to lead to positive moods than does seeking out positive emotional experiences.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75702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Researchers of emotion regulation often study the strategies people employ to change their emotions. </a:t>
            </a:r>
          </a:p>
          <a:p>
            <a:r>
              <a:rPr lang="en-US" sz="1200" dirty="0">
                <a:latin typeface="Arial" panose="020B0604020202020204" pitchFamily="34" charset="0"/>
                <a:cs typeface="Arial" panose="020B0604020202020204" pitchFamily="34" charset="0"/>
              </a:rPr>
              <a:t>One technique of emotion regulation is </a:t>
            </a:r>
            <a:r>
              <a:rPr lang="en-US" sz="1200" i="1" dirty="0">
                <a:latin typeface="Arial" panose="020B0604020202020204" pitchFamily="34" charset="0"/>
                <a:cs typeface="Arial" panose="020B0604020202020204" pitchFamily="34" charset="0"/>
              </a:rPr>
              <a:t>emotional suppression</a:t>
            </a:r>
            <a:r>
              <a:rPr lang="en-US" sz="1200" dirty="0">
                <a:latin typeface="Arial" panose="020B0604020202020204" pitchFamily="34" charset="0"/>
                <a:cs typeface="Arial" panose="020B0604020202020204" pitchFamily="34" charset="0"/>
              </a:rPr>
              <a:t>, or suppressing initial emotional responses to situations. This response seems to facilitate practical thinking in the short term. However, it appears to be helpful only when a strongly negative event would illicit a distressed emotional reaction during a crisis. Thus, unless we’re truly in a crisis, acknowledging rather than suppressing our emotional responses to situations, and re-evaluating events after they occur, yields the best outcomes.</a:t>
            </a:r>
          </a:p>
          <a:p>
            <a:r>
              <a:rPr lang="en-US" sz="1200" i="1" dirty="0">
                <a:latin typeface="Arial" panose="020B0604020202020204" pitchFamily="34" charset="0"/>
                <a:cs typeface="Arial" panose="020B0604020202020204" pitchFamily="34" charset="0"/>
              </a:rPr>
              <a:t>Cognitive reappraisal</a:t>
            </a:r>
            <a:r>
              <a:rPr lang="en-US" sz="1200" dirty="0">
                <a:latin typeface="Arial" panose="020B0604020202020204" pitchFamily="34" charset="0"/>
                <a:cs typeface="Arial" panose="020B0604020202020204" pitchFamily="34" charset="0"/>
              </a:rPr>
              <a:t>, or reframing our outlook on an emotional situation, is one way to effectively regulate emotions. This result suggests that cognitive reappraisal may allow people to change their emotional responses, even when the subject matter is highly emotionally charged.</a:t>
            </a:r>
          </a:p>
          <a:p>
            <a:r>
              <a:rPr lang="en-US" sz="1200" dirty="0">
                <a:latin typeface="Arial" panose="020B0604020202020204" pitchFamily="34" charset="0"/>
                <a:cs typeface="Arial" panose="020B0604020202020204" pitchFamily="34" charset="0"/>
              </a:rPr>
              <a:t>Another technique with potential for emotion regulation is </a:t>
            </a:r>
            <a:r>
              <a:rPr lang="en-US" sz="1200" i="1" dirty="0">
                <a:latin typeface="Arial" panose="020B0604020202020204" pitchFamily="34" charset="0"/>
                <a:cs typeface="Arial" panose="020B0604020202020204" pitchFamily="34" charset="0"/>
              </a:rPr>
              <a:t>social sharing</a:t>
            </a:r>
            <a:r>
              <a:rPr lang="en-US" sz="1200" dirty="0">
                <a:latin typeface="Arial" panose="020B0604020202020204" pitchFamily="34" charset="0"/>
                <a:cs typeface="Arial" panose="020B0604020202020204" pitchFamily="34" charset="0"/>
              </a:rPr>
              <a:t>, or venting. Research shows that the open expression of emotions can help individuals to regulate their emotions, as opposed to keeping emotions “bottled up.” Social sharing can reduce anger reactions when people can talk about the facts of a bad situation, their feelings about the situation, or any positive aspects of the situation. </a:t>
            </a:r>
          </a:p>
          <a:p>
            <a:endParaRPr lang="en-US" sz="12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While emotion regulation techniques can help us cope with difficult workplace situations, research indicates that the effect varies. </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555096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On one end of the continuum, some people might argue or perceive that controlling your emotions is unethical because it requires a degree of acting. </a:t>
            </a:r>
          </a:p>
          <a:p>
            <a:r>
              <a:rPr lang="en-US" dirty="0">
                <a:latin typeface="Arial" panose="020B0604020202020204" pitchFamily="34" charset="0"/>
                <a:cs typeface="Arial" panose="020B0604020202020204" pitchFamily="34" charset="0"/>
              </a:rPr>
              <a:t>On the other end, people might argue that all emotions should be controlled so you can take a dispassionate perspective. </a:t>
            </a:r>
          </a:p>
          <a:p>
            <a:r>
              <a:rPr lang="en-US" dirty="0">
                <a:latin typeface="Arial" panose="020B0604020202020204" pitchFamily="34" charset="0"/>
                <a:cs typeface="Arial" panose="020B0604020202020204" pitchFamily="34" charset="0"/>
              </a:rPr>
              <a:t>Both arguments—and all arguments in between—have ethical pros and cons that you will have to decide for yourself. </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9892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171450" indent="-171450" eaLnBrk="1" hangingPunct="1">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Differentiate between emotions and moods.</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the sources of emotions and moods.</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Show the impact emotional labor has on employees.</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Describe affective events theory.</a:t>
            </a:r>
          </a:p>
          <a:p>
            <a:pPr marL="171450" indent="-171450" eaLnBrk="1" fontAlgn="auto" hangingPunct="1">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Describe emotional intelligence.</a:t>
            </a:r>
          </a:p>
          <a:p>
            <a:pPr marL="171450" indent="-171450" eaLnBrk="1"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strategies for emotion regulation.</a:t>
            </a:r>
          </a:p>
          <a:p>
            <a:pPr marL="171450" indent="-171450" eaLnBrk="1"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Apply concepts about emotions and moods to specific OB issues.</a:t>
            </a:r>
          </a:p>
          <a:p>
            <a:pPr eaLnBrk="1" hangingPunct="1">
              <a:spcBef>
                <a:spcPct val="0"/>
              </a:spcBef>
            </a:pPr>
            <a:r>
              <a:rPr lang="en-US" dirty="0">
                <a:latin typeface="Arial" panose="020B0604020202020204" pitchFamily="34" charset="0"/>
                <a:cs typeface="Arial" panose="020B0604020202020204" pitchFamily="34" charset="0"/>
              </a:rPr>
              <a:t>We will discuss each of these objectives in some detail.</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Understanding emotions and moods can help us explain and predict selection, decision making, creativity, motivation, leadership, interpersonal conflict, negotiation, customer service, job attitudes, and deviant workplace behaviors. When it comes to selection, EI should be a hiring factor to ensure employee fit. Positive emotions can lead to better decisions and often more creative ones as well.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501348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Positive mood affects expectations of success by all people, which contributes to their motivation for performance. Leadership is affected by mood and emotion, as people in a positive emotional state are found to be more receptive of messages from leaders. Emotions, those both held and displayed, are effective contributors to negotiation, as the potential impact of displayed emotion on negotiation is large. The best negotiators are probably those who remain emotionally detached.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639887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Emotions affect customer service in a number of ways, ranging from the attitude of the employee, to the effectiveness of communication with customers, to overall feelings about the outcome. Research has found that people who are on an emotional high at the end of a day take the positive feelings home with them, and vice versa. This good mood, however, tends to dissipate overnight.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653122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Negative emotions can lead to deviant behaviors. These are actions that violate norms and threaten the organization.</a:t>
            </a:r>
          </a:p>
          <a:p>
            <a:r>
              <a:rPr lang="en-US" dirty="0">
                <a:latin typeface="Arial" panose="020B0604020202020204" pitchFamily="34" charset="0"/>
                <a:cs typeface="Arial" panose="020B0604020202020204" pitchFamily="34" charset="0"/>
              </a:rPr>
              <a:t>Once aggression starts, it’s likely that other people will become angry and aggressive, so the stage is set for a serious escalation of negative behavior.</a:t>
            </a:r>
          </a:p>
          <a:p>
            <a:r>
              <a:rPr lang="en-US" dirty="0">
                <a:latin typeface="Arial" panose="020B0604020202020204" pitchFamily="34" charset="0"/>
                <a:cs typeface="Arial" panose="020B0604020202020204" pitchFamily="34" charset="0"/>
              </a:rPr>
              <a:t>Managers, therefore, need to stay connected with their employees to gauge emotions and emotional intensity levels.</a:t>
            </a:r>
          </a:p>
          <a:p>
            <a:pPr marL="0" lvl="2" eaLnBrk="1" hangingPunct="1">
              <a:spcBef>
                <a:spcPct val="0"/>
              </a:spcBef>
            </a:pPr>
            <a:r>
              <a:rPr lang="en-US" dirty="0">
                <a:latin typeface="Arial" panose="020B0604020202020204" pitchFamily="34" charset="0"/>
                <a:cs typeface="Arial" panose="020B0604020202020204" pitchFamily="34" charset="0"/>
              </a:rPr>
              <a:t>In addition, research has found that workers asked to do dangerous work while in negative emotional states are more likely to have accidents. Selecting positive team members can have a contagion effect, as positive moods transmit from team member to team member.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003620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Recognize that emotions are a natural part of the workplace and good management does not mean creating an emotion-free environment.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Emotional experience is volatile and unpredictable. Just as we often have trouble predicting what happens in work life, so, too, do we have trouble predicting our emotional responses to what happens. But we can attempt to regulate how we react to the events and respond to others’ emotions.</a:t>
            </a:r>
          </a:p>
          <a:p>
            <a:pPr lvl="0"/>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299043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As a manager, consider how employees may react when announcing a new policy or taking action that affects them. You may be the catalyst for an affective event that has emotional consequences. Because of this, you should try to anticipate how you could effectively respond to their reactions.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Surface acting and emotional suppression are generally ineffective strategies for managing ones’ emotions. Deep acting, natural emotional expression, and cognitive reappraisal may be more effective strategies.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415367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Arial" panose="020B0604020202020204" pitchFamily="34" charset="0"/>
                <a:cs typeface="Arial" panose="020B0604020202020204" pitchFamily="34" charset="0"/>
              </a:rPr>
              <a:t>Finally,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Work to develop an understanding of the role of emotions and moods to significantly improve your ability to explain and regulate your own and others’ behavior.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To foster effective decision making, creativity, and motivation, model positive emotions and moods as much as is authentically possible.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In the service sector, encourage authentic, appropriate positive displays of emotion, which are “contagious” to customers and improve service interactions and negotiations.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046249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728834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28</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Three terms that are closely intertwined: affect, emotions, and moods.</a:t>
            </a:r>
          </a:p>
          <a:p>
            <a:pPr eaLnBrk="1" hangingPunct="1">
              <a:spcBef>
                <a:spcPct val="0"/>
              </a:spcBef>
            </a:pPr>
            <a:endParaRPr lang="en-US" i="1" dirty="0">
              <a:latin typeface="Arial" panose="020B0604020202020204" pitchFamily="34" charset="0"/>
              <a:cs typeface="Arial" panose="020B0604020202020204" pitchFamily="34" charset="0"/>
            </a:endParaRPr>
          </a:p>
          <a:p>
            <a:pPr eaLnBrk="1" hangingPunct="1">
              <a:spcBef>
                <a:spcPct val="0"/>
              </a:spcBef>
            </a:pPr>
            <a:r>
              <a:rPr lang="en-US" b="1" i="0" dirty="0">
                <a:latin typeface="Arial" panose="020B0604020202020204" pitchFamily="34" charset="0"/>
                <a:cs typeface="Arial" panose="020B0604020202020204" pitchFamily="34" charset="0"/>
              </a:rPr>
              <a:t>Affect </a:t>
            </a:r>
            <a:r>
              <a:rPr lang="en-US" dirty="0">
                <a:latin typeface="Arial" panose="020B0604020202020204" pitchFamily="34" charset="0"/>
                <a:cs typeface="Arial" panose="020B0604020202020204" pitchFamily="34" charset="0"/>
              </a:rPr>
              <a:t>is a generic term that covers a broad range of feelings people experience. This includes both emotions and moods. </a:t>
            </a:r>
            <a:r>
              <a:rPr lang="en-US" b="1" i="0" dirty="0">
                <a:latin typeface="Arial" panose="020B0604020202020204" pitchFamily="34" charset="0"/>
                <a:cs typeface="Arial" panose="020B0604020202020204" pitchFamily="34" charset="0"/>
              </a:rPr>
              <a:t>Emotions</a:t>
            </a:r>
            <a:r>
              <a:rPr lang="en-US" dirty="0">
                <a:latin typeface="Arial" panose="020B0604020202020204" pitchFamily="34" charset="0"/>
                <a:cs typeface="Arial" panose="020B0604020202020204" pitchFamily="34" charset="0"/>
              </a:rPr>
              <a:t> are intense feelings that are directed at someone or something. </a:t>
            </a:r>
            <a:r>
              <a:rPr lang="en-US" b="1" i="0" dirty="0">
                <a:latin typeface="Arial" panose="020B0604020202020204" pitchFamily="34" charset="0"/>
                <a:cs typeface="Arial" panose="020B0604020202020204" pitchFamily="34" charset="0"/>
              </a:rPr>
              <a:t>Moods</a:t>
            </a:r>
            <a:r>
              <a:rPr lang="en-US" dirty="0">
                <a:latin typeface="Arial" panose="020B0604020202020204" pitchFamily="34" charset="0"/>
                <a:cs typeface="Arial" panose="020B0604020202020204" pitchFamily="34" charset="0"/>
              </a:rPr>
              <a:t> are the feelings that tend to be less intense than emotions and that lack a contextual stimulus.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Notes read: Affect is defined as a broad range of feelings that people experience. More general where the two main dimension-positive affect and negative affect that are composed of multiple specific emotions. Affect can be experienced in the form of emotions or mood. </a:t>
            </a:r>
          </a:p>
          <a:p>
            <a:pPr eaLnBrk="1" hangingPunct="1">
              <a:spcBef>
                <a:spcPct val="0"/>
              </a:spcBef>
            </a:pPr>
            <a:r>
              <a:rPr lang="en-US" dirty="0">
                <a:latin typeface="Arial" panose="020B0604020202020204" pitchFamily="34" charset="0"/>
                <a:cs typeface="Arial" panose="020B0604020202020204" pitchFamily="34" charset="0"/>
              </a:rPr>
              <a:t>Emotions are caused by specific event. Very brief in duration which lasts for seconds or minutes. Specific and numerous in nature and many specific emotions such as anger, fear, sadness, happiness, disgust and surprise. Usually accompanies by distinct facial expressions. </a:t>
            </a:r>
          </a:p>
          <a:p>
            <a:pPr eaLnBrk="1" hangingPunct="1">
              <a:spcBef>
                <a:spcPct val="0"/>
              </a:spcBef>
            </a:pPr>
            <a:r>
              <a:rPr lang="en-US" dirty="0">
                <a:latin typeface="Arial" panose="020B0604020202020204" pitchFamily="34" charset="0"/>
                <a:cs typeface="Arial" panose="020B0604020202020204" pitchFamily="34" charset="0"/>
              </a:rPr>
              <a:t>Moods: Cause is often general and unclear, last longer that emotions which lasts for hours or days and are generally not indicated by distinct expressions.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23507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Though</a:t>
            </a:r>
            <a:r>
              <a:rPr lang="en-US" baseline="0" dirty="0">
                <a:latin typeface="Arial" panose="020B0604020202020204" pitchFamily="34" charset="0"/>
                <a:cs typeface="Arial" panose="020B0604020202020204" pitchFamily="34" charset="0"/>
              </a:rPr>
              <a:t> n</a:t>
            </a:r>
            <a:r>
              <a:rPr lang="en-US" dirty="0">
                <a:latin typeface="Arial" panose="020B0604020202020204" pitchFamily="34" charset="0"/>
                <a:cs typeface="Arial" panose="020B0604020202020204" pitchFamily="34" charset="0"/>
              </a:rPr>
              <a:t>ot all psychologists agree, there do seem to be six basic emotions that emerge in studies: anger, fear, sadness, happiness, disgust, and surprise. All other emotions fall under these six categories.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09028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dirty="0">
                <a:latin typeface="Arial" panose="020B0604020202020204" pitchFamily="34" charset="0"/>
                <a:cs typeface="Arial" panose="020B0604020202020204" pitchFamily="34" charset="0"/>
              </a:rPr>
              <a:t>Researchers have been studying what are called </a:t>
            </a:r>
            <a:r>
              <a:rPr lang="en-US" b="1" dirty="0">
                <a:latin typeface="Arial" panose="020B0604020202020204" pitchFamily="34" charset="0"/>
                <a:cs typeface="Arial" panose="020B0604020202020204" pitchFamily="34" charset="0"/>
              </a:rPr>
              <a:t>moral emotions</a:t>
            </a:r>
            <a:r>
              <a:rPr lang="en-US" dirty="0">
                <a:latin typeface="Arial" panose="020B0604020202020204" pitchFamily="34" charset="0"/>
                <a:cs typeface="Arial" panose="020B0604020202020204" pitchFamily="34" charset="0"/>
              </a:rPr>
              <a:t>; that is, emotions that have moral implications because of our instant judgment of the situation that evokes them. Interestingly, research indicates that our responses to moral emotions differ from our responses to other emotions.</a:t>
            </a:r>
          </a:p>
          <a:p>
            <a:pPr marL="0" lvl="2"/>
            <a:r>
              <a:rPr lang="en-US" dirty="0">
                <a:latin typeface="Arial" panose="020B0604020202020204" pitchFamily="34" charset="0"/>
                <a:cs typeface="Arial" panose="020B0604020202020204" pitchFamily="34" charset="0"/>
              </a:rPr>
              <a:t>Moral emotions are developed during childhood as children learn moral norms and standards, so they depend upon the situation and norms more so than other emotions.</a:t>
            </a:r>
          </a:p>
          <a:p>
            <a:pPr marL="0" lvl="2"/>
            <a:r>
              <a:rPr lang="en-US" dirty="0">
                <a:latin typeface="Arial" panose="020B0604020202020204" pitchFamily="34" charset="0"/>
                <a:cs typeface="Arial" panose="020B0604020202020204" pitchFamily="34" charset="0"/>
              </a:rPr>
              <a:t>Because morality is a construct that differs between cultures, so do moral emotions. Therefore, we need to be aware of the moral aspects of situations that trigger our emotions and make certain we understand the context before we act, especially in the workplace.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73049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Our basic moods carry positive and negative affects. They cannot be neutral. Emotions are grouped into general mood states as shown in Exhibit 4.2. These states impact how employees perceive reality;</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thereby, the moods can impact the work of employees.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It has a circle divided in eight parts by a pair of dotted lines that runs horizontal and vertical and a pair of straight lines that run diagonal. Data in the clockwise direction is as follows. Alert, excited, elated, and happy are labeled high positive affect. Content, serene, relaxed, and calm are labeled low negative affect. Fatigued, bored, depressed, and sad are labeled low positive affect. Upset, stressed, nervous and tense are labeled high negative affect.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420124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dirty="0">
                <a:latin typeface="Times New Roman" panose="02020603050405020304" pitchFamily="18" charset="0"/>
                <a:cs typeface="Times New Roman" panose="02020603050405020304" pitchFamily="18" charset="0"/>
              </a:rPr>
              <a:t>As if it weren’t complex enough to consider the many distinct emotions and moods a person might identify, the reality is that we all experience moods and emotions differently. </a:t>
            </a:r>
          </a:p>
          <a:p>
            <a:pPr marL="0" lvl="2"/>
            <a:r>
              <a:rPr lang="en-US" dirty="0">
                <a:latin typeface="Times New Roman" panose="02020603050405020304" pitchFamily="18" charset="0"/>
                <a:cs typeface="Times New Roman" panose="02020603050405020304" pitchFamily="18" charset="0"/>
              </a:rPr>
              <a:t>For most people, positive moods are somewhat more common than negative moods. Indeed, research finds a </a:t>
            </a:r>
            <a:r>
              <a:rPr lang="en-US" b="1" dirty="0">
                <a:latin typeface="Times New Roman" panose="02020603050405020304" pitchFamily="18" charset="0"/>
                <a:cs typeface="Times New Roman" panose="02020603050405020304" pitchFamily="18" charset="0"/>
              </a:rPr>
              <a:t>positivity offset</a:t>
            </a:r>
            <a:r>
              <a:rPr lang="en-US" dirty="0">
                <a:latin typeface="Times New Roman" panose="02020603050405020304" pitchFamily="18" charset="0"/>
                <a:cs typeface="Times New Roman" panose="02020603050405020304" pitchFamily="18" charset="0"/>
              </a:rPr>
              <a:t>, meaning that at zero input (when nothing in particular is going on), most individuals experience a mildly positive mood. </a:t>
            </a:r>
          </a:p>
          <a:p>
            <a:pPr marL="0" lvl="2"/>
            <a:r>
              <a:rPr lang="en-US" dirty="0">
                <a:latin typeface="Times New Roman" panose="02020603050405020304" pitchFamily="18" charset="0"/>
                <a:cs typeface="Times New Roman" panose="02020603050405020304" pitchFamily="18" charset="0"/>
              </a:rPr>
              <a:t>Does the degree to which people experience positive and negative emotions vary across cultures? Yes (see the OB Poll). </a:t>
            </a:r>
          </a:p>
          <a:p>
            <a:pPr marL="0" lvl="2"/>
            <a:r>
              <a:rPr lang="en-US" dirty="0">
                <a:latin typeface="Times New Roman" panose="02020603050405020304" pitchFamily="18" charset="0"/>
                <a:cs typeface="Times New Roman" panose="02020603050405020304" pitchFamily="18" charset="0"/>
              </a:rPr>
              <a:t>People in most cultures appear to experience certain positive and negative emotions, and people interpret them in much the same way worldwide. </a:t>
            </a:r>
          </a:p>
          <a:p>
            <a:pPr marL="0" lvl="2"/>
            <a:r>
              <a:rPr lang="en-US" dirty="0">
                <a:latin typeface="Times New Roman" panose="02020603050405020304" pitchFamily="18" charset="0"/>
                <a:cs typeface="Times New Roman" panose="02020603050405020304" pitchFamily="18" charset="0"/>
              </a:rPr>
              <a:t>However, an individual’s experience of emotions appears to be culturally shaped.</a:t>
            </a:r>
          </a:p>
          <a:p>
            <a:pPr marL="0" lvl="2"/>
            <a:endParaRPr lang="en-US" dirty="0">
              <a:latin typeface="Times New Roman" panose="02020603050405020304" pitchFamily="18" charset="0"/>
              <a:cs typeface="Times New Roman" panose="02020603050405020304" pitchFamily="18" charset="0"/>
            </a:endParaRPr>
          </a:p>
          <a:p>
            <a:pPr marL="0" lvl="2"/>
            <a:r>
              <a:rPr lang="en-US" dirty="0">
                <a:latin typeface="Times New Roman" panose="02020603050405020304" pitchFamily="18" charset="0"/>
                <a:cs typeface="Times New Roman" panose="02020603050405020304" pitchFamily="18" charset="0"/>
              </a:rPr>
              <a:t>Long Description:</a:t>
            </a:r>
          </a:p>
          <a:p>
            <a:pPr marL="0" lvl="2"/>
            <a:r>
              <a:rPr lang="en-US" dirty="0"/>
              <a:t>The horizontal axis is labeled with different states and ranges from most emotional societies to least emotional societies. The vertical axis is labeled percentage of people who reported experiencing emotions on a daily basis and the notes read respondents in 148 countries worldwide during 2014 were asked whether they experienced five positive which includes well-rested, treated with respect, enjoyment, smiling and laughing, learning or doing something interesting, and five negative emotions like anger, stress, sadness, physical pain, worry, daily. The data from the graph in the format country: percentage is as follows. Bolivia: 59 percent. United States: 56 percent. United Kingdom: 51 percent. India: 48 percent. China: 45 percent. Russia: 40 percent. Bangladesh: 37 percent. An image of a women standing with her ears closed is placed between the bars China and Russia. </a:t>
            </a:r>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81662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Do emotions make us irrational? There are some who think that emotions are linked to irrationality and that expressing emotions in public may be damaging to your career or status. However, research has shown that emotions are necessary for rational thinking. They help us make better decisions and help us understand the world around us. If we are going to make decisions, we need to incorporate both thinking and feeling.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484218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charset="0"/>
              </a:rPr>
              <a:t>There are many things that impact our moods and emotions. Personality is a key component and will definitely impact the intensity of the emotions we feel. The day and time of the week is a common pattern for all of us as well.</a:t>
            </a:r>
            <a:r>
              <a:rPr lang="en-US" baseline="0" dirty="0">
                <a:latin typeface="Arial" charset="0"/>
              </a:rPr>
              <a:t> </a:t>
            </a:r>
          </a:p>
          <a:p>
            <a:pPr eaLnBrk="1" hangingPunct="1">
              <a:spcBef>
                <a:spcPct val="0"/>
              </a:spcBef>
            </a:pPr>
            <a:endParaRPr lang="en-US" baseline="0" dirty="0">
              <a:latin typeface="Arial" charset="0"/>
            </a:endParaRPr>
          </a:p>
          <a:p>
            <a:pPr eaLnBrk="1" hangingPunct="1">
              <a:spcBef>
                <a:spcPct val="0"/>
              </a:spcBef>
            </a:pPr>
            <a:r>
              <a:rPr lang="en-US" dirty="0">
                <a:latin typeface="Arial" charset="0"/>
              </a:rPr>
              <a:t>Exhibit 4.3 in your text shows the results of recent research related to time of day. Positive emotions have their greatest effect in mid-morning and then remain stable before rising again until midnight.</a:t>
            </a:r>
          </a:p>
          <a:p>
            <a:pPr eaLnBrk="1" hangingPunct="1">
              <a:spcBef>
                <a:spcPct val="0"/>
              </a:spcBef>
            </a:pPr>
            <a:endParaRPr lang="en-US" dirty="0">
              <a:latin typeface="Arial"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charset="0"/>
              </a:rPr>
              <a:t>In Exhibit 4.4, we can see how the day of the week affects emotions. As the week progresses, positive effects of emotions increases while negative effects decrease. So positive emotions are considerably higher toward the end of the week than they are at the beginning. This tends to be true among many cultures.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600917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600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a:extLst>
              <a:ext uri="{FF2B5EF4-FFF2-40B4-BE49-F238E27FC236}">
                <a16:creationId xmlns:a16="http://schemas.microsoft.com/office/drawing/2014/main" id="{BECE0129-8269-41AF-B215-F4C1BDAD0E25}"/>
              </a:ext>
            </a:extLst>
          </p:cNvPr>
          <p:cNvSpPr>
            <a:spLocks noGrp="1"/>
          </p:cNvSpPr>
          <p:nvPr>
            <p:ph sz="quarter" idx="13"/>
          </p:nvPr>
        </p:nvSpPr>
        <p:spPr>
          <a:xfrm>
            <a:off x="457200" y="3429000"/>
            <a:ext cx="8153400" cy="109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9463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12624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58340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
        <p:nvSpPr>
          <p:cNvPr id="5" name="Content Placeholder 4">
            <a:extLst>
              <a:ext uri="{FF2B5EF4-FFF2-40B4-BE49-F238E27FC236}">
                <a16:creationId xmlns:a16="http://schemas.microsoft.com/office/drawing/2014/main" id="{06D13948-90CB-4F47-AE53-B35F3B72B112}"/>
              </a:ext>
            </a:extLst>
          </p:cNvPr>
          <p:cNvSpPr>
            <a:spLocks noGrp="1"/>
          </p:cNvSpPr>
          <p:nvPr>
            <p:ph sz="quarter" idx="14"/>
          </p:nvPr>
        </p:nvSpPr>
        <p:spPr>
          <a:xfrm>
            <a:off x="762000" y="4495800"/>
            <a:ext cx="7707313"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8718C11E-7816-4EB6-A0C4-AF5C2C25D1FF}"/>
              </a:ext>
            </a:extLst>
          </p:cNvPr>
          <p:cNvSpPr>
            <a:spLocks noGrp="1"/>
          </p:cNvSpPr>
          <p:nvPr>
            <p:ph sz="quarter" idx="15"/>
          </p:nvPr>
        </p:nvSpPr>
        <p:spPr>
          <a:xfrm>
            <a:off x="762000" y="5334000"/>
            <a:ext cx="7707313"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468838"/>
            <a:ext cx="8229600" cy="590349"/>
          </a:xfrm>
        </p:spPr>
        <p:txBody>
          <a:bodyPr tIns="18000" bIns="18000" anchor="ctr" anchorCtr="0">
            <a:spAutoFit/>
          </a:bodyPr>
          <a:lstStyle>
            <a:lvl1pPr>
              <a:defRPr sz="3600">
                <a:latin typeface="+mj-lt"/>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555915"/>
            <a:ext cx="8229600" cy="342815"/>
          </a:xfrm>
        </p:spPr>
        <p:txBody>
          <a:bodyPr tIns="18000" bIns="18000" anchor="ctr" anchorCtr="0">
            <a:spAutoFit/>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211088"/>
            <a:ext cx="8229600" cy="342815"/>
          </a:xfrm>
        </p:spPr>
        <p:txBody>
          <a:bodyPr tIns="18000" bIns="18000" anchor="ctr" anchorCtr="0">
            <a:spAutoFit/>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73698"/>
            <a:ext cx="914400" cy="416365"/>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737821"/>
            <a:ext cx="1143000" cy="364319"/>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737821"/>
            <a:ext cx="1143000" cy="364319"/>
          </a:xfrm>
        </p:spPr>
        <p:txBody>
          <a:bodyPr/>
          <a:lstStyle/>
          <a:p>
            <a:endParaRPr lang="en-IN"/>
          </a:p>
        </p:txBody>
      </p:sp>
      <p:sp>
        <p:nvSpPr>
          <p:cNvPr id="9" name="Content Placeholder 8">
            <a:extLst>
              <a:ext uri="{FF2B5EF4-FFF2-40B4-BE49-F238E27FC236}">
                <a16:creationId xmlns:a16="http://schemas.microsoft.com/office/drawing/2014/main" id="{73037D60-271C-4ACA-86B9-F314F8E234CB}"/>
              </a:ext>
            </a:extLst>
          </p:cNvPr>
          <p:cNvSpPr>
            <a:spLocks noGrp="1"/>
          </p:cNvSpPr>
          <p:nvPr>
            <p:ph sz="quarter" idx="17"/>
          </p:nvPr>
        </p:nvSpPr>
        <p:spPr>
          <a:xfrm>
            <a:off x="457200" y="2921735"/>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C36F9120-BF90-4165-B4F9-07AFE2F685D0}"/>
              </a:ext>
            </a:extLst>
          </p:cNvPr>
          <p:cNvSpPr>
            <a:spLocks noGrp="1"/>
          </p:cNvSpPr>
          <p:nvPr>
            <p:ph sz="quarter" idx="18"/>
          </p:nvPr>
        </p:nvSpPr>
        <p:spPr>
          <a:xfrm>
            <a:off x="457200" y="3631864"/>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D06DCFD7-CE5C-4A25-BBB5-7302F84DBCB6}"/>
              </a:ext>
            </a:extLst>
          </p:cNvPr>
          <p:cNvSpPr>
            <a:spLocks noGrp="1"/>
          </p:cNvSpPr>
          <p:nvPr>
            <p:ph sz="quarter" idx="19"/>
          </p:nvPr>
        </p:nvSpPr>
        <p:spPr>
          <a:xfrm>
            <a:off x="457200" y="4314032"/>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50C31129-EA22-4966-9F9A-361696F6B912}"/>
              </a:ext>
            </a:extLst>
          </p:cNvPr>
          <p:cNvSpPr>
            <a:spLocks noGrp="1"/>
          </p:cNvSpPr>
          <p:nvPr>
            <p:ph sz="quarter" idx="20"/>
          </p:nvPr>
        </p:nvSpPr>
        <p:spPr>
          <a:xfrm>
            <a:off x="457200" y="5006201"/>
            <a:ext cx="8229600" cy="342815"/>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B3988703-D0C6-46CC-A4AC-E1E6E8F8FE3B}"/>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8" r:id="rId15"/>
    <p:sldLayoutId id="2147483669" r:id="rId16"/>
    <p:sldLayoutId id="2147483670"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67032" y="874021"/>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84318" y="1385001"/>
            <a:ext cx="3751199" cy="4816208"/>
          </a:xfrm>
          <a:prstGeom prst="rect">
            <a:avLst/>
          </a:prstGeom>
        </p:spPr>
      </p:pic>
      <p:sp>
        <p:nvSpPr>
          <p:cNvPr id="4" name="Text Placeholder 3"/>
          <p:cNvSpPr>
            <a:spLocks noGrp="1"/>
          </p:cNvSpPr>
          <p:nvPr>
            <p:ph type="body" sz="quarter" idx="14"/>
          </p:nvPr>
        </p:nvSpPr>
        <p:spPr>
          <a:xfrm>
            <a:off x="4581832"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4</a:t>
            </a:r>
          </a:p>
        </p:txBody>
      </p:sp>
      <p:sp>
        <p:nvSpPr>
          <p:cNvPr id="5" name="Text Placeholder 4"/>
          <p:cNvSpPr>
            <a:spLocks noGrp="1"/>
          </p:cNvSpPr>
          <p:nvPr>
            <p:ph type="body" sz="quarter" idx="15"/>
          </p:nvPr>
        </p:nvSpPr>
        <p:spPr>
          <a:xfrm>
            <a:off x="4581832" y="4026407"/>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Emotions and Moods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2819400" y="6465276"/>
            <a:ext cx="58674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solidFill>
                  <a:schemeClr val="bg2"/>
                </a:solidFill>
                <a:cs typeface="Arial Narrow"/>
              </a:rPr>
              <a:t>Identify the Sources of Emotions and Moods</a:t>
            </a:r>
            <a:r>
              <a:rPr lang="en-US" b="0" dirty="0">
                <a:solidFill>
                  <a:schemeClr val="bg2"/>
                </a:solidFill>
                <a:cs typeface="Arial Narrow"/>
              </a:rPr>
              <a:t> </a:t>
            </a:r>
            <a:r>
              <a:rPr lang="en-US" sz="2800" dirty="0">
                <a:solidFill>
                  <a:schemeClr val="bg2"/>
                </a:solidFill>
                <a:cs typeface="Arial Narrow"/>
              </a:rPr>
              <a:t>(2 of 3)</a:t>
            </a:r>
            <a:endParaRPr lang="en-US" sz="2800" dirty="0">
              <a:solidFill>
                <a:schemeClr val="bg2"/>
              </a:solidFill>
            </a:endParaRPr>
          </a:p>
        </p:txBody>
      </p:sp>
      <p:sp>
        <p:nvSpPr>
          <p:cNvPr id="3" name="Content Placeholder 2"/>
          <p:cNvSpPr>
            <a:spLocks noGrp="1"/>
          </p:cNvSpPr>
          <p:nvPr>
            <p:ph idx="1"/>
          </p:nvPr>
        </p:nvSpPr>
        <p:spPr>
          <a:xfrm>
            <a:off x="457200" y="1600200"/>
            <a:ext cx="8229600" cy="3200295"/>
          </a:xfrm>
        </p:spPr>
        <p:txBody>
          <a:bodyPr tIns="18000" bIns="18000" anchor="ctr" anchorCtr="0">
            <a:spAutoFit/>
          </a:bodyPr>
          <a:lstStyle/>
          <a:p>
            <a:r>
              <a:rPr lang="en-US" sz="2400" b="1" dirty="0">
                <a:cs typeface="Arial" charset="0"/>
              </a:rPr>
              <a:t>Weather</a:t>
            </a:r>
          </a:p>
          <a:p>
            <a:pPr lvl="1"/>
            <a:r>
              <a:rPr lang="en-US" sz="2400" b="1" dirty="0">
                <a:cs typeface="Arial" charset="0"/>
              </a:rPr>
              <a:t>Illusory correlation</a:t>
            </a:r>
            <a:r>
              <a:rPr lang="en-US" sz="2400" dirty="0">
                <a:cs typeface="Arial" charset="0"/>
              </a:rPr>
              <a:t>—no effect. </a:t>
            </a:r>
          </a:p>
          <a:p>
            <a:r>
              <a:rPr lang="en-US" sz="2400" b="1" dirty="0">
                <a:cs typeface="Arial" charset="0"/>
              </a:rPr>
              <a:t>Stress</a:t>
            </a:r>
          </a:p>
          <a:p>
            <a:pPr lvl="1"/>
            <a:r>
              <a:rPr lang="en-US" sz="2400" dirty="0">
                <a:cs typeface="Arial" charset="0"/>
              </a:rPr>
              <a:t>Even low levels of constant stress can worsen moods.</a:t>
            </a:r>
          </a:p>
          <a:p>
            <a:pPr>
              <a:lnSpc>
                <a:spcPct val="90000"/>
              </a:lnSpc>
            </a:pPr>
            <a:r>
              <a:rPr lang="en-US" sz="2400" b="1" dirty="0">
                <a:cs typeface="Arial" charset="0"/>
              </a:rPr>
              <a:t>Social Interactions</a:t>
            </a:r>
          </a:p>
          <a:p>
            <a:pPr lvl="1"/>
            <a:r>
              <a:rPr lang="en-US" sz="2400" dirty="0">
                <a:cs typeface="Arial" charset="0"/>
              </a:rPr>
              <a:t>Negative interactions at work not only can affect your emotions at work, they can “spill over” into family life.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wrap="square" tIns="18000" bIns="18000" anchor="ctr" anchorCtr="0">
            <a:spAutoFit/>
          </a:bodyPr>
          <a:lstStyle/>
          <a:p>
            <a:r>
              <a:rPr lang="en-US" dirty="0">
                <a:cs typeface="Arial Narrow"/>
              </a:rPr>
              <a:t>Identify the Sources of Emotions and Moods </a:t>
            </a:r>
            <a:r>
              <a:rPr lang="en-US" sz="2800" dirty="0">
                <a:cs typeface="Arial Narrow"/>
              </a:rPr>
              <a:t>(3 of 3)</a:t>
            </a:r>
            <a:endParaRPr lang="en-US" sz="2800" dirty="0"/>
          </a:p>
        </p:txBody>
      </p:sp>
      <p:sp>
        <p:nvSpPr>
          <p:cNvPr id="3" name="Content Placeholder 2"/>
          <p:cNvSpPr>
            <a:spLocks noGrp="1"/>
          </p:cNvSpPr>
          <p:nvPr>
            <p:ph idx="1"/>
          </p:nvPr>
        </p:nvSpPr>
        <p:spPr>
          <a:xfrm>
            <a:off x="476864" y="1775034"/>
            <a:ext cx="8229600" cy="3237228"/>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Sleep</a:t>
            </a:r>
          </a:p>
          <a:p>
            <a:pPr lvl="1"/>
            <a:r>
              <a:rPr lang="en-US" sz="2400" dirty="0">
                <a:latin typeface="Arial" panose="020B0604020202020204" pitchFamily="34" charset="0"/>
                <a:cs typeface="Arial" panose="020B0604020202020204" pitchFamily="34" charset="0"/>
              </a:rPr>
              <a:t>Poor sleep quality increases negative affect.</a:t>
            </a:r>
          </a:p>
          <a:p>
            <a:r>
              <a:rPr lang="en-US" sz="2400" b="1" dirty="0">
                <a:latin typeface="Arial" panose="020B0604020202020204" pitchFamily="34" charset="0"/>
                <a:cs typeface="Arial" panose="020B0604020202020204" pitchFamily="34" charset="0"/>
              </a:rPr>
              <a:t>Exercise</a:t>
            </a:r>
          </a:p>
          <a:p>
            <a:pPr lvl="1"/>
            <a:r>
              <a:rPr lang="en-US" sz="2400" dirty="0">
                <a:latin typeface="Arial" panose="020B0604020202020204" pitchFamily="34" charset="0"/>
                <a:cs typeface="Arial" panose="020B0604020202020204" pitchFamily="34" charset="0"/>
              </a:rPr>
              <a:t>Does improve mood, especially for depressed people.</a:t>
            </a:r>
          </a:p>
          <a:p>
            <a:r>
              <a:rPr lang="en-US" sz="2400" b="1" dirty="0">
                <a:latin typeface="Arial" panose="020B0604020202020204" pitchFamily="34" charset="0"/>
                <a:cs typeface="Arial" panose="020B0604020202020204" pitchFamily="34" charset="0"/>
              </a:rPr>
              <a:t>Gender Identity</a:t>
            </a:r>
          </a:p>
          <a:p>
            <a:pPr lvl="1"/>
            <a:r>
              <a:rPr lang="en-US" sz="2400" dirty="0">
                <a:latin typeface="Arial" panose="020B0604020202020204" pitchFamily="34" charset="0"/>
                <a:cs typeface="Arial" panose="020B0604020202020204" pitchFamily="34" charset="0"/>
              </a:rPr>
              <a:t>Stereotypical perceptions of women as ‘emotional’ and men as ‘angry’ persist in the workplace.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32736"/>
            <a:ext cx="8229600" cy="1144347"/>
          </a:xfrm>
        </p:spPr>
        <p:txBody>
          <a:bodyPr tIns="18000" bIns="18000" anchor="ctr" anchorCtr="0">
            <a:spAutoFit/>
          </a:bodyPr>
          <a:lstStyle/>
          <a:p>
            <a:r>
              <a:rPr lang="en-US" dirty="0">
                <a:cs typeface="Arial Narrow"/>
              </a:rPr>
              <a:t>Show the Impact Emotional Labor Has on Employees </a:t>
            </a:r>
            <a:r>
              <a:rPr lang="en-US" sz="2800" dirty="0">
                <a:cs typeface="Arial Narrow"/>
              </a:rPr>
              <a:t>(1 of 2)</a:t>
            </a:r>
            <a:endParaRPr lang="en-US" sz="2800" dirty="0"/>
          </a:p>
        </p:txBody>
      </p:sp>
      <p:sp>
        <p:nvSpPr>
          <p:cNvPr id="3" name="Content Placeholder 2"/>
          <p:cNvSpPr>
            <a:spLocks noGrp="1"/>
          </p:cNvSpPr>
          <p:nvPr>
            <p:ph idx="1"/>
          </p:nvPr>
        </p:nvSpPr>
        <p:spPr>
          <a:xfrm>
            <a:off x="476864" y="1590368"/>
            <a:ext cx="8229600" cy="4193456"/>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Emotional labor:</a:t>
            </a:r>
            <a:r>
              <a:rPr lang="en-US" sz="2400" dirty="0">
                <a:latin typeface="Arial" panose="020B0604020202020204" pitchFamily="34" charset="0"/>
                <a:cs typeface="Arial" panose="020B0604020202020204" pitchFamily="34" charset="0"/>
              </a:rPr>
              <a:t> an employee’s expression of organizationally desired emotions during interpersonal transactions at work.</a:t>
            </a:r>
          </a:p>
          <a:p>
            <a:r>
              <a:rPr lang="en-US" sz="2400" dirty="0">
                <a:latin typeface="Arial" panose="020B0604020202020204" pitchFamily="34" charset="0"/>
                <a:cs typeface="Arial" panose="020B0604020202020204" pitchFamily="34" charset="0"/>
              </a:rPr>
              <a:t>Types of Emotions</a:t>
            </a:r>
          </a:p>
          <a:p>
            <a:pPr lvl="1"/>
            <a:r>
              <a:rPr lang="en-US" sz="2400" b="1" dirty="0">
                <a:latin typeface="Arial" panose="020B0604020202020204" pitchFamily="34" charset="0"/>
                <a:cs typeface="Arial" panose="020B0604020202020204" pitchFamily="34" charset="0"/>
              </a:rPr>
              <a:t>Felt:</a:t>
            </a:r>
            <a:r>
              <a:rPr lang="en-US" sz="2400" dirty="0">
                <a:latin typeface="Arial" panose="020B0604020202020204" pitchFamily="34" charset="0"/>
                <a:cs typeface="Arial" panose="020B0604020202020204" pitchFamily="34" charset="0"/>
              </a:rPr>
              <a:t> the individual’s actual emotions.</a:t>
            </a:r>
          </a:p>
          <a:p>
            <a:pPr lvl="1"/>
            <a:r>
              <a:rPr lang="en-US" sz="2400" b="1" dirty="0">
                <a:latin typeface="Arial" panose="020B0604020202020204" pitchFamily="34" charset="0"/>
                <a:cs typeface="Arial" panose="020B0604020202020204" pitchFamily="34" charset="0"/>
              </a:rPr>
              <a:t>Displayed:</a:t>
            </a:r>
            <a:r>
              <a:rPr lang="en-US" sz="2400" dirty="0">
                <a:latin typeface="Arial" panose="020B0604020202020204" pitchFamily="34" charset="0"/>
                <a:cs typeface="Arial" panose="020B0604020202020204" pitchFamily="34" charset="0"/>
              </a:rPr>
              <a:t> required or appropriate emotions.</a:t>
            </a:r>
          </a:p>
          <a:p>
            <a:pPr lvl="2"/>
            <a:r>
              <a:rPr lang="en-US" sz="2400" b="1" dirty="0">
                <a:latin typeface="Arial" panose="020B0604020202020204" pitchFamily="34" charset="0"/>
                <a:cs typeface="Arial" panose="020B0604020202020204" pitchFamily="34" charset="0"/>
              </a:rPr>
              <a:t>Surface acting: </a:t>
            </a:r>
            <a:r>
              <a:rPr lang="en-US" sz="2400" dirty="0">
                <a:latin typeface="Arial" panose="020B0604020202020204" pitchFamily="34" charset="0"/>
                <a:cs typeface="Arial" panose="020B0604020202020204" pitchFamily="34" charset="0"/>
              </a:rPr>
              <a:t>hiding feelings and foregoing emotional expressions in response to display rules.</a:t>
            </a:r>
          </a:p>
          <a:p>
            <a:pPr lvl="2"/>
            <a:r>
              <a:rPr lang="en-US" sz="2400" b="1" dirty="0">
                <a:latin typeface="Arial" panose="020B0604020202020204" pitchFamily="34" charset="0"/>
                <a:cs typeface="Arial" panose="020B0604020202020204" pitchFamily="34" charset="0"/>
              </a:rPr>
              <a:t>Deep acting:</a:t>
            </a:r>
            <a:r>
              <a:rPr lang="en-US" sz="2400" dirty="0">
                <a:latin typeface="Arial" panose="020B0604020202020204" pitchFamily="34" charset="0"/>
                <a:cs typeface="Arial" panose="020B0604020202020204" pitchFamily="34" charset="0"/>
              </a:rPr>
              <a:t> trying to modify true inner feelings based on display rules.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32736"/>
            <a:ext cx="8209936" cy="1144347"/>
          </a:xfrm>
        </p:spPr>
        <p:txBody>
          <a:bodyPr wrap="square" tIns="18000" bIns="18000" anchor="ctr" anchorCtr="0">
            <a:spAutoFit/>
          </a:bodyPr>
          <a:lstStyle/>
          <a:p>
            <a:r>
              <a:rPr lang="en-US" dirty="0">
                <a:cs typeface="Arial Narrow"/>
              </a:rPr>
              <a:t>Show the Impact Emotional Labor Has on Employees </a:t>
            </a:r>
            <a:r>
              <a:rPr lang="en-US" sz="2800" dirty="0">
                <a:cs typeface="Arial Narrow"/>
              </a:rPr>
              <a:t>(2 of 2)</a:t>
            </a:r>
            <a:endParaRPr lang="en-US" sz="2800" dirty="0"/>
          </a:p>
        </p:txBody>
      </p:sp>
      <p:sp>
        <p:nvSpPr>
          <p:cNvPr id="3" name="Content Placeholder 2"/>
          <p:cNvSpPr>
            <a:spLocks noGrp="1"/>
          </p:cNvSpPr>
          <p:nvPr>
            <p:ph idx="1"/>
          </p:nvPr>
        </p:nvSpPr>
        <p:spPr>
          <a:xfrm>
            <a:off x="476864" y="1600200"/>
            <a:ext cx="8209936" cy="1959955"/>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Emotional dissonance: </a:t>
            </a:r>
            <a:r>
              <a:rPr lang="en-US" sz="2400" dirty="0">
                <a:latin typeface="Arial" panose="020B0604020202020204" pitchFamily="34" charset="0"/>
                <a:cs typeface="Arial" panose="020B0604020202020204" pitchFamily="34" charset="0"/>
              </a:rPr>
              <a:t>Inconsistencies between the emotions people feel and the emotions they project.</a:t>
            </a:r>
          </a:p>
          <a:p>
            <a:pPr lvl="1"/>
            <a:r>
              <a:rPr lang="en-US" sz="2400" dirty="0">
                <a:latin typeface="Arial" panose="020B0604020202020204" pitchFamily="34" charset="0"/>
                <a:cs typeface="Arial" panose="020B0604020202020204" pitchFamily="34" charset="0"/>
              </a:rPr>
              <a:t>Long-term emotional dissonance is a predictor for job burnout, declines in job performance, and lower job satisfaction.</a:t>
            </a:r>
          </a:p>
        </p:txBody>
      </p:sp>
    </p:spTree>
    <p:extLst>
      <p:ext uri="{BB962C8B-B14F-4D97-AF65-F5344CB8AC3E}">
        <p14:creationId xmlns:p14="http://schemas.microsoft.com/office/powerpoint/2010/main" val="231573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Describe Affective Events Theory</a:t>
            </a:r>
            <a:endParaRPr lang="en-US" b="0" dirty="0"/>
          </a:p>
        </p:txBody>
      </p:sp>
      <p:sp>
        <p:nvSpPr>
          <p:cNvPr id="3" name="Content Placeholder 2"/>
          <p:cNvSpPr>
            <a:spLocks noGrp="1"/>
          </p:cNvSpPr>
          <p:nvPr>
            <p:ph idx="1"/>
          </p:nvPr>
        </p:nvSpPr>
        <p:spPr>
          <a:xfrm>
            <a:off x="476864" y="1079893"/>
            <a:ext cx="8209936" cy="351422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Affective events theory (</a:t>
            </a:r>
            <a:r>
              <a:rPr lang="en-US" sz="2400" b="1" spc="-300" dirty="0">
                <a:latin typeface="Arial" panose="020B0604020202020204" pitchFamily="34" charset="0"/>
                <a:cs typeface="Arial" panose="020B0604020202020204" pitchFamily="34" charset="0"/>
              </a:rPr>
              <a:t>A E </a:t>
            </a:r>
            <a:r>
              <a:rPr lang="en-US" sz="2400" b="1" dirty="0">
                <a:latin typeface="Arial" panose="020B0604020202020204" pitchFamily="34" charset="0"/>
                <a:cs typeface="Arial" panose="020B0604020202020204" pitchFamily="34" charset="0"/>
              </a:rPr>
              <a:t>T): </a:t>
            </a:r>
            <a:r>
              <a:rPr lang="en-US" sz="2400" dirty="0">
                <a:latin typeface="Arial" panose="020B0604020202020204" pitchFamily="34" charset="0"/>
                <a:cs typeface="Arial" panose="020B0604020202020204" pitchFamily="34" charset="0"/>
              </a:rPr>
              <a:t>employees react emotionally to things that happen to them at work and this influences job performance and satisfaction.</a:t>
            </a:r>
          </a:p>
          <a:p>
            <a:pPr marL="787400" lvl="1" indent="-342900"/>
            <a:r>
              <a:rPr lang="en-US" sz="2400" dirty="0">
                <a:latin typeface="Arial" panose="020B0604020202020204" pitchFamily="34" charset="0"/>
                <a:cs typeface="Arial" panose="020B0604020202020204" pitchFamily="34" charset="0"/>
              </a:rPr>
              <a:t>Emotions provide valuable insights into how workplace events influence employee performance and satisfaction. </a:t>
            </a:r>
          </a:p>
          <a:p>
            <a:pPr marL="787400" lvl="1" indent="-342900"/>
            <a:r>
              <a:rPr lang="en-US" sz="2400" dirty="0">
                <a:latin typeface="Arial" panose="020B0604020202020204" pitchFamily="34" charset="0"/>
                <a:cs typeface="Arial" panose="020B0604020202020204" pitchFamily="34" charset="0"/>
              </a:rPr>
              <a:t>Employees and managers shouldn’t ignore emotions or the events that cause them, even when they appear minor, because they accumulate.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09936" cy="590349"/>
          </a:xfrm>
        </p:spPr>
        <p:txBody>
          <a:bodyPr wrap="square" tIns="18000" bIns="18000" anchor="ctr" anchorCtr="0">
            <a:spAutoFit/>
          </a:bodyPr>
          <a:lstStyle/>
          <a:p>
            <a:r>
              <a:rPr lang="en-US" dirty="0">
                <a:cs typeface="Arial Narrow"/>
              </a:rPr>
              <a:t>Describe Emotional Intelligence </a:t>
            </a:r>
            <a:r>
              <a:rPr lang="en-US" sz="2800" dirty="0">
                <a:cs typeface="Arial Narrow"/>
              </a:rPr>
              <a:t>(1 of 2)</a:t>
            </a:r>
            <a:endParaRPr lang="en-US" sz="2800" dirty="0"/>
          </a:p>
        </p:txBody>
      </p:sp>
      <p:sp>
        <p:nvSpPr>
          <p:cNvPr id="3" name="Content Placeholder 2"/>
          <p:cNvSpPr>
            <a:spLocks noGrp="1"/>
          </p:cNvSpPr>
          <p:nvPr>
            <p:ph idx="1"/>
          </p:nvPr>
        </p:nvSpPr>
        <p:spPr>
          <a:xfrm>
            <a:off x="476864" y="1084638"/>
            <a:ext cx="8209936" cy="405683"/>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Emotional Intelligence:</a:t>
            </a:r>
          </a:p>
        </p:txBody>
      </p:sp>
      <p:sp>
        <p:nvSpPr>
          <p:cNvPr id="4" name="Content Placeholder 3">
            <a:extLst>
              <a:ext uri="{FF2B5EF4-FFF2-40B4-BE49-F238E27FC236}">
                <a16:creationId xmlns:a16="http://schemas.microsoft.com/office/drawing/2014/main" id="{954A00B2-47E2-4A69-A52A-71AD9E0ED915}"/>
              </a:ext>
            </a:extLst>
          </p:cNvPr>
          <p:cNvSpPr>
            <a:spLocks noGrp="1"/>
          </p:cNvSpPr>
          <p:nvPr>
            <p:ph sz="quarter" idx="13"/>
          </p:nvPr>
        </p:nvSpPr>
        <p:spPr>
          <a:xfrm>
            <a:off x="476864" y="1693652"/>
            <a:ext cx="8209936" cy="2113843"/>
          </a:xfrm>
        </p:spPr>
        <p:txBody>
          <a:bodyPr wrap="square" tIns="18000" bIns="18000" anchor="ctr" anchorCtr="0">
            <a:spAutoFit/>
          </a:bodyPr>
          <a:lstStyle/>
          <a:p>
            <a:pPr marL="284162" indent="0">
              <a:buNone/>
              <a:defRPr/>
            </a:pPr>
            <a:r>
              <a:rPr lang="en-US" sz="2400" dirty="0">
                <a:latin typeface="Arial" panose="020B0604020202020204" pitchFamily="34" charset="0"/>
                <a:cs typeface="Arial" panose="020B0604020202020204" pitchFamily="34" charset="0"/>
              </a:rPr>
              <a:t>A person’s ability to:</a:t>
            </a:r>
          </a:p>
          <a:p>
            <a:pPr lvl="1">
              <a:defRPr/>
            </a:pPr>
            <a:r>
              <a:rPr lang="en-US" sz="2400" dirty="0">
                <a:latin typeface="Arial" panose="020B0604020202020204" pitchFamily="34" charset="0"/>
                <a:cs typeface="Arial" panose="020B0604020202020204" pitchFamily="34" charset="0"/>
              </a:rPr>
              <a:t>Perceive emotions in the self and others.</a:t>
            </a:r>
          </a:p>
          <a:p>
            <a:pPr lvl="1">
              <a:defRPr/>
            </a:pPr>
            <a:r>
              <a:rPr lang="en-US" sz="2400" dirty="0">
                <a:latin typeface="Arial" panose="020B0604020202020204" pitchFamily="34" charset="0"/>
                <a:cs typeface="Arial" panose="020B0604020202020204" pitchFamily="34" charset="0"/>
              </a:rPr>
              <a:t>Understand the meaning of these emotions.</a:t>
            </a:r>
          </a:p>
          <a:p>
            <a:pPr lvl="1">
              <a:defRPr/>
            </a:pPr>
            <a:r>
              <a:rPr lang="en-US" sz="2400" dirty="0">
                <a:latin typeface="Arial" panose="020B0604020202020204" pitchFamily="34" charset="0"/>
                <a:cs typeface="Arial" panose="020B0604020202020204" pitchFamily="34" charset="0"/>
              </a:rPr>
              <a:t>Regulate one’s emotions accordingly in a cascading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DB96C4D-37CE-4849-A0B1-ABA4E36E1B62}"/>
              </a:ext>
            </a:extLst>
          </p:cNvPr>
          <p:cNvSpPr>
            <a:spLocks noGrp="1"/>
          </p:cNvSpPr>
          <p:nvPr>
            <p:ph type="title"/>
          </p:nvPr>
        </p:nvSpPr>
        <p:spPr>
          <a:xfrm>
            <a:off x="476864" y="144374"/>
            <a:ext cx="8229600" cy="590349"/>
          </a:xfrm>
        </p:spPr>
        <p:txBody>
          <a:bodyPr>
            <a:spAutoFit/>
          </a:bodyPr>
          <a:lstStyle/>
          <a:p>
            <a:r>
              <a:rPr lang="en-US" sz="3600" dirty="0">
                <a:latin typeface="+mj-lt"/>
                <a:cs typeface="Arial Narrow"/>
              </a:rPr>
              <a:t>Describe Emotional Intelligence </a:t>
            </a:r>
            <a:r>
              <a:rPr lang="en-US" sz="2800" dirty="0">
                <a:latin typeface="+mj-lt"/>
                <a:cs typeface="Arial Narrow"/>
              </a:rPr>
              <a:t>(2 of 2)</a:t>
            </a:r>
            <a:endParaRPr lang="en-IN" dirty="0"/>
          </a:p>
        </p:txBody>
      </p:sp>
      <p:sp>
        <p:nvSpPr>
          <p:cNvPr id="12" name="Content Placeholder 11">
            <a:extLst>
              <a:ext uri="{FF2B5EF4-FFF2-40B4-BE49-F238E27FC236}">
                <a16:creationId xmlns:a16="http://schemas.microsoft.com/office/drawing/2014/main" id="{6277FB11-6F4A-400F-81EC-97A3274B8F8D}"/>
              </a:ext>
            </a:extLst>
          </p:cNvPr>
          <p:cNvSpPr>
            <a:spLocks noGrp="1"/>
          </p:cNvSpPr>
          <p:nvPr>
            <p:ph idx="1"/>
          </p:nvPr>
        </p:nvSpPr>
        <p:spPr>
          <a:xfrm>
            <a:off x="476864" y="1081548"/>
            <a:ext cx="8209936" cy="405683"/>
          </a:xfrm>
        </p:spPr>
        <p:txBody>
          <a:bodyPr>
            <a:spAutoFit/>
          </a:bodyPr>
          <a:lstStyle/>
          <a:p>
            <a:pPr marL="0" indent="0">
              <a:buNone/>
            </a:pPr>
            <a:r>
              <a:rPr lang="en-US" sz="2400" b="1">
                <a:latin typeface="Arial" panose="020B0604020202020204" pitchFamily="34" charset="0"/>
                <a:cs typeface="Arial" panose="020B0604020202020204" pitchFamily="34" charset="0"/>
              </a:rPr>
              <a:t>Exhibit 4.5 </a:t>
            </a:r>
            <a:r>
              <a:rPr lang="en-US" sz="2400">
                <a:latin typeface="Arial" panose="020B0604020202020204" pitchFamily="34" charset="0"/>
                <a:cs typeface="Arial" panose="020B0604020202020204" pitchFamily="34" charset="0"/>
              </a:rPr>
              <a:t>A Cascading Model of Emotional Intelligence</a:t>
            </a:r>
          </a:p>
        </p:txBody>
      </p:sp>
      <p:pic>
        <p:nvPicPr>
          <p:cNvPr id="22" name="Picture Placeholder 21" descr="A flowchart shows a cascading model of emotional intelligence.&#10;Long description is available in notes, press F6">
            <a:extLst>
              <a:ext uri="{FF2B5EF4-FFF2-40B4-BE49-F238E27FC236}">
                <a16:creationId xmlns:a16="http://schemas.microsoft.com/office/drawing/2014/main" id="{B71AFDAE-C3BC-4115-980A-712FF267B74B}"/>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978734" y="1791709"/>
            <a:ext cx="7186533" cy="2798037"/>
          </a:xfrm>
          <a:prstGeom prst="rect">
            <a:avLst/>
          </a:prstGeom>
        </p:spPr>
      </p:pic>
      <p:sp>
        <p:nvSpPr>
          <p:cNvPr id="13" name="Content Placeholder 12">
            <a:extLst>
              <a:ext uri="{FF2B5EF4-FFF2-40B4-BE49-F238E27FC236}">
                <a16:creationId xmlns:a16="http://schemas.microsoft.com/office/drawing/2014/main" id="{FB873E42-B898-408F-976F-71F2F6188C0C}"/>
              </a:ext>
            </a:extLst>
          </p:cNvPr>
          <p:cNvSpPr>
            <a:spLocks noGrp="1"/>
          </p:cNvSpPr>
          <p:nvPr>
            <p:ph idx="13"/>
          </p:nvPr>
        </p:nvSpPr>
        <p:spPr>
          <a:xfrm>
            <a:off x="476864" y="5005592"/>
            <a:ext cx="8209936" cy="775015"/>
          </a:xfrm>
        </p:spPr>
        <p:txBody>
          <a:bodyPr>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D. L. Joseph and D. A. Newman, “Emotional Intelligence: An Integrative Meta-Analysis and Cascading Model,” </a:t>
            </a:r>
            <a:r>
              <a:rPr lang="en-US" i="1" dirty="0">
                <a:latin typeface="Arial" panose="020B0604020202020204" pitchFamily="34" charset="0"/>
                <a:cs typeface="Arial" panose="020B0604020202020204" pitchFamily="34" charset="0"/>
              </a:rPr>
              <a:t>Journal of Applied Psychology </a:t>
            </a:r>
            <a:r>
              <a:rPr lang="en-US" dirty="0">
                <a:latin typeface="Arial" panose="020B0604020202020204" pitchFamily="34" charset="0"/>
                <a:cs typeface="Arial" panose="020B0604020202020204" pitchFamily="34" charset="0"/>
              </a:rPr>
              <a:t>95, no. 1 (2010): 54–78.</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5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Identify Strategies for Emotion Regulation </a:t>
            </a:r>
            <a:r>
              <a:rPr lang="en-US" sz="2800" dirty="0">
                <a:cs typeface="Arial Narrow"/>
              </a:rPr>
              <a:t>(1 of 3)</a:t>
            </a:r>
            <a:endParaRPr lang="en-US" sz="2800" dirty="0"/>
          </a:p>
        </p:txBody>
      </p:sp>
      <p:sp>
        <p:nvSpPr>
          <p:cNvPr id="3" name="Content Placeholder 2"/>
          <p:cNvSpPr>
            <a:spLocks noGrp="1"/>
          </p:cNvSpPr>
          <p:nvPr>
            <p:ph idx="1"/>
          </p:nvPr>
        </p:nvSpPr>
        <p:spPr>
          <a:xfrm>
            <a:off x="476864" y="1590368"/>
            <a:ext cx="8229600" cy="2152315"/>
          </a:xfrm>
        </p:spPr>
        <p:txBody>
          <a:bodyPr wrap="square" tIns="18000" bIns="18000" anchor="ctr" anchorCtr="0">
            <a:spAutoFit/>
          </a:bodyPr>
          <a:lstStyle/>
          <a:p>
            <a:pPr>
              <a:defRPr/>
            </a:pPr>
            <a:r>
              <a:rPr lang="en-US" sz="2400" b="1" dirty="0">
                <a:latin typeface="Arial" panose="020B0604020202020204" pitchFamily="34" charset="0"/>
                <a:cs typeface="Arial" panose="020B0604020202020204" pitchFamily="34" charset="0"/>
              </a:rPr>
              <a:t>Emotion regulation </a:t>
            </a:r>
            <a:r>
              <a:rPr lang="en-US" sz="2400" dirty="0">
                <a:latin typeface="Arial" panose="020B0604020202020204" pitchFamily="34" charset="0"/>
                <a:cs typeface="Arial" panose="020B0604020202020204" pitchFamily="34" charset="0"/>
              </a:rPr>
              <a:t>involves identifying and modifying the emotions you feel.</a:t>
            </a:r>
          </a:p>
          <a:p>
            <a:r>
              <a:rPr lang="en-US" sz="2400" dirty="0">
                <a:latin typeface="Arial" panose="020B0604020202020204" pitchFamily="34" charset="0"/>
                <a:cs typeface="Arial" panose="020B0604020202020204" pitchFamily="34" charset="0"/>
              </a:rPr>
              <a:t>Emotion Regulation Influences and Outcomes</a:t>
            </a:r>
          </a:p>
          <a:p>
            <a:pPr lvl="1"/>
            <a:r>
              <a:rPr lang="en-US" sz="2400" dirty="0">
                <a:latin typeface="Arial" panose="020B0604020202020204" pitchFamily="34" charset="0"/>
                <a:cs typeface="Arial" panose="020B0604020202020204" pitchFamily="34" charset="0"/>
              </a:rPr>
              <a:t>Diversity in work groups may help us to regulate our emotions more consciously and effectively.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Identify Strategies for Emotion Regulation </a:t>
            </a:r>
            <a:r>
              <a:rPr lang="en-US" sz="2800" dirty="0">
                <a:cs typeface="Arial Narrow"/>
              </a:rPr>
              <a:t>(2 of 3)</a:t>
            </a:r>
            <a:endParaRPr lang="en-US" sz="2800" dirty="0"/>
          </a:p>
        </p:txBody>
      </p:sp>
      <p:sp>
        <p:nvSpPr>
          <p:cNvPr id="3" name="Content Placeholder 2"/>
          <p:cNvSpPr>
            <a:spLocks noGrp="1"/>
          </p:cNvSpPr>
          <p:nvPr>
            <p:ph idx="1"/>
          </p:nvPr>
        </p:nvSpPr>
        <p:spPr>
          <a:xfrm>
            <a:off x="476864" y="1590368"/>
            <a:ext cx="8229600" cy="3901068"/>
          </a:xfrm>
        </p:spPr>
        <p:txBody>
          <a:bodyPr tIns="18000" bIns="18000" anchor="ctr" anchorCtr="0">
            <a:spAutoFit/>
          </a:bodyPr>
          <a:lstStyle/>
          <a:p>
            <a:r>
              <a:rPr lang="en-US" sz="2400" dirty="0">
                <a:latin typeface="Arial" panose="020B0604020202020204" pitchFamily="34" charset="0"/>
                <a:cs typeface="Arial" panose="020B0604020202020204" pitchFamily="34" charset="0"/>
              </a:rPr>
              <a:t>Emotion Regulation Techniques</a:t>
            </a:r>
          </a:p>
          <a:p>
            <a:pPr marL="701675" lvl="1" indent="-342900"/>
            <a:r>
              <a:rPr lang="en-US" sz="2400" dirty="0">
                <a:latin typeface="Arial" panose="020B0604020202020204" pitchFamily="34" charset="0"/>
                <a:cs typeface="Arial" panose="020B0604020202020204" pitchFamily="34" charset="0"/>
              </a:rPr>
              <a:t>Surface acting</a:t>
            </a:r>
          </a:p>
          <a:p>
            <a:pPr marL="701675" lvl="1" indent="-342900"/>
            <a:r>
              <a:rPr lang="en-US" sz="2400" dirty="0">
                <a:latin typeface="Arial" panose="020B0604020202020204" pitchFamily="34" charset="0"/>
                <a:cs typeface="Arial" panose="020B0604020202020204" pitchFamily="34" charset="0"/>
              </a:rPr>
              <a:t>Deep acting</a:t>
            </a:r>
          </a:p>
          <a:p>
            <a:pPr marL="701675" lvl="1" indent="-342900"/>
            <a:r>
              <a:rPr lang="en-US" sz="2400" dirty="0">
                <a:latin typeface="Arial" panose="020B0604020202020204" pitchFamily="34" charset="0"/>
                <a:cs typeface="Arial" panose="020B0604020202020204" pitchFamily="34" charset="0"/>
              </a:rPr>
              <a:t>Emotional suppression</a:t>
            </a:r>
          </a:p>
          <a:p>
            <a:pPr marL="701675" lvl="1" indent="-342900"/>
            <a:r>
              <a:rPr lang="en-US" sz="2400" dirty="0">
                <a:latin typeface="Arial" panose="020B0604020202020204" pitchFamily="34" charset="0"/>
                <a:cs typeface="Arial" panose="020B0604020202020204" pitchFamily="34" charset="0"/>
              </a:rPr>
              <a:t>Cognitive reappraisal</a:t>
            </a:r>
          </a:p>
          <a:p>
            <a:pPr marL="701675" lvl="1" indent="-342900"/>
            <a:r>
              <a:rPr lang="en-US" sz="2400" dirty="0">
                <a:latin typeface="Arial" panose="020B0604020202020204" pitchFamily="34" charset="0"/>
                <a:cs typeface="Arial" panose="020B0604020202020204" pitchFamily="34" charset="0"/>
              </a:rPr>
              <a:t>Social sharing</a:t>
            </a:r>
          </a:p>
          <a:p>
            <a:r>
              <a:rPr lang="en-US" sz="2400" dirty="0">
                <a:latin typeface="Arial" panose="020B0604020202020204" pitchFamily="34" charset="0"/>
                <a:cs typeface="Arial" panose="020B0604020202020204" pitchFamily="34" charset="0"/>
              </a:rPr>
              <a:t>While emotion regulation techniques can help us cope with difficult workplace situations, research indicates that the effect varies.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Identify Strategies for Emotion Regulation </a:t>
            </a:r>
            <a:r>
              <a:rPr lang="en-US" sz="2800" dirty="0">
                <a:cs typeface="Arial Narrow"/>
              </a:rPr>
              <a:t>(3 of 3)</a:t>
            </a:r>
            <a:endParaRPr lang="en-US" sz="2800" dirty="0"/>
          </a:p>
        </p:txBody>
      </p:sp>
      <p:sp>
        <p:nvSpPr>
          <p:cNvPr id="3" name="Content Placeholder 2"/>
          <p:cNvSpPr>
            <a:spLocks noGrp="1"/>
          </p:cNvSpPr>
          <p:nvPr>
            <p:ph idx="1"/>
          </p:nvPr>
        </p:nvSpPr>
        <p:spPr>
          <a:xfrm>
            <a:off x="476864" y="1555645"/>
            <a:ext cx="8214852" cy="2775563"/>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Ethics of Emotion Regulation</a:t>
            </a:r>
          </a:p>
          <a:p>
            <a:pPr lvl="1"/>
            <a:r>
              <a:rPr lang="en-US" sz="2400" dirty="0">
                <a:latin typeface="Arial" panose="020B0604020202020204" pitchFamily="34" charset="0"/>
                <a:cs typeface="Arial" panose="020B0604020202020204" pitchFamily="34" charset="0"/>
              </a:rPr>
              <a:t>Some people might argue or perceive that controlling your emotions is unethical because it requires a degree of acting. </a:t>
            </a:r>
          </a:p>
          <a:p>
            <a:pPr lvl="1"/>
            <a:r>
              <a:rPr lang="en-US" sz="2400" dirty="0">
                <a:latin typeface="Arial" panose="020B0604020202020204" pitchFamily="34" charset="0"/>
                <a:cs typeface="Arial" panose="020B0604020202020204" pitchFamily="34" charset="0"/>
              </a:rPr>
              <a:t>Other people might argue that all emotions should be controlled so you can take a dispassionate perspective.</a:t>
            </a:r>
          </a:p>
        </p:txBody>
      </p:sp>
    </p:spTree>
    <p:extLst>
      <p:ext uri="{BB962C8B-B14F-4D97-AF65-F5344CB8AC3E}">
        <p14:creationId xmlns:p14="http://schemas.microsoft.com/office/powerpoint/2010/main" val="426388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71948" y="1085705"/>
            <a:ext cx="8214852" cy="3898947"/>
          </a:xfrm>
        </p:spPr>
        <p:txBody>
          <a:bodyPr wrap="square" tIns="18000" bIns="18000" anchor="ctr" anchorCtr="0">
            <a:spAutoFit/>
          </a:bodyPr>
          <a:lstStyle/>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4.1	</a:t>
            </a:r>
            <a:r>
              <a:rPr lang="en-US" sz="2200" dirty="0">
                <a:latin typeface="Arial" panose="020B0604020202020204" pitchFamily="34" charset="0"/>
                <a:cs typeface="Arial" panose="020B0604020202020204" pitchFamily="34" charset="0"/>
              </a:rPr>
              <a:t>Differentiate between emotions and moods.</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4.2	</a:t>
            </a:r>
            <a:r>
              <a:rPr lang="en-US" sz="2200" dirty="0">
                <a:latin typeface="Arial" panose="020B0604020202020204" pitchFamily="34" charset="0"/>
                <a:cs typeface="Arial" panose="020B0604020202020204" pitchFamily="34" charset="0"/>
              </a:rPr>
              <a:t>Identify the sources of emotions and moods.</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4.3	</a:t>
            </a:r>
            <a:r>
              <a:rPr lang="en-US" sz="2200" dirty="0">
                <a:latin typeface="Arial" panose="020B0604020202020204" pitchFamily="34" charset="0"/>
                <a:cs typeface="Arial" panose="020B0604020202020204" pitchFamily="34" charset="0"/>
              </a:rPr>
              <a:t>Show the impact emotional labor has on employees.</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4.4	</a:t>
            </a:r>
            <a:r>
              <a:rPr lang="en-US" sz="2200" dirty="0">
                <a:latin typeface="Arial" panose="020B0604020202020204" pitchFamily="34" charset="0"/>
                <a:cs typeface="Arial" panose="020B0604020202020204" pitchFamily="34" charset="0"/>
              </a:rPr>
              <a:t>Describe affective events theory.</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4.5	</a:t>
            </a:r>
            <a:r>
              <a:rPr lang="en-US" sz="2200" dirty="0">
                <a:latin typeface="Arial" panose="020B0604020202020204" pitchFamily="34" charset="0"/>
                <a:cs typeface="Arial" panose="020B0604020202020204" pitchFamily="34" charset="0"/>
              </a:rPr>
              <a:t>Describe emotional intelligence.</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4.6	</a:t>
            </a:r>
            <a:r>
              <a:rPr lang="en-US" sz="2200" dirty="0">
                <a:latin typeface="Arial" panose="020B0604020202020204" pitchFamily="34" charset="0"/>
                <a:cs typeface="Arial" panose="020B0604020202020204" pitchFamily="34" charset="0"/>
              </a:rPr>
              <a:t>Identify strategies for emotion regulation.</a:t>
            </a:r>
          </a:p>
          <a:p>
            <a:pPr marL="609600" indent="-609600">
              <a:buClr>
                <a:schemeClr val="bg2"/>
              </a:buClr>
              <a:buSzPct val="100000"/>
              <a:buNone/>
              <a:defRPr/>
            </a:pPr>
            <a:r>
              <a:rPr lang="en-US" sz="2200" b="1" dirty="0">
                <a:solidFill>
                  <a:srgbClr val="007FA3"/>
                </a:solidFill>
                <a:latin typeface="Arial" panose="020B0604020202020204" pitchFamily="34" charset="0"/>
                <a:cs typeface="Arial" panose="020B0604020202020204" pitchFamily="34" charset="0"/>
              </a:rPr>
              <a:t>4.7	</a:t>
            </a:r>
            <a:r>
              <a:rPr lang="en-US" sz="2200" dirty="0">
                <a:latin typeface="Arial" panose="020B0604020202020204" pitchFamily="34" charset="0"/>
                <a:cs typeface="Arial" panose="020B0604020202020204" pitchFamily="34" charset="0"/>
              </a:rPr>
              <a:t>Apply concepts about emotions and moods to specific </a:t>
            </a:r>
            <a:r>
              <a:rPr lang="en-US" sz="2200" spc="-300" dirty="0">
                <a:latin typeface="Arial" panose="020B0604020202020204" pitchFamily="34" charset="0"/>
                <a:cs typeface="Arial" panose="020B0604020202020204" pitchFamily="34" charset="0"/>
              </a:rPr>
              <a:t>O </a:t>
            </a:r>
            <a:r>
              <a:rPr lang="en-US" sz="2200" dirty="0">
                <a:latin typeface="Arial" panose="020B0604020202020204" pitchFamily="34" charset="0"/>
                <a:cs typeface="Arial" panose="020B0604020202020204" pitchFamily="34" charset="0"/>
              </a:rPr>
              <a:t>B issues.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1221"/>
            <a:ext cx="8229600" cy="1144347"/>
          </a:xfrm>
        </p:spPr>
        <p:txBody>
          <a:bodyPr wrap="square" tIns="18000" bIns="18000" anchor="ctr" anchorCtr="0">
            <a:spAutoFit/>
          </a:bodyPr>
          <a:lstStyle/>
          <a:p>
            <a:r>
              <a:rPr lang="en-US" dirty="0">
                <a:cs typeface="Arial Narrow"/>
              </a:rPr>
              <a:t>Apply Concepts About Emotions and Moods to Specific </a:t>
            </a:r>
            <a:r>
              <a:rPr lang="en-US" spc="-500" dirty="0">
                <a:cs typeface="Arial Narrow"/>
              </a:rPr>
              <a:t>O </a:t>
            </a:r>
            <a:r>
              <a:rPr lang="en-US" dirty="0">
                <a:cs typeface="Arial Narrow"/>
              </a:rPr>
              <a:t>B Issues </a:t>
            </a:r>
            <a:r>
              <a:rPr lang="en-US" sz="2800" dirty="0">
                <a:cs typeface="Arial Narrow"/>
              </a:rPr>
              <a:t>(1 of 4)</a:t>
            </a:r>
            <a:endParaRPr lang="en-US" sz="2800" dirty="0"/>
          </a:p>
        </p:txBody>
      </p:sp>
      <p:sp>
        <p:nvSpPr>
          <p:cNvPr id="3" name="Content Placeholder 2"/>
          <p:cNvSpPr>
            <a:spLocks noGrp="1"/>
          </p:cNvSpPr>
          <p:nvPr>
            <p:ph idx="1"/>
          </p:nvPr>
        </p:nvSpPr>
        <p:spPr>
          <a:xfrm>
            <a:off x="476864" y="1600200"/>
            <a:ext cx="8209936" cy="3237228"/>
          </a:xfrm>
        </p:spPr>
        <p:txBody>
          <a:bodyPr wrap="square" tIns="18000" bIns="18000" anchor="ctr" anchorCtr="0">
            <a:spAutoFit/>
          </a:bodyPr>
          <a:lstStyle/>
          <a:p>
            <a:pPr>
              <a:defRPr/>
            </a:pPr>
            <a:r>
              <a:rPr lang="en-US" sz="2400" dirty="0">
                <a:latin typeface="Arial" panose="020B0604020202020204" pitchFamily="34" charset="0"/>
                <a:cs typeface="Arial" panose="020B0604020202020204" pitchFamily="34" charset="0"/>
              </a:rPr>
              <a:t>Selection</a:t>
            </a:r>
          </a:p>
          <a:p>
            <a:pPr lvl="1">
              <a:defRPr/>
            </a:pPr>
            <a:r>
              <a:rPr lang="en-US" sz="240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 should be a hiring factor, especially for social jobs.</a:t>
            </a:r>
          </a:p>
          <a:p>
            <a:pPr>
              <a:defRPr/>
            </a:pPr>
            <a:r>
              <a:rPr lang="en-US" sz="2400" dirty="0">
                <a:latin typeface="Arial" panose="020B0604020202020204" pitchFamily="34" charset="0"/>
                <a:cs typeface="Arial" panose="020B0604020202020204" pitchFamily="34" charset="0"/>
              </a:rPr>
              <a:t>Decision Making</a:t>
            </a:r>
          </a:p>
          <a:p>
            <a:pPr lvl="1">
              <a:defRPr/>
            </a:pPr>
            <a:r>
              <a:rPr lang="en-US" sz="2400" dirty="0">
                <a:latin typeface="Arial" panose="020B0604020202020204" pitchFamily="34" charset="0"/>
                <a:cs typeface="Arial" panose="020B0604020202020204" pitchFamily="34" charset="0"/>
              </a:rPr>
              <a:t>Positive emotions can lead to better decisions.</a:t>
            </a:r>
          </a:p>
          <a:p>
            <a:pPr>
              <a:defRPr/>
            </a:pPr>
            <a:r>
              <a:rPr lang="en-US" sz="2400" dirty="0">
                <a:latin typeface="Arial" panose="020B0604020202020204" pitchFamily="34" charset="0"/>
                <a:cs typeface="Arial" panose="020B0604020202020204" pitchFamily="34" charset="0"/>
              </a:rPr>
              <a:t>Creativity</a:t>
            </a:r>
          </a:p>
          <a:p>
            <a:pPr lvl="1">
              <a:defRPr/>
            </a:pPr>
            <a:r>
              <a:rPr lang="en-US" sz="2400" dirty="0">
                <a:latin typeface="Arial" panose="020B0604020202020204" pitchFamily="34" charset="0"/>
                <a:cs typeface="Arial" panose="020B0604020202020204" pitchFamily="34" charset="0"/>
              </a:rPr>
              <a:t>Positive mood increases flexibility, openness, and creativity.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1221"/>
            <a:ext cx="8229600" cy="1144347"/>
          </a:xfrm>
        </p:spPr>
        <p:txBody>
          <a:bodyPr tIns="18000" bIns="18000" anchor="ctr" anchorCtr="0">
            <a:spAutoFit/>
          </a:bodyPr>
          <a:lstStyle/>
          <a:p>
            <a:r>
              <a:rPr lang="en-US" dirty="0">
                <a:cs typeface="Arial Narrow"/>
              </a:rPr>
              <a:t>Apply Concepts About Emotions and Moods to Specific </a:t>
            </a:r>
            <a:r>
              <a:rPr lang="en-US" spc="-500" dirty="0">
                <a:cs typeface="Arial Narrow"/>
              </a:rPr>
              <a:t>O </a:t>
            </a:r>
            <a:r>
              <a:rPr lang="en-US" dirty="0">
                <a:cs typeface="Arial Narrow"/>
              </a:rPr>
              <a:t>B Issues</a:t>
            </a:r>
            <a:r>
              <a:rPr lang="en-US" b="0" dirty="0">
                <a:cs typeface="Arial Narrow"/>
              </a:rPr>
              <a:t> </a:t>
            </a:r>
            <a:r>
              <a:rPr lang="en-US" sz="2800" dirty="0">
                <a:cs typeface="Arial Narrow"/>
              </a:rPr>
              <a:t>(2 of 4)</a:t>
            </a:r>
            <a:endParaRPr lang="en-US" sz="2800" dirty="0"/>
          </a:p>
        </p:txBody>
      </p:sp>
      <p:sp>
        <p:nvSpPr>
          <p:cNvPr id="3" name="Content Placeholder 2"/>
          <p:cNvSpPr>
            <a:spLocks noGrp="1"/>
          </p:cNvSpPr>
          <p:nvPr>
            <p:ph idx="1"/>
          </p:nvPr>
        </p:nvSpPr>
        <p:spPr>
          <a:xfrm>
            <a:off x="476864" y="1600201"/>
            <a:ext cx="8229600" cy="3646571"/>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Motivation</a:t>
            </a:r>
          </a:p>
          <a:p>
            <a:pPr lvl="1">
              <a:defRPr/>
            </a:pPr>
            <a:r>
              <a:rPr lang="en-US" sz="2400" dirty="0">
                <a:latin typeface="Arial" panose="020B0604020202020204" pitchFamily="34" charset="0"/>
                <a:cs typeface="Arial" panose="020B0604020202020204" pitchFamily="34" charset="0"/>
              </a:rPr>
              <a:t>Positive mood affects expectations of success.</a:t>
            </a:r>
          </a:p>
          <a:p>
            <a:pPr lvl="2">
              <a:defRPr/>
            </a:pPr>
            <a:r>
              <a:rPr lang="en-US" sz="2400" dirty="0">
                <a:latin typeface="Arial" panose="020B0604020202020204" pitchFamily="34" charset="0"/>
                <a:cs typeface="Arial" panose="020B0604020202020204" pitchFamily="34" charset="0"/>
              </a:rPr>
              <a:t>Feedback amplifies this effect.</a:t>
            </a:r>
          </a:p>
          <a:p>
            <a:pPr>
              <a:lnSpc>
                <a:spcPct val="90000"/>
              </a:lnSpc>
              <a:defRPr/>
            </a:pPr>
            <a:r>
              <a:rPr lang="en-US" sz="2400" dirty="0">
                <a:latin typeface="Arial" panose="020B0604020202020204" pitchFamily="34" charset="0"/>
                <a:cs typeface="Arial" panose="020B0604020202020204" pitchFamily="34" charset="0"/>
              </a:rPr>
              <a:t>Leadership</a:t>
            </a:r>
          </a:p>
          <a:p>
            <a:pPr lvl="1">
              <a:defRPr/>
            </a:pPr>
            <a:r>
              <a:rPr lang="en-US" sz="2400" dirty="0">
                <a:latin typeface="Arial" panose="020B0604020202020204" pitchFamily="34" charset="0"/>
                <a:cs typeface="Arial" panose="020B0604020202020204" pitchFamily="34" charset="0"/>
              </a:rPr>
              <a:t>Emotions are important to acceptance of messages from organizational leaders.</a:t>
            </a:r>
          </a:p>
          <a:p>
            <a:pPr>
              <a:defRPr/>
            </a:pPr>
            <a:r>
              <a:rPr lang="en-US" sz="2400" dirty="0">
                <a:latin typeface="Arial" panose="020B0604020202020204" pitchFamily="34" charset="0"/>
                <a:cs typeface="Arial" panose="020B0604020202020204" pitchFamily="34" charset="0"/>
              </a:rPr>
              <a:t>Negotiation</a:t>
            </a:r>
          </a:p>
          <a:p>
            <a:pPr lvl="1">
              <a:defRPr/>
            </a:pPr>
            <a:r>
              <a:rPr lang="en-US" sz="2400" dirty="0">
                <a:latin typeface="Arial" panose="020B0604020202020204" pitchFamily="34" charset="0"/>
                <a:cs typeface="Arial" panose="020B0604020202020204" pitchFamily="34" charset="0"/>
              </a:rPr>
              <a:t>Emotions can affect negotiations.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Apply Concepts About Emotions and Moods to Specific </a:t>
            </a:r>
            <a:r>
              <a:rPr lang="en-US" spc="-500" dirty="0">
                <a:cs typeface="Arial Narrow"/>
              </a:rPr>
              <a:t>O </a:t>
            </a:r>
            <a:r>
              <a:rPr lang="en-US" dirty="0">
                <a:cs typeface="Arial Narrow"/>
              </a:rPr>
              <a:t>B Issues </a:t>
            </a:r>
            <a:r>
              <a:rPr lang="en-US" sz="2800" dirty="0">
                <a:cs typeface="Arial Narrow"/>
              </a:rPr>
              <a:t>(3 of 4)</a:t>
            </a:r>
            <a:endParaRPr lang="en-US" sz="2800" dirty="0"/>
          </a:p>
        </p:txBody>
      </p:sp>
      <p:sp>
        <p:nvSpPr>
          <p:cNvPr id="3" name="Content Placeholder 2"/>
          <p:cNvSpPr>
            <a:spLocks noGrp="1"/>
          </p:cNvSpPr>
          <p:nvPr>
            <p:ph idx="1"/>
          </p:nvPr>
        </p:nvSpPr>
        <p:spPr>
          <a:xfrm>
            <a:off x="476864" y="1600200"/>
            <a:ext cx="8229600" cy="3901068"/>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Customer Service</a:t>
            </a:r>
          </a:p>
          <a:p>
            <a:pPr lvl="1">
              <a:defRPr/>
            </a:pPr>
            <a:r>
              <a:rPr lang="en-US" sz="2400" dirty="0">
                <a:latin typeface="Arial" panose="020B0604020202020204" pitchFamily="34" charset="0"/>
                <a:cs typeface="Arial" panose="020B0604020202020204" pitchFamily="34" charset="0"/>
              </a:rPr>
              <a:t>Emotions influence customer service.</a:t>
            </a:r>
          </a:p>
          <a:p>
            <a:pPr lvl="2">
              <a:defRPr/>
            </a:pPr>
            <a:r>
              <a:rPr lang="en-US" sz="2400" dirty="0">
                <a:latin typeface="Arial" panose="020B0604020202020204" pitchFamily="34" charset="0"/>
                <a:cs typeface="Arial" panose="020B0604020202020204" pitchFamily="34" charset="0"/>
              </a:rPr>
              <a:t>Influences repeat business and customer satisfaction.</a:t>
            </a:r>
          </a:p>
          <a:p>
            <a:pPr lvl="1">
              <a:defRPr/>
            </a:pPr>
            <a:r>
              <a:rPr lang="en-US" sz="2400" b="1" dirty="0">
                <a:latin typeface="Arial" panose="020B0604020202020204" pitchFamily="34" charset="0"/>
                <a:cs typeface="Arial" panose="020B0604020202020204" pitchFamily="34" charset="0"/>
              </a:rPr>
              <a:t>Emotional contagion: </a:t>
            </a:r>
            <a:r>
              <a:rPr lang="en-US" sz="2400" dirty="0">
                <a:latin typeface="Arial" panose="020B0604020202020204" pitchFamily="34" charset="0"/>
                <a:cs typeface="Arial" panose="020B0604020202020204" pitchFamily="34" charset="0"/>
              </a:rPr>
              <a:t>“catching” emotions.</a:t>
            </a:r>
          </a:p>
          <a:p>
            <a:pPr>
              <a:defRPr/>
            </a:pPr>
            <a:r>
              <a:rPr lang="en-US" sz="2400" dirty="0">
                <a:latin typeface="Arial" panose="020B0604020202020204" pitchFamily="34" charset="0"/>
                <a:cs typeface="Arial" panose="020B0604020202020204" pitchFamily="34" charset="0"/>
              </a:rPr>
              <a:t>Work-Life Conflict</a:t>
            </a:r>
          </a:p>
          <a:p>
            <a:pPr marL="740664" lvl="1" indent="-283464">
              <a:defRPr/>
            </a:pPr>
            <a:r>
              <a:rPr lang="en-US" sz="2400" dirty="0">
                <a:latin typeface="Arial" panose="020B0604020202020204" pitchFamily="34" charset="0"/>
                <a:cs typeface="Arial" panose="020B0604020202020204" pitchFamily="34" charset="0"/>
              </a:rPr>
              <a:t>A good day at work tends to be followed by a good mood at home and vice versa.</a:t>
            </a:r>
          </a:p>
          <a:p>
            <a:pPr lvl="2">
              <a:defRPr/>
            </a:pPr>
            <a:r>
              <a:rPr lang="en-US" sz="2400" dirty="0">
                <a:latin typeface="Arial" panose="020B0604020202020204" pitchFamily="34" charset="0"/>
                <a:cs typeface="Arial" panose="020B0604020202020204" pitchFamily="34" charset="0"/>
              </a:rPr>
              <a:t>This usually dissipates overnight.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Apply Concepts About Emotions and Moods to Specific OB Issues </a:t>
            </a:r>
            <a:r>
              <a:rPr lang="en-US" sz="2800" dirty="0">
                <a:cs typeface="Arial Narrow"/>
              </a:rPr>
              <a:t>(4 of 4)</a:t>
            </a:r>
            <a:endParaRPr lang="en-US" sz="2800" dirty="0"/>
          </a:p>
        </p:txBody>
      </p:sp>
      <p:sp>
        <p:nvSpPr>
          <p:cNvPr id="3" name="Content Placeholder 2"/>
          <p:cNvSpPr>
            <a:spLocks noGrp="1"/>
          </p:cNvSpPr>
          <p:nvPr>
            <p:ph idx="1"/>
          </p:nvPr>
        </p:nvSpPr>
        <p:spPr>
          <a:xfrm>
            <a:off x="476864" y="1591664"/>
            <a:ext cx="8229600" cy="2675536"/>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Unethical Workplace Behaviors</a:t>
            </a:r>
          </a:p>
          <a:p>
            <a:pPr marL="740664" lvl="1" indent="-283464">
              <a:defRPr/>
            </a:pPr>
            <a:r>
              <a:rPr lang="en-US" sz="2400" dirty="0">
                <a:latin typeface="Arial" panose="020B0604020202020204" pitchFamily="34" charset="0"/>
                <a:cs typeface="Arial" panose="020B0604020202020204" pitchFamily="34" charset="0"/>
              </a:rPr>
              <a:t>Negative emotions lead to</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deviant behaviors.</a:t>
            </a:r>
          </a:p>
          <a:p>
            <a:pPr lvl="2">
              <a:defRPr/>
            </a:pPr>
            <a:r>
              <a:rPr lang="en-US" sz="2400" dirty="0">
                <a:latin typeface="Arial" panose="020B0604020202020204" pitchFamily="34" charset="0"/>
                <a:cs typeface="Arial" panose="020B0604020202020204" pitchFamily="34" charset="0"/>
              </a:rPr>
              <a:t>Actions that violate norms and threaten the organization.</a:t>
            </a:r>
          </a:p>
          <a:p>
            <a:pPr>
              <a:defRPr/>
            </a:pPr>
            <a:r>
              <a:rPr lang="en-US" sz="2400" dirty="0">
                <a:latin typeface="Arial" panose="020B0604020202020204" pitchFamily="34" charset="0"/>
                <a:cs typeface="Arial" panose="020B0604020202020204" pitchFamily="34" charset="0"/>
              </a:rPr>
              <a:t>Safety and Injury at Work</a:t>
            </a:r>
          </a:p>
          <a:p>
            <a:pPr marL="740664" lvl="1" indent="-283464">
              <a:defRPr/>
            </a:pPr>
            <a:r>
              <a:rPr lang="en-US" sz="2400" dirty="0">
                <a:latin typeface="Arial" panose="020B0604020202020204" pitchFamily="34" charset="0"/>
                <a:cs typeface="Arial" panose="020B0604020202020204" pitchFamily="34" charset="0"/>
              </a:rPr>
              <a:t>Don’t do dangerous work when in a bad mood.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Implications for Managers </a:t>
            </a:r>
            <a:r>
              <a:rPr lang="en-US" sz="2800" dirty="0">
                <a:cs typeface="Arial Narrow"/>
              </a:rPr>
              <a:t>(1 of 3)</a:t>
            </a:r>
            <a:endParaRPr lang="en-US" sz="2800" dirty="0"/>
          </a:p>
        </p:txBody>
      </p:sp>
      <p:sp>
        <p:nvSpPr>
          <p:cNvPr id="3" name="Content Placeholder 2"/>
          <p:cNvSpPr>
            <a:spLocks noGrp="1"/>
          </p:cNvSpPr>
          <p:nvPr>
            <p:ph idx="1"/>
          </p:nvPr>
        </p:nvSpPr>
        <p:spPr>
          <a:xfrm>
            <a:off x="476864" y="1086464"/>
            <a:ext cx="8229600" cy="355269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Recognize that emotions are a natural part of the workplace and good management does not mean creating an emotion-free environment.</a:t>
            </a:r>
          </a:p>
          <a:p>
            <a:r>
              <a:rPr lang="en-US" sz="2400" dirty="0">
                <a:latin typeface="Arial" panose="020B0604020202020204" pitchFamily="34" charset="0"/>
                <a:cs typeface="Arial" panose="020B0604020202020204" pitchFamily="34" charset="0"/>
              </a:rPr>
              <a:t>Emotional experience is volatile and unpredictable. Just as we often have trouble predicting what happens in work life, so, too, do we have trouble predicting our emotional responses to what happens. But we can attempt to regulate how we react to the events and respond to others’ emotions.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Implications for Managers </a:t>
            </a:r>
            <a:r>
              <a:rPr lang="en-US" sz="2800" dirty="0">
                <a:cs typeface="Arial Narrow"/>
              </a:rPr>
              <a:t>(2 of 3)</a:t>
            </a:r>
            <a:endParaRPr lang="en-US" sz="2800" dirty="0"/>
          </a:p>
        </p:txBody>
      </p:sp>
      <p:sp>
        <p:nvSpPr>
          <p:cNvPr id="3" name="Content Placeholder 2"/>
          <p:cNvSpPr>
            <a:spLocks noGrp="1"/>
          </p:cNvSpPr>
          <p:nvPr>
            <p:ph idx="1"/>
          </p:nvPr>
        </p:nvSpPr>
        <p:spPr>
          <a:xfrm>
            <a:off x="476864" y="1077153"/>
            <a:ext cx="8229600" cy="388567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As a manager, consider how employees may react when announcing a new policy or taking action that affects them. You may be the catalyst for an affective event that has emotional consequences. Because of this, you should try to anticipate how you could effectively respond to their reactions.</a:t>
            </a:r>
          </a:p>
          <a:p>
            <a:r>
              <a:rPr lang="en-US" sz="2400" dirty="0">
                <a:latin typeface="Arial" panose="020B0604020202020204" pitchFamily="34" charset="0"/>
                <a:cs typeface="Arial" panose="020B0604020202020204" pitchFamily="34" charset="0"/>
              </a:rPr>
              <a:t>Surface acting and emotional suppression are generally ineffective strategies for managing ones’ emotions. Deep acting, natural emotional expression, and cognitive reappraisal may be more effective strategies.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Implications for Managers </a:t>
            </a:r>
            <a:r>
              <a:rPr lang="en-US" sz="2800" dirty="0">
                <a:cs typeface="Arial Narrow"/>
              </a:rPr>
              <a:t>(3 of 3)</a:t>
            </a:r>
            <a:endParaRPr lang="en-US" sz="2800" dirty="0"/>
          </a:p>
        </p:txBody>
      </p:sp>
      <p:sp>
        <p:nvSpPr>
          <p:cNvPr id="3" name="Content Placeholder 2"/>
          <p:cNvSpPr>
            <a:spLocks noGrp="1"/>
          </p:cNvSpPr>
          <p:nvPr>
            <p:ph idx="1"/>
          </p:nvPr>
        </p:nvSpPr>
        <p:spPr>
          <a:xfrm>
            <a:off x="476864" y="1086353"/>
            <a:ext cx="8229600" cy="407803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Work to develop an understanding of the role of emotions and moods to significantly improve your ability to explain and regulate your own and others’ behavior. </a:t>
            </a:r>
          </a:p>
          <a:p>
            <a:r>
              <a:rPr lang="en-US" sz="2400" dirty="0">
                <a:latin typeface="Arial" panose="020B0604020202020204" pitchFamily="34" charset="0"/>
                <a:cs typeface="Arial" panose="020B0604020202020204" pitchFamily="34" charset="0"/>
              </a:rPr>
              <a:t>To foster effective decision making, creativity, and motivation, model positive emotions and moods as much as is authentically possible. </a:t>
            </a:r>
          </a:p>
          <a:p>
            <a:r>
              <a:rPr lang="en-US" sz="2400" dirty="0">
                <a:latin typeface="Arial" panose="020B0604020202020204" pitchFamily="34" charset="0"/>
                <a:cs typeface="Arial" panose="020B0604020202020204" pitchFamily="34" charset="0"/>
              </a:rPr>
              <a:t>In the service sector, encourage authentic, appropriate positive displays of emotion, which are “contagious” to customers and improve service interactions and negotiations.</a:t>
            </a:r>
          </a:p>
        </p:txBody>
      </p:sp>
    </p:spTree>
    <p:extLst>
      <p:ext uri="{BB962C8B-B14F-4D97-AF65-F5344CB8AC3E}">
        <p14:creationId xmlns:p14="http://schemas.microsoft.com/office/powerpoint/2010/main" val="3302012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590349"/>
          </a:xfrm>
        </p:spPr>
        <p:txBody>
          <a:bodyPr tIns="18000" bIns="18000" anchor="ctr" anchorCtr="0">
            <a:spAutoFit/>
          </a:bodyPr>
          <a:lstStyle/>
          <a:p>
            <a:r>
              <a:rPr lang="en-US" dirty="0">
                <a:cs typeface="Arial Narrow"/>
              </a:rPr>
              <a:t>Discussion Questions</a:t>
            </a:r>
            <a:endParaRPr lang="en-US" b="0" dirty="0"/>
          </a:p>
        </p:txBody>
      </p:sp>
      <p:sp>
        <p:nvSpPr>
          <p:cNvPr id="3" name="Content Placeholder 2"/>
          <p:cNvSpPr>
            <a:spLocks noGrp="1"/>
          </p:cNvSpPr>
          <p:nvPr>
            <p:ph idx="1"/>
          </p:nvPr>
        </p:nvSpPr>
        <p:spPr>
          <a:xfrm>
            <a:off x="476864" y="1086464"/>
            <a:ext cx="8229600" cy="4525963"/>
          </a:xfrm>
        </p:spPr>
        <p:txBody>
          <a:bodyPr tIns="18000" bIns="18000" anchor="ctr" anchorCtr="0">
            <a:sp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Emotions related to political divisions have intensified over the past few years. How can managers help employees manage their emotions and build awareness of others’ emotions when political divisions spill over into the workplace?</a:t>
            </a:r>
          </a:p>
          <a:p>
            <a:pPr marL="457200" indent="-457200">
              <a:buFont typeface="+mj-lt"/>
              <a:buAutoNum type="arabicPeriod"/>
            </a:pPr>
            <a:r>
              <a:rPr lang="en-US" sz="2400" dirty="0">
                <a:latin typeface="Arial" panose="020B0604020202020204" pitchFamily="34" charset="0"/>
                <a:cs typeface="Arial" panose="020B0604020202020204" pitchFamily="34" charset="0"/>
              </a:rPr>
              <a:t>What are the benefits of mindfulness? Have you tried to be more mindful? Why might mindfulness at work be more important today than ever before?</a:t>
            </a:r>
          </a:p>
          <a:p>
            <a:pPr marL="457200" indent="-457200">
              <a:buFont typeface="+mj-lt"/>
              <a:buAutoNum type="arabicPeriod"/>
            </a:pPr>
            <a:r>
              <a:rPr lang="en-US" sz="2400" dirty="0">
                <a:latin typeface="Arial" panose="020B0604020202020204" pitchFamily="34" charset="0"/>
                <a:cs typeface="Arial" panose="020B0604020202020204" pitchFamily="34" charset="0"/>
              </a:rPr>
              <a:t>How does the time of day or the day of the week influence your emotions and moods? How can you use that knowledge to improve your overall well-being? </a:t>
            </a:r>
          </a:p>
        </p:txBody>
      </p:sp>
    </p:spTree>
    <p:extLst>
      <p:ext uri="{BB962C8B-B14F-4D97-AF65-F5344CB8AC3E}">
        <p14:creationId xmlns:p14="http://schemas.microsoft.com/office/powerpoint/2010/main" val="3540473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864" y="141221"/>
            <a:ext cx="8229600" cy="1144347"/>
          </a:xfrm>
        </p:spPr>
        <p:txBody>
          <a:bodyPr wrap="square" tIns="18000" bIns="18000" anchor="ctr" anchorCtr="0">
            <a:spAutoFit/>
          </a:bodyPr>
          <a:lstStyle/>
          <a:p>
            <a:r>
              <a:rPr lang="en-US" dirty="0">
                <a:cs typeface="Arial Narrow"/>
              </a:rPr>
              <a:t>Differentiate Between Emotions and Moods </a:t>
            </a:r>
            <a:r>
              <a:rPr lang="en-US" sz="2800" dirty="0">
                <a:cs typeface="Arial Narrow"/>
              </a:rPr>
              <a:t>(1 of</a:t>
            </a:r>
            <a:r>
              <a:rPr lang="en-US" sz="2800" baseline="0" dirty="0">
                <a:cs typeface="Arial Narrow"/>
              </a:rPr>
              <a:t> 6)</a:t>
            </a:r>
            <a:endParaRPr lang="en-US" sz="2800" dirty="0"/>
          </a:p>
        </p:txBody>
      </p:sp>
      <p:sp>
        <p:nvSpPr>
          <p:cNvPr id="2" name="Content Placeholder 1">
            <a:extLst>
              <a:ext uri="{FF2B5EF4-FFF2-40B4-BE49-F238E27FC236}">
                <a16:creationId xmlns:a16="http://schemas.microsoft.com/office/drawing/2014/main" id="{DD0078C2-C4E2-40EF-831F-69541D1873CE}"/>
              </a:ext>
            </a:extLst>
          </p:cNvPr>
          <p:cNvSpPr>
            <a:spLocks noGrp="1"/>
          </p:cNvSpPr>
          <p:nvPr>
            <p:ph idx="1"/>
          </p:nvPr>
        </p:nvSpPr>
        <p:spPr>
          <a:xfrm>
            <a:off x="457200" y="1538646"/>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4.1 </a:t>
            </a:r>
            <a:r>
              <a:rPr lang="en-US" sz="2400">
                <a:latin typeface="Arial" panose="020B0604020202020204" pitchFamily="34" charset="0"/>
                <a:cs typeface="Arial" panose="020B0604020202020204" pitchFamily="34" charset="0"/>
              </a:rPr>
              <a:t>Affect, Emotions, and Moods</a:t>
            </a:r>
          </a:p>
        </p:txBody>
      </p:sp>
      <p:pic>
        <p:nvPicPr>
          <p:cNvPr id="5" name="Picture Placeholder 4" descr="A flow diagram represents the relationship between the three terms: affect, emotion, and moods. Affect flows down to emotions and moods. Emotions and moods are reversible.&#10;Long description is available in notes, press F6">
            <a:extLst>
              <a:ext uri="{FF2B5EF4-FFF2-40B4-BE49-F238E27FC236}">
                <a16:creationId xmlns:a16="http://schemas.microsoft.com/office/drawing/2014/main" id="{70249F72-DB5D-49AB-8C13-1CDAE16475C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839621" y="2334220"/>
            <a:ext cx="5495239" cy="3533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67AE33-98EF-4B6F-A656-3ACEAC47370F}"/>
              </a:ext>
            </a:extLst>
          </p:cNvPr>
          <p:cNvSpPr>
            <a:spLocks noGrp="1"/>
          </p:cNvSpPr>
          <p:nvPr>
            <p:ph type="title"/>
          </p:nvPr>
        </p:nvSpPr>
        <p:spPr>
          <a:xfrm>
            <a:off x="476864" y="142679"/>
            <a:ext cx="8229600" cy="1144347"/>
          </a:xfrm>
        </p:spPr>
        <p:txBody>
          <a:bodyPr tIns="18000" bIns="18000" anchor="ctr" anchorCtr="0">
            <a:spAutoFit/>
          </a:bodyPr>
          <a:lstStyle/>
          <a:p>
            <a:r>
              <a:rPr lang="en-US" dirty="0">
                <a:cs typeface="Arial Narrow"/>
              </a:rPr>
              <a:t>Differentiate Between Emotions and Moods </a:t>
            </a:r>
            <a:r>
              <a:rPr lang="en-US" sz="2800" dirty="0">
                <a:cs typeface="Arial Narrow"/>
              </a:rPr>
              <a:t>(2</a:t>
            </a:r>
            <a:r>
              <a:rPr lang="en-US" sz="2800" baseline="0" dirty="0">
                <a:cs typeface="Arial Narrow"/>
              </a:rPr>
              <a:t> of 6)</a:t>
            </a:r>
            <a:endParaRPr lang="en-IN" dirty="0"/>
          </a:p>
        </p:txBody>
      </p:sp>
      <p:sp>
        <p:nvSpPr>
          <p:cNvPr id="9" name="Content Placeholder 8">
            <a:extLst>
              <a:ext uri="{FF2B5EF4-FFF2-40B4-BE49-F238E27FC236}">
                <a16:creationId xmlns:a16="http://schemas.microsoft.com/office/drawing/2014/main" id="{B8E06B95-8530-4FAF-B469-F5B2ACDB2F2D}"/>
              </a:ext>
            </a:extLst>
          </p:cNvPr>
          <p:cNvSpPr>
            <a:spLocks noGrp="1"/>
          </p:cNvSpPr>
          <p:nvPr>
            <p:ph idx="1"/>
          </p:nvPr>
        </p:nvSpPr>
        <p:spPr>
          <a:xfrm>
            <a:off x="476864" y="1525178"/>
            <a:ext cx="8209936" cy="40568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Six essentially universal emotions</a:t>
            </a:r>
            <a:endParaRPr lang="en-IN" sz="2400"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4B33F42A-A5B2-481E-B31E-FE9C8F22DE4D}"/>
              </a:ext>
            </a:extLst>
          </p:cNvPr>
          <p:cNvSpPr>
            <a:spLocks noGrp="1"/>
          </p:cNvSpPr>
          <p:nvPr>
            <p:ph sz="quarter" idx="14"/>
          </p:nvPr>
        </p:nvSpPr>
        <p:spPr>
          <a:xfrm>
            <a:off x="474408" y="2104109"/>
            <a:ext cx="8212392" cy="3021784"/>
          </a:xfrm>
        </p:spPr>
        <p:txBody>
          <a:bodyPr wrap="square" tIns="18000" bIns="18000" anchor="ctr" anchorCtr="0">
            <a:spAutoFit/>
          </a:bodyPr>
          <a:lstStyle/>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Anger</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Fear</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Sadness</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Happiness</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Disgust</a:t>
            </a:r>
          </a:p>
          <a:p>
            <a:pPr marL="859536" lvl="1" indent="-457200">
              <a:spcBef>
                <a:spcPts val="1200"/>
              </a:spcBef>
              <a:buClr>
                <a:schemeClr val="bg2"/>
              </a:buClr>
              <a:buFont typeface="+mj-lt"/>
              <a:buAutoNum type="arabicPeriod"/>
              <a:defRPr/>
            </a:pPr>
            <a:r>
              <a:rPr lang="en-US" sz="2400" dirty="0">
                <a:latin typeface="Arial" panose="020B0604020202020204" pitchFamily="34" charset="0"/>
                <a:cs typeface="Arial" panose="020B0604020202020204" pitchFamily="34" charset="0"/>
              </a:rPr>
              <a:t>Surprise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wrap="square" tIns="18000" bIns="18000" anchor="ctr" anchorCtr="0">
            <a:spAutoFit/>
          </a:bodyPr>
          <a:lstStyle/>
          <a:p>
            <a:r>
              <a:rPr lang="en-US" dirty="0">
                <a:cs typeface="Arial Narrow"/>
              </a:rPr>
              <a:t>Differentiate Between Emotions and Moods </a:t>
            </a:r>
            <a:r>
              <a:rPr lang="en-US" sz="2800" dirty="0">
                <a:cs typeface="Arial Narrow"/>
              </a:rPr>
              <a:t>(3 of 6)</a:t>
            </a:r>
            <a:endParaRPr lang="en-US" sz="2800" dirty="0"/>
          </a:p>
        </p:txBody>
      </p:sp>
      <p:sp>
        <p:nvSpPr>
          <p:cNvPr id="3" name="Content Placeholder 2"/>
          <p:cNvSpPr>
            <a:spLocks noGrp="1"/>
          </p:cNvSpPr>
          <p:nvPr>
            <p:ph idx="1"/>
          </p:nvPr>
        </p:nvSpPr>
        <p:spPr>
          <a:xfrm>
            <a:off x="457200" y="1524317"/>
            <a:ext cx="8229600" cy="3898947"/>
          </a:xfrm>
        </p:spPr>
        <p:txBody>
          <a:bodyPr tIns="18000" bIns="18000" anchor="ctr" anchorCtr="0">
            <a:spAutoFit/>
          </a:bodyPr>
          <a:lstStyle/>
          <a:p>
            <a:pPr marL="0" indent="0">
              <a:buNone/>
              <a:defRPr/>
            </a:pPr>
            <a:r>
              <a:rPr lang="en-US" sz="2400" b="1" dirty="0">
                <a:latin typeface="Arial" panose="020B0604020202020204" pitchFamily="34" charset="0"/>
                <a:cs typeface="Arial" panose="020B0604020202020204" pitchFamily="34" charset="0"/>
              </a:rPr>
              <a:t>Moral Emotions</a:t>
            </a:r>
          </a:p>
          <a:p>
            <a:pPr>
              <a:defRPr/>
            </a:pPr>
            <a:r>
              <a:rPr lang="en-US" sz="2400" b="1" dirty="0">
                <a:latin typeface="Arial" panose="020B0604020202020204" pitchFamily="34" charset="0"/>
                <a:cs typeface="Arial" panose="020B0604020202020204" pitchFamily="34" charset="0"/>
              </a:rPr>
              <a:t>Moral emotions: </a:t>
            </a:r>
            <a:r>
              <a:rPr lang="en-US" sz="2400" dirty="0">
                <a:latin typeface="Arial" panose="020B0604020202020204" pitchFamily="34" charset="0"/>
                <a:cs typeface="Arial" panose="020B0604020202020204" pitchFamily="34" charset="0"/>
              </a:rPr>
              <a:t>emotions that have moral implications because of our instant judgement of the situation that evokes them.</a:t>
            </a:r>
          </a:p>
          <a:p>
            <a:pPr lvl="1">
              <a:buClr>
                <a:schemeClr val="bg2"/>
              </a:buClr>
            </a:pPr>
            <a:r>
              <a:rPr lang="en-US" sz="2400" dirty="0">
                <a:latin typeface="Arial" panose="020B0604020202020204" pitchFamily="34" charset="0"/>
                <a:cs typeface="Arial" panose="020B0604020202020204" pitchFamily="34" charset="0"/>
              </a:rPr>
              <a:t>Our responses to moral emotions differ from our responses to other emotions.</a:t>
            </a:r>
          </a:p>
          <a:p>
            <a:pPr lvl="1">
              <a:buClr>
                <a:schemeClr val="bg2"/>
              </a:buClr>
            </a:pPr>
            <a:r>
              <a:rPr lang="en-US" sz="2400" dirty="0">
                <a:latin typeface="Arial" panose="020B0604020202020204" pitchFamily="34" charset="0"/>
                <a:cs typeface="Arial" panose="020B0604020202020204" pitchFamily="34" charset="0"/>
              </a:rPr>
              <a:t>Moral emotions are developed during childhood.</a:t>
            </a:r>
          </a:p>
          <a:p>
            <a:pPr lvl="1">
              <a:buClr>
                <a:schemeClr val="bg2"/>
              </a:buClr>
            </a:pPr>
            <a:r>
              <a:rPr lang="en-US" sz="2400" dirty="0">
                <a:latin typeface="Arial" panose="020B0604020202020204" pitchFamily="34" charset="0"/>
                <a:cs typeface="Arial" panose="020B0604020202020204" pitchFamily="34" charset="0"/>
              </a:rPr>
              <a:t>Because morality is a construct that differs between cultures, so do moral emotions.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1221"/>
            <a:ext cx="8209936" cy="1144347"/>
          </a:xfrm>
        </p:spPr>
        <p:txBody>
          <a:bodyPr wrap="square" tIns="18000" bIns="18000" anchor="ctr" anchorCtr="0">
            <a:spAutoFit/>
          </a:bodyPr>
          <a:lstStyle/>
          <a:p>
            <a:r>
              <a:rPr lang="en-US" dirty="0">
                <a:cs typeface="Arial Narrow"/>
              </a:rPr>
              <a:t>Differentiate Between Emotions and Moods </a:t>
            </a:r>
            <a:r>
              <a:rPr lang="en-US" sz="2800" dirty="0">
                <a:cs typeface="Arial Narrow"/>
              </a:rPr>
              <a:t>(4 of 6)</a:t>
            </a:r>
            <a:endParaRPr lang="en-US" sz="2800" dirty="0"/>
          </a:p>
        </p:txBody>
      </p:sp>
      <p:sp>
        <p:nvSpPr>
          <p:cNvPr id="3" name="Content Placeholder 2">
            <a:extLst>
              <a:ext uri="{FF2B5EF4-FFF2-40B4-BE49-F238E27FC236}">
                <a16:creationId xmlns:a16="http://schemas.microsoft.com/office/drawing/2014/main" id="{D975BFD4-C092-4C25-80A2-F4632A74919C}"/>
              </a:ext>
            </a:extLst>
          </p:cNvPr>
          <p:cNvSpPr>
            <a:spLocks noGrp="1"/>
          </p:cNvSpPr>
          <p:nvPr>
            <p:ph idx="1"/>
          </p:nvPr>
        </p:nvSpPr>
        <p:spPr>
          <a:xfrm>
            <a:off x="457200" y="1538646"/>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4.2 </a:t>
            </a:r>
            <a:r>
              <a:rPr lang="en-US" sz="2400">
                <a:latin typeface="Arial" panose="020B0604020202020204" pitchFamily="34" charset="0"/>
                <a:cs typeface="Arial" panose="020B0604020202020204" pitchFamily="34" charset="0"/>
              </a:rPr>
              <a:t>The Affective Circumplex</a:t>
            </a:r>
          </a:p>
        </p:txBody>
      </p:sp>
      <p:pic>
        <p:nvPicPr>
          <p:cNvPr id="5" name="Picture Placeholder 4" descr="A figure shows the general positive and negative mood states of emotions and is titled, the affective circumplex.&#10;Long description is available in notes, press F6">
            <a:extLst>
              <a:ext uri="{FF2B5EF4-FFF2-40B4-BE49-F238E27FC236}">
                <a16:creationId xmlns:a16="http://schemas.microsoft.com/office/drawing/2014/main" id="{165BA021-B06F-41BC-B9F4-F16BE35854A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01768" y="2461120"/>
            <a:ext cx="6018232" cy="3711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E5D841E-BA61-49ED-BA74-0FE18E8805D2}"/>
              </a:ext>
            </a:extLst>
          </p:cNvPr>
          <p:cNvSpPr>
            <a:spLocks noGrp="1"/>
          </p:cNvSpPr>
          <p:nvPr>
            <p:ph type="title"/>
          </p:nvPr>
        </p:nvSpPr>
        <p:spPr>
          <a:xfrm>
            <a:off x="476864" y="142679"/>
            <a:ext cx="8229600" cy="1144347"/>
          </a:xfrm>
        </p:spPr>
        <p:txBody>
          <a:bodyPr>
            <a:spAutoFit/>
          </a:bodyPr>
          <a:lstStyle/>
          <a:p>
            <a:r>
              <a:rPr lang="en-US" dirty="0">
                <a:cs typeface="Arial Narrow"/>
              </a:rPr>
              <a:t>Differentiate Between Emotions and Moods </a:t>
            </a:r>
            <a:r>
              <a:rPr lang="en-US" sz="2800" dirty="0">
                <a:cs typeface="Arial Narrow"/>
              </a:rPr>
              <a:t>(5 of 6)</a:t>
            </a:r>
            <a:endParaRPr lang="en-IN" dirty="0"/>
          </a:p>
        </p:txBody>
      </p:sp>
      <p:sp>
        <p:nvSpPr>
          <p:cNvPr id="14" name="Content Placeholder 13">
            <a:extLst>
              <a:ext uri="{FF2B5EF4-FFF2-40B4-BE49-F238E27FC236}">
                <a16:creationId xmlns:a16="http://schemas.microsoft.com/office/drawing/2014/main" id="{0C64AFAB-1D46-4ED0-9A2A-93E1CB08EE9A}"/>
              </a:ext>
            </a:extLst>
          </p:cNvPr>
          <p:cNvSpPr>
            <a:spLocks noGrp="1"/>
          </p:cNvSpPr>
          <p:nvPr>
            <p:ph idx="1"/>
          </p:nvPr>
        </p:nvSpPr>
        <p:spPr>
          <a:xfrm>
            <a:off x="476864" y="1377002"/>
            <a:ext cx="8229600" cy="405683"/>
          </a:xfrm>
        </p:spPr>
        <p:txBody>
          <a:bodyPr>
            <a:spAutoFit/>
          </a:bodyPr>
          <a:lstStyle/>
          <a:p>
            <a:pPr marL="0" indent="0">
              <a:buNone/>
            </a:pPr>
            <a:r>
              <a:rPr lang="en-US" sz="2400" b="1">
                <a:latin typeface="Arial" panose="020B0604020202020204" pitchFamily="34" charset="0"/>
                <a:cs typeface="Arial" panose="020B0604020202020204" pitchFamily="34" charset="0"/>
              </a:rPr>
              <a:t>OB POLL</a:t>
            </a:r>
            <a:r>
              <a:rPr lang="en-US" sz="2400">
                <a:latin typeface="Arial" panose="020B0604020202020204" pitchFamily="34" charset="0"/>
                <a:cs typeface="Arial" panose="020B0604020202020204" pitchFamily="34" charset="0"/>
              </a:rPr>
              <a:t> Emotional States </a:t>
            </a:r>
          </a:p>
        </p:txBody>
      </p:sp>
      <p:pic>
        <p:nvPicPr>
          <p:cNvPr id="24" name="Picture Placeholder 23" descr="A bar graph shows the O B POLL of emotional states.&#10;Long description is available in notes, press F6">
            <a:extLst>
              <a:ext uri="{FF2B5EF4-FFF2-40B4-BE49-F238E27FC236}">
                <a16:creationId xmlns:a16="http://schemas.microsoft.com/office/drawing/2014/main" id="{28687427-3996-4A63-8EC6-2CE25011AAFA}"/>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874673" y="1915230"/>
            <a:ext cx="5394655" cy="2682240"/>
          </a:xfrm>
          <a:prstGeom prst="rect">
            <a:avLst/>
          </a:prstGeom>
        </p:spPr>
      </p:pic>
      <p:sp>
        <p:nvSpPr>
          <p:cNvPr id="15" name="Content Placeholder 14">
            <a:extLst>
              <a:ext uri="{FF2B5EF4-FFF2-40B4-BE49-F238E27FC236}">
                <a16:creationId xmlns:a16="http://schemas.microsoft.com/office/drawing/2014/main" id="{F63EF2B6-BA97-42DE-B7DF-61C1A7B4444B}"/>
              </a:ext>
            </a:extLst>
          </p:cNvPr>
          <p:cNvSpPr>
            <a:spLocks noGrp="1"/>
          </p:cNvSpPr>
          <p:nvPr>
            <p:ph idx="13"/>
          </p:nvPr>
        </p:nvSpPr>
        <p:spPr>
          <a:xfrm>
            <a:off x="476864" y="4779469"/>
            <a:ext cx="8209936" cy="682682"/>
          </a:xfrm>
        </p:spPr>
        <p:txBody>
          <a:bodyPr wrap="square">
            <a:spAutoFit/>
          </a:bodyPr>
          <a:lstStyle/>
          <a:p>
            <a:pPr marL="0" indent="0">
              <a:buNone/>
            </a:pPr>
            <a:r>
              <a:rPr lang="en-US" sz="1400" dirty="0">
                <a:latin typeface="Arial" panose="020B0604020202020204" pitchFamily="34" charset="0"/>
                <a:cs typeface="Arial" panose="020B0604020202020204" pitchFamily="34" charset="0"/>
              </a:rPr>
              <a:t>*Respondents in 148 countries worldwide during 2014 were asked whether they experienced five positive (well-rested, treated with respect, enjoyment, smiling and laughing, learning or doing something interesting) and five negative emotions (anger, stress, sadness, physical pain, worry) daily. </a:t>
            </a:r>
            <a:endParaRPr lang="en-IN" sz="1400" dirty="0">
              <a:latin typeface="Arial" panose="020B0604020202020204" pitchFamily="34" charset="0"/>
              <a:cs typeface="Arial" panose="020B0604020202020204" pitchFamily="34" charset="0"/>
            </a:endParaRPr>
          </a:p>
        </p:txBody>
      </p:sp>
      <p:sp>
        <p:nvSpPr>
          <p:cNvPr id="19" name="Content Placeholder 18">
            <a:extLst>
              <a:ext uri="{FF2B5EF4-FFF2-40B4-BE49-F238E27FC236}">
                <a16:creationId xmlns:a16="http://schemas.microsoft.com/office/drawing/2014/main" id="{2DD8ECA1-2C61-40EF-BB2F-D68B965F7330}"/>
              </a:ext>
            </a:extLst>
          </p:cNvPr>
          <p:cNvSpPr>
            <a:spLocks noGrp="1"/>
          </p:cNvSpPr>
          <p:nvPr>
            <p:ph sz="quarter" idx="17"/>
          </p:nvPr>
        </p:nvSpPr>
        <p:spPr>
          <a:xfrm>
            <a:off x="476864" y="5575533"/>
            <a:ext cx="8229600" cy="251795"/>
          </a:xfrm>
        </p:spPr>
        <p:txBody>
          <a:bodyPr>
            <a:spAutoFit/>
          </a:bodyPr>
          <a:lstStyle/>
          <a:p>
            <a:pPr marL="0" indent="0">
              <a:buNone/>
            </a:pPr>
            <a:r>
              <a:rPr lang="en-US" sz="1400" i="1" dirty="0">
                <a:latin typeface="Arial" panose="020B0604020202020204" pitchFamily="34" charset="0"/>
                <a:cs typeface="Arial" panose="020B0604020202020204" pitchFamily="34" charset="0"/>
              </a:rPr>
              <a:t>Source:</a:t>
            </a:r>
            <a:r>
              <a:rPr lang="en-US" sz="1400" dirty="0">
                <a:latin typeface="Arial" panose="020B0604020202020204" pitchFamily="34" charset="0"/>
                <a:cs typeface="Arial" panose="020B0604020202020204" pitchFamily="34" charset="0"/>
              </a:rPr>
              <a:t> Based on J. Clifton, “Latin Americans Lead World in Emotions,” Gallup (August 27, 2015),</a:t>
            </a:r>
            <a:endParaRPr lang="en-IN" sz="1400" dirty="0">
              <a:latin typeface="Arial" panose="020B0604020202020204" pitchFamily="34" charset="0"/>
              <a:cs typeface="Arial" panose="020B0604020202020204" pitchFamily="34" charset="0"/>
            </a:endParaRPr>
          </a:p>
        </p:txBody>
      </p:sp>
      <p:sp>
        <p:nvSpPr>
          <p:cNvPr id="20" name="Content Placeholder 19">
            <a:extLst>
              <a:ext uri="{FF2B5EF4-FFF2-40B4-BE49-F238E27FC236}">
                <a16:creationId xmlns:a16="http://schemas.microsoft.com/office/drawing/2014/main" id="{EB8037C1-6D54-4F46-8253-2EDDDCC5C8F3}"/>
              </a:ext>
            </a:extLst>
          </p:cNvPr>
          <p:cNvSpPr>
            <a:spLocks noGrp="1"/>
          </p:cNvSpPr>
          <p:nvPr>
            <p:ph sz="quarter" idx="18"/>
          </p:nvPr>
        </p:nvSpPr>
        <p:spPr>
          <a:xfrm>
            <a:off x="476864" y="5919661"/>
            <a:ext cx="8229600" cy="251795"/>
          </a:xfrm>
        </p:spPr>
        <p:txBody>
          <a:bodyPr>
            <a:spAutoFit/>
          </a:bodyPr>
          <a:lstStyle/>
          <a:p>
            <a:pPr marL="0" indent="0">
              <a:buNone/>
            </a:pPr>
            <a:r>
              <a:rPr lang="en-US" sz="1400">
                <a:latin typeface="Arial" panose="020B0604020202020204" pitchFamily="34" charset="0"/>
                <a:cs typeface="Arial" panose="020B0604020202020204" pitchFamily="34" charset="0"/>
                <a:hlinkClick r:id="rId4" tooltip="http://www.gallup.com/poll/184631/latin-americanslead-world-emotions.aspx "/>
              </a:rPr>
              <a:t>http://www.gallup.com/poll/184631/latin-americanslead-world-emotions.aspx </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88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tIns="18000" bIns="18000" anchor="ctr" anchorCtr="0">
            <a:spAutoFit/>
          </a:bodyPr>
          <a:lstStyle/>
          <a:p>
            <a:r>
              <a:rPr lang="en-US" dirty="0">
                <a:cs typeface="Arial Narrow"/>
              </a:rPr>
              <a:t>Differentiate Between Emotions and Moods </a:t>
            </a:r>
            <a:r>
              <a:rPr lang="en-US" sz="2800" dirty="0">
                <a:cs typeface="Arial Narrow"/>
              </a:rPr>
              <a:t>(6 of 6)</a:t>
            </a:r>
            <a:endParaRPr lang="en-US" sz="2800" dirty="0"/>
          </a:p>
        </p:txBody>
      </p:sp>
      <p:pic>
        <p:nvPicPr>
          <p:cNvPr id="4" name="Picture Placeholder 3" descr="A figure shows that decision making incorporates both thinking and feeling.">
            <a:extLst>
              <a:ext uri="{FF2B5EF4-FFF2-40B4-BE49-F238E27FC236}">
                <a16:creationId xmlns:a16="http://schemas.microsoft.com/office/drawing/2014/main" id="{650B1ECB-89A3-4B8E-8293-CD942530EA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55964" y="1828800"/>
            <a:ext cx="7273636" cy="3140364"/>
          </a:xfrm>
          <a:prstGeom prst="rect">
            <a:avLst/>
          </a:prstGeom>
        </p:spPr>
      </p:pic>
    </p:spTree>
    <p:extLst>
      <p:ext uri="{BB962C8B-B14F-4D97-AF65-F5344CB8AC3E}">
        <p14:creationId xmlns:p14="http://schemas.microsoft.com/office/powerpoint/2010/main" val="286139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4" y="142568"/>
            <a:ext cx="8229600" cy="1144347"/>
          </a:xfrm>
        </p:spPr>
        <p:txBody>
          <a:bodyPr wrap="square" tIns="18000" bIns="18000" anchor="ctr" anchorCtr="0">
            <a:spAutoFit/>
          </a:bodyPr>
          <a:lstStyle/>
          <a:p>
            <a:r>
              <a:rPr lang="en-US" dirty="0">
                <a:cs typeface="Arial Narrow"/>
              </a:rPr>
              <a:t>Identify the Sources of Emotions and Moods </a:t>
            </a:r>
            <a:r>
              <a:rPr lang="en-US" sz="2800" dirty="0">
                <a:cs typeface="Arial Narrow"/>
              </a:rPr>
              <a:t>(1 of 3)</a:t>
            </a:r>
            <a:endParaRPr lang="en-US" sz="2800" dirty="0"/>
          </a:p>
        </p:txBody>
      </p:sp>
      <p:sp>
        <p:nvSpPr>
          <p:cNvPr id="3" name="Content Placeholder 2"/>
          <p:cNvSpPr>
            <a:spLocks noGrp="1"/>
          </p:cNvSpPr>
          <p:nvPr>
            <p:ph idx="1"/>
          </p:nvPr>
        </p:nvSpPr>
        <p:spPr>
          <a:xfrm>
            <a:off x="457200" y="1600200"/>
            <a:ext cx="8229600" cy="4093428"/>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Personality</a:t>
            </a:r>
          </a:p>
          <a:p>
            <a:pPr lvl="1"/>
            <a:r>
              <a:rPr lang="en-US" sz="2400" dirty="0">
                <a:latin typeface="Arial" panose="020B0604020202020204" pitchFamily="34" charset="0"/>
                <a:cs typeface="Arial" panose="020B0604020202020204" pitchFamily="34" charset="0"/>
              </a:rPr>
              <a:t>Moods and emotions have a trait component.</a:t>
            </a:r>
          </a:p>
          <a:p>
            <a:pPr lvl="1"/>
            <a:r>
              <a:rPr lang="en-US" sz="2400" b="1" dirty="0">
                <a:latin typeface="Arial" panose="020B0604020202020204" pitchFamily="34" charset="0"/>
                <a:cs typeface="Arial" panose="020B0604020202020204" pitchFamily="34" charset="0"/>
              </a:rPr>
              <a:t>Affect intensity:</a:t>
            </a:r>
            <a:r>
              <a:rPr lang="en-US" sz="2400" dirty="0">
                <a:latin typeface="Arial" panose="020B0604020202020204" pitchFamily="34" charset="0"/>
                <a:cs typeface="Arial" panose="020B0604020202020204" pitchFamily="34" charset="0"/>
              </a:rPr>
              <a:t> how strongly people experience their emotions.</a:t>
            </a:r>
          </a:p>
          <a:p>
            <a:r>
              <a:rPr lang="en-US" sz="2400" b="1" dirty="0">
                <a:latin typeface="Arial" panose="020B0604020202020204" pitchFamily="34" charset="0"/>
                <a:cs typeface="Arial" panose="020B0604020202020204" pitchFamily="34" charset="0"/>
              </a:rPr>
              <a:t>Time of Day</a:t>
            </a:r>
          </a:p>
          <a:p>
            <a:pPr lvl="1"/>
            <a:r>
              <a:rPr lang="en-US" sz="2400" dirty="0">
                <a:latin typeface="Arial" panose="020B0604020202020204" pitchFamily="34" charset="0"/>
                <a:cs typeface="Arial" panose="020B0604020202020204" pitchFamily="34" charset="0"/>
              </a:rPr>
              <a:t>There is a common pattern for all of us.</a:t>
            </a:r>
          </a:p>
          <a:p>
            <a:pPr lvl="2"/>
            <a:r>
              <a:rPr lang="en-US" sz="2400" dirty="0">
                <a:latin typeface="Arial" panose="020B0604020202020204" pitchFamily="34" charset="0"/>
                <a:cs typeface="Arial" panose="020B0604020202020204" pitchFamily="34" charset="0"/>
              </a:rPr>
              <a:t>Happier in the midpoint of the daily awake period.</a:t>
            </a:r>
          </a:p>
          <a:p>
            <a:r>
              <a:rPr lang="en-US" sz="2400" b="1" dirty="0">
                <a:latin typeface="Arial" panose="020B0604020202020204" pitchFamily="34" charset="0"/>
                <a:cs typeface="Arial" panose="020B0604020202020204" pitchFamily="34" charset="0"/>
              </a:rPr>
              <a:t>Day of the Week</a:t>
            </a:r>
          </a:p>
          <a:p>
            <a:pPr marL="787400" lvl="1" indent="-342900"/>
            <a:r>
              <a:rPr lang="en-US" sz="2400" dirty="0">
                <a:latin typeface="Arial" panose="020B0604020202020204" pitchFamily="34" charset="0"/>
                <a:cs typeface="Arial" panose="020B0604020202020204" pitchFamily="34" charset="0"/>
              </a:rPr>
              <a:t>Happier toward the end of the week.</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8474</TotalTime>
  <Words>4569</Words>
  <Application>Microsoft Office PowerPoint</Application>
  <PresentationFormat>On-screen Show (4:3)</PresentationFormat>
  <Paragraphs>276</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508 Lecture</vt:lpstr>
      <vt:lpstr>Organizational Behavior</vt:lpstr>
      <vt:lpstr>Learning Objectives</vt:lpstr>
      <vt:lpstr>Differentiate Between Emotions and Moods (1 of 6)</vt:lpstr>
      <vt:lpstr>Differentiate Between Emotions and Moods (2 of 6)</vt:lpstr>
      <vt:lpstr>Differentiate Between Emotions and Moods (3 of 6)</vt:lpstr>
      <vt:lpstr>Differentiate Between Emotions and Moods (4 of 6)</vt:lpstr>
      <vt:lpstr>Differentiate Between Emotions and Moods (5 of 6)</vt:lpstr>
      <vt:lpstr>Differentiate Between Emotions and Moods (6 of 6)</vt:lpstr>
      <vt:lpstr>Identify the Sources of Emotions and Moods (1 of 3)</vt:lpstr>
      <vt:lpstr>Identify the Sources of Emotions and Moods (2 of 3)</vt:lpstr>
      <vt:lpstr>Identify the Sources of Emotions and Moods (3 of 3)</vt:lpstr>
      <vt:lpstr>Show the Impact Emotional Labor Has on Employees (1 of 2)</vt:lpstr>
      <vt:lpstr>Show the Impact Emotional Labor Has on Employees (2 of 2)</vt:lpstr>
      <vt:lpstr>Describe Affective Events Theory</vt:lpstr>
      <vt:lpstr>Describe Emotional Intelligence (1 of 2)</vt:lpstr>
      <vt:lpstr>Describe Emotional Intelligence (2 of 2)</vt:lpstr>
      <vt:lpstr>Identify Strategies for Emotion Regulation (1 of 3)</vt:lpstr>
      <vt:lpstr>Identify Strategies for Emotion Regulation (2 of 3)</vt:lpstr>
      <vt:lpstr>Identify Strategies for Emotion Regulation (3 of 3)</vt:lpstr>
      <vt:lpstr>Apply Concepts About Emotions and Moods to Specific O B Issues (1 of 4)</vt:lpstr>
      <vt:lpstr>Apply Concepts About Emotions and Moods to Specific O B Issues (2 of 4)</vt:lpstr>
      <vt:lpstr>Apply Concepts About Emotions and Moods to Specific O B Issues (3 of 4)</vt:lpstr>
      <vt:lpstr>Apply Concepts About Emotions and Moods to Specific OB Issues (4 of 4)</vt:lpstr>
      <vt:lpstr>Implications for Managers (1 of 3)</vt:lpstr>
      <vt:lpstr>Implications for Managers (2 of 3)</vt:lpstr>
      <vt:lpstr>Implications for Managers (3 of 3)</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4, Emotions and Moods</dc:title>
  <dc:subject/>
  <dc:creator> P. Robbins and A. Judge</dc:creator>
  <cp:keywords>Organizational Behavior</cp:keywords>
  <dc:description>Additional information may be found in the Notes Pane of each slide by pressing F6.</dc:description>
  <cp:lastModifiedBy>Network Admin</cp:lastModifiedBy>
  <cp:revision>1684</cp:revision>
  <dcterms:created xsi:type="dcterms:W3CDTF">2014-07-14T20:04:21Z</dcterms:created>
  <dcterms:modified xsi:type="dcterms:W3CDTF">2022-02-07T02:20:51Z</dcterms:modified>
  <cp:category>Organizational Behavior</cp:category>
</cp:coreProperties>
</file>