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12" r:id="rId2"/>
    <p:sldId id="494" r:id="rId3"/>
    <p:sldId id="380" r:id="rId4"/>
    <p:sldId id="467" r:id="rId5"/>
    <p:sldId id="528" r:id="rId6"/>
    <p:sldId id="529" r:id="rId7"/>
    <p:sldId id="530" r:id="rId8"/>
    <p:sldId id="513" r:id="rId9"/>
    <p:sldId id="531" r:id="rId10"/>
    <p:sldId id="532" r:id="rId11"/>
    <p:sldId id="471" r:id="rId12"/>
    <p:sldId id="533" r:id="rId13"/>
    <p:sldId id="534" r:id="rId14"/>
    <p:sldId id="535" r:id="rId15"/>
    <p:sldId id="536" r:id="rId16"/>
    <p:sldId id="537" r:id="rId17"/>
    <p:sldId id="478" r:id="rId18"/>
    <p:sldId id="495" r:id="rId19"/>
    <p:sldId id="538" r:id="rId20"/>
    <p:sldId id="539" r:id="rId21"/>
    <p:sldId id="487" r:id="rId22"/>
    <p:sldId id="540" r:id="rId23"/>
    <p:sldId id="541" r:id="rId24"/>
    <p:sldId id="542" r:id="rId25"/>
    <p:sldId id="778" r:id="rId26"/>
    <p:sldId id="481" r:id="rId27"/>
    <p:sldId id="544" r:id="rId28"/>
    <p:sldId id="545" r:id="rId29"/>
    <p:sldId id="779" r:id="rId30"/>
    <p:sldId id="489" r:id="rId31"/>
    <p:sldId id="547" r:id="rId32"/>
    <p:sldId id="548" r:id="rId33"/>
    <p:sldId id="549" r:id="rId34"/>
    <p:sldId id="517" r:id="rId35"/>
    <p:sldId id="777"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3" autoAdjust="0"/>
    <p:restoredTop sz="82370" autoAdjust="0"/>
  </p:normalViewPr>
  <p:slideViewPr>
    <p:cSldViewPr>
      <p:cViewPr varScale="1">
        <p:scale>
          <a:sx n="56" d="100"/>
          <a:sy n="56" d="100"/>
        </p:scale>
        <p:origin x="1242" y="66"/>
      </p:cViewPr>
      <p:guideLst>
        <p:guide orient="horz" pos="2160"/>
        <p:guide pos="288"/>
        <p:guide pos="2880"/>
        <p:guide pos="5472"/>
        <p:guide orient="horz" pos="384"/>
        <p:guide orient="horz" pos="672"/>
        <p:guide orient="horz" pos="3984"/>
      </p:guideLst>
    </p:cSldViewPr>
  </p:slideViewPr>
  <p:outlineViewPr>
    <p:cViewPr>
      <p:scale>
        <a:sx n="33" d="100"/>
        <a:sy n="33" d="100"/>
      </p:scale>
      <p:origin x="0" y="-13782"/>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and more organizations are beginning to use personality tests to hire both full-time and hourly employees.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The horizontal axis represents position level showing different levels. The vertical axis represents percentage of companies using personality assessments for hiring ranging from 0 to 35 in increments of 5. The approximate data from the graph is as follows: executives, 32 percent; middle managers, 28 percent; individual contributors, 20 percent; and hourly workers, 17 percent.</a:t>
            </a:r>
            <a:r>
              <a:rPr lang="en-US" sz="12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12931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most widely used personality framework is the Myers-Briggs Type Indicator (MBTI). Individuals are classified as Extroverted or Introverted (E or I), Sensing or Intuitive (S or N), Thinking or Feeling (T or F), and Perceiving or Judging (P or J). These classifications are then combined into 16 personality types.</a:t>
            </a:r>
          </a:p>
          <a:p>
            <a:pPr eaLnBrk="1" hangingPunct="1">
              <a:spcBef>
                <a:spcPct val="0"/>
              </a:spcBef>
            </a:pPr>
            <a:endParaRPr lang="en-US" dirty="0"/>
          </a:p>
          <a:p>
            <a:pPr marL="171450" indent="-171450" eaLnBrk="1" hangingPunct="1">
              <a:spcBef>
                <a:spcPct val="0"/>
              </a:spcBef>
              <a:buFont typeface="Arial"/>
              <a:buChar char="•"/>
            </a:pPr>
            <a:r>
              <a:rPr lang="en-US" dirty="0"/>
              <a:t>INTJs are visionaries. They usually have original minds and great drive. They are characterized as skeptical, critical, independent, determined, and often stubborn. </a:t>
            </a:r>
          </a:p>
          <a:p>
            <a:pPr marL="171450" indent="-171450" eaLnBrk="1" hangingPunct="1">
              <a:spcBef>
                <a:spcPct val="0"/>
              </a:spcBef>
              <a:buFont typeface="Arial"/>
              <a:buChar char="•"/>
            </a:pPr>
            <a:r>
              <a:rPr lang="en-US" dirty="0"/>
              <a:t>ESTJs are organizers. They are realistic, logical, analytical, decisive, and have a natural head for business or mechanics. </a:t>
            </a:r>
          </a:p>
          <a:p>
            <a:pPr marL="171450" indent="-171450" eaLnBrk="1" hangingPunct="1">
              <a:spcBef>
                <a:spcPct val="0"/>
              </a:spcBef>
              <a:buFont typeface="Arial"/>
              <a:buChar char="•"/>
            </a:pPr>
            <a:r>
              <a:rPr lang="en-US" dirty="0"/>
              <a:t>ENTPs are conceptualizers. They are innovative, individualistic, versatile, and attracted to entrepreneurial ideas. They tend to be resourceful in solving challenging problems but may neglect routine assignments. </a:t>
            </a:r>
          </a:p>
          <a:p>
            <a:pPr marL="171450" indent="-171450" eaLnBrk="1" hangingPunct="1">
              <a:spcBef>
                <a:spcPct val="0"/>
              </a:spcBef>
              <a:buFont typeface="Arial"/>
              <a:buChar char="•"/>
            </a:pPr>
            <a:endParaRPr lang="en-US" dirty="0"/>
          </a:p>
          <a:p>
            <a:pPr eaLnBrk="1" hangingPunct="1">
              <a:spcBef>
                <a:spcPct val="0"/>
              </a:spcBef>
            </a:pPr>
            <a:r>
              <a:rPr lang="en-US" dirty="0"/>
              <a:t>MBTI is widely used. It is taken by over 2.5 million people each year and 89 of the Fortune 100 companies use it.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302069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An impressive body of research supports that five basic dimensions underlie all other personality dimensions. The five basic dimensions are </a:t>
            </a:r>
            <a:r>
              <a:rPr lang="en-US" b="0" dirty="0"/>
              <a:t>conscientiousness, emotional stability, extroversion, openness to experience, and extroversion, agreeableness.</a:t>
            </a:r>
            <a:r>
              <a:rPr lang="en-US" dirty="0"/>
              <a:t> Let’s look at each of these for a minute.</a:t>
            </a:r>
          </a:p>
          <a:p>
            <a:pPr eaLnBrk="1" hangingPunct="1">
              <a:spcBef>
                <a:spcPct val="0"/>
              </a:spcBef>
            </a:pPr>
            <a:endParaRPr lang="en-US" dirty="0"/>
          </a:p>
          <a:p>
            <a:pPr eaLnBrk="1" hangingPunct="1">
              <a:spcBef>
                <a:spcPct val="0"/>
              </a:spcBef>
            </a:pPr>
            <a:r>
              <a:rPr lang="en-US" dirty="0"/>
              <a:t>Conscientiousness</a:t>
            </a:r>
            <a:r>
              <a:rPr lang="en-US" b="1" dirty="0"/>
              <a:t> </a:t>
            </a:r>
            <a:r>
              <a:rPr lang="en-US" b="0" dirty="0"/>
              <a:t>is a</a:t>
            </a:r>
            <a:r>
              <a:rPr lang="en-US" b="1" dirty="0"/>
              <a:t> </a:t>
            </a:r>
            <a:r>
              <a:rPr lang="en-US" dirty="0"/>
              <a:t>measure of reliability. A highly conscientious person is responsible, organized, dependable, and persistent. Those who score low on this dimension are easily distracted, disorganized, and unreliable.</a:t>
            </a:r>
          </a:p>
          <a:p>
            <a:pPr eaLnBrk="1" hangingPunct="1">
              <a:spcBef>
                <a:spcPct val="0"/>
              </a:spcBef>
            </a:pPr>
            <a:r>
              <a:rPr lang="en-US" dirty="0"/>
              <a:t>Emotional stability</a:t>
            </a:r>
            <a:r>
              <a:rPr lang="en-US" b="1" dirty="0"/>
              <a:t> </a:t>
            </a:r>
            <a:r>
              <a:rPr lang="en-US" dirty="0"/>
              <a:t>describes a person’s ability to withstand stress. People with positive emotional stability tend to be calm, self-confident, and secure. Those with high negative scores tend to be nervous, anxious, depressed, and insecure. </a:t>
            </a:r>
          </a:p>
          <a:p>
            <a:pPr>
              <a:spcBef>
                <a:spcPct val="0"/>
              </a:spcBef>
            </a:pPr>
            <a:r>
              <a:rPr lang="en-US" dirty="0"/>
              <a:t>Extroverts tend to be gregarious, assertive, and sociable. Introverts tend to be reserved, timid, and quiet.</a:t>
            </a:r>
          </a:p>
          <a:p>
            <a:pPr eaLnBrk="1" hangingPunct="1">
              <a:spcBef>
                <a:spcPct val="0"/>
              </a:spcBef>
            </a:pPr>
            <a:r>
              <a:rPr lang="en-US" dirty="0"/>
              <a:t>Openness to experience suggests</a:t>
            </a:r>
            <a:r>
              <a:rPr lang="en-US" b="1" dirty="0"/>
              <a:t> </a:t>
            </a:r>
            <a:r>
              <a:rPr lang="en-US" dirty="0"/>
              <a:t>the range of interests and fascination with novelty. Extroversion is a comfort level with relationships. Extremely open people are creative, curious, and artistically sensitive. Those at the other end of the openness category are conventional and find comfort in the familiar.</a:t>
            </a:r>
          </a:p>
          <a:p>
            <a:pPr eaLnBrk="1" hangingPunct="1">
              <a:spcBef>
                <a:spcPct val="0"/>
              </a:spcBef>
            </a:pPr>
            <a:r>
              <a:rPr lang="en-US" dirty="0"/>
              <a:t>And lastly, agreeableness</a:t>
            </a:r>
            <a:r>
              <a:rPr lang="en-US" b="1" dirty="0"/>
              <a:t> </a:t>
            </a:r>
            <a:r>
              <a:rPr lang="en-US" b="0" dirty="0"/>
              <a:t>is an </a:t>
            </a:r>
            <a:r>
              <a:rPr lang="en-US" dirty="0"/>
              <a:t>individual’s propensity to defer to others. People who are high on agreeableness are cooperative, warm, and trusting. Low agreeableness is indicated by people who are cold, disagreeable, and antagonistic.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13998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5.2 shows the results of research on personality scores of CEO candidates. The study found that conscientiousness—in the form of persistence, attention to detail, and setting of high standards—was more important than other traits. These results attest to the importance of conscientiousness to organizational success. Although conscientiousness is the best predictor of job performance, other traits are also important.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15410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All five traits also have other implications for work and for life. Let’s look at these one at a time. Exhibit 5.3 summarizes the points. </a:t>
            </a:r>
          </a:p>
          <a:p>
            <a:r>
              <a:rPr lang="en-US" dirty="0">
                <a:latin typeface="Times New Roman" panose="02020603050405020304" pitchFamily="18" charset="0"/>
                <a:cs typeface="Times New Roman" panose="02020603050405020304" pitchFamily="18" charset="0"/>
              </a:rPr>
              <a:t>Of the Big Five traits, emotional stability is most strongly related to life satisfaction, job satisfaction, and reduced intentions to quit and burnout. 	</a:t>
            </a:r>
          </a:p>
          <a:p>
            <a:r>
              <a:rPr lang="en-US" dirty="0">
                <a:latin typeface="Times New Roman" panose="02020603050405020304" pitchFamily="18" charset="0"/>
                <a:cs typeface="Times New Roman" panose="02020603050405020304" pitchFamily="18" charset="0"/>
              </a:rPr>
              <a:t>People with high emotional stability can adapt to unexpected or changing demands in the workplace. </a:t>
            </a:r>
          </a:p>
          <a:p>
            <a:r>
              <a:rPr lang="en-US" dirty="0">
                <a:latin typeface="Times New Roman" panose="02020603050405020304" pitchFamily="18" charset="0"/>
                <a:cs typeface="Times New Roman" panose="02020603050405020304" pitchFamily="18" charset="0"/>
              </a:rPr>
              <a:t>Extroversion is a relatively strong predictor of leadership emergence and behaviors in groups. Extroverts also tend to have generally high job satisfaction and reduced burnout. Some negatives are that extroverts can appear to be self-aggrandizing, egoistic, or too dominating and that their social behavior can be disadvantageous for jobs that do not require frequent social interaction. </a:t>
            </a:r>
          </a:p>
          <a:p>
            <a:r>
              <a:rPr lang="en-US" dirty="0">
                <a:latin typeface="Times New Roman" panose="02020603050405020304" pitchFamily="18" charset="0"/>
                <a:cs typeface="Times New Roman" panose="02020603050405020304" pitchFamily="18" charset="0"/>
              </a:rPr>
              <a:t>Individuals who score high on openness to experience are more likely to be effective leaders and are more comfortable with ambiguity. They cope better with organizational change and are more adaptable in changing contexts.</a:t>
            </a:r>
          </a:p>
          <a:p>
            <a:r>
              <a:rPr lang="en-US" dirty="0">
                <a:latin typeface="Times New Roman" panose="02020603050405020304" pitchFamily="18" charset="0"/>
                <a:cs typeface="Times New Roman" panose="02020603050405020304" pitchFamily="18" charset="0"/>
              </a:rPr>
              <a:t>Agreeable individuals are better liked than disagreeable people, which explains why they should perform well in interpersonally oriented jobs such as customer service. </a:t>
            </a:r>
          </a:p>
          <a:p>
            <a:r>
              <a:rPr lang="en-US" dirty="0">
                <a:latin typeface="Times New Roman" panose="02020603050405020304" pitchFamily="18" charset="0"/>
                <a:cs typeface="Times New Roman" panose="02020603050405020304" pitchFamily="18" charset="0"/>
              </a:rPr>
              <a:t>They experience less work–family conflict and are less likely to turnover. People who are agreeable are more satisfied in their jobs and contribute to organizational performance by engaging in citizenship behavior. They are also less likely to engage in organizational deviance. </a:t>
            </a:r>
          </a:p>
          <a:p>
            <a:r>
              <a:rPr lang="en-US" dirty="0">
                <a:latin typeface="Times New Roman" panose="02020603050405020304" pitchFamily="18" charset="0"/>
                <a:cs typeface="Times New Roman" panose="02020603050405020304" pitchFamily="18" charset="0"/>
              </a:rPr>
              <a:t>One downside is that agreeableness is associated with lower levels of career success.</a:t>
            </a:r>
          </a:p>
          <a:p>
            <a:r>
              <a:rPr lang="en-US" dirty="0">
                <a:latin typeface="Times New Roman" panose="02020603050405020304" pitchFamily="18" charset="0"/>
                <a:cs typeface="Times New Roman" panose="02020603050405020304" pitchFamily="18" charset="0"/>
              </a:rPr>
              <a:t>The five personality factors identified in the Big Five model appear in almost all cross-cultural studies. </a:t>
            </a:r>
          </a:p>
          <a:p>
            <a:r>
              <a:rPr lang="en-US" dirty="0">
                <a:latin typeface="Times New Roman" panose="02020603050405020304" pitchFamily="18" charset="0"/>
                <a:cs typeface="Times New Roman" panose="02020603050405020304" pitchFamily="18" charset="0"/>
              </a:rPr>
              <a:t>These studies have included a wide variety of diverse cultures such as China, Israel, Germany, Japan, Spain, Nigeria, Norway, Pakistan, and the United States. Generally, the findings corroborate what has been found in U.S. research: of the Big Five traits, conscientiousness is the best predictor of job performance.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Long Description:</a:t>
            </a:r>
          </a:p>
          <a:p>
            <a:r>
              <a:rPr lang="en-US"/>
              <a:t>The flowchart </a:t>
            </a:r>
            <a:r>
              <a:rPr lang="en-US" dirty="0"/>
              <a:t>has three columns: big five traits, why it is relevant, and what it affects and flow from left to right. </a:t>
            </a:r>
          </a:p>
          <a:p>
            <a:r>
              <a:rPr lang="en-US" dirty="0"/>
              <a:t>The emotional stability trait relates to less negative thinking and fewer negative emotions, and less hypervigilant. It affects higher job and life satisfaction, lower stress levels, and is more adaptable to change. </a:t>
            </a:r>
          </a:p>
          <a:p>
            <a:r>
              <a:rPr lang="en-US" dirty="0"/>
              <a:t>The extraversion trait relates to better interpersonal skills, greater social dominance, and more emotional expressive. It affects higher performance, enhanced leadership and higher job and life satisfaction. </a:t>
            </a:r>
          </a:p>
          <a:p>
            <a:r>
              <a:rPr lang="en-US" dirty="0"/>
              <a:t>Openness traits relates to increased learning, more creative, and is more flexible and autonomous. It affects enhanced training performance and enhanced leadership. </a:t>
            </a:r>
          </a:p>
          <a:p>
            <a:r>
              <a:rPr lang="en-US" dirty="0"/>
              <a:t>Agreeableness relates to better liked, and more complaint and conforming. It affects higher performance, lower levels of deviant behavior. </a:t>
            </a:r>
          </a:p>
          <a:p>
            <a:r>
              <a:rPr lang="en-US" dirty="0"/>
              <a:t>Conscientiousness relates to greater effort and persistence, more drive and discipline, and better organized and planning. It affects higher performance, enhanced leadership and greater longevity.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61830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Clr>
                <a:srgbClr val="0070C0"/>
              </a:buClr>
              <a:buFont typeface="+mj-lt"/>
              <a:buNone/>
            </a:pPr>
            <a:r>
              <a:rPr lang="en-US" dirty="0"/>
              <a:t>The Dark Triad is a group of negative personality traits including Machiavellianism, narcissism, and psychopathy—all three of which have relevance for organizational behavior. </a:t>
            </a:r>
          </a:p>
          <a:p>
            <a:pPr marL="0" indent="0" eaLnBrk="1" hangingPunct="1">
              <a:buClr>
                <a:srgbClr val="0070C0"/>
              </a:buClr>
              <a:buFont typeface="+mj-lt"/>
              <a:buNone/>
            </a:pPr>
            <a:endParaRPr lang="en-US" b="0" dirty="0"/>
          </a:p>
          <a:p>
            <a:pPr marL="0" indent="0" eaLnBrk="1" hangingPunct="1">
              <a:buClr>
                <a:srgbClr val="0070C0"/>
              </a:buClr>
              <a:buFont typeface="+mj-lt"/>
              <a:buNone/>
            </a:pPr>
            <a:r>
              <a:rPr lang="en-US" b="0" dirty="0"/>
              <a:t>Machiavellianism</a:t>
            </a:r>
            <a:r>
              <a:rPr lang="en-US" sz="1200" dirty="0">
                <a:effectLst/>
              </a:rPr>
              <a:t> is the degree to which an individual is pragmatic, maintains emotional distance, and believes that ends can justify means. </a:t>
            </a:r>
            <a:r>
              <a:rPr lang="en-US" sz="1200" b="0" dirty="0">
                <a:effectLst/>
              </a:rPr>
              <a:t>Narcissism</a:t>
            </a:r>
            <a:r>
              <a:rPr lang="en-US" sz="1200" dirty="0">
                <a:effectLst/>
              </a:rPr>
              <a:t> refers to the tendency to be arrogant, have a grandiose sense of self-importance, require excessive admiration, and have a sense of entitlement.</a:t>
            </a:r>
            <a:r>
              <a:rPr lang="en-US" sz="1200" baseline="0" dirty="0">
                <a:effectLst/>
              </a:rPr>
              <a:t> A</a:t>
            </a:r>
            <a:r>
              <a:rPr lang="en-US" sz="1200" dirty="0">
                <a:effectLst/>
              </a:rPr>
              <a:t>nd p</a:t>
            </a:r>
            <a:r>
              <a:rPr lang="en-US" b="0" dirty="0"/>
              <a:t>sychopathy</a:t>
            </a:r>
            <a:r>
              <a:rPr lang="en-US" dirty="0"/>
              <a:t> is the tendency for a lack of concern for others and a lack of guilt or remorse when their actions cause harm.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25117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MBTI, in the </a:t>
            </a:r>
            <a:r>
              <a:rPr lang="en-US" dirty="0" err="1"/>
              <a:t>DiSC</a:t>
            </a:r>
            <a:r>
              <a:rPr lang="en-US" dirty="0"/>
              <a:t> framework, people cluster into personality “types” based on their primary characteristic: dominating (D), influencing (</a:t>
            </a:r>
            <a:r>
              <a:rPr lang="en-US" dirty="0" err="1"/>
              <a:t>i</a:t>
            </a:r>
            <a:r>
              <a:rPr lang="en-US" dirty="0"/>
              <a:t>), steadiness (S), and conscientiousness (C), although the framework recognizes that “people are not their types.” More research and evidence are needed on the </a:t>
            </a:r>
            <a:r>
              <a:rPr lang="en-US" dirty="0" err="1"/>
              <a:t>DiSC.</a:t>
            </a:r>
            <a:endParaRPr lang="en-US" dirty="0"/>
          </a:p>
          <a:p>
            <a:endParaRPr lang="en-US" dirty="0"/>
          </a:p>
          <a:p>
            <a:r>
              <a:rPr lang="en-US" dirty="0"/>
              <a:t>The HEXACO model is composed of a new trait, honesty-humility (H), and emotionality (E; i.e., emotional stability), extroversion (X), agreeableness (A), conscientiousness (C), and openness to experience (O).</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045740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n-lt"/>
                <a:cs typeface="Times New Roman" panose="02020603050405020304" pitchFamily="18" charset="0"/>
              </a:rPr>
              <a:t>Some other personality traits relevant to OB include core self-evaluation, self-monitoring, and proactive personality. </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r>
              <a:rPr lang="en-US" dirty="0">
                <a:latin typeface="+mn-lt"/>
                <a:cs typeface="Times New Roman" panose="02020603050405020304" pitchFamily="18" charset="0"/>
              </a:rPr>
              <a:t>People who have a positive </a:t>
            </a:r>
            <a:r>
              <a:rPr lang="en-US" b="1" dirty="0">
                <a:latin typeface="+mn-lt"/>
                <a:cs typeface="Times New Roman" panose="02020603050405020304" pitchFamily="18" charset="0"/>
              </a:rPr>
              <a:t>core self-evaluation </a:t>
            </a:r>
            <a:r>
              <a:rPr lang="en-US" dirty="0">
                <a:latin typeface="+mn-lt"/>
                <a:cs typeface="Times New Roman" panose="02020603050405020304" pitchFamily="18" charset="0"/>
              </a:rPr>
              <a:t>see themselves as effective, capable, and in control. People who have a negative core self-evaluation tend to dislike themselves. </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r>
              <a:rPr lang="en-US" b="1" dirty="0">
                <a:latin typeface="+mn-lt"/>
                <a:cs typeface="Times New Roman" panose="02020603050405020304" pitchFamily="18" charset="0"/>
              </a:rPr>
              <a:t>Self-monitoring</a:t>
            </a:r>
            <a:r>
              <a:rPr lang="en-US" dirty="0">
                <a:latin typeface="+mn-lt"/>
                <a:cs typeface="Times New Roman" panose="02020603050405020304" pitchFamily="18" charset="0"/>
              </a:rPr>
              <a:t> refers to an individual’s ability to adjust his or her behavior to external, situational factors. Individuals high in self-monitoring show considerable adaptability. They are highly sensitive to external cues, can behave differently in different situations, and are capable of presenting striking contradictions between their public persona and their private selves. </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r>
              <a:rPr lang="en-US" dirty="0">
                <a:latin typeface="+mn-lt"/>
                <a:cs typeface="Times New Roman" panose="02020603050405020304" pitchFamily="18" charset="0"/>
              </a:rPr>
              <a:t>An individual with a </a:t>
            </a:r>
            <a:r>
              <a:rPr lang="en-US" b="1" dirty="0">
                <a:latin typeface="+mn-lt"/>
                <a:cs typeface="Times New Roman" panose="02020603050405020304" pitchFamily="18" charset="0"/>
              </a:rPr>
              <a:t>proactive personality </a:t>
            </a:r>
            <a:r>
              <a:rPr lang="en-US" dirty="0">
                <a:latin typeface="+mn-lt"/>
                <a:cs typeface="Times New Roman" panose="02020603050405020304" pitchFamily="18" charset="0"/>
              </a:rPr>
              <a:t>actively takes the initiative to improve his or her current circumstances. These individuals identify opportunities, show initiative, take action, and persevere. </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194467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n-lt"/>
                <a:cs typeface="Times New Roman" panose="02020603050405020304" pitchFamily="18" charset="0"/>
              </a:rPr>
              <a:t>Research shows that the effect of a particular trait on organizational behavior depends on the situation. Two theoretical frameworks that can help explain this are the </a:t>
            </a:r>
            <a:r>
              <a:rPr lang="en-US" b="1" dirty="0">
                <a:latin typeface="+mn-lt"/>
                <a:cs typeface="Times New Roman" panose="02020603050405020304" pitchFamily="18" charset="0"/>
              </a:rPr>
              <a:t>situation strength theory </a:t>
            </a:r>
            <a:r>
              <a:rPr lang="en-US" b="0" dirty="0">
                <a:latin typeface="+mn-lt"/>
                <a:cs typeface="Times New Roman" panose="02020603050405020304" pitchFamily="18" charset="0"/>
              </a:rPr>
              <a:t>and</a:t>
            </a:r>
            <a:r>
              <a:rPr lang="en-US" b="1" dirty="0">
                <a:latin typeface="+mn-lt"/>
                <a:cs typeface="Times New Roman" panose="02020603050405020304" pitchFamily="18" charset="0"/>
              </a:rPr>
              <a:t> trait activation theory</a:t>
            </a:r>
            <a:r>
              <a:rPr lang="en-US" dirty="0">
                <a:latin typeface="+mn-lt"/>
                <a:cs typeface="Times New Roman" panose="02020603050405020304" pitchFamily="18" charset="0"/>
              </a:rPr>
              <a:t>. </a:t>
            </a:r>
          </a:p>
          <a:p>
            <a:pPr eaLnBrk="1" hangingPunct="1">
              <a:spcBef>
                <a:spcPct val="0"/>
              </a:spcBef>
            </a:pPr>
            <a:r>
              <a:rPr lang="en-US" dirty="0">
                <a:latin typeface="+mn-lt"/>
                <a:cs typeface="Times New Roman" panose="02020603050405020304" pitchFamily="18" charset="0"/>
              </a:rPr>
              <a:t>Situation strength in an organization can be analyzed in terms of: </a:t>
            </a:r>
          </a:p>
          <a:p>
            <a:pPr marL="396875" lvl="1" indent="-112713">
              <a:buFont typeface="Arial" panose="020B0604020202020204" pitchFamily="34" charset="0"/>
              <a:buChar char="•"/>
            </a:pPr>
            <a:r>
              <a:rPr lang="en-US" dirty="0">
                <a:latin typeface="+mn-lt"/>
                <a:cs typeface="Times New Roman" panose="02020603050405020304" pitchFamily="18" charset="0"/>
              </a:rPr>
              <a:t>Clarity, or the degree to which cues about work duties and responsibilities are available and clear. </a:t>
            </a:r>
          </a:p>
          <a:p>
            <a:pPr marL="396875" lvl="1" indent="-112713">
              <a:buFont typeface="Arial" panose="020B0604020202020204" pitchFamily="34" charset="0"/>
              <a:buChar char="•"/>
            </a:pPr>
            <a:r>
              <a:rPr lang="en-US" dirty="0">
                <a:latin typeface="+mn-lt"/>
                <a:cs typeface="Times New Roman" panose="02020603050405020304" pitchFamily="18" charset="0"/>
              </a:rPr>
              <a:t>Consistency, or the extent to which cues regarding work duties and responsibilities are compatible with one another. </a:t>
            </a:r>
          </a:p>
          <a:p>
            <a:pPr marL="396875" lvl="1" indent="-112713">
              <a:buFont typeface="Arial" panose="020B0604020202020204" pitchFamily="34" charset="0"/>
              <a:buChar char="•"/>
            </a:pPr>
            <a:r>
              <a:rPr lang="en-US" dirty="0">
                <a:latin typeface="+mn-lt"/>
                <a:cs typeface="Times New Roman" panose="02020603050405020304" pitchFamily="18" charset="0"/>
              </a:rPr>
              <a:t>Constraints, or the extent to which individuals’ freedom to decide or act is limited by forces outside their control. </a:t>
            </a:r>
          </a:p>
          <a:p>
            <a:pPr marL="396875" lvl="1" indent="-112713">
              <a:buFont typeface="Arial" panose="020B0604020202020204" pitchFamily="34" charset="0"/>
              <a:buChar char="•"/>
            </a:pPr>
            <a:r>
              <a:rPr lang="en-US" dirty="0">
                <a:latin typeface="+mn-lt"/>
                <a:cs typeface="Times New Roman" panose="02020603050405020304" pitchFamily="18" charset="0"/>
              </a:rPr>
              <a:t>Consequences, or the degree to which decisions or actions have important implications for the organization or its members, clients, suppliers, and so on.</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09774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mn-lt"/>
                <a:cs typeface="Times New Roman" panose="02020603050405020304" pitchFamily="18" charset="0"/>
              </a:rPr>
              <a:t>Trait activation theory (TAT) </a:t>
            </a:r>
            <a:r>
              <a:rPr lang="en-US" b="0" dirty="0">
                <a:latin typeface="+mn-lt"/>
                <a:cs typeface="Times New Roman" panose="02020603050405020304" pitchFamily="18" charset="0"/>
              </a:rPr>
              <a:t>helps us</a:t>
            </a:r>
            <a:r>
              <a:rPr lang="en-US" dirty="0">
                <a:latin typeface="+mn-lt"/>
              </a:rPr>
              <a:t> foresee which jobs suit certain personalities. For example, a commission-based compensation plan would likely activate extroversion because extroverted people are more reward-sensitive, than, say, open people. Conversely, in jobs that encourage creativity, differences in openness may better predict desired behavior than differences in extroversion</a:t>
            </a:r>
            <a:r>
              <a:rPr lang="en-US" b="0" dirty="0">
                <a:latin typeface="+mn-lt"/>
              </a:rPr>
              <a:t>.</a:t>
            </a:r>
          </a:p>
          <a:p>
            <a:pPr eaLnBrk="1" hangingPunct="1">
              <a:spcBef>
                <a:spcPct val="0"/>
              </a:spcBef>
            </a:pPr>
            <a:endParaRPr lang="en-US" b="0" dirty="0">
              <a:latin typeface="+mn-lt"/>
            </a:endParaRPr>
          </a:p>
          <a:p>
            <a:pPr eaLnBrk="1" hangingPunct="1">
              <a:spcBef>
                <a:spcPct val="0"/>
              </a:spcBef>
            </a:pPr>
            <a:r>
              <a:rPr lang="en-US" dirty="0">
                <a:latin typeface="+mn-lt"/>
              </a:rPr>
              <a:t>Together, situation strength and trait activation theories show that the classic debate over nature versus nurture might best be framed as nature and nurture. Not only does each affect behavior, but they interact with one another. Put another way, personality and the situation both affect work behavior, but when the situation is right, the power of personality to predict behavior is even higher.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06668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studying this chapter, you should be able to:</a:t>
            </a:r>
          </a:p>
          <a:p>
            <a:pPr marL="171450" lvl="0" indent="-171450">
              <a:buFont typeface="Arial" panose="020B0604020202020204" pitchFamily="34" charset="0"/>
              <a:buChar char="•"/>
            </a:pPr>
            <a:r>
              <a:rPr lang="en-US" dirty="0"/>
              <a:t>Describe the differences between person</a:t>
            </a:r>
            <a:r>
              <a:rPr lang="en-US" sz="1200" dirty="0">
                <a:latin typeface="Arial" panose="020B0604020202020204" pitchFamily="34" charset="0"/>
                <a:cs typeface="Arial" panose="020B0604020202020204" pitchFamily="34" charset="0"/>
              </a:rPr>
              <a:t>–</a:t>
            </a:r>
            <a:r>
              <a:rPr lang="en-US" dirty="0"/>
              <a:t>job fit and person</a:t>
            </a:r>
            <a:r>
              <a:rPr lang="en-US" sz="1200" dirty="0">
                <a:latin typeface="Arial" panose="020B0604020202020204" pitchFamily="34" charset="0"/>
                <a:cs typeface="Arial" panose="020B0604020202020204" pitchFamily="34" charset="0"/>
              </a:rPr>
              <a:t>–</a:t>
            </a:r>
            <a:r>
              <a:rPr lang="en-US" dirty="0"/>
              <a:t>organization fit. </a:t>
            </a:r>
          </a:p>
          <a:p>
            <a:pPr marL="171450" lvl="0" indent="-171450">
              <a:buFont typeface="Arial" panose="020B0604020202020204" pitchFamily="34" charset="0"/>
              <a:buChar char="•"/>
            </a:pPr>
            <a:r>
              <a:rPr lang="en-US" dirty="0"/>
              <a:t>Describe personality, the way it is measured, and the factors that shape it.</a:t>
            </a:r>
          </a:p>
          <a:p>
            <a:pPr marL="171450" lvl="0" indent="-171450">
              <a:buFont typeface="Arial" panose="020B0604020202020204" pitchFamily="34" charset="0"/>
              <a:buChar char="•"/>
            </a:pPr>
            <a:r>
              <a:rPr lang="en-US" dirty="0"/>
              <a:t>Describe the strengths and weaknesses of the Myers-Briggs Type Indicator (MBTI) personality framework, the Big Five model, and the Dark Triad.</a:t>
            </a:r>
          </a:p>
          <a:p>
            <a:pPr marL="171450" lvl="0" indent="-171450">
              <a:buFont typeface="Arial" panose="020B0604020202020204" pitchFamily="34" charset="0"/>
              <a:buChar char="•"/>
            </a:pPr>
            <a:r>
              <a:rPr lang="en-US" dirty="0"/>
              <a:t>Discuss how the concepts of core self-evaluation (CSE), self-monitoring, and proactive personality contribute to the understanding of personality.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819275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Trait activation theory predicts that some situations, events, or interventions “activate” a trait more than others. Exhibit</a:t>
            </a:r>
            <a:r>
              <a:rPr lang="en-US" baseline="0" dirty="0"/>
              <a:t> 5.4, shown here,</a:t>
            </a:r>
            <a:r>
              <a:rPr lang="en-US" dirty="0"/>
              <a:t> provides specific examples of this theory.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table has 6 columns: detail orientation required, social skills required, competitive work, innovation required, dealing with angry people and time pressure. Data from the table in the format traits: jobs is given below.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for jobs scoring high, the traits listed here should predict behavior in these jobs is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Detail orientation required: air traffic controller, accountant, and legal secretary; Social skills required: clergy, therapist, and concierge; Competitive work: coach or scout; financial manager, and sales representative; Innovation required: actor, systems analyst, and advertising writer; Dealing with angry people: correctional officer, telemarketer, and flight attendant; Time pressure: broadcast news analyst, editor, and airline pilot.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for jobs scoring low, the traits listed here should not predict behavior in these jobs is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Detail orientation required: forester, masseuse, and model; Social skills required: software engineer, pump operator, and broadcast technician; Competitive work: postal clerk, historian, and nuclear reactor operator; Innovation required: court reporter, archivist and medical technician; Dealing with angry people: composer, biologist, and statistician; Time pressure: skincare specialist, mathematician, and fitness trainer.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for jobs that score high activate these traits make them more relevant to predicting behavior is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Detail orientation required: conscientiousness is positive; Social skills required: positive extroversion and agreeableness; Competitive work: extroversion is positive and agreeableness is negative; Innovation required: positive openness; Dealing with angry people: positive extroversion, agreeableness, and emotional stability; Time pressure: positive conscientiousness and emotional stability.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567110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does ability mean? As we use the term, ability is an individual’s current capacity to perform the various tasks in a job. Overall abilities are essentially made up of two sets of factors: intellectual and physical.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080116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Intellectual abilities are abilities needed to perform mental activities—thinking, reasoning, and problem solving. </a:t>
            </a:r>
          </a:p>
          <a:p>
            <a:pPr eaLnBrk="1" hangingPunct="1">
              <a:spcBef>
                <a:spcPct val="0"/>
              </a:spcBef>
            </a:pPr>
            <a:r>
              <a:rPr lang="en-US" dirty="0"/>
              <a:t>Jobs differ in the demands they place on intellectual abilities. Research consistently indicates a correspondence between ability and job performance, especially for complex jobs and tasks.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230400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seven most frequently cited dimensions making up intellectual ability are number aptitude, verbal comprehension, perceptual speed, inductive reasoning, deductive reasoning, spatial visualization, and memory.</a:t>
            </a:r>
          </a:p>
          <a:p>
            <a:pPr eaLnBrk="1" hangingPunct="1">
              <a:spcBef>
                <a:spcPct val="0"/>
              </a:spcBef>
            </a:pPr>
            <a:endParaRPr lang="en-US" dirty="0"/>
          </a:p>
          <a:p>
            <a:pPr eaLnBrk="1" hangingPunct="1">
              <a:spcBef>
                <a:spcPct val="0"/>
              </a:spcBef>
            </a:pPr>
            <a:r>
              <a:rPr lang="en-US" dirty="0"/>
              <a:t>Exhibit 5.5 describes these dimensions. These dimensions are positively correlated, so if you score high on verbal comprehension, for example, you are also more likely to score high on spatial visualization. The correlations are high enough that researchers also recognize that intelligence takes on an overall, global form as </a:t>
            </a:r>
            <a:r>
              <a:rPr lang="en-US" b="1" dirty="0"/>
              <a:t>general mental ability (GMA).</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655581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Though the changing nature of work suggests that intellectual abilities are increasingly important for many jobs, physical abilities have been and will remain valuable. Research on hundreds of jobs has identified the nine basic abilities, shown in the next slide, needed in the performance of physical tasks.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040161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5.6 describes the nine basic abilities needed to perform physical tasks.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048902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j-lt"/>
                <a:cs typeface="Times New Roman" panose="02020603050405020304" pitchFamily="18" charset="0"/>
              </a:rPr>
              <a:t>Values represent basic convictions that a person has about what is right, good, or desirable</a:t>
            </a:r>
            <a:r>
              <a:rPr lang="en-US" b="1" dirty="0">
                <a:latin typeface="+mj-lt"/>
                <a:cs typeface="Times New Roman" panose="02020603050405020304" pitchFamily="18" charset="0"/>
              </a:rPr>
              <a:t>. </a:t>
            </a:r>
            <a:r>
              <a:rPr lang="en-US" dirty="0">
                <a:latin typeface="+mj-lt"/>
                <a:cs typeface="Times New Roman" panose="02020603050405020304" pitchFamily="18" charset="0"/>
              </a:rPr>
              <a:t>Values have both content and intensity attributes, and have the tendency to be stable and enduring. An individual’s set of values ranked in terms of intensity is considered the person’s value system. Values lay the foundation for our understanding of attitudes and motivation</a:t>
            </a:r>
            <a:r>
              <a:rPr lang="en-US" baseline="0" dirty="0">
                <a:latin typeface="+mj-lt"/>
                <a:cs typeface="Times New Roman" panose="02020603050405020304" pitchFamily="18" charset="0"/>
              </a:rPr>
              <a:t> and</a:t>
            </a:r>
            <a:r>
              <a:rPr lang="en-US" dirty="0">
                <a:latin typeface="+mj-lt"/>
                <a:cs typeface="Times New Roman" panose="02020603050405020304" pitchFamily="18" charset="0"/>
              </a:rPr>
              <a:t> generally influence attitudes and behaviors.</a:t>
            </a:r>
            <a:endParaRPr lang="en-US" dirty="0">
              <a:latin typeface="+mj-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175525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cs typeface="Times New Roman" panose="02020603050405020304" pitchFamily="18" charset="0"/>
              </a:rPr>
              <a:t>A specific mode of conduct or end-state of existence is personally or socially preferable to an opposite or converse mode of conduct or end-state of existence.</a:t>
            </a:r>
            <a:r>
              <a:rPr lang="en-US" baseline="0" dirty="0">
                <a:latin typeface="+mn-lt"/>
                <a:cs typeface="Times New Roman" panose="02020603050405020304" pitchFamily="18" charset="0"/>
              </a:rPr>
              <a:t> </a:t>
            </a:r>
            <a:r>
              <a:rPr lang="en-US" dirty="0">
                <a:latin typeface="+mn-lt"/>
                <a:cs typeface="Times New Roman" panose="02020603050405020304" pitchFamily="18" charset="0"/>
              </a:rPr>
              <a:t>Terminal values refer to desirable end-states of existence. These are the goals that a person would like to achieve during his or her lifetime. Instrumental values refer to preferable modes of behavior,</a:t>
            </a:r>
            <a:r>
              <a:rPr lang="en-US" baseline="0" dirty="0">
                <a:latin typeface="+mn-lt"/>
                <a:cs typeface="Times New Roman" panose="02020603050405020304" pitchFamily="18" charset="0"/>
              </a:rPr>
              <a:t> t</a:t>
            </a:r>
            <a:r>
              <a:rPr lang="en-US" dirty="0">
                <a:latin typeface="+mn-lt"/>
                <a:cs typeface="Times New Roman" panose="02020603050405020304" pitchFamily="18" charset="0"/>
              </a:rPr>
              <a:t>hat is, the means of achieving the terminal values.</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9782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Though it is fascinating to think about generational values, remember that these classifications lack solid research support. Reviews suggest that many of the generalizations are either overblown or incorrect.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Although there is little validity to generational differences, nevertheless, these differences are still perpetuated as stereotypes that are often applied in the workplace, which can result in ageist or discriminatory climates if left unchecked.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89914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Exhibit 5.7 segments employees by the era during which they entered the workforce.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65073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Additional objectives</a:t>
            </a:r>
            <a:r>
              <a:rPr lang="en-US" baseline="0" dirty="0"/>
              <a:t> for this chapter.</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Describe how the situation affects whether personality predicts behavior.</a:t>
            </a:r>
          </a:p>
          <a:p>
            <a:pPr marL="171450" lvl="0" indent="-171450">
              <a:buFont typeface="Arial" panose="020B0604020202020204" pitchFamily="34" charset="0"/>
              <a:buChar char="•"/>
            </a:pPr>
            <a:r>
              <a:rPr lang="en-US" dirty="0"/>
              <a:t>Demonstrate the relevance of intellectual and physical abilities to OB.</a:t>
            </a:r>
          </a:p>
          <a:p>
            <a:pPr marL="171450" lvl="0" indent="-171450">
              <a:buFont typeface="Arial" panose="020B0604020202020204" pitchFamily="34" charset="0"/>
              <a:buChar char="•"/>
            </a:pPr>
            <a:r>
              <a:rPr lang="en-US" dirty="0"/>
              <a:t>Contrast terminal and instrumental values.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2" indent="-256032">
              <a:spcBef>
                <a:spcPts val="1500"/>
              </a:spcBef>
              <a:buFont typeface="Arial" pitchFamily="34" charset="0"/>
              <a:buChar char="•"/>
            </a:pPr>
            <a:r>
              <a:rPr lang="en-US" sz="1200" dirty="0"/>
              <a:t>Evaluate jobs, workgroups, and your organization to determine the optimal value, interest, and personality fit with employees. </a:t>
            </a:r>
          </a:p>
          <a:p>
            <a:pPr marL="256032" lvl="2" indent="-256032">
              <a:spcBef>
                <a:spcPts val="1500"/>
              </a:spcBef>
              <a:buFont typeface="Arial" pitchFamily="34" charset="0"/>
              <a:buChar char="•"/>
            </a:pPr>
            <a:r>
              <a:rPr lang="en-US" sz="1200" dirty="0"/>
              <a:t>Consider screening job candidates for the personality traits that are most relevant to your organization’s values (e.g., conscientiousness, extroversion) and the requirements most important for success in the job.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280241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dirty="0"/>
              <a:t>Although many personality frameworks exist, there are striking differences in evidence and empirical support across measures. Based on these findings, managers should critically evaluate personality frameworks and the instruments used to measure them before making substantive decisions based on their results. We recommend the Big Five as this is the most widely supported personality framework to date.</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899784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2" indent="-256032">
              <a:spcBef>
                <a:spcPts val="1500"/>
              </a:spcBef>
              <a:buFont typeface="Arial" pitchFamily="34" charset="0"/>
              <a:buChar char="•"/>
            </a:pPr>
            <a:r>
              <a:rPr lang="en-US" sz="1200" dirty="0"/>
              <a:t>Although some personality traits are more suitable for predicting job performance while on the job, other personality traits can predict how well employees do in training and onboarding. Employees with certain traits may do better with additional support and guidance to prevent early turnover and contribute to their career development. </a:t>
            </a:r>
          </a:p>
          <a:p>
            <a:pPr marL="256032" lvl="2" indent="-256032">
              <a:spcBef>
                <a:spcPts val="1500"/>
              </a:spcBef>
              <a:buFont typeface="Arial" pitchFamily="34" charset="0"/>
              <a:buChar char="•"/>
            </a:pPr>
            <a:r>
              <a:rPr lang="en-US" sz="1200" dirty="0"/>
              <a:t>Consider situational factors when evaluating observable personality traits. Policies, practices, and even events can make situations strong or weak or elicit the display of (un)desired personality traits. Attempt to modify the situation to encourage or dissuade certain behaviors but recognize that this can sometimes have unintended effects.</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257477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2" indent="-256032">
              <a:spcBef>
                <a:spcPts val="1500"/>
              </a:spcBef>
              <a:buFont typeface="Arial" pitchFamily="34" charset="0"/>
              <a:buChar char="•"/>
            </a:pPr>
            <a:r>
              <a:rPr lang="en-US" sz="1200" dirty="0"/>
              <a:t>Although abilities are often the best predictors of job performance outside of proving that one can directly do the job, they tend to be wrought with disparate impact concerns. Exercise caution in assessing applicants and candidates for ability unless intellectual or physical abilities are necessary and required for the job.</a:t>
            </a:r>
          </a:p>
          <a:p>
            <a:pPr marL="256032" lvl="2" indent="-256032">
              <a:spcBef>
                <a:spcPts val="1500"/>
              </a:spcBef>
              <a:buFont typeface="Arial" pitchFamily="34" charset="0"/>
              <a:buChar char="•"/>
            </a:pPr>
            <a:r>
              <a:rPr lang="en-US" sz="1200" dirty="0"/>
              <a:t>Resist the temptation to group coworkers and employees into generational categories—the evidence suggests that these differences are not very compelling. Furthermore, these generational categories can lead to harmful stereotyping and potentially to disparate impact or treatment toward employees from protected age classes.</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925385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lvl="2"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684126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begin by exploring John Holland’s </a:t>
            </a:r>
            <a:r>
              <a:rPr lang="en-US" b="1" dirty="0"/>
              <a:t>personality-job fit theory </a:t>
            </a:r>
            <a:r>
              <a:rPr lang="en-US" dirty="0"/>
              <a:t>matching job requirements with personality characteristics. Holland presented six personality types and proposed that satisfaction and the propensity to leave a position depend on how well individuals match their personalities to a job. Holland presented the six personality types shown on the next slide and proposed that satisfaction and the propensity to leave a position depend on how well individuals match their personalities to a job.</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967434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Exhibit 5.1 describes the six types, their personality characteristics, and examples of the congruent occupations for each. Notably, this theory tends to be supported, with person–job fit strongly predicting job satisfaction, organizational commitment, and intentions to quit.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28139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have noted that researchers have looked at matching people to organizations and jobs. If an organization has a dynamic and changing environment and needs employees able to change tasks readily and move easily between teams, it is more important that employees’ personalities and individual differences fit with the overall organization’s culture than with the characteristics of any specific job.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Person–organization fit </a:t>
            </a:r>
            <a:r>
              <a:rPr lang="en-US" dirty="0"/>
              <a:t>essentially means that people are attracted to and are selected by organizations that match their values (discussed later in this chapter) and they leave organizations that are not compatible with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04796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Person–group fit is important in team settings, where the dynamics of team interactions significantly affect work outcomes.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Person–supervisor fit has become an important area of research because poor fit in this dimension can lead to lower job satisfaction and reduced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2667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Personality</a:t>
            </a:r>
            <a:r>
              <a:rPr lang="en-US" dirty="0"/>
              <a:t> is a dynamic concept, meaning it is changing all the time. It describes the total of growth and development of a person’s whole psychological system. The text definition is that personality is the sum of ways in which an individual reacts to and interacts with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16345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One of the greatest challenges in the study of personality is its measurement. Managers need to know how to measure personality because accurately measuring personality gives managers an advantage in the recruitment and hiring processes. Typically, personality is measured using self-report surveys.</a:t>
            </a:r>
          </a:p>
          <a:p>
            <a:pPr eaLnBrk="1" hangingPunct="1">
              <a:spcBef>
                <a:spcPct val="0"/>
              </a:spcBef>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Research indicates that our culture influences the way we rate ourselves. People in individualistic countries trend toward self-enhancement, while people in collectivist countries such as Taiwan, China, and South Korea trend toward self-diminishment.</a:t>
            </a:r>
          </a:p>
          <a:p>
            <a:r>
              <a:rPr lang="en-US" dirty="0">
                <a:latin typeface="Arial" panose="020B0604020202020204" pitchFamily="34" charset="0"/>
                <a:cs typeface="Arial" panose="020B0604020202020204" pitchFamily="34" charset="0"/>
              </a:rPr>
              <a:t>Observer-ratings surveys provide an independent assessment of personality. Here, a coworker or another observer does the rating. </a:t>
            </a:r>
          </a:p>
          <a:p>
            <a:r>
              <a:rPr lang="en-US" dirty="0">
                <a:latin typeface="Arial" panose="020B0604020202020204" pitchFamily="34" charset="0"/>
                <a:cs typeface="Arial" panose="020B0604020202020204" pitchFamily="34" charset="0"/>
              </a:rPr>
              <a:t>Though the results of self-reports and observer-ratings surveys are strongly correlated, research suggests observer-ratings surveys predict job success more than self-ratings alone. </a:t>
            </a:r>
          </a:p>
          <a:p>
            <a:r>
              <a:rPr lang="en-US" dirty="0">
                <a:latin typeface="Arial" panose="020B0604020202020204" pitchFamily="34" charset="0"/>
                <a:cs typeface="Arial" panose="020B0604020202020204" pitchFamily="34" charset="0"/>
              </a:rPr>
              <a:t>However, each can tell us something unique about an individual’s behavior, so a combination of self-reports and observer reports predicts performance better than any one type of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948440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981186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81264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2/9/2022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848857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48006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48768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4876800"/>
            <a:ext cx="1143000" cy="533400"/>
          </a:xfrm>
        </p:spPr>
        <p:txBody>
          <a:bodyPr/>
          <a:lstStyle/>
          <a:p>
            <a:endParaRPr lang="en-IN"/>
          </a:p>
        </p:txBody>
      </p:sp>
      <p:sp>
        <p:nvSpPr>
          <p:cNvPr id="9" name="Content Placeholder 8">
            <a:extLst>
              <a:ext uri="{FF2B5EF4-FFF2-40B4-BE49-F238E27FC236}">
                <a16:creationId xmlns:a16="http://schemas.microsoft.com/office/drawing/2014/main" id="{7C266747-A03F-48D8-B061-A68FF6BC7526}"/>
              </a:ext>
            </a:extLst>
          </p:cNvPr>
          <p:cNvSpPr>
            <a:spLocks noGrp="1"/>
          </p:cNvSpPr>
          <p:nvPr>
            <p:ph sz="quarter" idx="17"/>
          </p:nvPr>
        </p:nvSpPr>
        <p:spPr>
          <a:xfrm>
            <a:off x="457200" y="3124200"/>
            <a:ext cx="8012113"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CE1F9887-D137-4B31-855D-822E610BAE09}"/>
              </a:ext>
            </a:extLst>
          </p:cNvPr>
          <p:cNvSpPr>
            <a:spLocks noGrp="1"/>
          </p:cNvSpPr>
          <p:nvPr>
            <p:ph sz="quarter" idx="18"/>
          </p:nvPr>
        </p:nvSpPr>
        <p:spPr>
          <a:xfrm>
            <a:off x="304800" y="4114800"/>
            <a:ext cx="8164513"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E0C2E9ED-DCCB-47D8-A2B4-7E9451330F2C}"/>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70" r:id="rId15"/>
    <p:sldLayoutId id="2147483671" r:id="rId16"/>
    <p:sldLayoutId id="2147483672"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901448"/>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516613" y="1383269"/>
            <a:ext cx="3788711" cy="4864370"/>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5</a:t>
            </a:r>
          </a:p>
        </p:txBody>
      </p:sp>
      <p:sp>
        <p:nvSpPr>
          <p:cNvPr id="5" name="Text Placeholder 4"/>
          <p:cNvSpPr>
            <a:spLocks noGrp="1"/>
          </p:cNvSpPr>
          <p:nvPr>
            <p:ph type="body" sz="quarter" idx="15"/>
          </p:nvPr>
        </p:nvSpPr>
        <p:spPr>
          <a:xfrm>
            <a:off x="4572000" y="3857130"/>
            <a:ext cx="4114800" cy="713460"/>
          </a:xfrm>
        </p:spPr>
        <p:txBody>
          <a:bodyPr tIns="18000" bIns="18000" anchor="ctr" anchorCtr="0">
            <a:spAutoFit/>
          </a:bodyPr>
          <a:lstStyle/>
          <a:p>
            <a:r>
              <a:rPr lang="en-US" dirty="0">
                <a:latin typeface="Arial" panose="020B0604020202020204" pitchFamily="34" charset="0"/>
                <a:cs typeface="Arial" panose="020B0604020202020204" pitchFamily="34" charset="0"/>
              </a:rPr>
              <a:t>Personality and Individual Differences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102"/>
            <a:ext cx="8229600" cy="959681"/>
          </a:xfrm>
        </p:spPr>
        <p:txBody>
          <a:bodyPr wrap="square" tIns="18000" bIns="18000" anchor="ctr" anchorCtr="0">
            <a:spAutoFit/>
          </a:bodyPr>
          <a:lstStyle/>
          <a:p>
            <a:r>
              <a:rPr lang="en-US" sz="3000" dirty="0">
                <a:solidFill>
                  <a:schemeClr val="bg2"/>
                </a:solidFill>
                <a:latin typeface="+mj-lt"/>
              </a:rPr>
              <a:t>Describe Personality, the Way It Is Measured, and the Factors That Shape It</a:t>
            </a:r>
            <a:r>
              <a:rPr lang="en-US" sz="3000" b="0" dirty="0">
                <a:solidFill>
                  <a:schemeClr val="bg2"/>
                </a:solidFill>
                <a:latin typeface="+mj-lt"/>
              </a:rPr>
              <a:t> </a:t>
            </a:r>
            <a:r>
              <a:rPr lang="en-US" sz="2200" dirty="0">
                <a:solidFill>
                  <a:schemeClr val="bg2"/>
                </a:solidFill>
                <a:latin typeface="+mj-lt"/>
              </a:rPr>
              <a:t>(3 of 3)</a:t>
            </a:r>
          </a:p>
        </p:txBody>
      </p:sp>
      <p:sp>
        <p:nvSpPr>
          <p:cNvPr id="8" name="Content Placeholder 7">
            <a:extLst>
              <a:ext uri="{FF2B5EF4-FFF2-40B4-BE49-F238E27FC236}">
                <a16:creationId xmlns:a16="http://schemas.microsoft.com/office/drawing/2014/main" id="{A180FA9D-D29F-4AD8-A341-C0DE4C64EAF1}"/>
              </a:ext>
            </a:extLst>
          </p:cNvPr>
          <p:cNvSpPr>
            <a:spLocks noGrp="1"/>
          </p:cNvSpPr>
          <p:nvPr>
            <p:ph idx="1"/>
          </p:nvPr>
        </p:nvSpPr>
        <p:spPr>
          <a:xfrm>
            <a:off x="457200" y="1314651"/>
            <a:ext cx="8229600" cy="313350"/>
          </a:xfrm>
        </p:spPr>
        <p:txBody>
          <a:bodyPr tIns="18000" bIns="18000">
            <a:spAutoFit/>
          </a:bodyPr>
          <a:lstStyle/>
          <a:p>
            <a:pPr marL="0" indent="0">
              <a:buNone/>
            </a:pPr>
            <a:r>
              <a:rPr lang="en-US" sz="1800" b="1" dirty="0"/>
              <a:t>OB POLL </a:t>
            </a:r>
            <a:r>
              <a:rPr lang="en-US" sz="1800" dirty="0"/>
              <a:t>Are Personality Assessments Only Used for High-Level Positions?</a:t>
            </a:r>
          </a:p>
        </p:txBody>
      </p:sp>
      <p:pic>
        <p:nvPicPr>
          <p:cNvPr id="3" name="Picture Placeholder 2" descr="A bar graph plots the personality assessments and types of positions.&#10;Long description is available in notes, press F6&#10;">
            <a:extLst>
              <a:ext uri="{FF2B5EF4-FFF2-40B4-BE49-F238E27FC236}">
                <a16:creationId xmlns:a16="http://schemas.microsoft.com/office/drawing/2014/main" id="{DA1CED7A-3912-47EE-95B8-9D1C6DEB4A11}"/>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p:blipFill>
        <p:spPr>
          <a:xfrm>
            <a:off x="1829794" y="2023727"/>
            <a:ext cx="5495172" cy="3142993"/>
          </a:xfrm>
          <a:prstGeom prst="rect">
            <a:avLst/>
          </a:prstGeom>
        </p:spPr>
      </p:pic>
      <p:sp>
        <p:nvSpPr>
          <p:cNvPr id="9" name="Content Placeholder 8">
            <a:extLst>
              <a:ext uri="{FF2B5EF4-FFF2-40B4-BE49-F238E27FC236}">
                <a16:creationId xmlns:a16="http://schemas.microsoft.com/office/drawing/2014/main" id="{53E41C20-3ADE-430C-95C3-174406391879}"/>
              </a:ext>
            </a:extLst>
          </p:cNvPr>
          <p:cNvSpPr>
            <a:spLocks noGrp="1"/>
          </p:cNvSpPr>
          <p:nvPr>
            <p:ph idx="13"/>
          </p:nvPr>
        </p:nvSpPr>
        <p:spPr>
          <a:xfrm>
            <a:off x="457200" y="5277467"/>
            <a:ext cx="8229600" cy="467239"/>
          </a:xfrm>
        </p:spPr>
        <p:txBody>
          <a:bodyPr tIns="18000" bIns="18000">
            <a:spAutoFit/>
          </a:bodyPr>
          <a:lstStyle/>
          <a:p>
            <a:pPr marL="0" indent="0" algn="l">
              <a:buNone/>
            </a:pPr>
            <a:r>
              <a:rPr lang="en-US" sz="1400" b="0" i="1" u="none" strike="noStrike" baseline="0" dirty="0"/>
              <a:t>Source: </a:t>
            </a:r>
            <a:r>
              <a:rPr lang="en-US" sz="1400" b="0" i="0" u="none" strike="noStrike" baseline="0" dirty="0"/>
              <a:t>Based on K. Rockwood, “How Accurate Are Personality Assessments,” </a:t>
            </a:r>
            <a:r>
              <a:rPr lang="en-US" sz="1400" b="0" i="1" u="none" strike="noStrike" baseline="0" dirty="0"/>
              <a:t>Society for Human Resource Management</a:t>
            </a:r>
            <a:r>
              <a:rPr lang="en-US" sz="1400" b="0" i="0" u="none" strike="noStrike" baseline="0" dirty="0"/>
              <a:t>, November 21, 2019,</a:t>
            </a:r>
          </a:p>
        </p:txBody>
      </p:sp>
      <p:sp>
        <p:nvSpPr>
          <p:cNvPr id="16" name="Content Placeholder 15">
            <a:extLst>
              <a:ext uri="{FF2B5EF4-FFF2-40B4-BE49-F238E27FC236}">
                <a16:creationId xmlns:a16="http://schemas.microsoft.com/office/drawing/2014/main" id="{AC1564D5-7CD5-4006-A587-445F5EFA6C2B}"/>
              </a:ext>
            </a:extLst>
          </p:cNvPr>
          <p:cNvSpPr>
            <a:spLocks noGrp="1"/>
          </p:cNvSpPr>
          <p:nvPr>
            <p:ph sz="quarter" idx="17"/>
          </p:nvPr>
        </p:nvSpPr>
        <p:spPr>
          <a:xfrm>
            <a:off x="457200" y="5841863"/>
            <a:ext cx="8012113" cy="467239"/>
          </a:xfrm>
        </p:spPr>
        <p:txBody>
          <a:bodyPr tIns="18000" bIns="18000">
            <a:spAutoFit/>
          </a:bodyPr>
          <a:lstStyle/>
          <a:p>
            <a:pPr marL="0" indent="0">
              <a:buNone/>
            </a:pPr>
            <a:r>
              <a:rPr lang="en-US" sz="1400" b="0" i="0" u="none" strike="noStrike" baseline="0" dirty="0">
                <a:hlinkClick r:id="rId4" tooltip="https://www.shrm.org/hr-today/news/hr-magazine/winter2019/pages/how-accurate-are-personality-assessments.aspx"/>
              </a:rPr>
              <a:t>https://www.shrm.org/hr-today/news/hr-magazine/winter2019/pages/how-accurate-are-personality-assessments.aspx</a:t>
            </a:r>
            <a:endParaRPr lang="en-US" sz="1400" dirty="0"/>
          </a:p>
        </p:txBody>
      </p:sp>
    </p:spTree>
    <p:extLst>
      <p:ext uri="{BB962C8B-B14F-4D97-AF65-F5344CB8AC3E}">
        <p14:creationId xmlns:p14="http://schemas.microsoft.com/office/powerpoint/2010/main" val="253032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(1 of 6)</a:t>
            </a:r>
          </a:p>
        </p:txBody>
      </p:sp>
      <p:sp>
        <p:nvSpPr>
          <p:cNvPr id="3" name="Content Placeholder 2"/>
          <p:cNvSpPr>
            <a:spLocks noGrp="1"/>
          </p:cNvSpPr>
          <p:nvPr>
            <p:ph idx="1"/>
          </p:nvPr>
        </p:nvSpPr>
        <p:spPr>
          <a:xfrm>
            <a:off x="457200" y="1447800"/>
            <a:ext cx="8229600" cy="452596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The most widely used personality framework is the </a:t>
            </a:r>
            <a:r>
              <a:rPr lang="en-US" sz="2400" b="1" dirty="0">
                <a:latin typeface="Arial" panose="020B0604020202020204" pitchFamily="34" charset="0"/>
                <a:cs typeface="Arial" panose="020B0604020202020204" pitchFamily="34" charset="0"/>
              </a:rPr>
              <a:t>Myers-Briggs Type Indicator (</a:t>
            </a:r>
            <a:r>
              <a:rPr lang="en-US" sz="2400" b="1" spc="-300" dirty="0">
                <a:latin typeface="Arial" panose="020B0604020202020204" pitchFamily="34" charset="0"/>
                <a:cs typeface="Arial" panose="020B0604020202020204" pitchFamily="34" charset="0"/>
              </a:rPr>
              <a:t>M B T </a:t>
            </a:r>
            <a:r>
              <a:rPr lang="en-US" sz="2400" b="1" dirty="0">
                <a:latin typeface="Arial" panose="020B0604020202020204" pitchFamily="34" charset="0"/>
                <a:cs typeface="Arial" panose="020B0604020202020204" pitchFamily="34" charset="0"/>
              </a:rPr>
              <a:t>I).</a:t>
            </a:r>
          </a:p>
          <a:p>
            <a:r>
              <a:rPr lang="en-US" sz="2400" dirty="0">
                <a:latin typeface="Arial" panose="020B0604020202020204" pitchFamily="34" charset="0"/>
                <a:cs typeface="Arial" panose="020B0604020202020204" pitchFamily="34" charset="0"/>
              </a:rPr>
              <a:t>Individuals are classified as:</a:t>
            </a:r>
          </a:p>
          <a:p>
            <a:pPr marL="808038" lvl="1" indent="-350838"/>
            <a:r>
              <a:rPr lang="en-US" sz="2400" b="1" dirty="0">
                <a:latin typeface="Arial" panose="020B0604020202020204" pitchFamily="34" charset="0"/>
                <a:cs typeface="Arial" panose="020B0604020202020204" pitchFamily="34" charset="0"/>
              </a:rPr>
              <a:t>Extroverted or Introverted (E or I)</a:t>
            </a:r>
          </a:p>
          <a:p>
            <a:pPr marL="808038" lvl="1" indent="-350838"/>
            <a:r>
              <a:rPr lang="en-US" sz="2400" b="1" dirty="0">
                <a:latin typeface="Arial" panose="020B0604020202020204" pitchFamily="34" charset="0"/>
                <a:cs typeface="Arial" panose="020B0604020202020204" pitchFamily="34" charset="0"/>
              </a:rPr>
              <a:t>Sensing or Intuitive (S or N)</a:t>
            </a:r>
          </a:p>
          <a:p>
            <a:pPr marL="808038" lvl="1" indent="-350838"/>
            <a:r>
              <a:rPr lang="en-US" sz="2400" b="1" dirty="0">
                <a:latin typeface="Arial" panose="020B0604020202020204" pitchFamily="34" charset="0"/>
                <a:cs typeface="Arial" panose="020B0604020202020204" pitchFamily="34" charset="0"/>
              </a:rPr>
              <a:t>Thinking or Feeling (T or F)</a:t>
            </a:r>
          </a:p>
          <a:p>
            <a:pPr marL="808038" lvl="1" indent="-350838"/>
            <a:r>
              <a:rPr lang="en-US" sz="2400" b="1" dirty="0">
                <a:latin typeface="Arial" panose="020B0604020202020204" pitchFamily="34" charset="0"/>
                <a:cs typeface="Arial" panose="020B0604020202020204" pitchFamily="34" charset="0"/>
              </a:rPr>
              <a:t>Perceiving or Judging (P or J)</a:t>
            </a:r>
          </a:p>
          <a:p>
            <a:pPr marL="1250950" lvl="2" indent="-336550"/>
            <a:r>
              <a:rPr lang="en-US" sz="2400" spc="-300" dirty="0">
                <a:latin typeface="Arial" panose="020B0604020202020204" pitchFamily="34" charset="0"/>
                <a:cs typeface="Arial" panose="020B0604020202020204" pitchFamily="34" charset="0"/>
              </a:rPr>
              <a:t>I N T </a:t>
            </a:r>
            <a:r>
              <a:rPr lang="en-US" sz="2400" dirty="0">
                <a:latin typeface="Arial" panose="020B0604020202020204" pitchFamily="34" charset="0"/>
                <a:cs typeface="Arial" panose="020B0604020202020204" pitchFamily="34" charset="0"/>
              </a:rPr>
              <a:t>Js are visionaries.</a:t>
            </a:r>
          </a:p>
          <a:p>
            <a:pPr marL="1250950" lvl="2" indent="-336550"/>
            <a:r>
              <a:rPr lang="en-US" sz="2400" spc="-300" dirty="0">
                <a:latin typeface="Arial" panose="020B0604020202020204" pitchFamily="34" charset="0"/>
                <a:cs typeface="Arial" panose="020B0604020202020204" pitchFamily="34" charset="0"/>
              </a:rPr>
              <a:t>E S T </a:t>
            </a:r>
            <a:r>
              <a:rPr lang="en-US" sz="2400" dirty="0">
                <a:latin typeface="Arial" panose="020B0604020202020204" pitchFamily="34" charset="0"/>
                <a:cs typeface="Arial" panose="020B0604020202020204" pitchFamily="34" charset="0"/>
              </a:rPr>
              <a:t>Js are organizers.</a:t>
            </a:r>
          </a:p>
          <a:p>
            <a:pPr marL="1250950" lvl="2" indent="-336550"/>
            <a:r>
              <a:rPr lang="en-US" sz="2400" spc="-300" dirty="0">
                <a:latin typeface="Arial" panose="020B0604020202020204" pitchFamily="34" charset="0"/>
                <a:cs typeface="Arial" panose="020B0604020202020204" pitchFamily="34" charset="0"/>
              </a:rPr>
              <a:t>E N T </a:t>
            </a:r>
            <a:r>
              <a:rPr lang="en-US" sz="2400" dirty="0">
                <a:latin typeface="Arial" panose="020B0604020202020204" pitchFamily="34" charset="0"/>
                <a:cs typeface="Arial" panose="020B0604020202020204" pitchFamily="34" charset="0"/>
              </a:rPr>
              <a:t>Ps are conceptualizers.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(2 of 6)</a:t>
            </a:r>
          </a:p>
        </p:txBody>
      </p:sp>
      <p:sp>
        <p:nvSpPr>
          <p:cNvPr id="3" name="Content Placeholder 2"/>
          <p:cNvSpPr>
            <a:spLocks noGrp="1"/>
          </p:cNvSpPr>
          <p:nvPr>
            <p:ph idx="1"/>
          </p:nvPr>
        </p:nvSpPr>
        <p:spPr>
          <a:xfrm>
            <a:off x="457200" y="1752600"/>
            <a:ext cx="8229600" cy="2637064"/>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Big Five Model</a:t>
            </a:r>
          </a:p>
          <a:p>
            <a:pPr marL="808038" lvl="1" indent="-350838"/>
            <a:r>
              <a:rPr lang="en-US" sz="2400" dirty="0">
                <a:latin typeface="Arial" panose="020B0604020202020204" pitchFamily="34" charset="0"/>
                <a:cs typeface="Arial" panose="020B0604020202020204" pitchFamily="34" charset="0"/>
              </a:rPr>
              <a:t>Conscientiousness</a:t>
            </a:r>
          </a:p>
          <a:p>
            <a:pPr marL="808038" lvl="1" indent="-350838"/>
            <a:r>
              <a:rPr lang="en-US" sz="2400" dirty="0">
                <a:latin typeface="Arial" panose="020B0604020202020204" pitchFamily="34" charset="0"/>
                <a:cs typeface="Arial" panose="020B0604020202020204" pitchFamily="34" charset="0"/>
              </a:rPr>
              <a:t>Emotional stability</a:t>
            </a:r>
          </a:p>
          <a:p>
            <a:pPr marL="808038" lvl="1" indent="-350838"/>
            <a:r>
              <a:rPr lang="en-US" sz="2400" dirty="0">
                <a:latin typeface="Arial" panose="020B0604020202020204" pitchFamily="34" charset="0"/>
                <a:cs typeface="Arial" panose="020B0604020202020204" pitchFamily="34" charset="0"/>
              </a:rPr>
              <a:t>Extroversion</a:t>
            </a:r>
          </a:p>
          <a:p>
            <a:pPr marL="808038" lvl="1" indent="-350838"/>
            <a:r>
              <a:rPr lang="en-US" sz="2400" dirty="0">
                <a:latin typeface="Arial" panose="020B0604020202020204" pitchFamily="34" charset="0"/>
                <a:cs typeface="Arial" panose="020B0604020202020204" pitchFamily="34" charset="0"/>
              </a:rPr>
              <a:t>Openness to experience</a:t>
            </a:r>
          </a:p>
          <a:p>
            <a:pPr marL="808038" lvl="1" indent="-350838"/>
            <a:r>
              <a:rPr lang="en-US" sz="2400" dirty="0">
                <a:latin typeface="Arial" panose="020B0604020202020204" pitchFamily="34" charset="0"/>
                <a:cs typeface="Arial" panose="020B0604020202020204" pitchFamily="34" charset="0"/>
              </a:rPr>
              <a:t>Agreeableness</a:t>
            </a:r>
          </a:p>
        </p:txBody>
      </p:sp>
    </p:spTree>
    <p:extLst>
      <p:ext uri="{BB962C8B-B14F-4D97-AF65-F5344CB8AC3E}">
        <p14:creationId xmlns:p14="http://schemas.microsoft.com/office/powerpoint/2010/main" val="375905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345"/>
            <a:ext cx="8229600" cy="1144347"/>
          </a:xfrm>
        </p:spPr>
        <p:txBody>
          <a:bodyPr wrap="square" tIns="18000" bIns="18000" anchor="ctr" anchorCtr="0">
            <a:spAutoFit/>
          </a:bodyPr>
          <a:lstStyle/>
          <a:p>
            <a:r>
              <a:rPr lang="en-US" sz="3600" dirty="0">
                <a:latin typeface="+mj-lt"/>
              </a:rPr>
              <a:t>Strengths and Weakness of the </a:t>
            </a:r>
            <a:r>
              <a:rPr lang="en-US" sz="3600" spc="-500" dirty="0">
                <a:latin typeface="+mj-lt"/>
              </a:rPr>
              <a:t>M B T </a:t>
            </a:r>
            <a:r>
              <a:rPr lang="en-US" sz="3600" dirty="0">
                <a:latin typeface="+mj-lt"/>
              </a:rPr>
              <a:t>I, Big Five Model, and Dark Triad </a:t>
            </a:r>
            <a:r>
              <a:rPr lang="en-US" sz="2800" dirty="0">
                <a:latin typeface="+mj-lt"/>
              </a:rPr>
              <a:t>(3 of 6)</a:t>
            </a:r>
            <a:endParaRPr lang="en-US" sz="3600" dirty="0">
              <a:latin typeface="+mj-lt"/>
            </a:endParaRPr>
          </a:p>
        </p:txBody>
      </p:sp>
      <p:sp>
        <p:nvSpPr>
          <p:cNvPr id="3" name="Content Placeholder 2">
            <a:extLst>
              <a:ext uri="{FF2B5EF4-FFF2-40B4-BE49-F238E27FC236}">
                <a16:creationId xmlns:a16="http://schemas.microsoft.com/office/drawing/2014/main" id="{1E2AB763-DD14-4E52-B7F2-C6CB50D39F7F}"/>
              </a:ext>
            </a:extLst>
          </p:cNvPr>
          <p:cNvSpPr>
            <a:spLocks noGrp="1"/>
          </p:cNvSpPr>
          <p:nvPr>
            <p:ph idx="1"/>
          </p:nvPr>
        </p:nvSpPr>
        <p:spPr>
          <a:xfrm>
            <a:off x="457200" y="1600201"/>
            <a:ext cx="8229600" cy="775015"/>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5.2 </a:t>
            </a:r>
            <a:r>
              <a:rPr lang="en-US" sz="2400" dirty="0">
                <a:latin typeface="Arial" panose="020B0604020202020204" pitchFamily="34" charset="0"/>
                <a:cs typeface="Arial" panose="020B0604020202020204" pitchFamily="34" charset="0"/>
              </a:rPr>
              <a:t>Traits That Matter Most to Business Success at Buyout </a:t>
            </a:r>
            <a:r>
              <a:rPr lang="en-IN" sz="2400" dirty="0">
                <a:latin typeface="Arial" panose="020B0604020202020204" pitchFamily="34" charset="0"/>
                <a:cs typeface="Arial" panose="020B0604020202020204" pitchFamily="34" charset="0"/>
              </a:rPr>
              <a:t>Companies</a:t>
            </a:r>
          </a:p>
        </p:txBody>
      </p:sp>
      <p:graphicFrame>
        <p:nvGraphicFramePr>
          <p:cNvPr id="13" name="Table 13">
            <a:extLst>
              <a:ext uri="{FF2B5EF4-FFF2-40B4-BE49-F238E27FC236}">
                <a16:creationId xmlns:a16="http://schemas.microsoft.com/office/drawing/2014/main" id="{115DBBE4-5D72-4A5E-9CAE-C8BC5962B00D}"/>
              </a:ext>
            </a:extLst>
          </p:cNvPr>
          <p:cNvGraphicFramePr>
            <a:graphicFrameLocks noGrp="1"/>
          </p:cNvGraphicFramePr>
          <p:nvPr>
            <p:extLst>
              <p:ext uri="{D42A27DB-BD31-4B8C-83A1-F6EECF244321}">
                <p14:modId xmlns:p14="http://schemas.microsoft.com/office/powerpoint/2010/main" val="4266176746"/>
              </p:ext>
            </p:extLst>
          </p:nvPr>
        </p:nvGraphicFramePr>
        <p:xfrm>
          <a:off x="729714" y="2590800"/>
          <a:ext cx="7696200" cy="2743198"/>
        </p:xfrm>
        <a:graphic>
          <a:graphicData uri="http://schemas.openxmlformats.org/drawingml/2006/table">
            <a:tbl>
              <a:tblPr firstRow="1" bandRow="1">
                <a:tableStyleId>{3B4B98B0-60AC-42C2-AFA5-B58CD77FA1E5}</a:tableStyleId>
              </a:tblPr>
              <a:tblGrid>
                <a:gridCol w="3848100">
                  <a:extLst>
                    <a:ext uri="{9D8B030D-6E8A-4147-A177-3AD203B41FA5}">
                      <a16:colId xmlns:a16="http://schemas.microsoft.com/office/drawing/2014/main" val="835405688"/>
                    </a:ext>
                  </a:extLst>
                </a:gridCol>
                <a:gridCol w="3848100">
                  <a:extLst>
                    <a:ext uri="{9D8B030D-6E8A-4147-A177-3AD203B41FA5}">
                      <a16:colId xmlns:a16="http://schemas.microsoft.com/office/drawing/2014/main" val="2320841211"/>
                    </a:ext>
                  </a:extLst>
                </a:gridCol>
              </a:tblGrid>
              <a:tr h="444843">
                <a:tc>
                  <a:txBody>
                    <a:bodyPr/>
                    <a:lstStyle/>
                    <a:p>
                      <a:r>
                        <a:rPr lang="en-US" sz="1800" dirty="0">
                          <a:solidFill>
                            <a:schemeClr val="bg1"/>
                          </a:solidFill>
                        </a:rPr>
                        <a:t>Most Important</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800" dirty="0">
                          <a:solidFill>
                            <a:schemeClr val="bg1"/>
                          </a:solidFill>
                        </a:rPr>
                        <a:t>Less Important</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22770199"/>
                  </a:ext>
                </a:extLst>
              </a:tr>
              <a:tr h="518983">
                <a:tc>
                  <a:txBody>
                    <a:bodyPr/>
                    <a:lstStyle/>
                    <a:p>
                      <a:r>
                        <a:rPr lang="en-US" sz="1800" b="0" i="0" u="none" strike="noStrike" kern="1200" baseline="0" dirty="0">
                          <a:solidFill>
                            <a:schemeClr val="tx1"/>
                          </a:solidFill>
                          <a:latin typeface="+mn-lt"/>
                          <a:ea typeface="+mn-ea"/>
                          <a:cs typeface="+mn-cs"/>
                        </a:rPr>
                        <a:t>Persistence</a:t>
                      </a:r>
                      <a:endParaRPr lang="en-US"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Strong oral communication</a:t>
                      </a:r>
                      <a:endParaRPr lang="en-US"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18790238"/>
                  </a:ext>
                </a:extLst>
              </a:tr>
              <a:tr h="444843">
                <a:tc>
                  <a:txBody>
                    <a:bodyPr/>
                    <a:lstStyle/>
                    <a:p>
                      <a:r>
                        <a:rPr lang="en-US" sz="1800" b="0" i="0" u="none" strike="noStrike" kern="1200" baseline="0" dirty="0">
                          <a:solidFill>
                            <a:schemeClr val="tx1"/>
                          </a:solidFill>
                          <a:latin typeface="+mn-lt"/>
                          <a:ea typeface="+mn-ea"/>
                          <a:cs typeface="+mn-cs"/>
                        </a:rPr>
                        <a:t>Attention to detail</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Teamwork</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74473314"/>
                  </a:ext>
                </a:extLst>
              </a:tr>
              <a:tr h="444843">
                <a:tc>
                  <a:txBody>
                    <a:bodyPr/>
                    <a:lstStyle/>
                    <a:p>
                      <a:r>
                        <a:rPr lang="en-US" sz="1800" b="0" i="0" u="none" strike="noStrike" kern="1200" baseline="0" dirty="0">
                          <a:solidFill>
                            <a:schemeClr val="tx1"/>
                          </a:solidFill>
                          <a:latin typeface="+mn-lt"/>
                          <a:ea typeface="+mn-ea"/>
                          <a:cs typeface="+mn-cs"/>
                        </a:rPr>
                        <a:t>Efficiency</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Flexibility/adaptability</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81960882"/>
                  </a:ext>
                </a:extLst>
              </a:tr>
              <a:tr h="444843">
                <a:tc>
                  <a:txBody>
                    <a:bodyPr/>
                    <a:lstStyle/>
                    <a:p>
                      <a:r>
                        <a:rPr lang="en-US" sz="1800" b="0" i="0" u="none" strike="noStrike" kern="1200" baseline="0" dirty="0">
                          <a:solidFill>
                            <a:schemeClr val="tx1"/>
                          </a:solidFill>
                          <a:latin typeface="+mn-lt"/>
                          <a:ea typeface="+mn-ea"/>
                          <a:cs typeface="+mn-cs"/>
                        </a:rPr>
                        <a:t>Analytical skills</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Enthusiasm</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19949006"/>
                  </a:ext>
                </a:extLst>
              </a:tr>
              <a:tr h="444843">
                <a:tc>
                  <a:txBody>
                    <a:bodyPr/>
                    <a:lstStyle/>
                    <a:p>
                      <a:r>
                        <a:rPr lang="en-US" sz="1800" b="0" i="0" u="none" strike="noStrike" kern="1200" baseline="0" dirty="0">
                          <a:solidFill>
                            <a:schemeClr val="tx1"/>
                          </a:solidFill>
                          <a:latin typeface="+mn-lt"/>
                          <a:ea typeface="+mn-ea"/>
                          <a:cs typeface="+mn-cs"/>
                        </a:rPr>
                        <a:t>Setting high standards</a:t>
                      </a:r>
                      <a:endParaRPr lang="en-US"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Listening skills</a:t>
                      </a:r>
                      <a:endParaRPr lang="en-US"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02429921"/>
                  </a:ext>
                </a:extLst>
              </a:tr>
            </a:tbl>
          </a:graphicData>
        </a:graphic>
      </p:graphicFrame>
      <p:sp>
        <p:nvSpPr>
          <p:cNvPr id="7" name="Content Placeholder 6">
            <a:extLst>
              <a:ext uri="{FF2B5EF4-FFF2-40B4-BE49-F238E27FC236}">
                <a16:creationId xmlns:a16="http://schemas.microsoft.com/office/drawing/2014/main" id="{492179D5-107E-4095-8A23-C3DFC696532E}"/>
              </a:ext>
            </a:extLst>
          </p:cNvPr>
          <p:cNvSpPr>
            <a:spLocks noGrp="1"/>
          </p:cNvSpPr>
          <p:nvPr>
            <p:ph idx="13"/>
          </p:nvPr>
        </p:nvSpPr>
        <p:spPr>
          <a:xfrm>
            <a:off x="457200" y="5748576"/>
            <a:ext cx="8229600" cy="528794"/>
          </a:xfrm>
        </p:spPr>
        <p:txBody>
          <a:bodyPr tIns="18000" bIns="18000">
            <a:spAutoFit/>
          </a:bodyPr>
          <a:lstStyle/>
          <a:p>
            <a:pPr marL="0" indent="0" algn="l">
              <a:buNone/>
            </a:pPr>
            <a:r>
              <a:rPr lang="en-US" b="0" i="1" u="none" strike="noStrike" baseline="0" dirty="0">
                <a:latin typeface="Arial" panose="020B0604020202020204" pitchFamily="34" charset="0"/>
                <a:cs typeface="Arial" panose="020B0604020202020204" pitchFamily="34" charset="0"/>
              </a:rPr>
              <a:t>Source: </a:t>
            </a:r>
            <a:r>
              <a:rPr lang="en-US" b="0" i="0" u="none" strike="noStrike" baseline="0" dirty="0">
                <a:latin typeface="Arial" panose="020B0604020202020204" pitchFamily="34" charset="0"/>
                <a:cs typeface="Arial" panose="020B0604020202020204" pitchFamily="34" charset="0"/>
              </a:rPr>
              <a:t>Based on S. N. Kaplan, M. M. </a:t>
            </a:r>
            <a:r>
              <a:rPr lang="en-US" b="0" i="0" u="none" strike="noStrike" baseline="0" dirty="0" err="1">
                <a:latin typeface="Arial" panose="020B0604020202020204" pitchFamily="34" charset="0"/>
                <a:cs typeface="Arial" panose="020B0604020202020204" pitchFamily="34" charset="0"/>
              </a:rPr>
              <a:t>Klebanov</a:t>
            </a:r>
            <a:r>
              <a:rPr lang="en-US" b="0" i="0" u="none" strike="noStrike" baseline="0" dirty="0">
                <a:latin typeface="Arial" panose="020B0604020202020204" pitchFamily="34" charset="0"/>
                <a:cs typeface="Arial" panose="020B0604020202020204" pitchFamily="34" charset="0"/>
              </a:rPr>
              <a:t>, and M. Sorensen, “Which </a:t>
            </a:r>
            <a:r>
              <a:rPr lang="en-US" b="0" i="0" u="none" strike="noStrike" spc="-200" dirty="0">
                <a:latin typeface="Arial" panose="020B0604020202020204" pitchFamily="34" charset="0"/>
                <a:cs typeface="Arial" panose="020B0604020202020204" pitchFamily="34" charset="0"/>
              </a:rPr>
              <a:t>C E </a:t>
            </a:r>
            <a:r>
              <a:rPr lang="en-US" b="0" i="0" u="none" strike="noStrike" baseline="0" dirty="0">
                <a:latin typeface="Arial" panose="020B0604020202020204" pitchFamily="34" charset="0"/>
                <a:cs typeface="Arial" panose="020B0604020202020204" pitchFamily="34" charset="0"/>
              </a:rPr>
              <a:t>O Characteristics and Abilities Matter?” </a:t>
            </a:r>
            <a:r>
              <a:rPr lang="en-US" b="0" i="1" u="none" strike="noStrike" baseline="0" dirty="0">
                <a:latin typeface="Arial" panose="020B0604020202020204" pitchFamily="34" charset="0"/>
                <a:cs typeface="Arial" panose="020B0604020202020204" pitchFamily="34" charset="0"/>
              </a:rPr>
              <a:t>The Journal of Finance </a:t>
            </a:r>
            <a:r>
              <a:rPr lang="en-US" b="0" i="0" u="none" strike="noStrike" baseline="0" dirty="0">
                <a:latin typeface="Arial" panose="020B0604020202020204" pitchFamily="34" charset="0"/>
                <a:cs typeface="Arial" panose="020B0604020202020204" pitchFamily="34" charset="0"/>
              </a:rPr>
              <a:t>67, no. 3 (2012): 973–1007.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26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04886" cy="1144347"/>
          </a:xfrm>
        </p:spPr>
        <p:txBody>
          <a:bodyPr wrap="square" tIns="18000" bIns="18000" anchor="ctr" anchorCtr="0">
            <a:spAutoFit/>
          </a:bodyPr>
          <a:lstStyle/>
          <a:p>
            <a:r>
              <a:rPr lang="en-US" dirty="0"/>
              <a:t>Strengths and Weakness of the </a:t>
            </a:r>
            <a:r>
              <a:rPr lang="en-US" spc="-500" dirty="0"/>
              <a:t>M B T </a:t>
            </a:r>
            <a:r>
              <a:rPr lang="en-US" dirty="0"/>
              <a:t>I, Big Five Model, and Dark Triad </a:t>
            </a:r>
            <a:r>
              <a:rPr lang="en-US" sz="2800" dirty="0"/>
              <a:t>(4 of 6)</a:t>
            </a:r>
          </a:p>
        </p:txBody>
      </p:sp>
      <p:sp>
        <p:nvSpPr>
          <p:cNvPr id="3" name="Content Placeholder 2">
            <a:extLst>
              <a:ext uri="{FF2B5EF4-FFF2-40B4-BE49-F238E27FC236}">
                <a16:creationId xmlns:a16="http://schemas.microsoft.com/office/drawing/2014/main" id="{BD79BFF3-3C3A-4845-80EA-CE796F884B05}"/>
              </a:ext>
            </a:extLst>
          </p:cNvPr>
          <p:cNvSpPr>
            <a:spLocks noGrp="1"/>
          </p:cNvSpPr>
          <p:nvPr>
            <p:ph idx="1"/>
          </p:nvPr>
        </p:nvSpPr>
        <p:spPr>
          <a:xfrm>
            <a:off x="457200" y="1600201"/>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5.3 </a:t>
            </a:r>
            <a:r>
              <a:rPr lang="en-US" sz="2400" dirty="0">
                <a:latin typeface="Arial" panose="020B0604020202020204" pitchFamily="34" charset="0"/>
                <a:cs typeface="Arial" panose="020B0604020202020204" pitchFamily="34" charset="0"/>
              </a:rPr>
              <a:t>Model of How Big Five Traits Influence OB Criteria</a:t>
            </a:r>
            <a:endParaRPr lang="en-IN" sz="2400" dirty="0">
              <a:latin typeface="Arial" panose="020B0604020202020204" pitchFamily="34" charset="0"/>
              <a:cs typeface="Arial" panose="020B0604020202020204" pitchFamily="34" charset="0"/>
            </a:endParaRPr>
          </a:p>
        </p:txBody>
      </p:sp>
      <p:pic>
        <p:nvPicPr>
          <p:cNvPr id="4" name="Picture Placeholder 3" descr="A flowchart lists the big five traits and its influence on O B criteria.&#10;Long description is available in notes, press F6">
            <a:extLst>
              <a:ext uri="{FF2B5EF4-FFF2-40B4-BE49-F238E27FC236}">
                <a16:creationId xmlns:a16="http://schemas.microsoft.com/office/drawing/2014/main" id="{00116FAA-26CA-4C85-A410-4B3DC83523B1}"/>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301240" y="2532888"/>
            <a:ext cx="4632960" cy="3715512"/>
          </a:xfrm>
          <a:prstGeom prst="rect">
            <a:avLst/>
          </a:prstGeom>
        </p:spPr>
      </p:pic>
    </p:spTree>
    <p:extLst>
      <p:ext uri="{BB962C8B-B14F-4D97-AF65-F5344CB8AC3E}">
        <p14:creationId xmlns:p14="http://schemas.microsoft.com/office/powerpoint/2010/main" val="378216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(5 of 6)</a:t>
            </a:r>
          </a:p>
        </p:txBody>
      </p:sp>
      <p:sp>
        <p:nvSpPr>
          <p:cNvPr id="3" name="Content Placeholder 2"/>
          <p:cNvSpPr>
            <a:spLocks noGrp="1"/>
          </p:cNvSpPr>
          <p:nvPr>
            <p:ph idx="1"/>
          </p:nvPr>
        </p:nvSpPr>
        <p:spPr>
          <a:xfrm>
            <a:off x="457200" y="1678297"/>
            <a:ext cx="8229600" cy="396050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Dark Triad </a:t>
            </a:r>
          </a:p>
          <a:p>
            <a:pPr marL="808038" lvl="1" indent="-350838"/>
            <a:r>
              <a:rPr lang="en-US" sz="2400" b="1" dirty="0">
                <a:latin typeface="Arial" panose="020B0604020202020204" pitchFamily="34" charset="0"/>
                <a:cs typeface="Arial" panose="020B0604020202020204" pitchFamily="34" charset="0"/>
              </a:rPr>
              <a:t>Machiavellianism:</a:t>
            </a:r>
            <a:r>
              <a:rPr lang="en-US" sz="2400" dirty="0">
                <a:latin typeface="Arial" panose="020B0604020202020204" pitchFamily="34" charset="0"/>
                <a:cs typeface="Arial" panose="020B0604020202020204" pitchFamily="34" charset="0"/>
              </a:rPr>
              <a:t> the degree to which an individual is pragmatic, maintains emotional distance, and believes that ends can justify means.</a:t>
            </a:r>
          </a:p>
          <a:p>
            <a:pPr marL="808038" lvl="1" indent="-350838"/>
            <a:r>
              <a:rPr lang="en-US" sz="2400" b="1" dirty="0">
                <a:latin typeface="Arial" panose="020B0604020202020204" pitchFamily="34" charset="0"/>
                <a:cs typeface="Arial" panose="020B0604020202020204" pitchFamily="34" charset="0"/>
              </a:rPr>
              <a:t>Narcissism:</a:t>
            </a:r>
            <a:r>
              <a:rPr lang="en-US" sz="2400" dirty="0">
                <a:latin typeface="Arial" panose="020B0604020202020204" pitchFamily="34" charset="0"/>
                <a:cs typeface="Arial" panose="020B0604020202020204" pitchFamily="34" charset="0"/>
              </a:rPr>
              <a:t> the tendency to be arrogant, have a grandiose sense of self-importance, require excessive admiration, and have a sense of entitlement.</a:t>
            </a:r>
          </a:p>
          <a:p>
            <a:pPr marL="808038" lvl="1" indent="-350838"/>
            <a:r>
              <a:rPr lang="en-US" sz="2400" b="1" dirty="0">
                <a:latin typeface="Arial" panose="020B0604020202020204" pitchFamily="34" charset="0"/>
                <a:cs typeface="Arial" panose="020B0604020202020204" pitchFamily="34" charset="0"/>
              </a:rPr>
              <a:t>Psychopathy:</a:t>
            </a:r>
            <a:r>
              <a:rPr lang="en-US" sz="2400" dirty="0">
                <a:latin typeface="Arial" panose="020B0604020202020204" pitchFamily="34" charset="0"/>
                <a:cs typeface="Arial" panose="020B0604020202020204" pitchFamily="34" charset="0"/>
              </a:rPr>
              <a:t> the tendency for a lack of concern for others and a lack of guilt or remorse when their actions cause harm.</a:t>
            </a:r>
          </a:p>
        </p:txBody>
      </p:sp>
    </p:spTree>
    <p:extLst>
      <p:ext uri="{BB962C8B-B14F-4D97-AF65-F5344CB8AC3E}">
        <p14:creationId xmlns:p14="http://schemas.microsoft.com/office/powerpoint/2010/main" val="215791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(6 of 6)</a:t>
            </a:r>
          </a:p>
        </p:txBody>
      </p:sp>
      <p:sp>
        <p:nvSpPr>
          <p:cNvPr id="3" name="Content Placeholder 2"/>
          <p:cNvSpPr>
            <a:spLocks noGrp="1"/>
          </p:cNvSpPr>
          <p:nvPr>
            <p:ph idx="1"/>
          </p:nvPr>
        </p:nvSpPr>
        <p:spPr>
          <a:xfrm>
            <a:off x="457200" y="1600200"/>
            <a:ext cx="8229600" cy="3668115"/>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Other Frameworks</a:t>
            </a:r>
          </a:p>
          <a:p>
            <a:pPr marL="797814" lvl="1" indent="-342900"/>
            <a:r>
              <a:rPr lang="en-US" sz="2400" dirty="0" err="1">
                <a:latin typeface="Arial" panose="020B0604020202020204" pitchFamily="34" charset="0"/>
                <a:cs typeface="Arial" panose="020B0604020202020204" pitchFamily="34" charset="0"/>
              </a:rPr>
              <a:t>DiSC</a:t>
            </a:r>
            <a:r>
              <a:rPr lang="en-US" sz="2400" dirty="0">
                <a:latin typeface="Arial" panose="020B0604020202020204" pitchFamily="34" charset="0"/>
                <a:cs typeface="Arial" panose="020B0604020202020204" pitchFamily="34" charset="0"/>
              </a:rPr>
              <a:t> Framework </a:t>
            </a:r>
          </a:p>
          <a:p>
            <a:pPr marL="1255014" lvl="2" indent="-342900"/>
            <a:r>
              <a:rPr lang="en-US" sz="2400" dirty="0">
                <a:latin typeface="Arial" panose="020B0604020202020204" pitchFamily="34" charset="0"/>
                <a:cs typeface="Arial" panose="020B0604020202020204" pitchFamily="34" charset="0"/>
              </a:rPr>
              <a:t>Personality characteristics can be represented on a circle with more similar traits in closer proximity, whereas more dissimilar traits are positioned farther apart</a:t>
            </a:r>
            <a:r>
              <a:rPr lang="en-US" sz="2400" dirty="0">
                <a:solidFill>
                  <a:srgbClr val="FF0000"/>
                </a:solidFill>
                <a:latin typeface="Arial" panose="020B0604020202020204" pitchFamily="34" charset="0"/>
                <a:cs typeface="Arial" panose="020B0604020202020204" pitchFamily="34" charset="0"/>
              </a:rPr>
              <a:t>.</a:t>
            </a:r>
          </a:p>
          <a:p>
            <a:pPr marL="797814" lvl="1" indent="-342900"/>
            <a:r>
              <a:rPr lang="en-US" sz="2400" spc="-300" dirty="0">
                <a:latin typeface="Arial" panose="020B0604020202020204" pitchFamily="34" charset="0"/>
                <a:cs typeface="Arial" panose="020B0604020202020204" pitchFamily="34" charset="0"/>
              </a:rPr>
              <a:t>H E X A C </a:t>
            </a:r>
            <a:r>
              <a:rPr lang="en-US" sz="2400" dirty="0">
                <a:latin typeface="Arial" panose="020B0604020202020204" pitchFamily="34" charset="0"/>
                <a:cs typeface="Arial" panose="020B0604020202020204" pitchFamily="34" charset="0"/>
              </a:rPr>
              <a:t>O model</a:t>
            </a:r>
          </a:p>
          <a:p>
            <a:pPr marL="1255014" lvl="2" indent="-342900"/>
            <a:r>
              <a:rPr lang="en-US" sz="2400" dirty="0">
                <a:latin typeface="Arial" panose="020B0604020202020204" pitchFamily="34" charset="0"/>
                <a:cs typeface="Arial" panose="020B0604020202020204" pitchFamily="34" charset="0"/>
              </a:rPr>
              <a:t>Incorporates an additional trait, honesty-humility, into the Big Five framework</a:t>
            </a:r>
            <a:r>
              <a:rPr lang="en-US"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5922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pc="-500" dirty="0"/>
              <a:t>C S </a:t>
            </a:r>
            <a:r>
              <a:rPr lang="en-US" dirty="0"/>
              <a:t>E, Self-Monitoring, and Proactive Personality </a:t>
            </a:r>
          </a:p>
        </p:txBody>
      </p:sp>
      <p:sp>
        <p:nvSpPr>
          <p:cNvPr id="3" name="Content Placeholder 2"/>
          <p:cNvSpPr>
            <a:spLocks noGrp="1"/>
          </p:cNvSpPr>
          <p:nvPr>
            <p:ph idx="1"/>
          </p:nvPr>
        </p:nvSpPr>
        <p:spPr>
          <a:xfrm>
            <a:off x="457200" y="1524000"/>
            <a:ext cx="8229600" cy="396050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Other Personality Traits Relevant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808038" lvl="1" indent="-350838"/>
            <a:r>
              <a:rPr lang="en-US" sz="2400" b="1" dirty="0">
                <a:latin typeface="Arial" panose="020B0604020202020204" pitchFamily="34" charset="0"/>
                <a:cs typeface="Arial" panose="020B0604020202020204" pitchFamily="34" charset="0"/>
              </a:rPr>
              <a:t>Core Self-Evaluation: </a:t>
            </a:r>
            <a:r>
              <a:rPr lang="en-US" sz="2400" dirty="0">
                <a:latin typeface="Arial" panose="020B0604020202020204" pitchFamily="34" charset="0"/>
                <a:cs typeface="Arial" panose="020B0604020202020204" pitchFamily="34" charset="0"/>
              </a:rPr>
              <a:t>bottom line conclusions individuals have about their capabilities, competence, and worth as a person.</a:t>
            </a:r>
          </a:p>
          <a:p>
            <a:pPr marL="808038" lvl="1" indent="-350838"/>
            <a:r>
              <a:rPr lang="en-US" sz="2400" b="1" dirty="0">
                <a:latin typeface="Arial" panose="020B0604020202020204" pitchFamily="34" charset="0"/>
                <a:cs typeface="Arial" panose="020B0604020202020204" pitchFamily="34" charset="0"/>
              </a:rPr>
              <a:t>Self-Monitoring:</a:t>
            </a:r>
            <a:r>
              <a:rPr lang="en-US" sz="2400" dirty="0">
                <a:latin typeface="Arial" panose="020B0604020202020204" pitchFamily="34" charset="0"/>
                <a:cs typeface="Arial" panose="020B0604020202020204" pitchFamily="34" charset="0"/>
              </a:rPr>
              <a:t> measures an individual’s ability to adjust his or her behavior to external, situational factors.</a:t>
            </a:r>
          </a:p>
          <a:p>
            <a:pPr marL="808038" lvl="1" indent="-350838"/>
            <a:r>
              <a:rPr lang="en-US" sz="2400" b="1" dirty="0">
                <a:latin typeface="Arial" panose="020B0604020202020204" pitchFamily="34" charset="0"/>
                <a:cs typeface="Arial" panose="020B0604020202020204" pitchFamily="34" charset="0"/>
              </a:rPr>
              <a:t>Proactive Personality:</a:t>
            </a:r>
            <a:r>
              <a:rPr lang="en-US" sz="2400" dirty="0">
                <a:latin typeface="Arial" panose="020B0604020202020204" pitchFamily="34" charset="0"/>
                <a:cs typeface="Arial" panose="020B0604020202020204" pitchFamily="34" charset="0"/>
              </a:rPr>
              <a:t> people who identify opportunities, show initiative, take action, and persevere until meaningful change occurs.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The Situation, Personality, and Behavior </a:t>
            </a:r>
            <a:r>
              <a:rPr lang="en-US" sz="2800" dirty="0"/>
              <a:t>(1 of 3)</a:t>
            </a:r>
          </a:p>
        </p:txBody>
      </p:sp>
      <p:sp>
        <p:nvSpPr>
          <p:cNvPr id="3" name="Content Placeholder 2"/>
          <p:cNvSpPr>
            <a:spLocks noGrp="1"/>
          </p:cNvSpPr>
          <p:nvPr>
            <p:ph idx="1"/>
          </p:nvPr>
        </p:nvSpPr>
        <p:spPr>
          <a:xfrm>
            <a:off x="457200" y="1600200"/>
            <a:ext cx="8229600" cy="3745059"/>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Situation strength theory</a:t>
            </a:r>
            <a:r>
              <a:rPr lang="en-US" sz="2400" dirty="0">
                <a:latin typeface="Arial" panose="020B0604020202020204" pitchFamily="34" charset="0"/>
                <a:cs typeface="Arial" panose="020B0604020202020204" pitchFamily="34" charset="0"/>
              </a:rPr>
              <a:t> indicates that the way personality translates into behavior depends on the strength of the situation.</a:t>
            </a:r>
          </a:p>
          <a:p>
            <a:pPr marL="808038" lvl="1" indent="-350838"/>
            <a:r>
              <a:rPr lang="en-US" sz="2400" dirty="0">
                <a:latin typeface="Arial" panose="020B0604020202020204" pitchFamily="34" charset="0"/>
                <a:cs typeface="Arial" panose="020B0604020202020204" pitchFamily="34" charset="0"/>
              </a:rPr>
              <a:t>The degree to which norms, cues, or standards dictate appropriate behavior.</a:t>
            </a:r>
          </a:p>
          <a:p>
            <a:pPr marL="1250950" lvl="2" indent="-336550"/>
            <a:r>
              <a:rPr lang="en-US" sz="2400" dirty="0">
                <a:latin typeface="Arial" panose="020B0604020202020204" pitchFamily="34" charset="0"/>
                <a:cs typeface="Arial" panose="020B0604020202020204" pitchFamily="34" charset="0"/>
              </a:rPr>
              <a:t>Clarity</a:t>
            </a:r>
          </a:p>
          <a:p>
            <a:pPr marL="1250950" lvl="2" indent="-336550"/>
            <a:r>
              <a:rPr lang="en-US" sz="2400" dirty="0">
                <a:latin typeface="Arial" panose="020B0604020202020204" pitchFamily="34" charset="0"/>
                <a:cs typeface="Arial" panose="020B0604020202020204" pitchFamily="34" charset="0"/>
              </a:rPr>
              <a:t>Consistency</a:t>
            </a:r>
          </a:p>
          <a:p>
            <a:pPr marL="1250950" lvl="2" indent="-336550"/>
            <a:r>
              <a:rPr lang="en-US" sz="2400" dirty="0">
                <a:latin typeface="Arial" panose="020B0604020202020204" pitchFamily="34" charset="0"/>
                <a:cs typeface="Arial" panose="020B0604020202020204" pitchFamily="34" charset="0"/>
              </a:rPr>
              <a:t>Constraints</a:t>
            </a:r>
          </a:p>
          <a:p>
            <a:pPr marL="1250950" lvl="2" indent="-336550"/>
            <a:r>
              <a:rPr lang="en-US" sz="2400" dirty="0">
                <a:latin typeface="Arial" panose="020B0604020202020204" pitchFamily="34" charset="0"/>
                <a:cs typeface="Arial" panose="020B0604020202020204" pitchFamily="34" charset="0"/>
              </a:rPr>
              <a:t>Consequences</a:t>
            </a:r>
          </a:p>
        </p:txBody>
      </p:sp>
    </p:spTree>
    <p:extLst>
      <p:ext uri="{BB962C8B-B14F-4D97-AF65-F5344CB8AC3E}">
        <p14:creationId xmlns:p14="http://schemas.microsoft.com/office/powerpoint/2010/main" val="147706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The Situation, Personality, and Behavior </a:t>
            </a:r>
            <a:r>
              <a:rPr lang="en-US" sz="2800" dirty="0"/>
              <a:t>(2 of 3)</a:t>
            </a:r>
          </a:p>
        </p:txBody>
      </p:sp>
      <p:sp>
        <p:nvSpPr>
          <p:cNvPr id="3" name="Content Placeholder 2"/>
          <p:cNvSpPr>
            <a:spLocks noGrp="1"/>
          </p:cNvSpPr>
          <p:nvPr>
            <p:ph idx="1"/>
          </p:nvPr>
        </p:nvSpPr>
        <p:spPr>
          <a:xfrm>
            <a:off x="457200" y="1676400"/>
            <a:ext cx="8229600" cy="114434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Trait activation theory (</a:t>
            </a:r>
            <a:r>
              <a:rPr lang="en-US" sz="2400" b="1" spc="-300" dirty="0">
                <a:latin typeface="Arial" panose="020B0604020202020204" pitchFamily="34" charset="0"/>
                <a:cs typeface="Arial" panose="020B0604020202020204" pitchFamily="34" charset="0"/>
              </a:rPr>
              <a:t>T A </a:t>
            </a:r>
            <a:r>
              <a:rPr lang="en-US" sz="2400" b="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predicts that some situations, events, or interventions “activate” a trait more than others. </a:t>
            </a:r>
          </a:p>
        </p:txBody>
      </p:sp>
    </p:spTree>
    <p:extLst>
      <p:ext uri="{BB962C8B-B14F-4D97-AF65-F5344CB8AC3E}">
        <p14:creationId xmlns:p14="http://schemas.microsoft.com/office/powerpoint/2010/main" val="225447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3" name="Content Placeholder 2"/>
          <p:cNvSpPr>
            <a:spLocks noGrp="1"/>
          </p:cNvSpPr>
          <p:nvPr>
            <p:ph idx="1"/>
          </p:nvPr>
        </p:nvSpPr>
        <p:spPr>
          <a:xfrm>
            <a:off x="457200" y="1066800"/>
            <a:ext cx="8229600" cy="4270400"/>
          </a:xfrm>
        </p:spPr>
        <p:txBody>
          <a:bodyPr tIns="18000" bIns="18000" anchor="ctr" anchorCtr="0">
            <a:spAutoFit/>
          </a:bodyPr>
          <a:lstStyle/>
          <a:p>
            <a:pPr marL="60325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5.1	</a:t>
            </a:r>
            <a:r>
              <a:rPr lang="en-US" sz="2400" dirty="0">
                <a:latin typeface="Arial" panose="020B0604020202020204" pitchFamily="34" charset="0"/>
                <a:cs typeface="Arial" panose="020B0604020202020204" pitchFamily="34" charset="0"/>
              </a:rPr>
              <a:t>Describe the differences between person–job fit and person–organization fit.</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5.2	</a:t>
            </a:r>
            <a:r>
              <a:rPr lang="en-US" sz="2400" dirty="0">
                <a:latin typeface="Arial" panose="020B0604020202020204" pitchFamily="34" charset="0"/>
                <a:cs typeface="Arial" panose="020B0604020202020204" pitchFamily="34" charset="0"/>
              </a:rPr>
              <a:t>Describe personality, the way it is measured, and the factors that shape it.</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5.3	</a:t>
            </a:r>
            <a:r>
              <a:rPr lang="en-US" sz="2400" dirty="0">
                <a:latin typeface="Arial" panose="020B0604020202020204" pitchFamily="34" charset="0"/>
                <a:cs typeface="Arial" panose="020B0604020202020204" pitchFamily="34" charset="0"/>
              </a:rPr>
              <a:t>Describe the strengths and weaknesses of the Myers-Briggs Type Indicator (</a:t>
            </a:r>
            <a:r>
              <a:rPr lang="en-US" sz="2400" spc="-300" dirty="0">
                <a:latin typeface="Arial" panose="020B0604020202020204" pitchFamily="34" charset="0"/>
                <a:cs typeface="Arial" panose="020B0604020202020204" pitchFamily="34" charset="0"/>
              </a:rPr>
              <a:t>M B T </a:t>
            </a:r>
            <a:r>
              <a:rPr lang="en-US" sz="2400" dirty="0">
                <a:latin typeface="Arial" panose="020B0604020202020204" pitchFamily="34" charset="0"/>
                <a:cs typeface="Arial" panose="020B0604020202020204" pitchFamily="34" charset="0"/>
              </a:rPr>
              <a:t>I) personality framework, the Big Five model, and the Dark Triad. </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5.4	</a:t>
            </a:r>
            <a:r>
              <a:rPr lang="en-US" sz="2400" dirty="0">
                <a:latin typeface="Arial" panose="020B0604020202020204" pitchFamily="34" charset="0"/>
                <a:cs typeface="Arial" panose="020B0604020202020204" pitchFamily="34" charset="0"/>
              </a:rPr>
              <a:t>Discuss how the concepts of core self-evaluation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E), self-monitoring, and proactive personality contribute to the understanding of personality.</a:t>
            </a:r>
          </a:p>
        </p:txBody>
      </p:sp>
    </p:spTree>
    <p:extLst>
      <p:ext uri="{BB962C8B-B14F-4D97-AF65-F5344CB8AC3E}">
        <p14:creationId xmlns:p14="http://schemas.microsoft.com/office/powerpoint/2010/main" val="111626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380"/>
            <a:ext cx="8229600" cy="1097280"/>
          </a:xfrm>
        </p:spPr>
        <p:txBody>
          <a:bodyPr wrap="square" tIns="18000" bIns="18000" anchor="ctr" anchorCtr="0">
            <a:spAutoFit/>
          </a:bodyPr>
          <a:lstStyle/>
          <a:p>
            <a:r>
              <a:rPr lang="en-US" dirty="0">
                <a:latin typeface="+mj-lt"/>
              </a:rPr>
              <a:t>The Situation, Personality, and Behavior </a:t>
            </a:r>
            <a:r>
              <a:rPr lang="en-US" sz="2800" dirty="0">
                <a:latin typeface="+mj-lt"/>
              </a:rPr>
              <a:t>(3 of 3)</a:t>
            </a:r>
          </a:p>
        </p:txBody>
      </p:sp>
      <p:sp>
        <p:nvSpPr>
          <p:cNvPr id="3" name="Content Placeholder 2">
            <a:extLst>
              <a:ext uri="{FF2B5EF4-FFF2-40B4-BE49-F238E27FC236}">
                <a16:creationId xmlns:a16="http://schemas.microsoft.com/office/drawing/2014/main" id="{5A006699-D06E-4E0D-881D-70C5576220F3}"/>
              </a:ext>
            </a:extLst>
          </p:cNvPr>
          <p:cNvSpPr>
            <a:spLocks noGrp="1"/>
          </p:cNvSpPr>
          <p:nvPr>
            <p:ph idx="1"/>
          </p:nvPr>
        </p:nvSpPr>
        <p:spPr>
          <a:xfrm>
            <a:off x="457200" y="1432900"/>
            <a:ext cx="8229600" cy="775015"/>
          </a:xfrm>
        </p:spPr>
        <p:txBody>
          <a:bodyPr tIns="18000" bIns="18000" anchor="ctr" anchorCtr="0">
            <a:spAutoFit/>
          </a:bodyPr>
          <a:lstStyle/>
          <a:p>
            <a:pPr marL="0" indent="0">
              <a:buNone/>
            </a:pPr>
            <a:r>
              <a:rPr lang="en-IN" sz="2400" b="1" dirty="0">
                <a:cs typeface="Arial" panose="020B0604020202020204" pitchFamily="34" charset="0"/>
              </a:rPr>
              <a:t>Exhibit 5.4 </a:t>
            </a:r>
            <a:r>
              <a:rPr lang="en-US" sz="2400" dirty="0">
                <a:cs typeface="Arial" panose="020B0604020202020204" pitchFamily="34" charset="0"/>
              </a:rPr>
              <a:t>Trait Activation Theory: Jobs in Which Certain Big Five Traits Are More Relevant</a:t>
            </a:r>
            <a:endParaRPr lang="en-IN" sz="2400" dirty="0">
              <a:cs typeface="Arial" panose="020B0604020202020204" pitchFamily="34" charset="0"/>
            </a:endParaRPr>
          </a:p>
        </p:txBody>
      </p:sp>
      <p:pic>
        <p:nvPicPr>
          <p:cNvPr id="9" name="Picture Placeholder 8" descr="A table lists the trait activation theory and shows the jobs in which certain big five traits are more relevant in three sections: jobs scoring high, jobs scoring less and the traits that get activated due to jobs that score high.">
            <a:extLst>
              <a:ext uri="{FF2B5EF4-FFF2-40B4-BE49-F238E27FC236}">
                <a16:creationId xmlns:a16="http://schemas.microsoft.com/office/drawing/2014/main" id="{A7B76E58-FA50-475B-AE96-B2E741EB9EE5}"/>
              </a:ext>
            </a:extLst>
          </p:cNvPr>
          <p:cNvPicPr>
            <a:picLocks noGrp="1" noChangeAspect="1"/>
          </p:cNvPicPr>
          <p:nvPr>
            <p:ph type="pic" sz="quarter" idx="14"/>
          </p:nvPr>
        </p:nvPicPr>
        <p:blipFill rotWithShape="1">
          <a:blip r:embed="rId3" cstate="print">
            <a:extLst>
              <a:ext uri="{28A0092B-C50C-407E-A947-70E740481C1C}">
                <a14:useLocalDpi xmlns:a14="http://schemas.microsoft.com/office/drawing/2010/main" val="0"/>
              </a:ext>
            </a:extLst>
          </a:blip>
          <a:stretch/>
        </p:blipFill>
        <p:spPr>
          <a:xfrm>
            <a:off x="592108" y="2316996"/>
            <a:ext cx="7966397" cy="3012504"/>
          </a:xfrm>
          <a:prstGeom prst="rect">
            <a:avLst/>
          </a:prstGeom>
        </p:spPr>
      </p:pic>
      <p:sp>
        <p:nvSpPr>
          <p:cNvPr id="4" name="Content Placeholder 3">
            <a:extLst>
              <a:ext uri="{FF2B5EF4-FFF2-40B4-BE49-F238E27FC236}">
                <a16:creationId xmlns:a16="http://schemas.microsoft.com/office/drawing/2014/main" id="{7CEEC347-2D73-4255-B0D8-5EF8FDAEB751}"/>
              </a:ext>
            </a:extLst>
          </p:cNvPr>
          <p:cNvSpPr>
            <a:spLocks noGrp="1"/>
          </p:cNvSpPr>
          <p:nvPr>
            <p:ph idx="13"/>
          </p:nvPr>
        </p:nvSpPr>
        <p:spPr>
          <a:xfrm>
            <a:off x="472698" y="5441196"/>
            <a:ext cx="8229600" cy="775015"/>
          </a:xfrm>
        </p:spPr>
        <p:txBody>
          <a:bodyPr tIns="18000" bIns="18000">
            <a:spAutoFit/>
          </a:bodyPr>
          <a:lstStyle/>
          <a:p>
            <a:pPr marL="0" indent="0" algn="l">
              <a:buNone/>
            </a:pPr>
            <a:r>
              <a:rPr lang="en-US" b="0" i="1" u="none" strike="noStrike" baseline="0" dirty="0"/>
              <a:t>Note: </a:t>
            </a:r>
            <a:r>
              <a:rPr lang="en-US" b="0" i="0" u="none" strike="noStrike" baseline="0" dirty="0"/>
              <a:t>A plus (+) sign means that individuals who score high on this trait should do better in this job. A minus (−) sign means that individuals who score low on this trait should do better in this job.</a:t>
            </a:r>
            <a:endParaRPr lang="en-US" dirty="0"/>
          </a:p>
        </p:txBody>
      </p:sp>
    </p:spTree>
    <p:extLst>
      <p:ext uri="{BB962C8B-B14F-4D97-AF65-F5344CB8AC3E}">
        <p14:creationId xmlns:p14="http://schemas.microsoft.com/office/powerpoint/2010/main" val="117806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Relevance of Intellectual and Physical Abilities to </a:t>
            </a:r>
            <a:r>
              <a:rPr lang="en-US" spc="-500" dirty="0"/>
              <a:t>O </a:t>
            </a:r>
            <a:r>
              <a:rPr lang="en-US" dirty="0"/>
              <a:t>B </a:t>
            </a:r>
            <a:r>
              <a:rPr lang="en-US" sz="2800" dirty="0"/>
              <a:t>(1 of 5)</a:t>
            </a:r>
          </a:p>
        </p:txBody>
      </p:sp>
      <p:sp>
        <p:nvSpPr>
          <p:cNvPr id="3" name="Content Placeholder 2"/>
          <p:cNvSpPr>
            <a:spLocks noGrp="1"/>
          </p:cNvSpPr>
          <p:nvPr>
            <p:ph idx="1"/>
          </p:nvPr>
        </p:nvSpPr>
        <p:spPr>
          <a:xfrm>
            <a:off x="457200" y="1600200"/>
            <a:ext cx="8229600" cy="1667567"/>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Ability</a:t>
            </a:r>
            <a:r>
              <a:rPr lang="en-US" sz="2400" dirty="0">
                <a:latin typeface="Arial" panose="020B0604020202020204" pitchFamily="34" charset="0"/>
                <a:cs typeface="Arial" panose="020B0604020202020204" pitchFamily="34" charset="0"/>
              </a:rPr>
              <a:t> is an individual’s current capacity to perform the various tasks in a job. </a:t>
            </a:r>
          </a:p>
          <a:p>
            <a:pPr marL="808038" lvl="1" indent="-350838"/>
            <a:r>
              <a:rPr lang="en-US" sz="2400" b="1" dirty="0">
                <a:latin typeface="Arial" panose="020B0604020202020204" pitchFamily="34" charset="0"/>
                <a:cs typeface="Arial" panose="020B0604020202020204" pitchFamily="34" charset="0"/>
              </a:rPr>
              <a:t>Intellectual abilities</a:t>
            </a:r>
          </a:p>
          <a:p>
            <a:pPr marL="808038" lvl="1" indent="-350838"/>
            <a:r>
              <a:rPr lang="en-US" sz="2400" b="1" dirty="0">
                <a:latin typeface="Arial" panose="020B0604020202020204" pitchFamily="34" charset="0"/>
                <a:cs typeface="Arial" panose="020B0604020202020204" pitchFamily="34" charset="0"/>
              </a:rPr>
              <a:t>Physical abilities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Relevance of Intellectual and Physical Abilities to </a:t>
            </a:r>
            <a:r>
              <a:rPr lang="en-US" spc="-500" dirty="0"/>
              <a:t>O </a:t>
            </a:r>
            <a:r>
              <a:rPr lang="en-US" dirty="0"/>
              <a:t>B </a:t>
            </a:r>
            <a:r>
              <a:rPr lang="en-US" sz="2800" dirty="0"/>
              <a:t>(2 of 5)</a:t>
            </a:r>
          </a:p>
        </p:txBody>
      </p:sp>
      <p:sp>
        <p:nvSpPr>
          <p:cNvPr id="3" name="Content Placeholder 2"/>
          <p:cNvSpPr>
            <a:spLocks noGrp="1"/>
          </p:cNvSpPr>
          <p:nvPr>
            <p:ph idx="1"/>
          </p:nvPr>
        </p:nvSpPr>
        <p:spPr>
          <a:xfrm>
            <a:off x="457200" y="1561728"/>
            <a:ext cx="8229600" cy="174451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Intellectual abilities</a:t>
            </a:r>
          </a:p>
          <a:p>
            <a:pPr marL="808038" lvl="1" indent="-350838"/>
            <a:r>
              <a:rPr lang="en-US" sz="2400" dirty="0">
                <a:latin typeface="Arial" panose="020B0604020202020204" pitchFamily="34" charset="0"/>
                <a:cs typeface="Arial" panose="020B0604020202020204" pitchFamily="34" charset="0"/>
              </a:rPr>
              <a:t>Abilities needed to perform mental activities</a:t>
            </a:r>
          </a:p>
          <a:p>
            <a:pPr marL="1250950" lvl="2" indent="-336550"/>
            <a:r>
              <a:rPr lang="en-US" sz="2400" b="1" dirty="0">
                <a:latin typeface="Arial" panose="020B0604020202020204" pitchFamily="34" charset="0"/>
                <a:cs typeface="Arial" panose="020B0604020202020204" pitchFamily="34" charset="0"/>
              </a:rPr>
              <a:t>General mental ability (</a:t>
            </a:r>
            <a:r>
              <a:rPr lang="en-US" sz="2400" b="1" spc="-300" dirty="0">
                <a:latin typeface="Arial" panose="020B0604020202020204" pitchFamily="34" charset="0"/>
                <a:cs typeface="Arial" panose="020B0604020202020204" pitchFamily="34" charset="0"/>
              </a:rPr>
              <a:t>G M </a:t>
            </a:r>
            <a:r>
              <a:rPr lang="en-US" sz="2400" b="1" dirty="0">
                <a:latin typeface="Arial" panose="020B0604020202020204" pitchFamily="34" charset="0"/>
                <a:cs typeface="Arial" panose="020B0604020202020204" pitchFamily="34" charset="0"/>
              </a:rPr>
              <a:t>A)</a:t>
            </a:r>
          </a:p>
          <a:p>
            <a:pPr marL="1250950" lvl="2" indent="-336550"/>
            <a:r>
              <a:rPr lang="en-US" sz="2400" b="1" dirty="0">
                <a:latin typeface="Arial" panose="020B0604020202020204" pitchFamily="34" charset="0"/>
                <a:cs typeface="Arial" panose="020B0604020202020204" pitchFamily="34" charset="0"/>
              </a:rPr>
              <a:t>Wonderlic  Ability Test</a:t>
            </a:r>
          </a:p>
        </p:txBody>
      </p:sp>
    </p:spTree>
    <p:extLst>
      <p:ext uri="{BB962C8B-B14F-4D97-AF65-F5344CB8AC3E}">
        <p14:creationId xmlns:p14="http://schemas.microsoft.com/office/powerpoint/2010/main" val="414961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wrap="square" tIns="18000" bIns="18000" anchor="ctr" anchorCtr="0">
            <a:spAutoFit/>
          </a:bodyPr>
          <a:lstStyle/>
          <a:p>
            <a:r>
              <a:rPr lang="en-US" dirty="0"/>
              <a:t>Relevance of Intellectual and Physical Abilities to </a:t>
            </a:r>
            <a:r>
              <a:rPr lang="en-US" spc="-500" dirty="0"/>
              <a:t>O </a:t>
            </a:r>
            <a:r>
              <a:rPr lang="en-US" dirty="0"/>
              <a:t>B </a:t>
            </a:r>
            <a:r>
              <a:rPr lang="en-US" sz="2800" dirty="0"/>
              <a:t>(3 of 5)</a:t>
            </a:r>
          </a:p>
        </p:txBody>
      </p:sp>
      <p:sp>
        <p:nvSpPr>
          <p:cNvPr id="3" name="Content Placeholder 2">
            <a:extLst>
              <a:ext uri="{FF2B5EF4-FFF2-40B4-BE49-F238E27FC236}">
                <a16:creationId xmlns:a16="http://schemas.microsoft.com/office/drawing/2014/main" id="{8C52F0C8-07A5-419D-A957-C2A29CD6599F}"/>
              </a:ext>
            </a:extLst>
          </p:cNvPr>
          <p:cNvSpPr>
            <a:spLocks noGrp="1"/>
          </p:cNvSpPr>
          <p:nvPr>
            <p:ph idx="1"/>
          </p:nvPr>
        </p:nvSpPr>
        <p:spPr>
          <a:xfrm>
            <a:off x="457200" y="1553707"/>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5.5 </a:t>
            </a:r>
            <a:r>
              <a:rPr lang="en-IN" sz="2400" dirty="0">
                <a:latin typeface="Arial" panose="020B0604020202020204" pitchFamily="34" charset="0"/>
                <a:cs typeface="Arial" panose="020B0604020202020204" pitchFamily="34" charset="0"/>
              </a:rPr>
              <a:t>Dimensions of Intellectual Ability</a:t>
            </a:r>
          </a:p>
        </p:txBody>
      </p:sp>
      <p:graphicFrame>
        <p:nvGraphicFramePr>
          <p:cNvPr id="7" name="Table 7">
            <a:extLst>
              <a:ext uri="{FF2B5EF4-FFF2-40B4-BE49-F238E27FC236}">
                <a16:creationId xmlns:a16="http://schemas.microsoft.com/office/drawing/2014/main" id="{589188EA-085F-41A9-8AF8-8B5E66DE098C}"/>
              </a:ext>
            </a:extLst>
          </p:cNvPr>
          <p:cNvGraphicFramePr>
            <a:graphicFrameLocks noGrp="1"/>
          </p:cNvGraphicFramePr>
          <p:nvPr>
            <p:extLst>
              <p:ext uri="{D42A27DB-BD31-4B8C-83A1-F6EECF244321}">
                <p14:modId xmlns:p14="http://schemas.microsoft.com/office/powerpoint/2010/main" val="3104877560"/>
              </p:ext>
            </p:extLst>
          </p:nvPr>
        </p:nvGraphicFramePr>
        <p:xfrm>
          <a:off x="532110" y="2088396"/>
          <a:ext cx="8077200" cy="4183268"/>
        </p:xfrm>
        <a:graphic>
          <a:graphicData uri="http://schemas.openxmlformats.org/drawingml/2006/table">
            <a:tbl>
              <a:tblPr firstRow="1" bandRow="1">
                <a:tableStyleId>{3B4B98B0-60AC-42C2-AFA5-B58CD77FA1E5}</a:tableStyleId>
              </a:tblPr>
              <a:tblGrid>
                <a:gridCol w="1830090">
                  <a:extLst>
                    <a:ext uri="{9D8B030D-6E8A-4147-A177-3AD203B41FA5}">
                      <a16:colId xmlns:a16="http://schemas.microsoft.com/office/drawing/2014/main" val="271536188"/>
                    </a:ext>
                  </a:extLst>
                </a:gridCol>
                <a:gridCol w="3427710">
                  <a:extLst>
                    <a:ext uri="{9D8B030D-6E8A-4147-A177-3AD203B41FA5}">
                      <a16:colId xmlns:a16="http://schemas.microsoft.com/office/drawing/2014/main" val="879529653"/>
                    </a:ext>
                  </a:extLst>
                </a:gridCol>
                <a:gridCol w="2819400">
                  <a:extLst>
                    <a:ext uri="{9D8B030D-6E8A-4147-A177-3AD203B41FA5}">
                      <a16:colId xmlns:a16="http://schemas.microsoft.com/office/drawing/2014/main" val="3964073971"/>
                    </a:ext>
                  </a:extLst>
                </a:gridCol>
              </a:tblGrid>
              <a:tr h="412740">
                <a:tc>
                  <a:txBody>
                    <a:bodyPr/>
                    <a:lstStyle/>
                    <a:p>
                      <a:r>
                        <a:rPr lang="en-US" sz="1200" b="1" i="0" u="none" strike="noStrike" kern="1200" baseline="0" dirty="0">
                          <a:solidFill>
                            <a:schemeClr val="bg1"/>
                          </a:solidFill>
                          <a:latin typeface="+mn-lt"/>
                          <a:ea typeface="+mn-ea"/>
                          <a:cs typeface="+mn-cs"/>
                        </a:rPr>
                        <a:t>Dimension</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i="0" u="none" strike="noStrike" kern="1200" baseline="0" dirty="0">
                          <a:solidFill>
                            <a:schemeClr val="bg1"/>
                          </a:solidFill>
                          <a:latin typeface="+mn-lt"/>
                          <a:ea typeface="+mn-ea"/>
                          <a:cs typeface="+mn-cs"/>
                        </a:rPr>
                        <a:t>Description</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i="0" u="none" strike="noStrike" kern="1200" baseline="0" dirty="0">
                          <a:solidFill>
                            <a:schemeClr val="bg1"/>
                          </a:solidFill>
                          <a:latin typeface="+mn-lt"/>
                          <a:ea typeface="+mn-ea"/>
                          <a:cs typeface="+mn-cs"/>
                        </a:rPr>
                        <a:t>Job Example</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715503677"/>
                  </a:ext>
                </a:extLst>
              </a:tr>
              <a:tr h="419119">
                <a:tc>
                  <a:txBody>
                    <a:bodyPr/>
                    <a:lstStyle/>
                    <a:p>
                      <a:r>
                        <a:rPr lang="en-US" sz="1200" b="0" i="0" u="none" strike="noStrike" kern="1200" baseline="0" dirty="0">
                          <a:solidFill>
                            <a:schemeClr val="tx1"/>
                          </a:solidFill>
                          <a:latin typeface="+mn-lt"/>
                          <a:ea typeface="+mn-ea"/>
                          <a:cs typeface="+mn-cs"/>
                        </a:rPr>
                        <a:t>Number aptitude</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do speedy and accurate arithmetic</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Accountant: Computing the sales tax on a set of items</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45079959"/>
                  </a:ext>
                </a:extLst>
              </a:tr>
              <a:tr h="559384">
                <a:tc>
                  <a:txBody>
                    <a:bodyPr/>
                    <a:lstStyle/>
                    <a:p>
                      <a:r>
                        <a:rPr lang="en-US" sz="1200" b="0" i="0" u="none" strike="noStrike" kern="1200" baseline="0" dirty="0">
                          <a:solidFill>
                            <a:schemeClr val="tx1"/>
                          </a:solidFill>
                          <a:latin typeface="+mn-lt"/>
                          <a:ea typeface="+mn-ea"/>
                          <a:cs typeface="+mn-cs"/>
                        </a:rPr>
                        <a:t>Verbal comprehension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understand what is read or heard and the relationship of words to each other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Plant manager: Following corporate policies on hiring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85023276"/>
                  </a:ext>
                </a:extLst>
              </a:tr>
              <a:tr h="419119">
                <a:tc>
                  <a:txBody>
                    <a:bodyPr/>
                    <a:lstStyle/>
                    <a:p>
                      <a:r>
                        <a:rPr lang="en-US" sz="1200" b="0" i="0" u="none" strike="noStrike" kern="1200" baseline="0" dirty="0">
                          <a:solidFill>
                            <a:schemeClr val="tx1"/>
                          </a:solidFill>
                          <a:latin typeface="+mn-lt"/>
                          <a:ea typeface="+mn-ea"/>
                          <a:cs typeface="+mn-cs"/>
                        </a:rPr>
                        <a:t>Perceptual speed</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identify visual similarities and differences quickly and accurately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Fire investigator: Identifying clues to support a charge of arson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17874128"/>
                  </a:ext>
                </a:extLst>
              </a:tr>
              <a:tr h="586767">
                <a:tc>
                  <a:txBody>
                    <a:bodyPr/>
                    <a:lstStyle/>
                    <a:p>
                      <a:r>
                        <a:rPr lang="en-US" sz="1200" b="0" i="0" u="none" strike="noStrike" kern="1200" baseline="0" dirty="0">
                          <a:solidFill>
                            <a:schemeClr val="tx1"/>
                          </a:solidFill>
                          <a:latin typeface="+mn-lt"/>
                          <a:ea typeface="+mn-ea"/>
                          <a:cs typeface="+mn-cs"/>
                        </a:rPr>
                        <a:t>Inductive reasoning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identify a logical sequence in a problem and then solve the problem</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Market researcher: Forecasting demand for a product in the next time period</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65488801"/>
                  </a:ext>
                </a:extLst>
              </a:tr>
              <a:tr h="586767">
                <a:tc>
                  <a:txBody>
                    <a:bodyPr/>
                    <a:lstStyle/>
                    <a:p>
                      <a:r>
                        <a:rPr lang="en-US" sz="1200" b="0" i="0" u="none" strike="noStrike" kern="1200" baseline="0" dirty="0">
                          <a:solidFill>
                            <a:schemeClr val="tx1"/>
                          </a:solidFill>
                          <a:latin typeface="+mn-lt"/>
                          <a:ea typeface="+mn-ea"/>
                          <a:cs typeface="+mn-cs"/>
                        </a:rPr>
                        <a:t>Deductive reasoning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use logic and assess the implications of an argument</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Supervisor: Choosing between two different suggestions offered by employees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99632581"/>
                  </a:ext>
                </a:extLst>
              </a:tr>
              <a:tr h="559384">
                <a:tc>
                  <a:txBody>
                    <a:bodyPr/>
                    <a:lstStyle/>
                    <a:p>
                      <a:r>
                        <a:rPr lang="en-US" sz="1200" b="0" i="0" u="none" strike="noStrike" kern="1200" baseline="0" dirty="0">
                          <a:solidFill>
                            <a:schemeClr val="tx1"/>
                          </a:solidFill>
                          <a:latin typeface="+mn-lt"/>
                          <a:ea typeface="+mn-ea"/>
                          <a:cs typeface="+mn-cs"/>
                        </a:rPr>
                        <a:t>Spatial visualization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imagine how an object would look if its position in space were changed</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Interior decorator: Redecorating an office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30438821"/>
                  </a:ext>
                </a:extLst>
              </a:tr>
              <a:tr h="419119">
                <a:tc>
                  <a:txBody>
                    <a:bodyPr/>
                    <a:lstStyle/>
                    <a:p>
                      <a:r>
                        <a:rPr lang="en-US" sz="1200" b="0" i="0" u="none" strike="noStrike" kern="1200" baseline="0" dirty="0">
                          <a:solidFill>
                            <a:schemeClr val="tx1"/>
                          </a:solidFill>
                          <a:latin typeface="+mn-lt"/>
                          <a:ea typeface="+mn-ea"/>
                          <a:cs typeface="+mn-cs"/>
                        </a:rPr>
                        <a:t>Memory</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retain and recall past experiences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Salesperson: Remembering the names of customers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13211712"/>
                  </a:ext>
                </a:extLst>
              </a:tr>
            </a:tbl>
          </a:graphicData>
        </a:graphic>
      </p:graphicFrame>
    </p:spTree>
    <p:extLst>
      <p:ext uri="{BB962C8B-B14F-4D97-AF65-F5344CB8AC3E}">
        <p14:creationId xmlns:p14="http://schemas.microsoft.com/office/powerpoint/2010/main" val="98695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05"/>
            <a:ext cx="8229600" cy="1144347"/>
          </a:xfrm>
        </p:spPr>
        <p:txBody>
          <a:bodyPr tIns="18000" bIns="18000" anchor="ctr" anchorCtr="0">
            <a:spAutoFit/>
          </a:bodyPr>
          <a:lstStyle/>
          <a:p>
            <a:r>
              <a:rPr lang="en-US" dirty="0"/>
              <a:t>Relevance of Intellectual and Physical Abilities to </a:t>
            </a:r>
            <a:r>
              <a:rPr lang="en-US" spc="-500" dirty="0"/>
              <a:t>O </a:t>
            </a:r>
            <a:r>
              <a:rPr lang="en-US" dirty="0"/>
              <a:t>B </a:t>
            </a:r>
            <a:r>
              <a:rPr lang="en-US" sz="2800" dirty="0"/>
              <a:t>(4 of 5)</a:t>
            </a:r>
          </a:p>
        </p:txBody>
      </p:sp>
      <p:sp>
        <p:nvSpPr>
          <p:cNvPr id="3" name="Content Placeholder 2"/>
          <p:cNvSpPr>
            <a:spLocks noGrp="1"/>
          </p:cNvSpPr>
          <p:nvPr>
            <p:ph idx="1"/>
          </p:nvPr>
        </p:nvSpPr>
        <p:spPr>
          <a:xfrm>
            <a:off x="457200" y="1600200"/>
            <a:ext cx="8229600" cy="122129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Physical abilities </a:t>
            </a:r>
          </a:p>
          <a:p>
            <a:pPr lvl="1"/>
            <a:r>
              <a:rPr lang="en-US" sz="2400" dirty="0">
                <a:latin typeface="Arial" panose="020B0604020202020204" pitchFamily="34" charset="0"/>
                <a:cs typeface="Arial" panose="020B0604020202020204" pitchFamily="34" charset="0"/>
              </a:rPr>
              <a:t>The capacity to do tasks that demand stamina, dexterity, strength, and similar characteristics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119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wrap="square" tIns="18000" bIns="18000" anchor="ctr" anchorCtr="0">
            <a:spAutoFit/>
          </a:bodyPr>
          <a:lstStyle/>
          <a:p>
            <a:r>
              <a:rPr lang="en-US" dirty="0"/>
              <a:t>Relevance of Intellectual and Physical Abilities to </a:t>
            </a:r>
            <a:r>
              <a:rPr lang="en-US" spc="-500" dirty="0"/>
              <a:t>O </a:t>
            </a:r>
            <a:r>
              <a:rPr lang="en-US" dirty="0"/>
              <a:t>B </a:t>
            </a:r>
            <a:r>
              <a:rPr lang="en-US" sz="2800" dirty="0"/>
              <a:t>(5 of 5)</a:t>
            </a:r>
          </a:p>
        </p:txBody>
      </p:sp>
      <p:sp>
        <p:nvSpPr>
          <p:cNvPr id="3" name="Content Placeholder 2">
            <a:extLst>
              <a:ext uri="{FF2B5EF4-FFF2-40B4-BE49-F238E27FC236}">
                <a16:creationId xmlns:a16="http://schemas.microsoft.com/office/drawing/2014/main" id="{8C52F0C8-07A5-419D-A957-C2A29CD6599F}"/>
              </a:ext>
            </a:extLst>
          </p:cNvPr>
          <p:cNvSpPr>
            <a:spLocks noGrp="1"/>
          </p:cNvSpPr>
          <p:nvPr>
            <p:ph idx="1"/>
          </p:nvPr>
        </p:nvSpPr>
        <p:spPr>
          <a:xfrm>
            <a:off x="457200" y="1529023"/>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5.6 </a:t>
            </a:r>
            <a:r>
              <a:rPr lang="en-IN" sz="2400" dirty="0">
                <a:latin typeface="Arial" panose="020B0604020202020204" pitchFamily="34" charset="0"/>
                <a:cs typeface="Arial" panose="020B0604020202020204" pitchFamily="34" charset="0"/>
              </a:rPr>
              <a:t>Nine Basic Physical Abilities</a:t>
            </a:r>
          </a:p>
        </p:txBody>
      </p:sp>
      <p:graphicFrame>
        <p:nvGraphicFramePr>
          <p:cNvPr id="6" name="Table 7">
            <a:extLst>
              <a:ext uri="{FF2B5EF4-FFF2-40B4-BE49-F238E27FC236}">
                <a16:creationId xmlns:a16="http://schemas.microsoft.com/office/drawing/2014/main" id="{63D0DC31-69D9-436F-B090-A80441336213}"/>
              </a:ext>
            </a:extLst>
          </p:cNvPr>
          <p:cNvGraphicFramePr>
            <a:graphicFrameLocks noGrp="1"/>
          </p:cNvGraphicFramePr>
          <p:nvPr>
            <p:extLst>
              <p:ext uri="{D42A27DB-BD31-4B8C-83A1-F6EECF244321}">
                <p14:modId xmlns:p14="http://schemas.microsoft.com/office/powerpoint/2010/main" val="1562475055"/>
              </p:ext>
            </p:extLst>
          </p:nvPr>
        </p:nvGraphicFramePr>
        <p:xfrm>
          <a:off x="534690" y="2179928"/>
          <a:ext cx="8077200" cy="3976774"/>
        </p:xfrm>
        <a:graphic>
          <a:graphicData uri="http://schemas.openxmlformats.org/drawingml/2006/table">
            <a:tbl>
              <a:tblPr firstRow="1" bandRow="1">
                <a:tableStyleId>{3B4B98B0-60AC-42C2-AFA5-B58CD77FA1E5}</a:tableStyleId>
              </a:tblPr>
              <a:tblGrid>
                <a:gridCol w="2393244">
                  <a:extLst>
                    <a:ext uri="{9D8B030D-6E8A-4147-A177-3AD203B41FA5}">
                      <a16:colId xmlns:a16="http://schemas.microsoft.com/office/drawing/2014/main" val="3413239283"/>
                    </a:ext>
                  </a:extLst>
                </a:gridCol>
                <a:gridCol w="5683956">
                  <a:extLst>
                    <a:ext uri="{9D8B030D-6E8A-4147-A177-3AD203B41FA5}">
                      <a16:colId xmlns:a16="http://schemas.microsoft.com/office/drawing/2014/main" val="2645948922"/>
                    </a:ext>
                  </a:extLst>
                </a:gridCol>
              </a:tblGrid>
              <a:tr h="268088">
                <a:tc>
                  <a:txBody>
                    <a:bodyPr/>
                    <a:lstStyle/>
                    <a:p>
                      <a:r>
                        <a:rPr lang="en-US" sz="1200" dirty="0">
                          <a:solidFill>
                            <a:schemeClr val="bg1"/>
                          </a:solidFill>
                        </a:rPr>
                        <a:t>Strength Factors</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412560900"/>
                  </a:ext>
                </a:extLst>
              </a:tr>
              <a:tr h="309481">
                <a:tc>
                  <a:txBody>
                    <a:bodyPr/>
                    <a:lstStyle/>
                    <a:p>
                      <a:r>
                        <a:rPr lang="en-US" sz="1200" dirty="0"/>
                        <a:t>1. Dynamic strength</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exert muscular force repeatedly or continuously over time</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75985210"/>
                  </a:ext>
                </a:extLst>
              </a:tr>
              <a:tr h="455750">
                <a:tc>
                  <a:txBody>
                    <a:bodyPr/>
                    <a:lstStyle/>
                    <a:p>
                      <a:r>
                        <a:rPr lang="en-US" sz="1200" b="0" i="0" u="none" strike="noStrike" kern="1200" baseline="0" dirty="0">
                          <a:solidFill>
                            <a:schemeClr val="tx1"/>
                          </a:solidFill>
                          <a:latin typeface="+mn-lt"/>
                          <a:ea typeface="+mn-ea"/>
                          <a:cs typeface="+mn-cs"/>
                        </a:rPr>
                        <a:t>2. Trunk strength</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exert muscular strength using the trunk (particularly abdominal) muscles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803996524"/>
                  </a:ext>
                </a:extLst>
              </a:tr>
              <a:tr h="268088">
                <a:tc>
                  <a:txBody>
                    <a:bodyPr/>
                    <a:lstStyle/>
                    <a:p>
                      <a:r>
                        <a:rPr lang="en-US" sz="1200" b="0" i="0" u="none" strike="noStrike" kern="1200" baseline="0" dirty="0">
                          <a:solidFill>
                            <a:schemeClr val="tx1"/>
                          </a:solidFill>
                          <a:latin typeface="+mn-lt"/>
                          <a:ea typeface="+mn-ea"/>
                          <a:cs typeface="+mn-cs"/>
                        </a:rPr>
                        <a:t>3. Static strength</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exert force against external objects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45440431"/>
                  </a:ext>
                </a:extLst>
              </a:tr>
              <a:tr h="455750">
                <a:tc>
                  <a:txBody>
                    <a:bodyPr/>
                    <a:lstStyle/>
                    <a:p>
                      <a:r>
                        <a:rPr lang="en-US" sz="1200" b="0" i="0" u="none" strike="noStrike" kern="1200" baseline="0" dirty="0">
                          <a:solidFill>
                            <a:schemeClr val="tx1"/>
                          </a:solidFill>
                          <a:latin typeface="+mn-lt"/>
                          <a:ea typeface="+mn-ea"/>
                          <a:cs typeface="+mn-cs"/>
                        </a:rPr>
                        <a:t>4. Explosive strength</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expend a maximum of energy in one or a series of explosive acts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2168192"/>
                  </a:ext>
                </a:extLst>
              </a:tr>
              <a:tr h="268088">
                <a:tc>
                  <a:txBody>
                    <a:bodyPr/>
                    <a:lstStyle/>
                    <a:p>
                      <a:r>
                        <a:rPr lang="en-US" sz="1200" b="1" i="0" u="none" strike="noStrike" kern="1200" baseline="0" dirty="0">
                          <a:solidFill>
                            <a:schemeClr val="tx1"/>
                          </a:solidFill>
                          <a:latin typeface="+mn-lt"/>
                          <a:ea typeface="+mn-ea"/>
                          <a:cs typeface="+mn-cs"/>
                        </a:rPr>
                        <a:t>Flexibility Factors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6937996"/>
                  </a:ext>
                </a:extLst>
              </a:tr>
              <a:tr h="309481">
                <a:tc>
                  <a:txBody>
                    <a:bodyPr/>
                    <a:lstStyle/>
                    <a:p>
                      <a:r>
                        <a:rPr lang="en-US" sz="1200" b="0" i="0" u="none" strike="noStrike" kern="1200" baseline="0" dirty="0">
                          <a:solidFill>
                            <a:schemeClr val="tx1"/>
                          </a:solidFill>
                          <a:latin typeface="+mn-lt"/>
                          <a:ea typeface="+mn-ea"/>
                          <a:cs typeface="+mn-cs"/>
                        </a:rPr>
                        <a:t>5. Extent flexibility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move the trunk and back muscles as far as possible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728206424"/>
                  </a:ext>
                </a:extLst>
              </a:tr>
              <a:tr h="268088">
                <a:tc>
                  <a:txBody>
                    <a:bodyPr/>
                    <a:lstStyle/>
                    <a:p>
                      <a:r>
                        <a:rPr lang="en-US" sz="1200" b="0" i="0" u="none" strike="noStrike" kern="1200" baseline="0" dirty="0">
                          <a:solidFill>
                            <a:schemeClr val="tx1"/>
                          </a:solidFill>
                          <a:latin typeface="+mn-lt"/>
                          <a:ea typeface="+mn-ea"/>
                          <a:cs typeface="+mn-cs"/>
                        </a:rPr>
                        <a:t>6. Dynamic flexibility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make rapid, repeated flexing movements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9283238"/>
                  </a:ext>
                </a:extLst>
              </a:tr>
              <a:tr h="268088">
                <a:tc>
                  <a:txBody>
                    <a:bodyPr/>
                    <a:lstStyle/>
                    <a:p>
                      <a:r>
                        <a:rPr lang="en-US" sz="1200" b="1" i="0" u="none" strike="noStrike" kern="1200" baseline="0" dirty="0">
                          <a:solidFill>
                            <a:schemeClr val="tx1"/>
                          </a:solidFill>
                          <a:latin typeface="+mn-lt"/>
                          <a:ea typeface="+mn-ea"/>
                          <a:cs typeface="+mn-cs"/>
                        </a:rPr>
                        <a:t>Other Factors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97706808"/>
                  </a:ext>
                </a:extLst>
              </a:tr>
              <a:tr h="455750">
                <a:tc>
                  <a:txBody>
                    <a:bodyPr/>
                    <a:lstStyle/>
                    <a:p>
                      <a:r>
                        <a:rPr lang="en-US" sz="1200" b="0" i="0" u="none" strike="noStrike" kern="1200" baseline="0" dirty="0">
                          <a:solidFill>
                            <a:schemeClr val="tx1"/>
                          </a:solidFill>
                          <a:latin typeface="+mn-lt"/>
                          <a:ea typeface="+mn-ea"/>
                          <a:cs typeface="+mn-cs"/>
                        </a:rPr>
                        <a:t>7. Body coordination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coordinate the simultaneous actions of different parts of the body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87481141"/>
                  </a:ext>
                </a:extLst>
              </a:tr>
              <a:tr h="309481">
                <a:tc>
                  <a:txBody>
                    <a:bodyPr/>
                    <a:lstStyle/>
                    <a:p>
                      <a:r>
                        <a:rPr lang="en-US" sz="1200" b="0" i="0" u="none" strike="noStrike" kern="1200" baseline="0" dirty="0">
                          <a:solidFill>
                            <a:schemeClr val="tx1"/>
                          </a:solidFill>
                          <a:latin typeface="+mn-lt"/>
                          <a:ea typeface="+mn-ea"/>
                          <a:cs typeface="+mn-cs"/>
                        </a:rPr>
                        <a:t>8. Balance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maintain equilibrium despite forces pulling off balance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03299146"/>
                  </a:ext>
                </a:extLst>
              </a:tr>
              <a:tr h="309481">
                <a:tc>
                  <a:txBody>
                    <a:bodyPr/>
                    <a:lstStyle/>
                    <a:p>
                      <a:r>
                        <a:rPr lang="en-US" sz="1200" b="0" i="0" u="none" strike="noStrike" kern="1200" baseline="0" dirty="0">
                          <a:solidFill>
                            <a:schemeClr val="tx1"/>
                          </a:solidFill>
                          <a:latin typeface="+mn-lt"/>
                          <a:ea typeface="+mn-ea"/>
                          <a:cs typeface="+mn-cs"/>
                        </a:rPr>
                        <a:t>9. Stamina</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continue maximum effort requiring prolonged effort over time</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7555015"/>
                  </a:ext>
                </a:extLst>
              </a:tr>
            </a:tbl>
          </a:graphicData>
        </a:graphic>
      </p:graphicFrame>
    </p:spTree>
    <p:extLst>
      <p:ext uri="{BB962C8B-B14F-4D97-AF65-F5344CB8AC3E}">
        <p14:creationId xmlns:p14="http://schemas.microsoft.com/office/powerpoint/2010/main" val="357998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02"/>
            <a:ext cx="8229600" cy="1144347"/>
          </a:xfrm>
        </p:spPr>
        <p:txBody>
          <a:bodyPr tIns="18000" bIns="18000" anchor="ctr" anchorCtr="0">
            <a:spAutoFit/>
          </a:bodyPr>
          <a:lstStyle/>
          <a:p>
            <a:r>
              <a:rPr lang="en-US" dirty="0"/>
              <a:t>Contrast Terminal and Instrumental Values </a:t>
            </a:r>
            <a:r>
              <a:rPr lang="en-US" sz="2800" dirty="0"/>
              <a:t>(1 of 4)</a:t>
            </a:r>
          </a:p>
        </p:txBody>
      </p:sp>
      <p:sp>
        <p:nvSpPr>
          <p:cNvPr id="3" name="Content Placeholder 2"/>
          <p:cNvSpPr>
            <a:spLocks noGrp="1"/>
          </p:cNvSpPr>
          <p:nvPr>
            <p:ph idx="1"/>
          </p:nvPr>
        </p:nvSpPr>
        <p:spPr>
          <a:xfrm>
            <a:off x="457200" y="1600200"/>
            <a:ext cx="8229600" cy="349114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Values</a:t>
            </a:r>
            <a:r>
              <a:rPr lang="en-US" sz="2400" dirty="0">
                <a:latin typeface="Arial" panose="020B0604020202020204" pitchFamily="34" charset="0"/>
                <a:cs typeface="Arial" panose="020B0604020202020204" pitchFamily="34" charset="0"/>
              </a:rPr>
              <a:t>—basic convictions about what is right, good, or desirable.</a:t>
            </a:r>
          </a:p>
          <a:p>
            <a:pPr marL="808038" lvl="1" indent="-350838"/>
            <a:r>
              <a:rPr lang="en-US" sz="2400" b="1" dirty="0">
                <a:latin typeface="Arial" panose="020B0604020202020204" pitchFamily="34" charset="0"/>
                <a:cs typeface="Arial" panose="020B0604020202020204" pitchFamily="34" charset="0"/>
              </a:rPr>
              <a:t>Value system</a:t>
            </a:r>
            <a:r>
              <a:rPr lang="en-US" sz="2400" dirty="0">
                <a:latin typeface="Arial" panose="020B0604020202020204" pitchFamily="34" charset="0"/>
                <a:cs typeface="Arial" panose="020B0604020202020204" pitchFamily="34" charset="0"/>
              </a:rPr>
              <a:t>—ranks values in terms of intensity</a:t>
            </a:r>
          </a:p>
          <a:p>
            <a:r>
              <a:rPr lang="en-US" sz="2400" dirty="0">
                <a:latin typeface="Arial" panose="020B0604020202020204" pitchFamily="34" charset="0"/>
                <a:cs typeface="Arial" panose="020B0604020202020204" pitchFamily="34" charset="0"/>
              </a:rPr>
              <a:t>The Importance and Organization of Values</a:t>
            </a:r>
            <a:endParaRPr lang="en-US" sz="2400" b="1" dirty="0">
              <a:latin typeface="Arial" panose="020B0604020202020204" pitchFamily="34" charset="0"/>
              <a:cs typeface="Arial" panose="020B0604020202020204" pitchFamily="34" charset="0"/>
            </a:endParaRPr>
          </a:p>
          <a:p>
            <a:pPr marL="808038" lvl="1" indent="-350838"/>
            <a:r>
              <a:rPr lang="en-US" sz="2400" dirty="0">
                <a:latin typeface="Arial" panose="020B0604020202020204" pitchFamily="34" charset="0"/>
                <a:cs typeface="Arial" panose="020B0604020202020204" pitchFamily="34" charset="0"/>
              </a:rPr>
              <a:t>Values:</a:t>
            </a:r>
          </a:p>
          <a:p>
            <a:pPr marL="1250950" lvl="2" indent="-336550"/>
            <a:r>
              <a:rPr lang="en-US" sz="2400" dirty="0">
                <a:latin typeface="Arial" panose="020B0604020202020204" pitchFamily="34" charset="0"/>
                <a:cs typeface="Arial" panose="020B0604020202020204" pitchFamily="34" charset="0"/>
              </a:rPr>
              <a:t>Lay the foundation for understanding of attitudes and motivation</a:t>
            </a:r>
          </a:p>
          <a:p>
            <a:pPr marL="1250950" lvl="2" indent="-336550"/>
            <a:r>
              <a:rPr lang="en-US" sz="2400" dirty="0">
                <a:latin typeface="Arial" panose="020B0604020202020204" pitchFamily="34" charset="0"/>
                <a:cs typeface="Arial" panose="020B0604020202020204" pitchFamily="34" charset="0"/>
              </a:rPr>
              <a:t>Influence attitudes and behaviors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02"/>
            <a:ext cx="8229600" cy="1144347"/>
          </a:xfrm>
        </p:spPr>
        <p:txBody>
          <a:bodyPr tIns="18000" bIns="18000" anchor="ctr" anchorCtr="0">
            <a:spAutoFit/>
          </a:bodyPr>
          <a:lstStyle/>
          <a:p>
            <a:r>
              <a:rPr lang="en-US" dirty="0"/>
              <a:t>Contrast Terminal and Instrumental Values </a:t>
            </a:r>
            <a:r>
              <a:rPr lang="en-US" sz="2800" dirty="0"/>
              <a:t>(2 of 4)</a:t>
            </a:r>
          </a:p>
        </p:txBody>
      </p:sp>
      <p:sp>
        <p:nvSpPr>
          <p:cNvPr id="3" name="Content Placeholder 2"/>
          <p:cNvSpPr>
            <a:spLocks noGrp="1"/>
          </p:cNvSpPr>
          <p:nvPr>
            <p:ph idx="1"/>
          </p:nvPr>
        </p:nvSpPr>
        <p:spPr>
          <a:xfrm>
            <a:off x="457200" y="1524000"/>
            <a:ext cx="8229600" cy="166756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Terminal versus Instrumental Values</a:t>
            </a:r>
          </a:p>
          <a:p>
            <a:pPr marL="808038" lvl="1" indent="-350838"/>
            <a:r>
              <a:rPr lang="en-US" sz="2400" b="1" dirty="0">
                <a:latin typeface="Arial" panose="020B0604020202020204" pitchFamily="34" charset="0"/>
                <a:cs typeface="Arial" panose="020B0604020202020204" pitchFamily="34" charset="0"/>
              </a:rPr>
              <a:t>Terminal values:</a:t>
            </a:r>
            <a:r>
              <a:rPr lang="en-US" sz="2400" dirty="0">
                <a:latin typeface="Arial" panose="020B0604020202020204" pitchFamily="34" charset="0"/>
                <a:cs typeface="Arial" panose="020B0604020202020204" pitchFamily="34" charset="0"/>
              </a:rPr>
              <a:t> desirable end-states of existence.</a:t>
            </a:r>
          </a:p>
          <a:p>
            <a:pPr marL="808038" lvl="1" indent="-350838"/>
            <a:r>
              <a:rPr lang="en-US" sz="2400" b="1" dirty="0">
                <a:latin typeface="Arial" panose="020B0604020202020204" pitchFamily="34" charset="0"/>
                <a:cs typeface="Arial" panose="020B0604020202020204" pitchFamily="34" charset="0"/>
              </a:rPr>
              <a:t>Instrumental values:</a:t>
            </a:r>
            <a:r>
              <a:rPr lang="en-US" sz="2400" dirty="0">
                <a:latin typeface="Arial" panose="020B0604020202020204" pitchFamily="34" charset="0"/>
                <a:cs typeface="Arial" panose="020B0604020202020204" pitchFamily="34" charset="0"/>
              </a:rPr>
              <a:t> preferred modes of behavior or means of achieving terminal values.</a:t>
            </a:r>
          </a:p>
        </p:txBody>
      </p:sp>
    </p:spTree>
    <p:extLst>
      <p:ext uri="{BB962C8B-B14F-4D97-AF65-F5344CB8AC3E}">
        <p14:creationId xmlns:p14="http://schemas.microsoft.com/office/powerpoint/2010/main" val="122752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02"/>
            <a:ext cx="8229600" cy="1144347"/>
          </a:xfrm>
        </p:spPr>
        <p:txBody>
          <a:bodyPr tIns="18000" bIns="18000" anchor="ctr" anchorCtr="0">
            <a:spAutoFit/>
          </a:bodyPr>
          <a:lstStyle/>
          <a:p>
            <a:r>
              <a:rPr lang="en-US" dirty="0"/>
              <a:t>Contrast Terminal and Instrumental Values </a:t>
            </a:r>
            <a:r>
              <a:rPr lang="en-US" sz="2800" dirty="0"/>
              <a:t>(3 of 4)</a:t>
            </a:r>
          </a:p>
        </p:txBody>
      </p:sp>
      <p:sp>
        <p:nvSpPr>
          <p:cNvPr id="3" name="Content Placeholder 2"/>
          <p:cNvSpPr>
            <a:spLocks noGrp="1"/>
          </p:cNvSpPr>
          <p:nvPr>
            <p:ph idx="1"/>
          </p:nvPr>
        </p:nvSpPr>
        <p:spPr>
          <a:xfrm>
            <a:off x="457200" y="1600200"/>
            <a:ext cx="8229600" cy="248317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Generational Values</a:t>
            </a:r>
          </a:p>
          <a:p>
            <a:pPr marL="808038" lvl="1" indent="-350838"/>
            <a:r>
              <a:rPr lang="en-US" sz="2400" dirty="0">
                <a:latin typeface="Arial" panose="020B0604020202020204" pitchFamily="34" charset="0"/>
                <a:cs typeface="Arial" panose="020B0604020202020204" pitchFamily="34" charset="0"/>
              </a:rPr>
              <a:t>Lack solid research to support </a:t>
            </a:r>
            <a:r>
              <a:rPr lang="en-US" sz="2400" i="1" dirty="0">
                <a:latin typeface="Arial" panose="020B0604020202020204" pitchFamily="34" charset="0"/>
                <a:cs typeface="Arial" panose="020B0604020202020204" pitchFamily="34" charset="0"/>
              </a:rPr>
              <a:t>actual</a:t>
            </a:r>
            <a:r>
              <a:rPr lang="en-US" sz="2400" dirty="0">
                <a:latin typeface="Arial" panose="020B0604020202020204" pitchFamily="34" charset="0"/>
                <a:cs typeface="Arial" panose="020B0604020202020204" pitchFamily="34" charset="0"/>
              </a:rPr>
              <a:t> generational differences</a:t>
            </a:r>
          </a:p>
          <a:p>
            <a:pPr marL="808038" lvl="1" indent="-350838"/>
            <a:r>
              <a:rPr lang="en-US" sz="2400" dirty="0">
                <a:latin typeface="Arial" panose="020B0604020202020204" pitchFamily="34" charset="0"/>
                <a:cs typeface="Arial" panose="020B0604020202020204" pitchFamily="34" charset="0"/>
              </a:rPr>
              <a:t>Research does support </a:t>
            </a:r>
            <a:r>
              <a:rPr lang="en-US" sz="2400" i="1" dirty="0">
                <a:latin typeface="Arial" panose="020B0604020202020204" pitchFamily="34" charset="0"/>
                <a:cs typeface="Arial" panose="020B0604020202020204" pitchFamily="34" charset="0"/>
              </a:rPr>
              <a:t>perceived</a:t>
            </a:r>
            <a:r>
              <a:rPr lang="en-US" sz="2400" dirty="0">
                <a:latin typeface="Arial" panose="020B0604020202020204" pitchFamily="34" charset="0"/>
                <a:cs typeface="Arial" panose="020B0604020202020204" pitchFamily="34" charset="0"/>
              </a:rPr>
              <a:t> generational differences </a:t>
            </a:r>
          </a:p>
          <a:p>
            <a:pPr marL="1250950" lvl="2" indent="-336550"/>
            <a:r>
              <a:rPr lang="en-US" sz="2400" dirty="0">
                <a:latin typeface="Arial" panose="020B0604020202020204" pitchFamily="34" charset="0"/>
                <a:cs typeface="Arial" panose="020B0604020202020204" pitchFamily="34" charset="0"/>
              </a:rPr>
              <a:t>Can lead to ageist or discriminatory climates</a:t>
            </a:r>
          </a:p>
        </p:txBody>
      </p:sp>
    </p:spTree>
    <p:extLst>
      <p:ext uri="{BB962C8B-B14F-4D97-AF65-F5344CB8AC3E}">
        <p14:creationId xmlns:p14="http://schemas.microsoft.com/office/powerpoint/2010/main" val="281583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47"/>
            <a:ext cx="8229600" cy="1144347"/>
          </a:xfrm>
        </p:spPr>
        <p:txBody>
          <a:bodyPr wrap="square" tIns="18000" bIns="18000" anchor="ctr" anchorCtr="0">
            <a:spAutoFit/>
          </a:bodyPr>
          <a:lstStyle/>
          <a:p>
            <a:r>
              <a:rPr lang="en-US" sz="3600" dirty="0">
                <a:latin typeface="+mj-lt"/>
              </a:rPr>
              <a:t>Contrast Terminal and Instrumental Values </a:t>
            </a:r>
            <a:r>
              <a:rPr lang="en-US" sz="2800" dirty="0">
                <a:latin typeface="+mj-lt"/>
              </a:rPr>
              <a:t>(4 of 4)</a:t>
            </a:r>
          </a:p>
        </p:txBody>
      </p:sp>
      <p:sp>
        <p:nvSpPr>
          <p:cNvPr id="3" name="Content Placeholder 2">
            <a:extLst>
              <a:ext uri="{FF2B5EF4-FFF2-40B4-BE49-F238E27FC236}">
                <a16:creationId xmlns:a16="http://schemas.microsoft.com/office/drawing/2014/main" id="{8C52F0C8-07A5-419D-A957-C2A29CD6599F}"/>
              </a:ext>
            </a:extLst>
          </p:cNvPr>
          <p:cNvSpPr>
            <a:spLocks noGrp="1"/>
          </p:cNvSpPr>
          <p:nvPr>
            <p:ph idx="1"/>
          </p:nvPr>
        </p:nvSpPr>
        <p:spPr>
          <a:xfrm>
            <a:off x="457200" y="1429656"/>
            <a:ext cx="8229600" cy="344128"/>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5.7 </a:t>
            </a:r>
            <a:r>
              <a:rPr lang="en-US" sz="2000" dirty="0">
                <a:latin typeface="Arial" panose="020B0604020202020204" pitchFamily="34" charset="0"/>
                <a:cs typeface="Arial" panose="020B0604020202020204" pitchFamily="34" charset="0"/>
              </a:rPr>
              <a:t>Dominant Generational Work Values in Today's Workforce</a:t>
            </a:r>
            <a:endParaRPr lang="en-IN" sz="2000" dirty="0">
              <a:latin typeface="Arial" panose="020B0604020202020204" pitchFamily="34" charset="0"/>
              <a:cs typeface="Arial" panose="020B0604020202020204" pitchFamily="34" charset="0"/>
            </a:endParaRPr>
          </a:p>
        </p:txBody>
      </p:sp>
      <p:graphicFrame>
        <p:nvGraphicFramePr>
          <p:cNvPr id="13" name="Table 13">
            <a:extLst>
              <a:ext uri="{FF2B5EF4-FFF2-40B4-BE49-F238E27FC236}">
                <a16:creationId xmlns:a16="http://schemas.microsoft.com/office/drawing/2014/main" id="{498E4F1B-8BEE-4A7C-A837-C157EA5CC075}"/>
              </a:ext>
            </a:extLst>
          </p:cNvPr>
          <p:cNvGraphicFramePr>
            <a:graphicFrameLocks noGrp="1"/>
          </p:cNvGraphicFramePr>
          <p:nvPr>
            <p:extLst>
              <p:ext uri="{D42A27DB-BD31-4B8C-83A1-F6EECF244321}">
                <p14:modId xmlns:p14="http://schemas.microsoft.com/office/powerpoint/2010/main" val="3028173306"/>
              </p:ext>
            </p:extLst>
          </p:nvPr>
        </p:nvGraphicFramePr>
        <p:xfrm>
          <a:off x="532110" y="1883232"/>
          <a:ext cx="8077200" cy="3444240"/>
        </p:xfrm>
        <a:graphic>
          <a:graphicData uri="http://schemas.openxmlformats.org/drawingml/2006/table">
            <a:tbl>
              <a:tblPr firstRow="1" bandRow="1">
                <a:tableStyleId>{3B4B98B0-60AC-42C2-AFA5-B58CD77FA1E5}</a:tableStyleId>
              </a:tblPr>
              <a:tblGrid>
                <a:gridCol w="1906290">
                  <a:extLst>
                    <a:ext uri="{9D8B030D-6E8A-4147-A177-3AD203B41FA5}">
                      <a16:colId xmlns:a16="http://schemas.microsoft.com/office/drawing/2014/main" val="1057772148"/>
                    </a:ext>
                  </a:extLst>
                </a:gridCol>
                <a:gridCol w="1143000">
                  <a:extLst>
                    <a:ext uri="{9D8B030D-6E8A-4147-A177-3AD203B41FA5}">
                      <a16:colId xmlns:a16="http://schemas.microsoft.com/office/drawing/2014/main" val="3155629961"/>
                    </a:ext>
                  </a:extLst>
                </a:gridCol>
                <a:gridCol w="1447800">
                  <a:extLst>
                    <a:ext uri="{9D8B030D-6E8A-4147-A177-3AD203B41FA5}">
                      <a16:colId xmlns:a16="http://schemas.microsoft.com/office/drawing/2014/main" val="1024485783"/>
                    </a:ext>
                  </a:extLst>
                </a:gridCol>
                <a:gridCol w="3580110">
                  <a:extLst>
                    <a:ext uri="{9D8B030D-6E8A-4147-A177-3AD203B41FA5}">
                      <a16:colId xmlns:a16="http://schemas.microsoft.com/office/drawing/2014/main" val="551238793"/>
                    </a:ext>
                  </a:extLst>
                </a:gridCol>
              </a:tblGrid>
              <a:tr h="508268">
                <a:tc>
                  <a:txBody>
                    <a:bodyPr/>
                    <a:lstStyle/>
                    <a:p>
                      <a:r>
                        <a:rPr lang="en-US" sz="1400" dirty="0">
                          <a:solidFill>
                            <a:schemeClr val="bg1"/>
                          </a:solidFill>
                        </a:rPr>
                        <a:t>Generational Cohort</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b="1" i="0" u="none" strike="noStrike" kern="1200" baseline="0" dirty="0">
                          <a:solidFill>
                            <a:schemeClr val="bg1"/>
                          </a:solidFill>
                          <a:latin typeface="+mn-lt"/>
                          <a:ea typeface="+mn-ea"/>
                          <a:cs typeface="+mn-cs"/>
                        </a:rPr>
                        <a:t>Born</a:t>
                      </a:r>
                      <a:endParaRPr lang="en-US"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b="1" i="0" u="none" strike="noStrike" kern="1200" baseline="0" dirty="0">
                          <a:solidFill>
                            <a:schemeClr val="bg1"/>
                          </a:solidFill>
                          <a:latin typeface="+mn-lt"/>
                          <a:ea typeface="+mn-ea"/>
                          <a:cs typeface="+mn-cs"/>
                        </a:rPr>
                        <a:t>Entered the Workforce</a:t>
                      </a:r>
                      <a:endParaRPr lang="en-US"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b="1" i="0" u="none" strike="noStrike" kern="1200" baseline="0" dirty="0">
                          <a:solidFill>
                            <a:schemeClr val="bg1"/>
                          </a:solidFill>
                          <a:latin typeface="+mn-lt"/>
                          <a:ea typeface="+mn-ea"/>
                          <a:cs typeface="+mn-cs"/>
                        </a:rPr>
                        <a:t>Dominant Work Values</a:t>
                      </a:r>
                      <a:endParaRPr lang="en-US"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633501421"/>
                  </a:ext>
                </a:extLst>
              </a:tr>
              <a:tr h="508268">
                <a:tc>
                  <a:txBody>
                    <a:bodyPr/>
                    <a:lstStyle/>
                    <a:p>
                      <a:r>
                        <a:rPr lang="en-US" sz="1400" b="0" i="0" u="none" strike="noStrike" kern="1200" baseline="0" dirty="0">
                          <a:solidFill>
                            <a:schemeClr val="tx1"/>
                          </a:solidFill>
                          <a:latin typeface="+mn-lt"/>
                          <a:ea typeface="+mn-ea"/>
                          <a:cs typeface="+mn-cs"/>
                        </a:rPr>
                        <a:t>Baby Boomers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1946–1964</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1961–1979</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Optimism, Competition, Hard Work, Teamwork, Loyalty, Duty</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55242740"/>
                  </a:ext>
                </a:extLst>
              </a:tr>
              <a:tr h="711834">
                <a:tc>
                  <a:txBody>
                    <a:bodyPr/>
                    <a:lstStyle/>
                    <a:p>
                      <a:r>
                        <a:rPr lang="en-US" sz="1400" b="0" i="0" u="none" strike="noStrike" kern="1200" baseline="0" dirty="0">
                          <a:solidFill>
                            <a:schemeClr val="tx1"/>
                          </a:solidFill>
                          <a:latin typeface="+mn-lt"/>
                          <a:ea typeface="+mn-ea"/>
                          <a:cs typeface="+mn-cs"/>
                        </a:rPr>
                        <a:t>Generation Xers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1965–1980</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1980–1995</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Flexibility, Informality, Skepticism, Independence, Diversity, Work-Life Balance, Self-Enhancement</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8279532"/>
                  </a:ext>
                </a:extLst>
              </a:tr>
              <a:tr h="711834">
                <a:tc>
                  <a:txBody>
                    <a:bodyPr/>
                    <a:lstStyle/>
                    <a:p>
                      <a:r>
                        <a:rPr lang="en-US" sz="1400" b="0" i="0" u="none" strike="noStrike" kern="1200" baseline="0" dirty="0">
                          <a:solidFill>
                            <a:schemeClr val="tx1"/>
                          </a:solidFill>
                          <a:latin typeface="+mn-lt"/>
                          <a:ea typeface="+mn-ea"/>
                          <a:cs typeface="+mn-cs"/>
                        </a:rPr>
                        <a:t>Millennials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1981–2000</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1996–2015</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Competition, Open-mindedness,</a:t>
                      </a:r>
                    </a:p>
                    <a:p>
                      <a:r>
                        <a:rPr lang="en-US" sz="1400" b="0" i="0" u="none" strike="noStrike" kern="1200" baseline="0" dirty="0">
                          <a:solidFill>
                            <a:schemeClr val="tx1"/>
                          </a:solidFill>
                          <a:latin typeface="+mn-lt"/>
                          <a:ea typeface="+mn-ea"/>
                          <a:cs typeface="+mn-cs"/>
                        </a:rPr>
                        <a:t>Achievement, Responsibility, Uniqueness, Quality Relationships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09013470"/>
                  </a:ext>
                </a:extLst>
              </a:tr>
              <a:tr h="926908">
                <a:tc>
                  <a:txBody>
                    <a:bodyPr/>
                    <a:lstStyle/>
                    <a:p>
                      <a:r>
                        <a:rPr lang="en-US" sz="1400" b="0" i="0" u="none" strike="noStrike" kern="1200" baseline="0" dirty="0">
                          <a:solidFill>
                            <a:schemeClr val="tx1"/>
                          </a:solidFill>
                          <a:latin typeface="+mn-lt"/>
                          <a:ea typeface="+mn-ea"/>
                          <a:cs typeface="+mn-cs"/>
                        </a:rPr>
                        <a:t>Generation </a:t>
                      </a:r>
                      <a:r>
                        <a:rPr lang="en-US" sz="1400" b="0" i="0" u="none" strike="noStrike" kern="1200" baseline="0" dirty="0" err="1">
                          <a:solidFill>
                            <a:schemeClr val="tx1"/>
                          </a:solidFill>
                          <a:latin typeface="+mn-lt"/>
                          <a:ea typeface="+mn-ea"/>
                          <a:cs typeface="+mn-cs"/>
                        </a:rPr>
                        <a:t>Zers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2001–2020</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2015 to present</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Multiculturalism, Diversity, Entrepreneurship, Progressiveness,</a:t>
                      </a:r>
                    </a:p>
                    <a:p>
                      <a:r>
                        <a:rPr lang="en-US" sz="1400" b="0" i="0" u="none" strike="noStrike" kern="1200" baseline="0" dirty="0">
                          <a:solidFill>
                            <a:schemeClr val="tx1"/>
                          </a:solidFill>
                          <a:latin typeface="+mn-lt"/>
                          <a:ea typeface="+mn-ea"/>
                          <a:cs typeface="+mn-cs"/>
                        </a:rPr>
                        <a:t>Ambidexterity, Personalization,</a:t>
                      </a:r>
                    </a:p>
                    <a:p>
                      <a:r>
                        <a:rPr lang="en-US" sz="1400" b="0" i="0" u="none" strike="noStrike" kern="1200" baseline="0" dirty="0">
                          <a:solidFill>
                            <a:schemeClr val="tx1"/>
                          </a:solidFill>
                          <a:latin typeface="+mn-lt"/>
                          <a:ea typeface="+mn-ea"/>
                          <a:cs typeface="+mn-cs"/>
                        </a:rPr>
                        <a:t>Individuality, Creativity, and Innovation</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812407553"/>
                  </a:ext>
                </a:extLst>
              </a:tr>
            </a:tbl>
          </a:graphicData>
        </a:graphic>
      </p:graphicFrame>
      <p:sp>
        <p:nvSpPr>
          <p:cNvPr id="6" name="Content Placeholder 5">
            <a:extLst>
              <a:ext uri="{FF2B5EF4-FFF2-40B4-BE49-F238E27FC236}">
                <a16:creationId xmlns:a16="http://schemas.microsoft.com/office/drawing/2014/main" id="{4F07E0F5-C9C4-468B-92C2-DDA5C130DD07}"/>
              </a:ext>
            </a:extLst>
          </p:cNvPr>
          <p:cNvSpPr>
            <a:spLocks noGrp="1"/>
          </p:cNvSpPr>
          <p:nvPr>
            <p:ph idx="13"/>
          </p:nvPr>
        </p:nvSpPr>
        <p:spPr>
          <a:xfrm>
            <a:off x="457200" y="5464366"/>
            <a:ext cx="8229600" cy="467239"/>
          </a:xfrm>
        </p:spPr>
        <p:txBody>
          <a:bodyPr wrap="square" tIns="18000" bIns="18000">
            <a:spAutoFit/>
          </a:bodyPr>
          <a:lstStyle/>
          <a:p>
            <a:pPr marL="0" indent="0" algn="l">
              <a:buNone/>
            </a:pPr>
            <a:r>
              <a:rPr lang="en-US" sz="1400" b="0" i="1" u="none" strike="noStrike" baseline="0" dirty="0">
                <a:latin typeface="Arial" panose="020B0604020202020204" pitchFamily="34" charset="0"/>
                <a:cs typeface="Arial" panose="020B0604020202020204" pitchFamily="34" charset="0"/>
              </a:rPr>
              <a:t>Source: </a:t>
            </a:r>
            <a:r>
              <a:rPr lang="en-US" sz="1400" b="0" i="0" u="none" strike="noStrike" baseline="0" dirty="0">
                <a:latin typeface="Arial" panose="020B0604020202020204" pitchFamily="34" charset="0"/>
                <a:cs typeface="Arial" panose="020B0604020202020204" pitchFamily="34" charset="0"/>
              </a:rPr>
              <a:t>Based on Purdue Global, </a:t>
            </a:r>
            <a:r>
              <a:rPr lang="en-US" sz="1400" b="0" i="1" u="none" strike="noStrike" baseline="0" dirty="0">
                <a:latin typeface="Arial" panose="020B0604020202020204" pitchFamily="34" charset="0"/>
                <a:cs typeface="Arial" panose="020B0604020202020204" pitchFamily="34" charset="0"/>
              </a:rPr>
              <a:t>Generational Differences in the Workplace, </a:t>
            </a:r>
            <a:r>
              <a:rPr lang="en-US" sz="1400" b="0" i="0" u="none" strike="noStrike" baseline="0" dirty="0">
                <a:latin typeface="Arial" panose="020B0604020202020204" pitchFamily="34" charset="0"/>
                <a:cs typeface="Arial" panose="020B0604020202020204" pitchFamily="34" charset="0"/>
              </a:rPr>
              <a:t>accessed February 18, 2021, </a:t>
            </a:r>
            <a:endParaRPr lang="en-US" sz="1400"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C084BF7F-D264-4407-8794-1B96A1859013}"/>
              </a:ext>
            </a:extLst>
          </p:cNvPr>
          <p:cNvSpPr>
            <a:spLocks noGrp="1"/>
          </p:cNvSpPr>
          <p:nvPr>
            <p:ph sz="quarter" idx="17"/>
          </p:nvPr>
        </p:nvSpPr>
        <p:spPr>
          <a:xfrm>
            <a:off x="457200" y="6026311"/>
            <a:ext cx="8012113" cy="251795"/>
          </a:xfrm>
        </p:spPr>
        <p:txBody>
          <a:bodyPr tIns="18000" bIns="18000">
            <a:spAutoFit/>
          </a:bodyPr>
          <a:lstStyle/>
          <a:p>
            <a:pPr marL="0" indent="0">
              <a:buNone/>
            </a:pPr>
            <a:r>
              <a:rPr lang="en-US" sz="1400" b="0" i="0" u="none" strike="noStrike" baseline="0" dirty="0">
                <a:latin typeface="Arial" panose="020B0604020202020204" pitchFamily="34" charset="0"/>
                <a:cs typeface="Arial" panose="020B0604020202020204" pitchFamily="34" charset="0"/>
                <a:hlinkClick r:id="rId3" tooltip="https://www.purdueglobal.edu/education-partnerships/generational-workforce-differences-infographic/"/>
              </a:rPr>
              <a:t>https://www.purdueglobal.edu/education-partnerships/generational-workforce-differences-infographic/</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36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3" name="Content Placeholder 2"/>
          <p:cNvSpPr>
            <a:spLocks noGrp="1"/>
          </p:cNvSpPr>
          <p:nvPr>
            <p:ph idx="1"/>
          </p:nvPr>
        </p:nvSpPr>
        <p:spPr>
          <a:xfrm>
            <a:off x="457200" y="1066800"/>
            <a:ext cx="8229600" cy="2267732"/>
          </a:xfrm>
        </p:spPr>
        <p:txBody>
          <a:bodyPr tIns="18000" bIns="18000" anchor="ctr" anchorCtr="0">
            <a:spAutoFit/>
          </a:bodyPr>
          <a:lstStyle/>
          <a:p>
            <a:pPr marL="60325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5.5	</a:t>
            </a:r>
            <a:r>
              <a:rPr lang="en-US" sz="2400" dirty="0">
                <a:latin typeface="Arial" panose="020B0604020202020204" pitchFamily="34" charset="0"/>
                <a:cs typeface="Arial" panose="020B0604020202020204" pitchFamily="34" charset="0"/>
              </a:rPr>
              <a:t>Describe how the situation affects whether personality predicts behavior.</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5.6	</a:t>
            </a:r>
            <a:r>
              <a:rPr lang="en-US" sz="2400" dirty="0">
                <a:latin typeface="Arial" panose="020B0604020202020204" pitchFamily="34" charset="0"/>
                <a:cs typeface="Arial" panose="020B0604020202020204" pitchFamily="34" charset="0"/>
              </a:rPr>
              <a:t>Demonstrate the relevance of intellectual and physical abilities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5.7	</a:t>
            </a:r>
            <a:r>
              <a:rPr lang="en-US" sz="2400" dirty="0">
                <a:latin typeface="Arial" panose="020B0604020202020204" pitchFamily="34" charset="0"/>
                <a:cs typeface="Arial" panose="020B0604020202020204" pitchFamily="34" charset="0"/>
              </a:rPr>
              <a:t>Contrast terminal and instrumental values. </a:t>
            </a:r>
          </a:p>
        </p:txBody>
      </p:sp>
    </p:spTree>
    <p:extLst>
      <p:ext uri="{BB962C8B-B14F-4D97-AF65-F5344CB8AC3E}">
        <p14:creationId xmlns:p14="http://schemas.microsoft.com/office/powerpoint/2010/main" val="39259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(1 of 4)</a:t>
            </a:r>
          </a:p>
        </p:txBody>
      </p:sp>
      <p:sp>
        <p:nvSpPr>
          <p:cNvPr id="3" name="Content Placeholder 2"/>
          <p:cNvSpPr>
            <a:spLocks noGrp="1"/>
          </p:cNvSpPr>
          <p:nvPr>
            <p:ph idx="1"/>
          </p:nvPr>
        </p:nvSpPr>
        <p:spPr>
          <a:xfrm>
            <a:off x="457200" y="1072165"/>
            <a:ext cx="8229600" cy="281403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Evaluate jobs, workgroups, and your organization to determine the optimal value, interest, and personality fit with employees. </a:t>
            </a:r>
          </a:p>
          <a:p>
            <a:r>
              <a:rPr lang="en-US" sz="2400" dirty="0">
                <a:latin typeface="Arial" panose="020B0604020202020204" pitchFamily="34" charset="0"/>
                <a:cs typeface="Arial" panose="020B0604020202020204" pitchFamily="34" charset="0"/>
              </a:rPr>
              <a:t>Consider screening job candidates for the personality traits that are most relevant to your organization’s values (e.g., conscientiousness, extroversion) and the requirements most important for success in the job.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(2 of 4)</a:t>
            </a:r>
          </a:p>
        </p:txBody>
      </p:sp>
      <p:sp>
        <p:nvSpPr>
          <p:cNvPr id="3" name="Content Placeholder 2"/>
          <p:cNvSpPr>
            <a:spLocks noGrp="1"/>
          </p:cNvSpPr>
          <p:nvPr>
            <p:ph idx="1"/>
          </p:nvPr>
        </p:nvSpPr>
        <p:spPr>
          <a:xfrm>
            <a:off x="457200" y="1066800"/>
            <a:ext cx="8229600" cy="299100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many personality frameworks exist, there are striking differences in evidence and empirical support across measures. Based on these findings, managers should critically evaluate personality frameworks and the instruments used to measure them before making substantive decisions based on their results. We recommend the Big Five as this is the most widely supported personality framework to date.</a:t>
            </a:r>
          </a:p>
        </p:txBody>
      </p:sp>
    </p:spTree>
    <p:extLst>
      <p:ext uri="{BB962C8B-B14F-4D97-AF65-F5344CB8AC3E}">
        <p14:creationId xmlns:p14="http://schemas.microsoft.com/office/powerpoint/2010/main" val="388692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(3 of 4)</a:t>
            </a:r>
          </a:p>
        </p:txBody>
      </p:sp>
      <p:sp>
        <p:nvSpPr>
          <p:cNvPr id="3" name="Content Placeholder 2"/>
          <p:cNvSpPr>
            <a:spLocks noGrp="1"/>
          </p:cNvSpPr>
          <p:nvPr>
            <p:ph idx="1"/>
          </p:nvPr>
        </p:nvSpPr>
        <p:spPr>
          <a:xfrm>
            <a:off x="457200" y="990600"/>
            <a:ext cx="8229600" cy="5030026"/>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some personality traits are more suitable for predicting job performance while on the job, other personality traits can predict how well employees do in training and onboarding. Employees with certain traits may do better with additional support and guidance to prevent early turnover and contribute to their career development. </a:t>
            </a:r>
          </a:p>
          <a:p>
            <a:r>
              <a:rPr lang="en-US" sz="2400" dirty="0">
                <a:latin typeface="Arial" panose="020B0604020202020204" pitchFamily="34" charset="0"/>
                <a:cs typeface="Arial" panose="020B0604020202020204" pitchFamily="34" charset="0"/>
              </a:rPr>
              <a:t>Consider situational factors when evaluating observable personality traits. Policies, practices, and even events can make situations strong or weak or elicit the display of (un)desired personality traits. Attempt to modify the situation to encourage or dissuade certain behaviors but recognize that this can sometimes have unintended effects.</a:t>
            </a:r>
          </a:p>
        </p:txBody>
      </p:sp>
    </p:spTree>
    <p:extLst>
      <p:ext uri="{BB962C8B-B14F-4D97-AF65-F5344CB8AC3E}">
        <p14:creationId xmlns:p14="http://schemas.microsoft.com/office/powerpoint/2010/main" val="517772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(4 of 4)</a:t>
            </a:r>
          </a:p>
        </p:txBody>
      </p:sp>
      <p:sp>
        <p:nvSpPr>
          <p:cNvPr id="3" name="Content Placeholder 2"/>
          <p:cNvSpPr>
            <a:spLocks noGrp="1"/>
          </p:cNvSpPr>
          <p:nvPr>
            <p:ph idx="1"/>
          </p:nvPr>
        </p:nvSpPr>
        <p:spPr>
          <a:xfrm>
            <a:off x="457200" y="1066800"/>
            <a:ext cx="8229600" cy="4660694"/>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abilities are often the best predictors of job performance outside of proving that one can directly do the job, they tend to be wrought with disparate impact concerns. Exercise caution in assessing applicants and candidates for ability unless intellectual or physical abilities are necessary and required for the job.</a:t>
            </a:r>
          </a:p>
          <a:p>
            <a:r>
              <a:rPr lang="en-US" sz="2400" dirty="0">
                <a:latin typeface="Arial" panose="020B0604020202020204" pitchFamily="34" charset="0"/>
                <a:cs typeface="Arial" panose="020B0604020202020204" pitchFamily="34" charset="0"/>
              </a:rPr>
              <a:t>Resist the temptation to group coworkers and employees into generational categories—the evidence suggests that these differences are not very compelling. Furthermore, these generational categories can lead to harmful stereotyping and potentially to disparate impact or treatment toward employees from protected age classes.</a:t>
            </a:r>
          </a:p>
        </p:txBody>
      </p:sp>
    </p:spTree>
    <p:extLst>
      <p:ext uri="{BB962C8B-B14F-4D97-AF65-F5344CB8AC3E}">
        <p14:creationId xmlns:p14="http://schemas.microsoft.com/office/powerpoint/2010/main" val="3038860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Discussion Questions</a:t>
            </a:r>
            <a:endParaRPr lang="en-US" b="0" dirty="0"/>
          </a:p>
        </p:txBody>
      </p:sp>
      <p:sp>
        <p:nvSpPr>
          <p:cNvPr id="3" name="Content Placeholder 2"/>
          <p:cNvSpPr>
            <a:spLocks noGrp="1"/>
          </p:cNvSpPr>
          <p:nvPr>
            <p:ph idx="1"/>
          </p:nvPr>
        </p:nvSpPr>
        <p:spPr>
          <a:xfrm>
            <a:off x="457200" y="1066800"/>
            <a:ext cx="8229600" cy="4876800"/>
          </a:xfrm>
        </p:spPr>
        <p:txBody>
          <a:bodyPr wrap="square" tIns="18000" bIns="18000" anchor="ctr" anchorCtr="0">
            <a:spAutoFit/>
          </a:bodyPr>
          <a:lstStyle/>
          <a:p>
            <a:pPr marL="457200" lvl="2" indent="-457200">
              <a:spcBef>
                <a:spcPts val="1500"/>
              </a:spcBef>
              <a:buFont typeface="+mj-lt"/>
              <a:buAutoNum type="arabicPeriod"/>
            </a:pPr>
            <a:r>
              <a:rPr lang="en-US" sz="2400" dirty="0">
                <a:latin typeface="Arial" panose="020B0604020202020204" pitchFamily="34" charset="0"/>
                <a:cs typeface="Arial" panose="020B0604020202020204" pitchFamily="34" charset="0"/>
              </a:rPr>
              <a:t>Choose three different types of jobs that are open at your university. Then, using John Holland’s typology, describe what type of personality characteristics best fit the job and why. </a:t>
            </a:r>
          </a:p>
          <a:p>
            <a:pPr marL="457200" lvl="2" indent="-457200">
              <a:spcBef>
                <a:spcPts val="1500"/>
              </a:spcBef>
              <a:buFont typeface="+mj-lt"/>
              <a:buAutoNum type="arabicPeriod"/>
            </a:pPr>
            <a:r>
              <a:rPr lang="en-US" sz="2400" dirty="0">
                <a:latin typeface="Arial" panose="020B0604020202020204" pitchFamily="34" charset="0"/>
                <a:cs typeface="Arial" panose="020B0604020202020204" pitchFamily="34" charset="0"/>
              </a:rPr>
              <a:t>Think about jobs, internships, or leadership roles that you’ve had. What abilities and traits do you possess that made you well suited to your position?</a:t>
            </a:r>
          </a:p>
          <a:p>
            <a:pPr marL="457200" lvl="2" indent="-457200">
              <a:spcBef>
                <a:spcPts val="1500"/>
              </a:spcBef>
              <a:buFont typeface="+mj-lt"/>
              <a:buAutoNum type="arabicPeriod"/>
            </a:pPr>
            <a:r>
              <a:rPr lang="en-US" sz="2400" dirty="0">
                <a:latin typeface="Arial" panose="020B0604020202020204" pitchFamily="34" charset="0"/>
                <a:cs typeface="Arial" panose="020B0604020202020204" pitchFamily="34" charset="0"/>
              </a:rPr>
              <a:t>Many Baby Boomers are retiring just as people from Generation Z begin their careers. Discuss what this shift means to values within the workplace. As Generation X rises to senior management levels, how will their values change the status quo? </a:t>
            </a:r>
          </a:p>
        </p:txBody>
      </p:sp>
    </p:spTree>
    <p:extLst>
      <p:ext uri="{BB962C8B-B14F-4D97-AF65-F5344CB8AC3E}">
        <p14:creationId xmlns:p14="http://schemas.microsoft.com/office/powerpoint/2010/main" val="2257726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1812"/>
            <a:ext cx="8229600" cy="959681"/>
          </a:xfrm>
        </p:spPr>
        <p:txBody>
          <a:bodyPr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(1 of 4)</a:t>
            </a:r>
          </a:p>
        </p:txBody>
      </p:sp>
      <p:sp>
        <p:nvSpPr>
          <p:cNvPr id="5" name="Content Placeholder 4"/>
          <p:cNvSpPr>
            <a:spLocks noGrp="1"/>
          </p:cNvSpPr>
          <p:nvPr>
            <p:ph idx="1"/>
          </p:nvPr>
        </p:nvSpPr>
        <p:spPr>
          <a:xfrm>
            <a:off x="457200" y="1447800"/>
            <a:ext cx="8229600" cy="1513679"/>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Personality–job fit theory </a:t>
            </a:r>
            <a:r>
              <a:rPr lang="en-US" sz="2400" dirty="0">
                <a:latin typeface="Arial" panose="020B0604020202020204" pitchFamily="34" charset="0"/>
                <a:cs typeface="Arial" panose="020B0604020202020204" pitchFamily="34" charset="0"/>
              </a:rPr>
              <a:t>identifies six personality types and proposes that the fit between personality type and occupational environment determines satisfaction and turnover.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682"/>
            <a:ext cx="8229600" cy="959681"/>
          </a:xfrm>
        </p:spPr>
        <p:txBody>
          <a:bodyPr wrap="square"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(2 of 4)</a:t>
            </a:r>
          </a:p>
        </p:txBody>
      </p:sp>
      <p:sp>
        <p:nvSpPr>
          <p:cNvPr id="2" name="Content Placeholder 1">
            <a:extLst>
              <a:ext uri="{FF2B5EF4-FFF2-40B4-BE49-F238E27FC236}">
                <a16:creationId xmlns:a16="http://schemas.microsoft.com/office/drawing/2014/main" id="{E287A2AC-38DD-4E16-BBFE-5FD7C6182719}"/>
              </a:ext>
            </a:extLst>
          </p:cNvPr>
          <p:cNvSpPr>
            <a:spLocks noGrp="1"/>
          </p:cNvSpPr>
          <p:nvPr>
            <p:ph idx="1"/>
          </p:nvPr>
        </p:nvSpPr>
        <p:spPr>
          <a:xfrm>
            <a:off x="488196" y="1463298"/>
            <a:ext cx="8229600" cy="313350"/>
          </a:xfrm>
        </p:spPr>
        <p:txBody>
          <a:bodyPr tIns="18000" bIns="18000" anchor="ctr" anchorCtr="0">
            <a:spAutoFit/>
          </a:bodyPr>
          <a:lstStyle/>
          <a:p>
            <a:pPr marL="0" indent="0">
              <a:buNone/>
            </a:pPr>
            <a:r>
              <a:rPr lang="en-IN" sz="1800" b="1" dirty="0">
                <a:latin typeface="Arial" panose="020B0604020202020204" pitchFamily="34" charset="0"/>
                <a:cs typeface="Arial" panose="020B0604020202020204" pitchFamily="34" charset="0"/>
              </a:rPr>
              <a:t>Exhibit 5.1 </a:t>
            </a:r>
            <a:r>
              <a:rPr lang="en-US" sz="1800" dirty="0">
                <a:latin typeface="Arial" panose="020B0604020202020204" pitchFamily="34" charset="0"/>
                <a:cs typeface="Arial" panose="020B0604020202020204" pitchFamily="34" charset="0"/>
              </a:rPr>
              <a:t>Holland’s Typology of Personality and Congruent Occupations</a:t>
            </a:r>
            <a:endParaRPr lang="en-IN" sz="1800" dirty="0">
              <a:latin typeface="Arial" panose="020B0604020202020204" pitchFamily="34" charset="0"/>
              <a:cs typeface="Arial" panose="020B0604020202020204" pitchFamily="34" charset="0"/>
            </a:endParaRPr>
          </a:p>
        </p:txBody>
      </p:sp>
      <p:graphicFrame>
        <p:nvGraphicFramePr>
          <p:cNvPr id="7" name="Table 7">
            <a:extLst>
              <a:ext uri="{FF2B5EF4-FFF2-40B4-BE49-F238E27FC236}">
                <a16:creationId xmlns:a16="http://schemas.microsoft.com/office/drawing/2014/main" id="{A7334928-CE86-467F-BFDC-BE2728704576}"/>
              </a:ext>
            </a:extLst>
          </p:cNvPr>
          <p:cNvGraphicFramePr>
            <a:graphicFrameLocks noGrp="1"/>
          </p:cNvGraphicFramePr>
          <p:nvPr>
            <p:extLst>
              <p:ext uri="{D42A27DB-BD31-4B8C-83A1-F6EECF244321}">
                <p14:modId xmlns:p14="http://schemas.microsoft.com/office/powerpoint/2010/main" val="2526216922"/>
              </p:ext>
            </p:extLst>
          </p:nvPr>
        </p:nvGraphicFramePr>
        <p:xfrm>
          <a:off x="578604" y="2015051"/>
          <a:ext cx="8001000" cy="4080949"/>
        </p:xfrm>
        <a:graphic>
          <a:graphicData uri="http://schemas.openxmlformats.org/drawingml/2006/table">
            <a:tbl>
              <a:tblPr firstRow="1" bandRow="1">
                <a:tableStyleId>{3B4B98B0-60AC-42C2-AFA5-B58CD77FA1E5}</a:tableStyleId>
              </a:tblPr>
              <a:tblGrid>
                <a:gridCol w="2926596">
                  <a:extLst>
                    <a:ext uri="{9D8B030D-6E8A-4147-A177-3AD203B41FA5}">
                      <a16:colId xmlns:a16="http://schemas.microsoft.com/office/drawing/2014/main" val="580496301"/>
                    </a:ext>
                  </a:extLst>
                </a:gridCol>
                <a:gridCol w="2438400">
                  <a:extLst>
                    <a:ext uri="{9D8B030D-6E8A-4147-A177-3AD203B41FA5}">
                      <a16:colId xmlns:a16="http://schemas.microsoft.com/office/drawing/2014/main" val="2986759582"/>
                    </a:ext>
                  </a:extLst>
                </a:gridCol>
                <a:gridCol w="2636004">
                  <a:extLst>
                    <a:ext uri="{9D8B030D-6E8A-4147-A177-3AD203B41FA5}">
                      <a16:colId xmlns:a16="http://schemas.microsoft.com/office/drawing/2014/main" val="1632032374"/>
                    </a:ext>
                  </a:extLst>
                </a:gridCol>
              </a:tblGrid>
              <a:tr h="308167">
                <a:tc>
                  <a:txBody>
                    <a:bodyPr/>
                    <a:lstStyle/>
                    <a:p>
                      <a:r>
                        <a:rPr lang="en-US" sz="1200" b="1" dirty="0">
                          <a:solidFill>
                            <a:schemeClr val="bg1"/>
                          </a:solidFill>
                        </a:rPr>
                        <a:t>Type</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dirty="0">
                          <a:solidFill>
                            <a:schemeClr val="bg1"/>
                          </a:solidFill>
                        </a:rPr>
                        <a:t>Personality Characteristics</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dirty="0">
                          <a:solidFill>
                            <a:schemeClr val="bg1"/>
                          </a:solidFill>
                        </a:rPr>
                        <a:t>Congruent Occupations</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173435437"/>
                  </a:ext>
                </a:extLst>
              </a:tr>
              <a:tr h="580805">
                <a:tc>
                  <a:txBody>
                    <a:bodyPr/>
                    <a:lstStyle/>
                    <a:p>
                      <a:r>
                        <a:rPr lang="en-US" sz="1200" b="0" i="1" u="none" strike="noStrike" kern="1200" baseline="0" dirty="0">
                          <a:solidFill>
                            <a:schemeClr val="tx1"/>
                          </a:solidFill>
                          <a:latin typeface="+mn-lt"/>
                          <a:ea typeface="+mn-ea"/>
                          <a:cs typeface="+mn-cs"/>
                        </a:rPr>
                        <a:t>Realistic: </a:t>
                      </a:r>
                      <a:r>
                        <a:rPr lang="en-US" sz="1200" b="0" i="0" u="none" strike="noStrike" kern="1200" baseline="0" dirty="0">
                          <a:solidFill>
                            <a:schemeClr val="tx1"/>
                          </a:solidFill>
                          <a:latin typeface="+mn-lt"/>
                          <a:ea typeface="+mn-ea"/>
                          <a:cs typeface="+mn-cs"/>
                        </a:rPr>
                        <a:t>Prefers physical activities that require skill, strength, and coordination</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Shy, genuine, persistent, stable, conforming, practical</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Mechanic, drill press operator, assembly-line worker, farmer</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453095567"/>
                  </a:ext>
                </a:extLst>
              </a:tr>
              <a:tr h="580805">
                <a:tc>
                  <a:txBody>
                    <a:bodyPr/>
                    <a:lstStyle/>
                    <a:p>
                      <a:r>
                        <a:rPr lang="en-US" sz="1200" b="0" i="1" u="none" strike="noStrike" kern="1200" baseline="0" dirty="0">
                          <a:solidFill>
                            <a:schemeClr val="tx1"/>
                          </a:solidFill>
                          <a:latin typeface="+mn-lt"/>
                          <a:ea typeface="+mn-ea"/>
                          <a:cs typeface="+mn-cs"/>
                        </a:rPr>
                        <a:t>Investigative: </a:t>
                      </a:r>
                      <a:r>
                        <a:rPr lang="en-US" sz="1200" b="0" i="0" u="none" strike="noStrike" kern="1200" baseline="0" dirty="0">
                          <a:solidFill>
                            <a:schemeClr val="tx1"/>
                          </a:solidFill>
                          <a:latin typeface="+mn-lt"/>
                          <a:ea typeface="+mn-ea"/>
                          <a:cs typeface="+mn-cs"/>
                        </a:rPr>
                        <a:t>Prefers activities that involve thinking, organizing, and understanding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Analytical, original, curious, independent</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Biologist, economist, mathematician, news reporter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950719078"/>
                  </a:ext>
                </a:extLst>
              </a:tr>
              <a:tr h="580805">
                <a:tc>
                  <a:txBody>
                    <a:bodyPr/>
                    <a:lstStyle/>
                    <a:p>
                      <a:r>
                        <a:rPr lang="en-US" sz="1200" b="0" i="1" u="none" strike="noStrike" kern="1200" baseline="0" dirty="0">
                          <a:solidFill>
                            <a:schemeClr val="tx1"/>
                          </a:solidFill>
                          <a:latin typeface="+mn-lt"/>
                          <a:ea typeface="+mn-ea"/>
                          <a:cs typeface="+mn-cs"/>
                        </a:rPr>
                        <a:t>Artistic: </a:t>
                      </a:r>
                      <a:r>
                        <a:rPr lang="en-US" sz="1200" b="0" i="0" u="none" strike="noStrike" kern="1200" baseline="0" dirty="0">
                          <a:solidFill>
                            <a:schemeClr val="tx1"/>
                          </a:solidFill>
                          <a:latin typeface="+mn-lt"/>
                          <a:ea typeface="+mn-ea"/>
                          <a:cs typeface="+mn-cs"/>
                        </a:rPr>
                        <a:t>Prefers ambiguous and unsystematic activities that allow creative expression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dirty="0"/>
                        <a:t>Imaginative, disorderly, idealistic, emotional, impractical</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Painter, musician, writer, interior decorator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401065880"/>
                  </a:ext>
                </a:extLst>
              </a:tr>
              <a:tr h="580805">
                <a:tc>
                  <a:txBody>
                    <a:bodyPr/>
                    <a:lstStyle/>
                    <a:p>
                      <a:r>
                        <a:rPr lang="en-US" sz="1200" b="0" i="1" u="none" strike="noStrike" kern="1200" baseline="0" dirty="0">
                          <a:solidFill>
                            <a:schemeClr val="tx1"/>
                          </a:solidFill>
                          <a:latin typeface="+mn-lt"/>
                          <a:ea typeface="+mn-ea"/>
                          <a:cs typeface="+mn-cs"/>
                        </a:rPr>
                        <a:t>Social: </a:t>
                      </a:r>
                      <a:r>
                        <a:rPr lang="en-US" sz="1200" b="0" i="0" u="none" strike="noStrike" kern="1200" baseline="0" dirty="0">
                          <a:solidFill>
                            <a:schemeClr val="tx1"/>
                          </a:solidFill>
                          <a:latin typeface="+mn-lt"/>
                          <a:ea typeface="+mn-ea"/>
                          <a:cs typeface="+mn-cs"/>
                        </a:rPr>
                        <a:t>Prefers activities that involve helping and developing others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Sociable, friendly, cooperative, understanding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dirty="0"/>
                        <a:t>Social worker, teacher, counselor, clinical psychologist</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21196609"/>
                  </a:ext>
                </a:extLst>
              </a:tr>
              <a:tr h="750207">
                <a:tc>
                  <a:txBody>
                    <a:bodyPr/>
                    <a:lstStyle/>
                    <a:p>
                      <a:r>
                        <a:rPr lang="en-US" sz="1200" b="0" i="1" u="none" strike="noStrike" kern="1200" baseline="0" dirty="0">
                          <a:solidFill>
                            <a:schemeClr val="tx1"/>
                          </a:solidFill>
                          <a:latin typeface="+mn-lt"/>
                          <a:ea typeface="+mn-ea"/>
                          <a:cs typeface="+mn-cs"/>
                        </a:rPr>
                        <a:t>Enterprising: </a:t>
                      </a:r>
                      <a:r>
                        <a:rPr lang="en-US" sz="1200" b="0" i="0" u="none" strike="noStrike" kern="1200" baseline="0" dirty="0">
                          <a:solidFill>
                            <a:schemeClr val="tx1"/>
                          </a:solidFill>
                          <a:latin typeface="+mn-lt"/>
                          <a:ea typeface="+mn-ea"/>
                          <a:cs typeface="+mn-cs"/>
                        </a:rPr>
                        <a:t>Prefers verbal activities in which there are opportunities to influence others and attain power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Self-confident, ambitious, energetic domineering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Lawyer, real estate agent, public relations specialist, small business manager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86464631"/>
                  </a:ext>
                </a:extLst>
              </a:tr>
              <a:tr h="580805">
                <a:tc>
                  <a:txBody>
                    <a:bodyPr/>
                    <a:lstStyle/>
                    <a:p>
                      <a:r>
                        <a:rPr lang="en-US" sz="1200" b="0" i="1" u="none" strike="noStrike" kern="1200" baseline="0" dirty="0">
                          <a:solidFill>
                            <a:schemeClr val="tx1"/>
                          </a:solidFill>
                          <a:latin typeface="+mn-lt"/>
                          <a:ea typeface="+mn-ea"/>
                          <a:cs typeface="+mn-cs"/>
                        </a:rPr>
                        <a:t>Conventional: </a:t>
                      </a:r>
                      <a:r>
                        <a:rPr lang="en-US" sz="1200" b="0" i="0" u="none" strike="noStrike" kern="1200" baseline="0" dirty="0">
                          <a:solidFill>
                            <a:schemeClr val="tx1"/>
                          </a:solidFill>
                          <a:latin typeface="+mn-lt"/>
                          <a:ea typeface="+mn-ea"/>
                          <a:cs typeface="+mn-cs"/>
                        </a:rPr>
                        <a:t>Prefers rule-regulated, orderly, and unambiguous activities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Conforming, efficient, practical, unimaginative, inflexible</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Accountant, corporate manager, bank teller, file clerk</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31337084"/>
                  </a:ext>
                </a:extLst>
              </a:tr>
            </a:tbl>
          </a:graphicData>
        </a:graphic>
      </p:graphicFrame>
    </p:spTree>
    <p:extLst>
      <p:ext uri="{BB962C8B-B14F-4D97-AF65-F5344CB8AC3E}">
        <p14:creationId xmlns:p14="http://schemas.microsoft.com/office/powerpoint/2010/main" val="206015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392"/>
            <a:ext cx="8229600" cy="959681"/>
          </a:xfrm>
        </p:spPr>
        <p:txBody>
          <a:bodyPr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(3 of 4)</a:t>
            </a:r>
          </a:p>
        </p:txBody>
      </p:sp>
      <p:sp>
        <p:nvSpPr>
          <p:cNvPr id="5" name="Content Placeholder 4"/>
          <p:cNvSpPr>
            <a:spLocks noGrp="1"/>
          </p:cNvSpPr>
          <p:nvPr>
            <p:ph idx="1"/>
          </p:nvPr>
        </p:nvSpPr>
        <p:spPr>
          <a:xfrm>
            <a:off x="457200" y="1447800"/>
            <a:ext cx="8229600" cy="114434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Personality–organization fit </a:t>
            </a:r>
            <a:r>
              <a:rPr lang="en-US" sz="2400" dirty="0">
                <a:latin typeface="Arial" panose="020B0604020202020204" pitchFamily="34" charset="0"/>
                <a:cs typeface="Arial" panose="020B0604020202020204" pitchFamily="34" charset="0"/>
              </a:rPr>
              <a:t>theory suggests that people are attracted to and selected by organizations that match their values and leave when there is no compatibility. </a:t>
            </a:r>
          </a:p>
        </p:txBody>
      </p:sp>
    </p:spTree>
    <p:extLst>
      <p:ext uri="{BB962C8B-B14F-4D97-AF65-F5344CB8AC3E}">
        <p14:creationId xmlns:p14="http://schemas.microsoft.com/office/powerpoint/2010/main" val="284263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392"/>
            <a:ext cx="8229600" cy="959681"/>
          </a:xfrm>
        </p:spPr>
        <p:txBody>
          <a:bodyPr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(4 of 4)</a:t>
            </a:r>
          </a:p>
        </p:txBody>
      </p:sp>
      <p:sp>
        <p:nvSpPr>
          <p:cNvPr id="5" name="Content Placeholder 4"/>
          <p:cNvSpPr>
            <a:spLocks noGrp="1"/>
          </p:cNvSpPr>
          <p:nvPr>
            <p:ph idx="1"/>
          </p:nvPr>
        </p:nvSpPr>
        <p:spPr>
          <a:xfrm>
            <a:off x="457200" y="1447800"/>
            <a:ext cx="8229600" cy="1298235"/>
          </a:xfrm>
        </p:spPr>
        <p:txBody>
          <a:bodyPr wrap="square" tIns="18000" bIns="18000" anchor="ctr" anchorCtr="0">
            <a:spAutoFit/>
          </a:bodyPr>
          <a:lstStyle/>
          <a:p>
            <a:r>
              <a:rPr lang="en-US" sz="2400" b="1" dirty="0">
                <a:cs typeface="Arial" panose="020B0604020202020204" pitchFamily="34" charset="0"/>
              </a:rPr>
              <a:t>Other dimensions of fit</a:t>
            </a:r>
            <a:endParaRPr lang="en-US" sz="2400" dirty="0">
              <a:cs typeface="Arial" panose="020B0604020202020204" pitchFamily="34" charset="0"/>
            </a:endParaRPr>
          </a:p>
          <a:p>
            <a:pPr marL="808038" lvl="1" indent="-350838"/>
            <a:r>
              <a:rPr lang="en-US" sz="2400" dirty="0">
                <a:cs typeface="Arial" panose="020B0604020202020204" pitchFamily="34" charset="0"/>
              </a:rPr>
              <a:t>Person</a:t>
            </a:r>
            <a:r>
              <a:rPr lang="en-US" sz="2400" dirty="0"/>
              <a:t>–</a:t>
            </a:r>
            <a:r>
              <a:rPr lang="en-US" sz="2400" dirty="0">
                <a:cs typeface="Arial" panose="020B0604020202020204" pitchFamily="34" charset="0"/>
              </a:rPr>
              <a:t>group fit</a:t>
            </a:r>
          </a:p>
          <a:p>
            <a:pPr marL="808038" lvl="1" indent="-350838"/>
            <a:r>
              <a:rPr lang="en-US" sz="2400" dirty="0">
                <a:cs typeface="Arial" panose="020B0604020202020204" pitchFamily="34" charset="0"/>
              </a:rPr>
              <a:t>Person</a:t>
            </a:r>
            <a:r>
              <a:rPr lang="en-US" sz="2400" dirty="0"/>
              <a:t>–</a:t>
            </a:r>
            <a:r>
              <a:rPr lang="en-US" sz="2400" dirty="0">
                <a:cs typeface="Arial" panose="020B0604020202020204" pitchFamily="34" charset="0"/>
              </a:rPr>
              <a:t>supervisor fit</a:t>
            </a:r>
          </a:p>
        </p:txBody>
      </p:sp>
    </p:spTree>
    <p:extLst>
      <p:ext uri="{BB962C8B-B14F-4D97-AF65-F5344CB8AC3E}">
        <p14:creationId xmlns:p14="http://schemas.microsoft.com/office/powerpoint/2010/main" val="399052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392"/>
            <a:ext cx="8229600" cy="959681"/>
          </a:xfrm>
        </p:spPr>
        <p:txBody>
          <a:bodyPr tIns="18000" bIns="18000" anchor="ctr" anchorCtr="0">
            <a:spAutoFit/>
          </a:bodyPr>
          <a:lstStyle/>
          <a:p>
            <a:r>
              <a:rPr lang="en-US" sz="3000" dirty="0">
                <a:solidFill>
                  <a:schemeClr val="bg2"/>
                </a:solidFill>
              </a:rPr>
              <a:t>Describe Personality, the Way It Is Measured, and the Factors That Shape It</a:t>
            </a:r>
            <a:r>
              <a:rPr lang="en-US" sz="3000" b="0" dirty="0">
                <a:solidFill>
                  <a:schemeClr val="bg2"/>
                </a:solidFill>
              </a:rPr>
              <a:t> </a:t>
            </a:r>
            <a:r>
              <a:rPr lang="en-US" sz="2200" dirty="0">
                <a:solidFill>
                  <a:schemeClr val="bg2"/>
                </a:solidFill>
              </a:rPr>
              <a:t>(1 of 3)</a:t>
            </a:r>
          </a:p>
        </p:txBody>
      </p:sp>
      <p:sp>
        <p:nvSpPr>
          <p:cNvPr id="5" name="Content Placeholder 4"/>
          <p:cNvSpPr>
            <a:spLocks noGrp="1"/>
          </p:cNvSpPr>
          <p:nvPr>
            <p:ph idx="1"/>
          </p:nvPr>
        </p:nvSpPr>
        <p:spPr>
          <a:xfrm>
            <a:off x="457200" y="1524000"/>
            <a:ext cx="8229600" cy="203689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Defining Personality</a:t>
            </a:r>
          </a:p>
          <a:p>
            <a:pPr marL="808038" lvl="1" indent="-350838"/>
            <a:r>
              <a:rPr lang="en-US" sz="2400" b="1" dirty="0">
                <a:latin typeface="Arial" panose="020B0604020202020204" pitchFamily="34" charset="0"/>
                <a:cs typeface="Arial" panose="020B0604020202020204" pitchFamily="34" charset="0"/>
              </a:rPr>
              <a:t>Personality</a:t>
            </a:r>
            <a:r>
              <a:rPr lang="en-US" sz="2400" dirty="0">
                <a:latin typeface="Arial" panose="020B0604020202020204" pitchFamily="34" charset="0"/>
                <a:cs typeface="Arial" panose="020B0604020202020204" pitchFamily="34" charset="0"/>
              </a:rPr>
              <a:t> is the sum of ways in which an individual reacts to and interacts with the world around them.</a:t>
            </a:r>
          </a:p>
          <a:p>
            <a:pPr marL="1250950" lvl="2" indent="-336550"/>
            <a:r>
              <a:rPr lang="en-US" sz="2400" b="1" dirty="0">
                <a:latin typeface="Arial" panose="020B0604020202020204" pitchFamily="34" charset="0"/>
                <a:cs typeface="Arial" panose="020B0604020202020204" pitchFamily="34" charset="0"/>
              </a:rPr>
              <a:t>Personality traits </a:t>
            </a:r>
            <a:r>
              <a:rPr lang="en-US" sz="2400" dirty="0">
                <a:latin typeface="Arial" panose="020B0604020202020204" pitchFamily="34" charset="0"/>
                <a:cs typeface="Arial" panose="020B0604020202020204" pitchFamily="34" charset="0"/>
              </a:rPr>
              <a:t>– enduring characteristics that describe an individual’s behavior.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49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102"/>
            <a:ext cx="8229600" cy="959681"/>
          </a:xfrm>
        </p:spPr>
        <p:txBody>
          <a:bodyPr tIns="18000" bIns="18000" anchor="ctr" anchorCtr="0">
            <a:spAutoFit/>
          </a:bodyPr>
          <a:lstStyle/>
          <a:p>
            <a:r>
              <a:rPr lang="en-US" sz="3000" dirty="0">
                <a:solidFill>
                  <a:schemeClr val="bg2"/>
                </a:solidFill>
              </a:rPr>
              <a:t>Describe Personality, the Way It Is Measured, and the Factors That Shape It</a:t>
            </a:r>
            <a:r>
              <a:rPr lang="en-US" sz="3000" b="0" dirty="0">
                <a:solidFill>
                  <a:schemeClr val="bg2"/>
                </a:solidFill>
              </a:rPr>
              <a:t> </a:t>
            </a:r>
            <a:r>
              <a:rPr lang="en-US" sz="2200" dirty="0">
                <a:solidFill>
                  <a:schemeClr val="bg2"/>
                </a:solidFill>
              </a:rPr>
              <a:t>(2 of 3)</a:t>
            </a:r>
          </a:p>
        </p:txBody>
      </p:sp>
      <p:sp>
        <p:nvSpPr>
          <p:cNvPr id="5" name="Content Placeholder 4"/>
          <p:cNvSpPr>
            <a:spLocks noGrp="1"/>
          </p:cNvSpPr>
          <p:nvPr>
            <p:ph idx="1"/>
          </p:nvPr>
        </p:nvSpPr>
        <p:spPr>
          <a:xfrm>
            <a:off x="457200" y="1524000"/>
            <a:ext cx="8229600" cy="2483175"/>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Measuring Personality</a:t>
            </a:r>
          </a:p>
          <a:p>
            <a:pPr marL="808038" lvl="1" indent="-350838"/>
            <a:r>
              <a:rPr lang="en-US" sz="2400" dirty="0">
                <a:latin typeface="Arial" panose="020B0604020202020204" pitchFamily="34" charset="0"/>
                <a:cs typeface="Arial" panose="020B0604020202020204" pitchFamily="34" charset="0"/>
              </a:rPr>
              <a:t>Managers need to know how to measure personality.</a:t>
            </a:r>
          </a:p>
          <a:p>
            <a:pPr marL="1250950" lvl="2" indent="-336550"/>
            <a:r>
              <a:rPr lang="en-US" sz="2400" dirty="0">
                <a:latin typeface="Arial" panose="020B0604020202020204" pitchFamily="34" charset="0"/>
                <a:cs typeface="Arial" panose="020B0604020202020204" pitchFamily="34" charset="0"/>
              </a:rPr>
              <a:t>Personality tests are useful in hiring decisions and help managers forecast who is best for a job.</a:t>
            </a:r>
          </a:p>
          <a:p>
            <a:pPr marL="808038" lvl="1" indent="-350838"/>
            <a:r>
              <a:rPr lang="en-US" sz="2400" dirty="0">
                <a:latin typeface="Arial" panose="020B0604020202020204" pitchFamily="34" charset="0"/>
                <a:cs typeface="Arial" panose="020B0604020202020204" pitchFamily="34" charset="0"/>
              </a:rPr>
              <a:t>The most common means of measuring personality is through self-report surveys.</a:t>
            </a:r>
          </a:p>
        </p:txBody>
      </p:sp>
    </p:spTree>
    <p:extLst>
      <p:ext uri="{BB962C8B-B14F-4D97-AF65-F5344CB8AC3E}">
        <p14:creationId xmlns:p14="http://schemas.microsoft.com/office/powerpoint/2010/main" val="1728067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8665</TotalTime>
  <Words>6238</Words>
  <Application>Microsoft Office PowerPoint</Application>
  <PresentationFormat>On-screen Show (4:3)</PresentationFormat>
  <Paragraphs>397</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Organizational Behavior</vt:lpstr>
      <vt:lpstr>Learning Objectives (1 of 2)</vt:lpstr>
      <vt:lpstr>Learning Objectives (2 of 2)</vt:lpstr>
      <vt:lpstr>Describe the Differences Between Person– Job Fit and Person–Organization Fit (1 of 4)</vt:lpstr>
      <vt:lpstr>Describe the Differences Between Person– Job Fit and Person–Organization Fit (2 of 4)</vt:lpstr>
      <vt:lpstr>Describe the Differences Between Person– Job Fit and Person–Organization Fit (3 of 4)</vt:lpstr>
      <vt:lpstr>Describe the Differences Between Person– Job Fit and Person–Organization Fit (4 of 4)</vt:lpstr>
      <vt:lpstr>Describe Personality, the Way It Is Measured, and the Factors That Shape It (1 of 3)</vt:lpstr>
      <vt:lpstr>Describe Personality, the Way It Is Measured, and the Factors That Shape It (2 of 3)</vt:lpstr>
      <vt:lpstr>Describe Personality, the Way It Is Measured, and the Factors That Shape It (3 of 3)</vt:lpstr>
      <vt:lpstr>Strengths and Weakness of the M B T I, Big Five Model, and Dark Triad (1 of 6)</vt:lpstr>
      <vt:lpstr>Strengths and Weakness of the M B T I, Big Five Model, and Dark Triad (2 of 6)</vt:lpstr>
      <vt:lpstr>Strengths and Weakness of the M B T I, Big Five Model, and Dark Triad (3 of 6)</vt:lpstr>
      <vt:lpstr>Strengths and Weakness of the M B T I, Big Five Model, and Dark Triad (4 of 6)</vt:lpstr>
      <vt:lpstr>Strengths and Weakness of the M B T I, Big Five Model, and Dark Triad (5 of 6)</vt:lpstr>
      <vt:lpstr>Strengths and Weakness of the M B T I, Big Five Model, and Dark Triad (6 of 6)</vt:lpstr>
      <vt:lpstr>C S E, Self-Monitoring, and Proactive Personality </vt:lpstr>
      <vt:lpstr>The Situation, Personality, and Behavior (1 of 3)</vt:lpstr>
      <vt:lpstr>The Situation, Personality, and Behavior (2 of 3)</vt:lpstr>
      <vt:lpstr>The Situation, Personality, and Behavior (3 of 3)</vt:lpstr>
      <vt:lpstr>Relevance of Intellectual and Physical Abilities to O B (1 of 5)</vt:lpstr>
      <vt:lpstr>Relevance of Intellectual and Physical Abilities to O B (2 of 5)</vt:lpstr>
      <vt:lpstr>Relevance of Intellectual and Physical Abilities to O B (3 of 5)</vt:lpstr>
      <vt:lpstr>Relevance of Intellectual and Physical Abilities to O B (4 of 5)</vt:lpstr>
      <vt:lpstr>Relevance of Intellectual and Physical Abilities to O B (5 of 5)</vt:lpstr>
      <vt:lpstr>Contrast Terminal and Instrumental Values (1 of 4)</vt:lpstr>
      <vt:lpstr>Contrast Terminal and Instrumental Values (2 of 4)</vt:lpstr>
      <vt:lpstr>Contrast Terminal and Instrumental Values (3 of 4)</vt:lpstr>
      <vt:lpstr>Contrast Terminal and Instrumental Values (4 of 4)</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5, Personality and Individual Differences</dc:title>
  <dc:subject/>
  <dc:creator> P. Robbins and A. Judge</dc:creator>
  <cp:keywords>Organizational Behavior</cp:keywords>
  <dc:description>Additional information may be found in the Notes Pane of each slide by pressing F6.</dc:description>
  <cp:lastModifiedBy>Kiruthiga Subbarayan</cp:lastModifiedBy>
  <cp:revision>1781</cp:revision>
  <dcterms:created xsi:type="dcterms:W3CDTF">2014-07-14T20:04:21Z</dcterms:created>
  <dcterms:modified xsi:type="dcterms:W3CDTF">2022-02-09T08:51:40Z</dcterms:modified>
  <cp:category>Organizational Behavior</cp:category>
</cp:coreProperties>
</file>