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512" r:id="rId2"/>
    <p:sldId id="380" r:id="rId3"/>
    <p:sldId id="506" r:id="rId4"/>
    <p:sldId id="467" r:id="rId5"/>
    <p:sldId id="525" r:id="rId6"/>
    <p:sldId id="526" r:id="rId7"/>
    <p:sldId id="471" r:id="rId8"/>
    <p:sldId id="527" r:id="rId9"/>
    <p:sldId id="473" r:id="rId10"/>
    <p:sldId id="474" r:id="rId11"/>
    <p:sldId id="475" r:id="rId12"/>
    <p:sldId id="476" r:id="rId13"/>
    <p:sldId id="477" r:id="rId14"/>
    <p:sldId id="479" r:id="rId15"/>
    <p:sldId id="480" r:id="rId16"/>
    <p:sldId id="513" r:id="rId17"/>
    <p:sldId id="514" r:id="rId18"/>
    <p:sldId id="489" r:id="rId19"/>
    <p:sldId id="490" r:id="rId20"/>
    <p:sldId id="494" r:id="rId21"/>
    <p:sldId id="495" r:id="rId22"/>
    <p:sldId id="515" r:id="rId23"/>
    <p:sldId id="516" r:id="rId24"/>
    <p:sldId id="519" r:id="rId25"/>
    <p:sldId id="520" r:id="rId26"/>
    <p:sldId id="518" r:id="rId27"/>
    <p:sldId id="486" r:id="rId28"/>
    <p:sldId id="528" r:id="rId29"/>
    <p:sldId id="488" r:id="rId30"/>
    <p:sldId id="778" r:id="rId31"/>
    <p:sldId id="507" r:id="rId32"/>
    <p:sldId id="493" r:id="rId33"/>
    <p:sldId id="492" r:id="rId34"/>
    <p:sldId id="508" r:id="rId35"/>
    <p:sldId id="500" r:id="rId36"/>
    <p:sldId id="501" r:id="rId37"/>
    <p:sldId id="502" r:id="rId38"/>
    <p:sldId id="521" r:id="rId39"/>
    <p:sldId id="522" r:id="rId40"/>
    <p:sldId id="523" r:id="rId41"/>
    <p:sldId id="524" r:id="rId42"/>
    <p:sldId id="779" r:id="rId43"/>
  </p:sldIdLst>
  <p:sldSz cx="9144000" cy="6858000" type="screen4x3"/>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userDrawn="1">
          <p15:clr>
            <a:srgbClr val="A4A3A4"/>
          </p15:clr>
        </p15:guide>
        <p15:guide id="3" orient="horz" pos="414" userDrawn="1">
          <p15:clr>
            <a:srgbClr val="A4A3A4"/>
          </p15:clr>
        </p15:guide>
        <p15:guide id="4" orient="horz" pos="816">
          <p15:clr>
            <a:srgbClr val="A4A3A4"/>
          </p15:clr>
        </p15:guide>
        <p15:guide id="5" orient="horz" pos="3984">
          <p15:clr>
            <a:srgbClr val="A4A3A4"/>
          </p15:clr>
        </p15:guide>
        <p15:guide id="6" pos="281" userDrawn="1">
          <p15:clr>
            <a:srgbClr val="A4A3A4"/>
          </p15:clr>
        </p15:guide>
        <p15:guide id="7"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214F0-ECDD-44E6-5B9B-457FB504CF0A}" name="veronica bashian" initials="vb" userId="23daa29cce4e5f5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837233-95B9-4ECE-AEC7-F6365BBBACED}" v="5" dt="2021-10-07T20:20:53.71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72007" autoAdjust="0"/>
  </p:normalViewPr>
  <p:slideViewPr>
    <p:cSldViewPr>
      <p:cViewPr varScale="1">
        <p:scale>
          <a:sx n="61" d="100"/>
          <a:sy n="61" d="100"/>
        </p:scale>
        <p:origin x="1398" y="72"/>
      </p:cViewPr>
      <p:guideLst>
        <p:guide orient="horz" pos="2160"/>
        <p:guide pos="2880"/>
        <p:guide orient="horz" pos="414"/>
        <p:guide orient="horz" pos="816"/>
        <p:guide orient="horz" pos="3984"/>
        <p:guide pos="281"/>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3774"/>
    </p:cViewPr>
  </p:sorterViewPr>
  <p:notesViewPr>
    <p:cSldViewPr>
      <p:cViewPr>
        <p:scale>
          <a:sx n="103" d="100"/>
          <a:sy n="103" d="100"/>
        </p:scale>
        <p:origin x="1773" y="-10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CA837233-95B9-4ECE-AEC7-F6365BBBACED}"/>
    <pc:docChg chg="undo redo custSel addSld delSld modSld sldOrd modMainMaster">
      <pc:chgData name="veronica bashian" userId="23daa29cce4e5f50" providerId="LiveId" clId="{CA837233-95B9-4ECE-AEC7-F6365BBBACED}" dt="2021-10-19T16:35:47.880" v="5584" actId="6549"/>
      <pc:docMkLst>
        <pc:docMk/>
      </pc:docMkLst>
      <pc:sldChg chg="modSp mod modNotes">
        <pc:chgData name="veronica bashian" userId="23daa29cce4e5f50" providerId="LiveId" clId="{CA837233-95B9-4ECE-AEC7-F6365BBBACED}" dt="2021-10-01T08:08:11.542" v="531" actId="20577"/>
        <pc:sldMkLst>
          <pc:docMk/>
          <pc:sldMk cId="392597923" sldId="380"/>
        </pc:sldMkLst>
        <pc:spChg chg="mod">
          <ac:chgData name="veronica bashian" userId="23daa29cce4e5f50" providerId="LiveId" clId="{CA837233-95B9-4ECE-AEC7-F6365BBBACED}" dt="2021-10-01T08:06:10.377" v="278" actId="6549"/>
          <ac:spMkLst>
            <pc:docMk/>
            <pc:sldMk cId="392597923" sldId="380"/>
            <ac:spMk id="3" creationId="{00000000-0000-0000-0000-000000000000}"/>
          </ac:spMkLst>
        </pc:spChg>
      </pc:sldChg>
      <pc:sldChg chg="modNotesTx">
        <pc:chgData name="veronica bashian" userId="23daa29cce4e5f50" providerId="LiveId" clId="{CA837233-95B9-4ECE-AEC7-F6365BBBACED}" dt="2021-10-06T17:09:30.402" v="778" actId="113"/>
        <pc:sldMkLst>
          <pc:docMk/>
          <pc:sldMk cId="0" sldId="467"/>
        </pc:sldMkLst>
      </pc:sldChg>
      <pc:sldChg chg="modSp mod modNotesTx">
        <pc:chgData name="veronica bashian" userId="23daa29cce4e5f50" providerId="LiveId" clId="{CA837233-95B9-4ECE-AEC7-F6365BBBACED}" dt="2021-10-06T18:26:44.700" v="805" actId="6549"/>
        <pc:sldMkLst>
          <pc:docMk/>
          <pc:sldMk cId="0" sldId="469"/>
        </pc:sldMkLst>
        <pc:spChg chg="mod">
          <ac:chgData name="veronica bashian" userId="23daa29cce4e5f50" providerId="LiveId" clId="{CA837233-95B9-4ECE-AEC7-F6365BBBACED}" dt="2021-10-06T18:26:18.566" v="790" actId="6549"/>
          <ac:spMkLst>
            <pc:docMk/>
            <pc:sldMk cId="0" sldId="469"/>
            <ac:spMk id="3" creationId="{00000000-0000-0000-0000-000000000000}"/>
          </ac:spMkLst>
        </pc:spChg>
      </pc:sldChg>
      <pc:sldChg chg="addSp delSp modSp mod modNotesTx">
        <pc:chgData name="veronica bashian" userId="23daa29cce4e5f50" providerId="LiveId" clId="{CA837233-95B9-4ECE-AEC7-F6365BBBACED}" dt="2021-10-06T18:31:30.918" v="837" actId="113"/>
        <pc:sldMkLst>
          <pc:docMk/>
          <pc:sldMk cId="0" sldId="470"/>
        </pc:sldMkLst>
        <pc:spChg chg="del mod">
          <ac:chgData name="veronica bashian" userId="23daa29cce4e5f50" providerId="LiveId" clId="{CA837233-95B9-4ECE-AEC7-F6365BBBACED}" dt="2021-10-06T18:28:05.416" v="808" actId="478"/>
          <ac:spMkLst>
            <pc:docMk/>
            <pc:sldMk cId="0" sldId="470"/>
            <ac:spMk id="3" creationId="{00000000-0000-0000-0000-000000000000}"/>
          </ac:spMkLst>
        </pc:spChg>
        <pc:spChg chg="add del mod">
          <ac:chgData name="veronica bashian" userId="23daa29cce4e5f50" providerId="LiveId" clId="{CA837233-95B9-4ECE-AEC7-F6365BBBACED}" dt="2021-10-06T18:28:08.052" v="809" actId="478"/>
          <ac:spMkLst>
            <pc:docMk/>
            <pc:sldMk cId="0" sldId="470"/>
            <ac:spMk id="6" creationId="{4A30C9FC-FE56-4088-B93C-5EC87EE07791}"/>
          </ac:spMkLst>
        </pc:spChg>
        <pc:picChg chg="del">
          <ac:chgData name="veronica bashian" userId="23daa29cce4e5f50" providerId="LiveId" clId="{CA837233-95B9-4ECE-AEC7-F6365BBBACED}" dt="2021-10-06T18:27:56.839" v="806" actId="478"/>
          <ac:picMkLst>
            <pc:docMk/>
            <pc:sldMk cId="0" sldId="470"/>
            <ac:picMk id="5" creationId="{00000000-0000-0000-0000-000000000000}"/>
          </ac:picMkLst>
        </pc:picChg>
        <pc:picChg chg="add mod">
          <ac:chgData name="veronica bashian" userId="23daa29cce4e5f50" providerId="LiveId" clId="{CA837233-95B9-4ECE-AEC7-F6365BBBACED}" dt="2021-10-06T18:28:51.627" v="814" actId="1076"/>
          <ac:picMkLst>
            <pc:docMk/>
            <pc:sldMk cId="0" sldId="470"/>
            <ac:picMk id="8" creationId="{84989CFF-6BEB-462D-B90F-7FC98B53E684}"/>
          </ac:picMkLst>
        </pc:picChg>
      </pc:sldChg>
      <pc:sldChg chg="modNotes">
        <pc:chgData name="veronica bashian" userId="23daa29cce4e5f50" providerId="LiveId" clId="{CA837233-95B9-4ECE-AEC7-F6365BBBACED}" dt="2021-10-08T06:57:25.490" v="5169" actId="20577"/>
        <pc:sldMkLst>
          <pc:docMk/>
          <pc:sldMk cId="0" sldId="471"/>
        </pc:sldMkLst>
      </pc:sldChg>
      <pc:sldChg chg="addSp delSp modSp mod addCm">
        <pc:chgData name="veronica bashian" userId="23daa29cce4e5f50" providerId="LiveId" clId="{CA837233-95B9-4ECE-AEC7-F6365BBBACED}" dt="2021-10-06T18:34:13.315" v="848"/>
        <pc:sldMkLst>
          <pc:docMk/>
          <pc:sldMk cId="0" sldId="472"/>
        </pc:sldMkLst>
        <pc:spChg chg="del">
          <ac:chgData name="veronica bashian" userId="23daa29cce4e5f50" providerId="LiveId" clId="{CA837233-95B9-4ECE-AEC7-F6365BBBACED}" dt="2021-10-06T18:32:56.158" v="841" actId="478"/>
          <ac:spMkLst>
            <pc:docMk/>
            <pc:sldMk cId="0" sldId="472"/>
            <ac:spMk id="3" creationId="{00000000-0000-0000-0000-000000000000}"/>
          </ac:spMkLst>
        </pc:spChg>
        <pc:spChg chg="del">
          <ac:chgData name="veronica bashian" userId="23daa29cce4e5f50" providerId="LiveId" clId="{CA837233-95B9-4ECE-AEC7-F6365BBBACED}" dt="2021-10-06T18:32:48.760" v="839" actId="478"/>
          <ac:spMkLst>
            <pc:docMk/>
            <pc:sldMk cId="0" sldId="472"/>
            <ac:spMk id="5" creationId="{00000000-0000-0000-0000-000000000000}"/>
          </ac:spMkLst>
        </pc:spChg>
        <pc:spChg chg="add del mod">
          <ac:chgData name="veronica bashian" userId="23daa29cce4e5f50" providerId="LiveId" clId="{CA837233-95B9-4ECE-AEC7-F6365BBBACED}" dt="2021-10-06T18:32:52.083" v="840" actId="478"/>
          <ac:spMkLst>
            <pc:docMk/>
            <pc:sldMk cId="0" sldId="472"/>
            <ac:spMk id="7" creationId="{E6C511D7-9F08-4989-8F8D-2F0CCF41F78D}"/>
          </ac:spMkLst>
        </pc:spChg>
        <pc:spChg chg="add del mod">
          <ac:chgData name="veronica bashian" userId="23daa29cce4e5f50" providerId="LiveId" clId="{CA837233-95B9-4ECE-AEC7-F6365BBBACED}" dt="2021-10-06T18:32:59.780" v="842" actId="478"/>
          <ac:spMkLst>
            <pc:docMk/>
            <pc:sldMk cId="0" sldId="472"/>
            <ac:spMk id="9" creationId="{B7485B8A-A7AE-46A4-BC67-10FE4718549B}"/>
          </ac:spMkLst>
        </pc:spChg>
        <pc:picChg chg="del">
          <ac:chgData name="veronica bashian" userId="23daa29cce4e5f50" providerId="LiveId" clId="{CA837233-95B9-4ECE-AEC7-F6365BBBACED}" dt="2021-10-06T18:32:44.899" v="838" actId="478"/>
          <ac:picMkLst>
            <pc:docMk/>
            <pc:sldMk cId="0" sldId="472"/>
            <ac:picMk id="4" creationId="{00000000-0000-0000-0000-000000000000}"/>
          </ac:picMkLst>
        </pc:picChg>
        <pc:picChg chg="add mod">
          <ac:chgData name="veronica bashian" userId="23daa29cce4e5f50" providerId="LiveId" clId="{CA837233-95B9-4ECE-AEC7-F6365BBBACED}" dt="2021-10-06T18:33:36.627" v="847" actId="1076"/>
          <ac:picMkLst>
            <pc:docMk/>
            <pc:sldMk cId="0" sldId="472"/>
            <ac:picMk id="11" creationId="{6B371ABA-5A4F-4E37-BD4A-0BFFAE4907E0}"/>
          </ac:picMkLst>
        </pc:picChg>
      </pc:sldChg>
      <pc:sldChg chg="addSp delSp modSp mod">
        <pc:chgData name="veronica bashian" userId="23daa29cce4e5f50" providerId="LiveId" clId="{CA837233-95B9-4ECE-AEC7-F6365BBBACED}" dt="2021-10-06T18:37:40.078" v="855" actId="1076"/>
        <pc:sldMkLst>
          <pc:docMk/>
          <pc:sldMk cId="0" sldId="473"/>
        </pc:sldMkLst>
        <pc:spChg chg="del">
          <ac:chgData name="veronica bashian" userId="23daa29cce4e5f50" providerId="LiveId" clId="{CA837233-95B9-4ECE-AEC7-F6365BBBACED}" dt="2021-10-06T18:36:19.909" v="850" actId="478"/>
          <ac:spMkLst>
            <pc:docMk/>
            <pc:sldMk cId="0" sldId="473"/>
            <ac:spMk id="3" creationId="{00000000-0000-0000-0000-000000000000}"/>
          </ac:spMkLst>
        </pc:spChg>
        <pc:spChg chg="add del mod">
          <ac:chgData name="veronica bashian" userId="23daa29cce4e5f50" providerId="LiveId" clId="{CA837233-95B9-4ECE-AEC7-F6365BBBACED}" dt="2021-10-06T18:36:22.959" v="851" actId="478"/>
          <ac:spMkLst>
            <pc:docMk/>
            <pc:sldMk cId="0" sldId="473"/>
            <ac:spMk id="6" creationId="{B15C257C-823E-4A23-B1C8-EB7C754850BE}"/>
          </ac:spMkLst>
        </pc:spChg>
        <pc:picChg chg="del">
          <ac:chgData name="veronica bashian" userId="23daa29cce4e5f50" providerId="LiveId" clId="{CA837233-95B9-4ECE-AEC7-F6365BBBACED}" dt="2021-10-06T18:36:13.029" v="849" actId="478"/>
          <ac:picMkLst>
            <pc:docMk/>
            <pc:sldMk cId="0" sldId="473"/>
            <ac:picMk id="4" creationId="{00000000-0000-0000-0000-000000000000}"/>
          </ac:picMkLst>
        </pc:picChg>
        <pc:picChg chg="add mod">
          <ac:chgData name="veronica bashian" userId="23daa29cce4e5f50" providerId="LiveId" clId="{CA837233-95B9-4ECE-AEC7-F6365BBBACED}" dt="2021-10-06T18:37:40.078" v="855" actId="1076"/>
          <ac:picMkLst>
            <pc:docMk/>
            <pc:sldMk cId="0" sldId="473"/>
            <ac:picMk id="8" creationId="{F36EBB6B-CE19-4335-BECA-7558BA0A9620}"/>
          </ac:picMkLst>
        </pc:picChg>
      </pc:sldChg>
      <pc:sldChg chg="modSp mod modNotesTx">
        <pc:chgData name="veronica bashian" userId="23daa29cce4e5f50" providerId="LiveId" clId="{CA837233-95B9-4ECE-AEC7-F6365BBBACED}" dt="2021-10-06T18:40:57.285" v="911" actId="6549"/>
        <pc:sldMkLst>
          <pc:docMk/>
          <pc:sldMk cId="0" sldId="474"/>
        </pc:sldMkLst>
        <pc:spChg chg="mod">
          <ac:chgData name="veronica bashian" userId="23daa29cce4e5f50" providerId="LiveId" clId="{CA837233-95B9-4ECE-AEC7-F6365BBBACED}" dt="2021-10-06T18:40:57.285" v="911" actId="6549"/>
          <ac:spMkLst>
            <pc:docMk/>
            <pc:sldMk cId="0" sldId="474"/>
            <ac:spMk id="3" creationId="{00000000-0000-0000-0000-000000000000}"/>
          </ac:spMkLst>
        </pc:spChg>
      </pc:sldChg>
      <pc:sldChg chg="modNotesTx">
        <pc:chgData name="veronica bashian" userId="23daa29cce4e5f50" providerId="LiveId" clId="{CA837233-95B9-4ECE-AEC7-F6365BBBACED}" dt="2021-10-06T18:42:04.074" v="919" actId="114"/>
        <pc:sldMkLst>
          <pc:docMk/>
          <pc:sldMk cId="0" sldId="475"/>
        </pc:sldMkLst>
      </pc:sldChg>
      <pc:sldChg chg="modSp mod modNotesTx">
        <pc:chgData name="veronica bashian" userId="23daa29cce4e5f50" providerId="LiveId" clId="{CA837233-95B9-4ECE-AEC7-F6365BBBACED}" dt="2021-10-08T06:35:40.048" v="4617" actId="6549"/>
        <pc:sldMkLst>
          <pc:docMk/>
          <pc:sldMk cId="0" sldId="476"/>
        </pc:sldMkLst>
        <pc:spChg chg="mod">
          <ac:chgData name="veronica bashian" userId="23daa29cce4e5f50" providerId="LiveId" clId="{CA837233-95B9-4ECE-AEC7-F6365BBBACED}" dt="2021-10-08T06:35:40.048" v="4617" actId="6549"/>
          <ac:spMkLst>
            <pc:docMk/>
            <pc:sldMk cId="0" sldId="476"/>
            <ac:spMk id="3" creationId="{00000000-0000-0000-0000-000000000000}"/>
          </ac:spMkLst>
        </pc:spChg>
      </pc:sldChg>
      <pc:sldChg chg="modSp mod modNotes modNotesTx">
        <pc:chgData name="veronica bashian" userId="23daa29cce4e5f50" providerId="LiveId" clId="{CA837233-95B9-4ECE-AEC7-F6365BBBACED}" dt="2021-10-08T06:59:14.265" v="5170" actId="20577"/>
        <pc:sldMkLst>
          <pc:docMk/>
          <pc:sldMk cId="0" sldId="477"/>
        </pc:sldMkLst>
        <pc:spChg chg="mod">
          <ac:chgData name="veronica bashian" userId="23daa29cce4e5f50" providerId="LiveId" clId="{CA837233-95B9-4ECE-AEC7-F6365BBBACED}" dt="2021-10-06T21:50:21.084" v="2726" actId="6549"/>
          <ac:spMkLst>
            <pc:docMk/>
            <pc:sldMk cId="0" sldId="477"/>
            <ac:spMk id="2" creationId="{00000000-0000-0000-0000-000000000000}"/>
          </ac:spMkLst>
        </pc:spChg>
        <pc:spChg chg="mod">
          <ac:chgData name="veronica bashian" userId="23daa29cce4e5f50" providerId="LiveId" clId="{CA837233-95B9-4ECE-AEC7-F6365BBBACED}" dt="2021-10-07T08:34:40.243" v="3392" actId="6549"/>
          <ac:spMkLst>
            <pc:docMk/>
            <pc:sldMk cId="0" sldId="477"/>
            <ac:spMk id="3" creationId="{00000000-0000-0000-0000-000000000000}"/>
          </ac:spMkLst>
        </pc:spChg>
      </pc:sldChg>
      <pc:sldChg chg="modSp del mod">
        <pc:chgData name="veronica bashian" userId="23daa29cce4e5f50" providerId="LiveId" clId="{CA837233-95B9-4ECE-AEC7-F6365BBBACED}" dt="2021-10-06T21:27:15.811" v="2219" actId="47"/>
        <pc:sldMkLst>
          <pc:docMk/>
          <pc:sldMk cId="0" sldId="478"/>
        </pc:sldMkLst>
        <pc:spChg chg="mod">
          <ac:chgData name="veronica bashian" userId="23daa29cce4e5f50" providerId="LiveId" clId="{CA837233-95B9-4ECE-AEC7-F6365BBBACED}" dt="2021-10-06T21:06:30.378" v="1908" actId="13926"/>
          <ac:spMkLst>
            <pc:docMk/>
            <pc:sldMk cId="0" sldId="478"/>
            <ac:spMk id="2" creationId="{00000000-0000-0000-0000-000000000000}"/>
          </ac:spMkLst>
        </pc:spChg>
      </pc:sldChg>
      <pc:sldChg chg="modSp mod modNotesTx">
        <pc:chgData name="veronica bashian" userId="23daa29cce4e5f50" providerId="LiveId" clId="{CA837233-95B9-4ECE-AEC7-F6365BBBACED}" dt="2021-10-07T08:33:43.948" v="3376" actId="20577"/>
        <pc:sldMkLst>
          <pc:docMk/>
          <pc:sldMk cId="0" sldId="479"/>
        </pc:sldMkLst>
        <pc:spChg chg="mod">
          <ac:chgData name="veronica bashian" userId="23daa29cce4e5f50" providerId="LiveId" clId="{CA837233-95B9-4ECE-AEC7-F6365BBBACED}" dt="2021-10-06T21:50:00.903" v="2724" actId="6549"/>
          <ac:spMkLst>
            <pc:docMk/>
            <pc:sldMk cId="0" sldId="479"/>
            <ac:spMk id="2" creationId="{00000000-0000-0000-0000-000000000000}"/>
          </ac:spMkLst>
        </pc:spChg>
        <pc:spChg chg="mod">
          <ac:chgData name="veronica bashian" userId="23daa29cce4e5f50" providerId="LiveId" clId="{CA837233-95B9-4ECE-AEC7-F6365BBBACED}" dt="2021-10-07T08:33:43.948" v="3376" actId="20577"/>
          <ac:spMkLst>
            <pc:docMk/>
            <pc:sldMk cId="0" sldId="479"/>
            <ac:spMk id="3" creationId="{00000000-0000-0000-0000-000000000000}"/>
          </ac:spMkLst>
        </pc:spChg>
      </pc:sldChg>
      <pc:sldChg chg="modSp mod modNotesTx">
        <pc:chgData name="veronica bashian" userId="23daa29cce4e5f50" providerId="LiveId" clId="{CA837233-95B9-4ECE-AEC7-F6365BBBACED}" dt="2021-10-06T21:49:54.723" v="2722" actId="6549"/>
        <pc:sldMkLst>
          <pc:docMk/>
          <pc:sldMk cId="0" sldId="480"/>
        </pc:sldMkLst>
        <pc:spChg chg="mod">
          <ac:chgData name="veronica bashian" userId="23daa29cce4e5f50" providerId="LiveId" clId="{CA837233-95B9-4ECE-AEC7-F6365BBBACED}" dt="2021-10-06T21:49:54.723" v="2722" actId="6549"/>
          <ac:spMkLst>
            <pc:docMk/>
            <pc:sldMk cId="0" sldId="480"/>
            <ac:spMk id="2" creationId="{00000000-0000-0000-0000-000000000000}"/>
          </ac:spMkLst>
        </pc:spChg>
      </pc:sldChg>
      <pc:sldChg chg="del">
        <pc:chgData name="veronica bashian" userId="23daa29cce4e5f50" providerId="LiveId" clId="{CA837233-95B9-4ECE-AEC7-F6365BBBACED}" dt="2021-10-06T21:32:01.919" v="2300" actId="2696"/>
        <pc:sldMkLst>
          <pc:docMk/>
          <pc:sldMk cId="0" sldId="481"/>
        </pc:sldMkLst>
      </pc:sldChg>
      <pc:sldChg chg="add del">
        <pc:chgData name="veronica bashian" userId="23daa29cce4e5f50" providerId="LiveId" clId="{CA837233-95B9-4ECE-AEC7-F6365BBBACED}" dt="2021-10-08T06:27:23.862" v="4577" actId="47"/>
        <pc:sldMkLst>
          <pc:docMk/>
          <pc:sldMk cId="3436331234" sldId="481"/>
        </pc:sldMkLst>
      </pc:sldChg>
      <pc:sldChg chg="del">
        <pc:chgData name="veronica bashian" userId="23daa29cce4e5f50" providerId="LiveId" clId="{CA837233-95B9-4ECE-AEC7-F6365BBBACED}" dt="2021-10-06T21:32:01.919" v="2300" actId="2696"/>
        <pc:sldMkLst>
          <pc:docMk/>
          <pc:sldMk cId="0" sldId="482"/>
        </pc:sldMkLst>
      </pc:sldChg>
      <pc:sldChg chg="add del">
        <pc:chgData name="veronica bashian" userId="23daa29cce4e5f50" providerId="LiveId" clId="{CA837233-95B9-4ECE-AEC7-F6365BBBACED}" dt="2021-10-08T06:27:23.862" v="4577" actId="47"/>
        <pc:sldMkLst>
          <pc:docMk/>
          <pc:sldMk cId="2943234843" sldId="482"/>
        </pc:sldMkLst>
      </pc:sldChg>
      <pc:sldChg chg="del">
        <pc:chgData name="veronica bashian" userId="23daa29cce4e5f50" providerId="LiveId" clId="{CA837233-95B9-4ECE-AEC7-F6365BBBACED}" dt="2021-10-06T21:32:01.919" v="2300" actId="2696"/>
        <pc:sldMkLst>
          <pc:docMk/>
          <pc:sldMk cId="0" sldId="483"/>
        </pc:sldMkLst>
      </pc:sldChg>
      <pc:sldChg chg="add del">
        <pc:chgData name="veronica bashian" userId="23daa29cce4e5f50" providerId="LiveId" clId="{CA837233-95B9-4ECE-AEC7-F6365BBBACED}" dt="2021-10-08T06:27:23.862" v="4577" actId="47"/>
        <pc:sldMkLst>
          <pc:docMk/>
          <pc:sldMk cId="1975983509" sldId="483"/>
        </pc:sldMkLst>
      </pc:sldChg>
      <pc:sldChg chg="del">
        <pc:chgData name="veronica bashian" userId="23daa29cce4e5f50" providerId="LiveId" clId="{CA837233-95B9-4ECE-AEC7-F6365BBBACED}" dt="2021-10-06T21:32:01.919" v="2300" actId="2696"/>
        <pc:sldMkLst>
          <pc:docMk/>
          <pc:sldMk cId="0" sldId="484"/>
        </pc:sldMkLst>
      </pc:sldChg>
      <pc:sldChg chg="add del">
        <pc:chgData name="veronica bashian" userId="23daa29cce4e5f50" providerId="LiveId" clId="{CA837233-95B9-4ECE-AEC7-F6365BBBACED}" dt="2021-10-08T06:27:23.862" v="4577" actId="47"/>
        <pc:sldMkLst>
          <pc:docMk/>
          <pc:sldMk cId="410626295" sldId="484"/>
        </pc:sldMkLst>
      </pc:sldChg>
      <pc:sldChg chg="del">
        <pc:chgData name="veronica bashian" userId="23daa29cce4e5f50" providerId="LiveId" clId="{CA837233-95B9-4ECE-AEC7-F6365BBBACED}" dt="2021-10-06T21:32:01.919" v="2300" actId="2696"/>
        <pc:sldMkLst>
          <pc:docMk/>
          <pc:sldMk cId="0" sldId="485"/>
        </pc:sldMkLst>
      </pc:sldChg>
      <pc:sldChg chg="add del">
        <pc:chgData name="veronica bashian" userId="23daa29cce4e5f50" providerId="LiveId" clId="{CA837233-95B9-4ECE-AEC7-F6365BBBACED}" dt="2021-10-08T06:27:35.314" v="4578" actId="47"/>
        <pc:sldMkLst>
          <pc:docMk/>
          <pc:sldMk cId="2628639474" sldId="485"/>
        </pc:sldMkLst>
      </pc:sldChg>
      <pc:sldChg chg="modSp mod ord modNotesTx">
        <pc:chgData name="veronica bashian" userId="23daa29cce4e5f50" providerId="LiveId" clId="{CA837233-95B9-4ECE-AEC7-F6365BBBACED}" dt="2021-10-07T20:23:23.450" v="4408" actId="6549"/>
        <pc:sldMkLst>
          <pc:docMk/>
          <pc:sldMk cId="0" sldId="486"/>
        </pc:sldMkLst>
        <pc:spChg chg="mod">
          <ac:chgData name="veronica bashian" userId="23daa29cce4e5f50" providerId="LiveId" clId="{CA837233-95B9-4ECE-AEC7-F6365BBBACED}" dt="2021-10-07T20:23:23.450" v="4408" actId="6549"/>
          <ac:spMkLst>
            <pc:docMk/>
            <pc:sldMk cId="0" sldId="486"/>
            <ac:spMk id="2" creationId="{00000000-0000-0000-0000-000000000000}"/>
          </ac:spMkLst>
        </pc:spChg>
        <pc:spChg chg="mod">
          <ac:chgData name="veronica bashian" userId="23daa29cce4e5f50" providerId="LiveId" clId="{CA837233-95B9-4ECE-AEC7-F6365BBBACED}" dt="2021-10-07T20:13:02.184" v="4176" actId="14100"/>
          <ac:spMkLst>
            <pc:docMk/>
            <pc:sldMk cId="0" sldId="486"/>
            <ac:spMk id="3" creationId="{00000000-0000-0000-0000-000000000000}"/>
          </ac:spMkLst>
        </pc:spChg>
      </pc:sldChg>
      <pc:sldChg chg="modSp mod ord modNotes modNotesTx">
        <pc:chgData name="veronica bashian" userId="23daa29cce4e5f50" providerId="LiveId" clId="{CA837233-95B9-4ECE-AEC7-F6365BBBACED}" dt="2021-10-08T07:03:39.406" v="5178" actId="2711"/>
        <pc:sldMkLst>
          <pc:docMk/>
          <pc:sldMk cId="0" sldId="488"/>
        </pc:sldMkLst>
        <pc:spChg chg="mod">
          <ac:chgData name="veronica bashian" userId="23daa29cce4e5f50" providerId="LiveId" clId="{CA837233-95B9-4ECE-AEC7-F6365BBBACED}" dt="2021-10-07T20:23:44.870" v="4435" actId="6549"/>
          <ac:spMkLst>
            <pc:docMk/>
            <pc:sldMk cId="0" sldId="488"/>
            <ac:spMk id="2" creationId="{00000000-0000-0000-0000-000000000000}"/>
          </ac:spMkLst>
        </pc:spChg>
        <pc:spChg chg="mod">
          <ac:chgData name="veronica bashian" userId="23daa29cce4e5f50" providerId="LiveId" clId="{CA837233-95B9-4ECE-AEC7-F6365BBBACED}" dt="2021-10-07T20:19:18.641" v="4330" actId="6549"/>
          <ac:spMkLst>
            <pc:docMk/>
            <pc:sldMk cId="0" sldId="488"/>
            <ac:spMk id="3" creationId="{00000000-0000-0000-0000-000000000000}"/>
          </ac:spMkLst>
        </pc:spChg>
      </pc:sldChg>
      <pc:sldChg chg="modSp mod ord modNotes modNotesTx">
        <pc:chgData name="veronica bashian" userId="23daa29cce4e5f50" providerId="LiveId" clId="{CA837233-95B9-4ECE-AEC7-F6365BBBACED}" dt="2021-10-07T12:19:59.534" v="3400" actId="6549"/>
        <pc:sldMkLst>
          <pc:docMk/>
          <pc:sldMk cId="0" sldId="489"/>
        </pc:sldMkLst>
        <pc:spChg chg="mod">
          <ac:chgData name="veronica bashian" userId="23daa29cce4e5f50" providerId="LiveId" clId="{CA837233-95B9-4ECE-AEC7-F6365BBBACED}" dt="2021-10-07T12:19:59.534" v="3400" actId="6549"/>
          <ac:spMkLst>
            <pc:docMk/>
            <pc:sldMk cId="0" sldId="489"/>
            <ac:spMk id="2" creationId="{00000000-0000-0000-0000-000000000000}"/>
          </ac:spMkLst>
        </pc:spChg>
        <pc:spChg chg="mod">
          <ac:chgData name="veronica bashian" userId="23daa29cce4e5f50" providerId="LiveId" clId="{CA837233-95B9-4ECE-AEC7-F6365BBBACED}" dt="2021-10-07T08:28:11.622" v="3065" actId="6549"/>
          <ac:spMkLst>
            <pc:docMk/>
            <pc:sldMk cId="0" sldId="489"/>
            <ac:spMk id="3" creationId="{00000000-0000-0000-0000-000000000000}"/>
          </ac:spMkLst>
        </pc:spChg>
      </pc:sldChg>
      <pc:sldChg chg="modSp mod ord modNotesTx">
        <pc:chgData name="veronica bashian" userId="23daa29cce4e5f50" providerId="LiveId" clId="{CA837233-95B9-4ECE-AEC7-F6365BBBACED}" dt="2021-10-07T12:21:50.604" v="3451"/>
        <pc:sldMkLst>
          <pc:docMk/>
          <pc:sldMk cId="0" sldId="490"/>
        </pc:sldMkLst>
        <pc:spChg chg="mod">
          <ac:chgData name="veronica bashian" userId="23daa29cce4e5f50" providerId="LiveId" clId="{CA837233-95B9-4ECE-AEC7-F6365BBBACED}" dt="2021-10-07T12:19:54.253" v="3398" actId="6549"/>
          <ac:spMkLst>
            <pc:docMk/>
            <pc:sldMk cId="0" sldId="490"/>
            <ac:spMk id="2" creationId="{00000000-0000-0000-0000-000000000000}"/>
          </ac:spMkLst>
        </pc:spChg>
        <pc:spChg chg="mod">
          <ac:chgData name="veronica bashian" userId="23daa29cce4e5f50" providerId="LiveId" clId="{CA837233-95B9-4ECE-AEC7-F6365BBBACED}" dt="2021-10-07T12:21:36.017" v="3450" actId="20577"/>
          <ac:spMkLst>
            <pc:docMk/>
            <pc:sldMk cId="0" sldId="490"/>
            <ac:spMk id="3" creationId="{00000000-0000-0000-0000-000000000000}"/>
          </ac:spMkLst>
        </pc:spChg>
      </pc:sldChg>
      <pc:sldChg chg="addSp delSp modSp mod modNotesTx">
        <pc:chgData name="veronica bashian" userId="23daa29cce4e5f50" providerId="LiveId" clId="{CA837233-95B9-4ECE-AEC7-F6365BBBACED}" dt="2021-10-07T20:32:06.651" v="4454"/>
        <pc:sldMkLst>
          <pc:docMk/>
          <pc:sldMk cId="0" sldId="491"/>
        </pc:sldMkLst>
        <pc:spChg chg="del">
          <ac:chgData name="veronica bashian" userId="23daa29cce4e5f50" providerId="LiveId" clId="{CA837233-95B9-4ECE-AEC7-F6365BBBACED}" dt="2021-10-07T20:25:18.861" v="4439" actId="478"/>
          <ac:spMkLst>
            <pc:docMk/>
            <pc:sldMk cId="0" sldId="491"/>
            <ac:spMk id="3" creationId="{00000000-0000-0000-0000-000000000000}"/>
          </ac:spMkLst>
        </pc:spChg>
        <pc:spChg chg="add del mod">
          <ac:chgData name="veronica bashian" userId="23daa29cce4e5f50" providerId="LiveId" clId="{CA837233-95B9-4ECE-AEC7-F6365BBBACED}" dt="2021-10-07T20:25:13.293" v="4438" actId="478"/>
          <ac:spMkLst>
            <pc:docMk/>
            <pc:sldMk cId="0" sldId="491"/>
            <ac:spMk id="6" creationId="{DF03385F-0E4D-4C97-983A-D133824644F9}"/>
          </ac:spMkLst>
        </pc:spChg>
        <pc:spChg chg="del">
          <ac:chgData name="veronica bashian" userId="23daa29cce4e5f50" providerId="LiveId" clId="{CA837233-95B9-4ECE-AEC7-F6365BBBACED}" dt="2021-10-07T20:25:11.392" v="4437" actId="478"/>
          <ac:spMkLst>
            <pc:docMk/>
            <pc:sldMk cId="0" sldId="491"/>
            <ac:spMk id="8" creationId="{00000000-0000-0000-0000-000000000000}"/>
          </ac:spMkLst>
        </pc:spChg>
        <pc:spChg chg="add del mod">
          <ac:chgData name="veronica bashian" userId="23daa29cce4e5f50" providerId="LiveId" clId="{CA837233-95B9-4ECE-AEC7-F6365BBBACED}" dt="2021-10-07T20:25:23.102" v="4440" actId="478"/>
          <ac:spMkLst>
            <pc:docMk/>
            <pc:sldMk cId="0" sldId="491"/>
            <ac:spMk id="9" creationId="{2DF77EFA-89A7-4D26-86A5-EF949B179B2C}"/>
          </ac:spMkLst>
        </pc:spChg>
        <pc:graphicFrameChg chg="del">
          <ac:chgData name="veronica bashian" userId="23daa29cce4e5f50" providerId="LiveId" clId="{CA837233-95B9-4ECE-AEC7-F6365BBBACED}" dt="2021-10-07T20:25:04.950" v="4436" actId="478"/>
          <ac:graphicFrameMkLst>
            <pc:docMk/>
            <pc:sldMk cId="0" sldId="491"/>
            <ac:graphicFrameMk id="4" creationId="{00000000-0000-0000-0000-000000000000}"/>
          </ac:graphicFrameMkLst>
        </pc:graphicFrameChg>
        <pc:picChg chg="add mod">
          <ac:chgData name="veronica bashian" userId="23daa29cce4e5f50" providerId="LiveId" clId="{CA837233-95B9-4ECE-AEC7-F6365BBBACED}" dt="2021-10-07T20:25:54.906" v="4445" actId="1076"/>
          <ac:picMkLst>
            <pc:docMk/>
            <pc:sldMk cId="0" sldId="491"/>
            <ac:picMk id="11" creationId="{801A16FE-CCAD-430D-ACF1-4C703B9C0117}"/>
          </ac:picMkLst>
        </pc:picChg>
      </pc:sldChg>
      <pc:sldChg chg="addSp delSp modSp mod modNotesTx">
        <pc:chgData name="veronica bashian" userId="23daa29cce4e5f50" providerId="LiveId" clId="{CA837233-95B9-4ECE-AEC7-F6365BBBACED}" dt="2021-10-07T20:37:09.654" v="4468" actId="114"/>
        <pc:sldMkLst>
          <pc:docMk/>
          <pc:sldMk cId="0" sldId="493"/>
        </pc:sldMkLst>
        <pc:spChg chg="del">
          <ac:chgData name="veronica bashian" userId="23daa29cce4e5f50" providerId="LiveId" clId="{CA837233-95B9-4ECE-AEC7-F6365BBBACED}" dt="2021-10-07T20:33:00.928" v="4456" actId="478"/>
          <ac:spMkLst>
            <pc:docMk/>
            <pc:sldMk cId="0" sldId="493"/>
            <ac:spMk id="3" creationId="{00000000-0000-0000-0000-000000000000}"/>
          </ac:spMkLst>
        </pc:spChg>
        <pc:spChg chg="add del mod">
          <ac:chgData name="veronica bashian" userId="23daa29cce4e5f50" providerId="LiveId" clId="{CA837233-95B9-4ECE-AEC7-F6365BBBACED}" dt="2021-10-07T20:33:04.601" v="4457" actId="478"/>
          <ac:spMkLst>
            <pc:docMk/>
            <pc:sldMk cId="0" sldId="493"/>
            <ac:spMk id="6" creationId="{C7B136CD-FCBB-438A-9638-B452258B95BA}"/>
          </ac:spMkLst>
        </pc:spChg>
        <pc:picChg chg="del">
          <ac:chgData name="veronica bashian" userId="23daa29cce4e5f50" providerId="LiveId" clId="{CA837233-95B9-4ECE-AEC7-F6365BBBACED}" dt="2021-10-07T20:32:57.074" v="4455" actId="478"/>
          <ac:picMkLst>
            <pc:docMk/>
            <pc:sldMk cId="0" sldId="493"/>
            <ac:picMk id="4" creationId="{00000000-0000-0000-0000-000000000000}"/>
          </ac:picMkLst>
        </pc:picChg>
        <pc:picChg chg="add mod">
          <ac:chgData name="veronica bashian" userId="23daa29cce4e5f50" providerId="LiveId" clId="{CA837233-95B9-4ECE-AEC7-F6365BBBACED}" dt="2021-10-07T20:33:27.024" v="4460" actId="1076"/>
          <ac:picMkLst>
            <pc:docMk/>
            <pc:sldMk cId="0" sldId="493"/>
            <ac:picMk id="8" creationId="{E5854AEF-E790-45B4-BB54-D548FB900B4C}"/>
          </ac:picMkLst>
        </pc:picChg>
      </pc:sldChg>
      <pc:sldChg chg="del">
        <pc:chgData name="veronica bashian" userId="23daa29cce4e5f50" providerId="LiveId" clId="{CA837233-95B9-4ECE-AEC7-F6365BBBACED}" dt="2021-10-07T12:22:58.372" v="3452" actId="2696"/>
        <pc:sldMkLst>
          <pc:docMk/>
          <pc:sldMk cId="1180889052" sldId="494"/>
        </pc:sldMkLst>
        <pc:spChg chg="mod">
          <ac:chgData name="veronica bashian" userId="23daa29cce4e5f50" providerId="LiveId" clId="{CA837233-95B9-4ECE-AEC7-F6365BBBACED}" dt="2021-10-07T20:22:13.876" v="4337" actId="6549"/>
          <ac:spMkLst>
            <pc:docMk/>
            <pc:sldMk cId="1180889052" sldId="494"/>
            <ac:spMk id="2" creationId="{00000000-0000-0000-0000-000000000000}"/>
          </ac:spMkLst>
        </pc:spChg>
      </pc:sldChg>
      <pc:sldChg chg="addSp delSp modSp add mod modNotesTx">
        <pc:chgData name="veronica bashian" userId="23daa29cce4e5f50" providerId="LiveId" clId="{CA837233-95B9-4ECE-AEC7-F6365BBBACED}" dt="2021-10-07T20:22:20.317" v="4340" actId="6549"/>
        <pc:sldMkLst>
          <pc:docMk/>
          <pc:sldMk cId="885536415" sldId="495"/>
        </pc:sldMkLst>
        <pc:spChg chg="mod">
          <ac:chgData name="veronica bashian" userId="23daa29cce4e5f50" providerId="LiveId" clId="{CA837233-95B9-4ECE-AEC7-F6365BBBACED}" dt="2021-10-07T20:22:20.317" v="4340" actId="6549"/>
          <ac:spMkLst>
            <pc:docMk/>
            <pc:sldMk cId="885536415" sldId="495"/>
            <ac:spMk id="2" creationId="{00000000-0000-0000-0000-000000000000}"/>
          </ac:spMkLst>
        </pc:spChg>
        <pc:spChg chg="del">
          <ac:chgData name="veronica bashian" userId="23daa29cce4e5f50" providerId="LiveId" clId="{CA837233-95B9-4ECE-AEC7-F6365BBBACED}" dt="2021-10-07T12:27:02.243" v="3569" actId="478"/>
          <ac:spMkLst>
            <pc:docMk/>
            <pc:sldMk cId="885536415" sldId="495"/>
            <ac:spMk id="3" creationId="{00000000-0000-0000-0000-000000000000}"/>
          </ac:spMkLst>
        </pc:spChg>
        <pc:spChg chg="add del mod">
          <ac:chgData name="veronica bashian" userId="23daa29cce4e5f50" providerId="LiveId" clId="{CA837233-95B9-4ECE-AEC7-F6365BBBACED}" dt="2021-10-07T12:27:05.410" v="3570" actId="478"/>
          <ac:spMkLst>
            <pc:docMk/>
            <pc:sldMk cId="885536415" sldId="495"/>
            <ac:spMk id="6" creationId="{8C7674EF-5F33-440E-8973-7060A81E3B6F}"/>
          </ac:spMkLst>
        </pc:spChg>
        <pc:picChg chg="del">
          <ac:chgData name="veronica bashian" userId="23daa29cce4e5f50" providerId="LiveId" clId="{CA837233-95B9-4ECE-AEC7-F6365BBBACED}" dt="2021-10-07T12:27:08.458" v="3571" actId="478"/>
          <ac:picMkLst>
            <pc:docMk/>
            <pc:sldMk cId="885536415" sldId="495"/>
            <ac:picMk id="4" creationId="{00000000-0000-0000-0000-000000000000}"/>
          </ac:picMkLst>
        </pc:picChg>
        <pc:picChg chg="add mod">
          <ac:chgData name="veronica bashian" userId="23daa29cce4e5f50" providerId="LiveId" clId="{CA837233-95B9-4ECE-AEC7-F6365BBBACED}" dt="2021-10-07T19:00:22.389" v="3578" actId="1076"/>
          <ac:picMkLst>
            <pc:docMk/>
            <pc:sldMk cId="885536415" sldId="495"/>
            <ac:picMk id="8" creationId="{0F51C4C8-26E6-41DB-A4C3-FA4AE0DC5D95}"/>
          </ac:picMkLst>
        </pc:picChg>
      </pc:sldChg>
      <pc:sldChg chg="del">
        <pc:chgData name="veronica bashian" userId="23daa29cce4e5f50" providerId="LiveId" clId="{CA837233-95B9-4ECE-AEC7-F6365BBBACED}" dt="2021-10-07T12:22:58.372" v="3452" actId="2696"/>
        <pc:sldMkLst>
          <pc:docMk/>
          <pc:sldMk cId="0" sldId="496"/>
        </pc:sldMkLst>
      </pc:sldChg>
      <pc:sldChg chg="add del">
        <pc:chgData name="veronica bashian" userId="23daa29cce4e5f50" providerId="LiveId" clId="{CA837233-95B9-4ECE-AEC7-F6365BBBACED}" dt="2021-10-08T06:27:40.826" v="4580" actId="47"/>
        <pc:sldMkLst>
          <pc:docMk/>
          <pc:sldMk cId="2985027899" sldId="496"/>
        </pc:sldMkLst>
      </pc:sldChg>
      <pc:sldChg chg="add del">
        <pc:chgData name="veronica bashian" userId="23daa29cce4e5f50" providerId="LiveId" clId="{CA837233-95B9-4ECE-AEC7-F6365BBBACED}" dt="2021-10-07T20:20:47.458" v="4333" actId="2696"/>
        <pc:sldMkLst>
          <pc:docMk/>
          <pc:sldMk cId="3901030566" sldId="496"/>
        </pc:sldMkLst>
      </pc:sldChg>
      <pc:sldChg chg="del">
        <pc:chgData name="veronica bashian" userId="23daa29cce4e5f50" providerId="LiveId" clId="{CA837233-95B9-4ECE-AEC7-F6365BBBACED}" dt="2021-10-07T20:40:08.552" v="4469" actId="47"/>
        <pc:sldMkLst>
          <pc:docMk/>
          <pc:sldMk cId="0" sldId="497"/>
        </pc:sldMkLst>
      </pc:sldChg>
      <pc:sldChg chg="del">
        <pc:chgData name="veronica bashian" userId="23daa29cce4e5f50" providerId="LiveId" clId="{CA837233-95B9-4ECE-AEC7-F6365BBBACED}" dt="2021-10-07T20:40:12.577" v="4470" actId="47"/>
        <pc:sldMkLst>
          <pc:docMk/>
          <pc:sldMk cId="0" sldId="498"/>
        </pc:sldMkLst>
      </pc:sldChg>
      <pc:sldChg chg="del">
        <pc:chgData name="veronica bashian" userId="23daa29cce4e5f50" providerId="LiveId" clId="{CA837233-95B9-4ECE-AEC7-F6365BBBACED}" dt="2021-10-07T20:40:25.454" v="4471" actId="47"/>
        <pc:sldMkLst>
          <pc:docMk/>
          <pc:sldMk cId="0" sldId="499"/>
        </pc:sldMkLst>
      </pc:sldChg>
      <pc:sldChg chg="addSp delSp modSp mod">
        <pc:chgData name="veronica bashian" userId="23daa29cce4e5f50" providerId="LiveId" clId="{CA837233-95B9-4ECE-AEC7-F6365BBBACED}" dt="2021-10-07T20:42:04.288" v="4496" actId="1076"/>
        <pc:sldMkLst>
          <pc:docMk/>
          <pc:sldMk cId="0" sldId="500"/>
        </pc:sldMkLst>
        <pc:spChg chg="mod">
          <ac:chgData name="veronica bashian" userId="23daa29cce4e5f50" providerId="LiveId" clId="{CA837233-95B9-4ECE-AEC7-F6365BBBACED}" dt="2021-10-07T20:41:10.217" v="4489" actId="6549"/>
          <ac:spMkLst>
            <pc:docMk/>
            <pc:sldMk cId="0" sldId="500"/>
            <ac:spMk id="2" creationId="{00000000-0000-0000-0000-000000000000}"/>
          </ac:spMkLst>
        </pc:spChg>
        <pc:spChg chg="del mod">
          <ac:chgData name="veronica bashian" userId="23daa29cce4e5f50" providerId="LiveId" clId="{CA837233-95B9-4ECE-AEC7-F6365BBBACED}" dt="2021-10-07T20:41:17.723" v="4491" actId="478"/>
          <ac:spMkLst>
            <pc:docMk/>
            <pc:sldMk cId="0" sldId="500"/>
            <ac:spMk id="3" creationId="{00000000-0000-0000-0000-000000000000}"/>
          </ac:spMkLst>
        </pc:spChg>
        <pc:spChg chg="add del mod">
          <ac:chgData name="veronica bashian" userId="23daa29cce4e5f50" providerId="LiveId" clId="{CA837233-95B9-4ECE-AEC7-F6365BBBACED}" dt="2021-10-07T20:41:29.804" v="4492" actId="478"/>
          <ac:spMkLst>
            <pc:docMk/>
            <pc:sldMk cId="0" sldId="500"/>
            <ac:spMk id="6" creationId="{C36A33DC-B8F9-40BC-B079-B77C20A6FC99}"/>
          </ac:spMkLst>
        </pc:spChg>
        <pc:picChg chg="del">
          <ac:chgData name="veronica bashian" userId="23daa29cce4e5f50" providerId="LiveId" clId="{CA837233-95B9-4ECE-AEC7-F6365BBBACED}" dt="2021-10-07T20:41:31.174" v="4493" actId="478"/>
          <ac:picMkLst>
            <pc:docMk/>
            <pc:sldMk cId="0" sldId="500"/>
            <ac:picMk id="4" creationId="{00000000-0000-0000-0000-000000000000}"/>
          </ac:picMkLst>
        </pc:picChg>
        <pc:picChg chg="add mod">
          <ac:chgData name="veronica bashian" userId="23daa29cce4e5f50" providerId="LiveId" clId="{CA837233-95B9-4ECE-AEC7-F6365BBBACED}" dt="2021-10-07T20:42:04.288" v="4496" actId="1076"/>
          <ac:picMkLst>
            <pc:docMk/>
            <pc:sldMk cId="0" sldId="500"/>
            <ac:picMk id="8" creationId="{EE17F291-6635-4A9C-B27C-71066C4B3ECF}"/>
          </ac:picMkLst>
        </pc:picChg>
      </pc:sldChg>
      <pc:sldChg chg="modSp mod modNotes modNotesTx">
        <pc:chgData name="veronica bashian" userId="23daa29cce4e5f50" providerId="LiveId" clId="{CA837233-95B9-4ECE-AEC7-F6365BBBACED}" dt="2021-10-08T07:05:18.992" v="5284" actId="12"/>
        <pc:sldMkLst>
          <pc:docMk/>
          <pc:sldMk cId="0" sldId="501"/>
        </pc:sldMkLst>
        <pc:spChg chg="mod">
          <ac:chgData name="veronica bashian" userId="23daa29cce4e5f50" providerId="LiveId" clId="{CA837233-95B9-4ECE-AEC7-F6365BBBACED}" dt="2021-10-08T06:28:50.823" v="4615" actId="6549"/>
          <ac:spMkLst>
            <pc:docMk/>
            <pc:sldMk cId="0" sldId="501"/>
            <ac:spMk id="2" creationId="{00000000-0000-0000-0000-000000000000}"/>
          </ac:spMkLst>
        </pc:spChg>
        <pc:spChg chg="mod">
          <ac:chgData name="veronica bashian" userId="23daa29cce4e5f50" providerId="LiveId" clId="{CA837233-95B9-4ECE-AEC7-F6365BBBACED}" dt="2021-10-07T20:45:36.691" v="4511" actId="21"/>
          <ac:spMkLst>
            <pc:docMk/>
            <pc:sldMk cId="0" sldId="501"/>
            <ac:spMk id="3" creationId="{00000000-0000-0000-0000-000000000000}"/>
          </ac:spMkLst>
        </pc:spChg>
      </pc:sldChg>
      <pc:sldChg chg="modSp mod modNotesTx">
        <pc:chgData name="veronica bashian" userId="23daa29cce4e5f50" providerId="LiveId" clId="{CA837233-95B9-4ECE-AEC7-F6365BBBACED}" dt="2021-10-08T07:05:51.626" v="5287" actId="6549"/>
        <pc:sldMkLst>
          <pc:docMk/>
          <pc:sldMk cId="0" sldId="502"/>
        </pc:sldMkLst>
        <pc:spChg chg="mod">
          <ac:chgData name="veronica bashian" userId="23daa29cce4e5f50" providerId="LiveId" clId="{CA837233-95B9-4ECE-AEC7-F6365BBBACED}" dt="2021-10-08T06:28:44.684" v="4613" actId="6549"/>
          <ac:spMkLst>
            <pc:docMk/>
            <pc:sldMk cId="0" sldId="502"/>
            <ac:spMk id="2" creationId="{00000000-0000-0000-0000-000000000000}"/>
          </ac:spMkLst>
        </pc:spChg>
        <pc:spChg chg="mod">
          <ac:chgData name="veronica bashian" userId="23daa29cce4e5f50" providerId="LiveId" clId="{CA837233-95B9-4ECE-AEC7-F6365BBBACED}" dt="2021-10-07T20:47:06.739" v="4522" actId="6549"/>
          <ac:spMkLst>
            <pc:docMk/>
            <pc:sldMk cId="0" sldId="502"/>
            <ac:spMk id="3" creationId="{00000000-0000-0000-0000-000000000000}"/>
          </ac:spMkLst>
        </pc:spChg>
      </pc:sldChg>
      <pc:sldChg chg="addSp delSp modSp mod ord modNotesTx">
        <pc:chgData name="veronica bashian" userId="23daa29cce4e5f50" providerId="LiveId" clId="{CA837233-95B9-4ECE-AEC7-F6365BBBACED}" dt="2021-10-07T20:23:34.655" v="4422" actId="6549"/>
        <pc:sldMkLst>
          <pc:docMk/>
          <pc:sldMk cId="3084896760" sldId="505"/>
        </pc:sldMkLst>
        <pc:spChg chg="mod">
          <ac:chgData name="veronica bashian" userId="23daa29cce4e5f50" providerId="LiveId" clId="{CA837233-95B9-4ECE-AEC7-F6365BBBACED}" dt="2021-10-07T20:23:34.655" v="4422" actId="6549"/>
          <ac:spMkLst>
            <pc:docMk/>
            <pc:sldMk cId="3084896760" sldId="505"/>
            <ac:spMk id="2" creationId="{00000000-0000-0000-0000-000000000000}"/>
          </ac:spMkLst>
        </pc:spChg>
        <pc:spChg chg="del">
          <ac:chgData name="veronica bashian" userId="23daa29cce4e5f50" providerId="LiveId" clId="{CA837233-95B9-4ECE-AEC7-F6365BBBACED}" dt="2021-10-07T20:14:27.165" v="4304" actId="478"/>
          <ac:spMkLst>
            <pc:docMk/>
            <pc:sldMk cId="3084896760" sldId="505"/>
            <ac:spMk id="3" creationId="{00000000-0000-0000-0000-000000000000}"/>
          </ac:spMkLst>
        </pc:spChg>
        <pc:spChg chg="del">
          <ac:chgData name="veronica bashian" userId="23daa29cce4e5f50" providerId="LiveId" clId="{CA837233-95B9-4ECE-AEC7-F6365BBBACED}" dt="2021-10-07T20:14:34.406" v="4306" actId="478"/>
          <ac:spMkLst>
            <pc:docMk/>
            <pc:sldMk cId="3084896760" sldId="505"/>
            <ac:spMk id="4" creationId="{00000000-0000-0000-0000-000000000000}"/>
          </ac:spMkLst>
        </pc:spChg>
        <pc:spChg chg="add del mod">
          <ac:chgData name="veronica bashian" userId="23daa29cce4e5f50" providerId="LiveId" clId="{CA837233-95B9-4ECE-AEC7-F6365BBBACED}" dt="2021-10-07T20:14:30.908" v="4305" actId="478"/>
          <ac:spMkLst>
            <pc:docMk/>
            <pc:sldMk cId="3084896760" sldId="505"/>
            <ac:spMk id="7" creationId="{D8C41F57-571D-4EDD-A62C-B18C2CCC3BE9}"/>
          </ac:spMkLst>
        </pc:spChg>
        <pc:spChg chg="add del mod">
          <ac:chgData name="veronica bashian" userId="23daa29cce4e5f50" providerId="LiveId" clId="{CA837233-95B9-4ECE-AEC7-F6365BBBACED}" dt="2021-10-07T20:14:37.426" v="4307" actId="478"/>
          <ac:spMkLst>
            <pc:docMk/>
            <pc:sldMk cId="3084896760" sldId="505"/>
            <ac:spMk id="9" creationId="{365D5E99-27FF-449D-97C8-F605A5B946EE}"/>
          </ac:spMkLst>
        </pc:spChg>
        <pc:picChg chg="del">
          <ac:chgData name="veronica bashian" userId="23daa29cce4e5f50" providerId="LiveId" clId="{CA837233-95B9-4ECE-AEC7-F6365BBBACED}" dt="2021-10-07T20:14:23.607" v="4303" actId="478"/>
          <ac:picMkLst>
            <pc:docMk/>
            <pc:sldMk cId="3084896760" sldId="505"/>
            <ac:picMk id="5" creationId="{00000000-0000-0000-0000-000000000000}"/>
          </ac:picMkLst>
        </pc:picChg>
        <pc:picChg chg="add mod">
          <ac:chgData name="veronica bashian" userId="23daa29cce4e5f50" providerId="LiveId" clId="{CA837233-95B9-4ECE-AEC7-F6365BBBACED}" dt="2021-10-07T20:15:07.004" v="4310" actId="1076"/>
          <ac:picMkLst>
            <pc:docMk/>
            <pc:sldMk cId="3084896760" sldId="505"/>
            <ac:picMk id="11" creationId="{FCB6A287-1822-4D47-A6B2-E000173EADB3}"/>
          </ac:picMkLst>
        </pc:picChg>
      </pc:sldChg>
      <pc:sldChg chg="modSp mod modNotes">
        <pc:chgData name="veronica bashian" userId="23daa29cce4e5f50" providerId="LiveId" clId="{CA837233-95B9-4ECE-AEC7-F6365BBBACED}" dt="2021-10-01T08:12:47.484" v="777" actId="6549"/>
        <pc:sldMkLst>
          <pc:docMk/>
          <pc:sldMk cId="2765981185" sldId="506"/>
        </pc:sldMkLst>
        <pc:spChg chg="mod">
          <ac:chgData name="veronica bashian" userId="23daa29cce4e5f50" providerId="LiveId" clId="{CA837233-95B9-4ECE-AEC7-F6365BBBACED}" dt="2021-10-01T08:11:15.971" v="656" actId="6549"/>
          <ac:spMkLst>
            <pc:docMk/>
            <pc:sldMk cId="2765981185" sldId="506"/>
            <ac:spMk id="3" creationId="{00000000-0000-0000-0000-000000000000}"/>
          </ac:spMkLst>
        </pc:spChg>
      </pc:sldChg>
      <pc:sldChg chg="del">
        <pc:chgData name="veronica bashian" userId="23daa29cce4e5f50" providerId="LiveId" clId="{CA837233-95B9-4ECE-AEC7-F6365BBBACED}" dt="2021-10-01T08:02:52.528" v="26" actId="47"/>
        <pc:sldMkLst>
          <pc:docMk/>
          <pc:sldMk cId="2388718677" sldId="509"/>
        </pc:sldMkLst>
      </pc:sldChg>
      <pc:sldChg chg="modSp add mod">
        <pc:chgData name="veronica bashian" userId="23daa29cce4e5f50" providerId="LiveId" clId="{CA837233-95B9-4ECE-AEC7-F6365BBBACED}" dt="2021-10-01T08:02:45.895" v="25" actId="20577"/>
        <pc:sldMkLst>
          <pc:docMk/>
          <pc:sldMk cId="0" sldId="512"/>
        </pc:sldMkLst>
        <pc:spChg chg="mod">
          <ac:chgData name="veronica bashian" userId="23daa29cce4e5f50" providerId="LiveId" clId="{CA837233-95B9-4ECE-AEC7-F6365BBBACED}" dt="2021-10-01T08:02:37.734" v="6" actId="20577"/>
          <ac:spMkLst>
            <pc:docMk/>
            <pc:sldMk cId="0" sldId="512"/>
            <ac:spMk id="4" creationId="{00000000-0000-0000-0000-000000000000}"/>
          </ac:spMkLst>
        </pc:spChg>
        <pc:spChg chg="mod">
          <ac:chgData name="veronica bashian" userId="23daa29cce4e5f50" providerId="LiveId" clId="{CA837233-95B9-4ECE-AEC7-F6365BBBACED}" dt="2021-10-01T08:02:45.895" v="25" actId="20577"/>
          <ac:spMkLst>
            <pc:docMk/>
            <pc:sldMk cId="0" sldId="512"/>
            <ac:spMk id="5" creationId="{00000000-0000-0000-0000-000000000000}"/>
          </ac:spMkLst>
        </pc:spChg>
      </pc:sldChg>
      <pc:sldChg chg="modSp add mod modNotesTx">
        <pc:chgData name="veronica bashian" userId="23daa29cce4e5f50" providerId="LiveId" clId="{CA837233-95B9-4ECE-AEC7-F6365BBBACED}" dt="2021-10-07T08:33:18.668" v="3364" actId="20577"/>
        <pc:sldMkLst>
          <pc:docMk/>
          <pc:sldMk cId="3977853229" sldId="513"/>
        </pc:sldMkLst>
        <pc:spChg chg="mod">
          <ac:chgData name="veronica bashian" userId="23daa29cce4e5f50" providerId="LiveId" clId="{CA837233-95B9-4ECE-AEC7-F6365BBBACED}" dt="2021-10-06T21:49:40.426" v="2720" actId="6549"/>
          <ac:spMkLst>
            <pc:docMk/>
            <pc:sldMk cId="3977853229" sldId="513"/>
            <ac:spMk id="2" creationId="{00000000-0000-0000-0000-000000000000}"/>
          </ac:spMkLst>
        </pc:spChg>
        <pc:spChg chg="mod">
          <ac:chgData name="veronica bashian" userId="23daa29cce4e5f50" providerId="LiveId" clId="{CA837233-95B9-4ECE-AEC7-F6365BBBACED}" dt="2021-10-07T08:33:18.668" v="3364" actId="20577"/>
          <ac:spMkLst>
            <pc:docMk/>
            <pc:sldMk cId="3977853229" sldId="513"/>
            <ac:spMk id="3" creationId="{00000000-0000-0000-0000-000000000000}"/>
          </ac:spMkLst>
        </pc:spChg>
      </pc:sldChg>
      <pc:sldChg chg="modSp add mod modNotesTx">
        <pc:chgData name="veronica bashian" userId="23daa29cce4e5f50" providerId="LiveId" clId="{CA837233-95B9-4ECE-AEC7-F6365BBBACED}" dt="2021-10-07T08:35:26.351" v="3394" actId="6549"/>
        <pc:sldMkLst>
          <pc:docMk/>
          <pc:sldMk cId="4003339942" sldId="514"/>
        </pc:sldMkLst>
        <pc:spChg chg="mod">
          <ac:chgData name="veronica bashian" userId="23daa29cce4e5f50" providerId="LiveId" clId="{CA837233-95B9-4ECE-AEC7-F6365BBBACED}" dt="2021-10-06T21:49:33.482" v="2718" actId="20577"/>
          <ac:spMkLst>
            <pc:docMk/>
            <pc:sldMk cId="4003339942" sldId="514"/>
            <ac:spMk id="2" creationId="{00000000-0000-0000-0000-000000000000}"/>
          </ac:spMkLst>
        </pc:spChg>
        <pc:spChg chg="mod">
          <ac:chgData name="veronica bashian" userId="23daa29cce4e5f50" providerId="LiveId" clId="{CA837233-95B9-4ECE-AEC7-F6365BBBACED}" dt="2021-10-07T08:35:26.351" v="3394" actId="6549"/>
          <ac:spMkLst>
            <pc:docMk/>
            <pc:sldMk cId="4003339942" sldId="514"/>
            <ac:spMk id="3" creationId="{00000000-0000-0000-0000-000000000000}"/>
          </ac:spMkLst>
        </pc:spChg>
      </pc:sldChg>
      <pc:sldChg chg="modSp add mod modNotes modNotesTx">
        <pc:chgData name="veronica bashian" userId="23daa29cce4e5f50" providerId="LiveId" clId="{CA837233-95B9-4ECE-AEC7-F6365BBBACED}" dt="2021-10-08T07:02:14.201" v="5172" actId="2711"/>
        <pc:sldMkLst>
          <pc:docMk/>
          <pc:sldMk cId="2239441638" sldId="515"/>
        </pc:sldMkLst>
        <pc:spChg chg="mod">
          <ac:chgData name="veronica bashian" userId="23daa29cce4e5f50" providerId="LiveId" clId="{CA837233-95B9-4ECE-AEC7-F6365BBBACED}" dt="2021-10-07T20:22:26.657" v="4343" actId="6549"/>
          <ac:spMkLst>
            <pc:docMk/>
            <pc:sldMk cId="2239441638" sldId="515"/>
            <ac:spMk id="2" creationId="{00000000-0000-0000-0000-000000000000}"/>
          </ac:spMkLst>
        </pc:spChg>
        <pc:spChg chg="mod">
          <ac:chgData name="veronica bashian" userId="23daa29cce4e5f50" providerId="LiveId" clId="{CA837233-95B9-4ECE-AEC7-F6365BBBACED}" dt="2021-10-08T06:45:17.867" v="4623" actId="20577"/>
          <ac:spMkLst>
            <pc:docMk/>
            <pc:sldMk cId="2239441638" sldId="515"/>
            <ac:spMk id="3" creationId="{00000000-0000-0000-0000-000000000000}"/>
          </ac:spMkLst>
        </pc:spChg>
      </pc:sldChg>
      <pc:sldChg chg="modSp add mod modNotes modNotesTx">
        <pc:chgData name="veronica bashian" userId="23daa29cce4e5f50" providerId="LiveId" clId="{CA837233-95B9-4ECE-AEC7-F6365BBBACED}" dt="2021-10-08T07:02:41.679" v="5173" actId="20577"/>
        <pc:sldMkLst>
          <pc:docMk/>
          <pc:sldMk cId="1526375468" sldId="516"/>
        </pc:sldMkLst>
        <pc:spChg chg="mod">
          <ac:chgData name="veronica bashian" userId="23daa29cce4e5f50" providerId="LiveId" clId="{CA837233-95B9-4ECE-AEC7-F6365BBBACED}" dt="2021-10-07T20:22:38.808" v="4356" actId="6549"/>
          <ac:spMkLst>
            <pc:docMk/>
            <pc:sldMk cId="1526375468" sldId="516"/>
            <ac:spMk id="2" creationId="{00000000-0000-0000-0000-000000000000}"/>
          </ac:spMkLst>
        </pc:spChg>
        <pc:spChg chg="mod">
          <ac:chgData name="veronica bashian" userId="23daa29cce4e5f50" providerId="LiveId" clId="{CA837233-95B9-4ECE-AEC7-F6365BBBACED}" dt="2021-10-08T06:44:52.644" v="4618" actId="20577"/>
          <ac:spMkLst>
            <pc:docMk/>
            <pc:sldMk cId="1526375468" sldId="516"/>
            <ac:spMk id="3" creationId="{00000000-0000-0000-0000-000000000000}"/>
          </ac:spMkLst>
        </pc:spChg>
      </pc:sldChg>
      <pc:sldChg chg="add del">
        <pc:chgData name="veronica bashian" userId="23daa29cce4e5f50" providerId="LiveId" clId="{CA837233-95B9-4ECE-AEC7-F6365BBBACED}" dt="2021-10-08T06:27:38.521" v="4579" actId="47"/>
        <pc:sldMkLst>
          <pc:docMk/>
          <pc:sldMk cId="1087993863" sldId="517"/>
        </pc:sldMkLst>
      </pc:sldChg>
      <pc:sldChg chg="add del">
        <pc:chgData name="veronica bashian" userId="23daa29cce4e5f50" providerId="LiveId" clId="{CA837233-95B9-4ECE-AEC7-F6365BBBACED}" dt="2021-10-07T20:20:47.458" v="4333" actId="2696"/>
        <pc:sldMkLst>
          <pc:docMk/>
          <pc:sldMk cId="4291840150" sldId="517"/>
        </pc:sldMkLst>
      </pc:sldChg>
      <pc:sldChg chg="addSp delSp modSp add mod ord modNotes modNotesTx">
        <pc:chgData name="veronica bashian" userId="23daa29cce4e5f50" providerId="LiveId" clId="{CA837233-95B9-4ECE-AEC7-F6365BBBACED}" dt="2021-10-08T07:03:03.947" v="5175" actId="20577"/>
        <pc:sldMkLst>
          <pc:docMk/>
          <pc:sldMk cId="3972285435" sldId="518"/>
        </pc:sldMkLst>
        <pc:spChg chg="mod">
          <ac:chgData name="veronica bashian" userId="23daa29cce4e5f50" providerId="LiveId" clId="{CA837233-95B9-4ECE-AEC7-F6365BBBACED}" dt="2021-10-07T20:23:14.307" v="4395" actId="6549"/>
          <ac:spMkLst>
            <pc:docMk/>
            <pc:sldMk cId="3972285435" sldId="518"/>
            <ac:spMk id="2" creationId="{00000000-0000-0000-0000-000000000000}"/>
          </ac:spMkLst>
        </pc:spChg>
        <pc:spChg chg="del">
          <ac:chgData name="veronica bashian" userId="23daa29cce4e5f50" providerId="LiveId" clId="{CA837233-95B9-4ECE-AEC7-F6365BBBACED}" dt="2021-10-07T19:46:53.732" v="4130" actId="478"/>
          <ac:spMkLst>
            <pc:docMk/>
            <pc:sldMk cId="3972285435" sldId="518"/>
            <ac:spMk id="3" creationId="{00000000-0000-0000-0000-000000000000}"/>
          </ac:spMkLst>
        </pc:spChg>
        <pc:spChg chg="add del mod">
          <ac:chgData name="veronica bashian" userId="23daa29cce4e5f50" providerId="LiveId" clId="{CA837233-95B9-4ECE-AEC7-F6365BBBACED}" dt="2021-10-07T19:46:56.660" v="4131" actId="478"/>
          <ac:spMkLst>
            <pc:docMk/>
            <pc:sldMk cId="3972285435" sldId="518"/>
            <ac:spMk id="6" creationId="{240A74AD-AC8D-44C0-AB9E-B1BAAED1612C}"/>
          </ac:spMkLst>
        </pc:spChg>
        <pc:picChg chg="del">
          <ac:chgData name="veronica bashian" userId="23daa29cce4e5f50" providerId="LiveId" clId="{CA837233-95B9-4ECE-AEC7-F6365BBBACED}" dt="2021-10-07T19:46:48.378" v="4129" actId="478"/>
          <ac:picMkLst>
            <pc:docMk/>
            <pc:sldMk cId="3972285435" sldId="518"/>
            <ac:picMk id="4" creationId="{00000000-0000-0000-0000-000000000000}"/>
          </ac:picMkLst>
        </pc:picChg>
        <pc:picChg chg="add del mod">
          <ac:chgData name="veronica bashian" userId="23daa29cce4e5f50" providerId="LiveId" clId="{CA837233-95B9-4ECE-AEC7-F6365BBBACED}" dt="2021-10-07T19:48:50.286" v="4137" actId="22"/>
          <ac:picMkLst>
            <pc:docMk/>
            <pc:sldMk cId="3972285435" sldId="518"/>
            <ac:picMk id="8" creationId="{56C50408-EC2C-4F60-9A5E-ABC8B0669207}"/>
          </ac:picMkLst>
        </pc:picChg>
        <pc:picChg chg="add del mod">
          <ac:chgData name="veronica bashian" userId="23daa29cce4e5f50" providerId="LiveId" clId="{CA837233-95B9-4ECE-AEC7-F6365BBBACED}" dt="2021-10-08T06:47:04.295" v="4624" actId="478"/>
          <ac:picMkLst>
            <pc:docMk/>
            <pc:sldMk cId="3972285435" sldId="518"/>
            <ac:picMk id="10" creationId="{7D4B091A-46D9-44BE-B198-CABE43292A2E}"/>
          </ac:picMkLst>
        </pc:picChg>
        <pc:picChg chg="add mod">
          <ac:chgData name="veronica bashian" userId="23daa29cce4e5f50" providerId="LiveId" clId="{CA837233-95B9-4ECE-AEC7-F6365BBBACED}" dt="2021-10-08T06:47:15.582" v="4629" actId="1076"/>
          <ac:picMkLst>
            <pc:docMk/>
            <pc:sldMk cId="3972285435" sldId="518"/>
            <ac:picMk id="12" creationId="{DB2C0EA8-29B4-4DA5-A39F-F024CAB89C49}"/>
          </ac:picMkLst>
        </pc:picChg>
      </pc:sldChg>
      <pc:sldChg chg="modSp add mod modNotesTx">
        <pc:chgData name="veronica bashian" userId="23daa29cce4e5f50" providerId="LiveId" clId="{CA837233-95B9-4ECE-AEC7-F6365BBBACED}" dt="2021-10-07T20:22:48.667" v="4369" actId="6549"/>
        <pc:sldMkLst>
          <pc:docMk/>
          <pc:sldMk cId="453437214" sldId="519"/>
        </pc:sldMkLst>
        <pc:spChg chg="mod">
          <ac:chgData name="veronica bashian" userId="23daa29cce4e5f50" providerId="LiveId" clId="{CA837233-95B9-4ECE-AEC7-F6365BBBACED}" dt="2021-10-07T20:22:48.667" v="4369" actId="6549"/>
          <ac:spMkLst>
            <pc:docMk/>
            <pc:sldMk cId="453437214" sldId="519"/>
            <ac:spMk id="2" creationId="{00000000-0000-0000-0000-000000000000}"/>
          </ac:spMkLst>
        </pc:spChg>
        <pc:spChg chg="mod">
          <ac:chgData name="veronica bashian" userId="23daa29cce4e5f50" providerId="LiveId" clId="{CA837233-95B9-4ECE-AEC7-F6365BBBACED}" dt="2021-10-07T19:28:02.501" v="3900" actId="20577"/>
          <ac:spMkLst>
            <pc:docMk/>
            <pc:sldMk cId="453437214" sldId="519"/>
            <ac:spMk id="3" creationId="{00000000-0000-0000-0000-000000000000}"/>
          </ac:spMkLst>
        </pc:spChg>
      </pc:sldChg>
      <pc:sldChg chg="modSp add mod modNotesTx">
        <pc:chgData name="veronica bashian" userId="23daa29cce4e5f50" providerId="LiveId" clId="{CA837233-95B9-4ECE-AEC7-F6365BBBACED}" dt="2021-10-07T20:23:03.208" v="4382" actId="6549"/>
        <pc:sldMkLst>
          <pc:docMk/>
          <pc:sldMk cId="2492185952" sldId="520"/>
        </pc:sldMkLst>
        <pc:spChg chg="mod">
          <ac:chgData name="veronica bashian" userId="23daa29cce4e5f50" providerId="LiveId" clId="{CA837233-95B9-4ECE-AEC7-F6365BBBACED}" dt="2021-10-07T20:23:03.208" v="4382" actId="6549"/>
          <ac:spMkLst>
            <pc:docMk/>
            <pc:sldMk cId="2492185952" sldId="520"/>
            <ac:spMk id="2" creationId="{00000000-0000-0000-0000-000000000000}"/>
          </ac:spMkLst>
        </pc:spChg>
        <pc:spChg chg="mod">
          <ac:chgData name="veronica bashian" userId="23daa29cce4e5f50" providerId="LiveId" clId="{CA837233-95B9-4ECE-AEC7-F6365BBBACED}" dt="2021-10-07T19:43:26.187" v="4110" actId="20577"/>
          <ac:spMkLst>
            <pc:docMk/>
            <pc:sldMk cId="2492185952" sldId="520"/>
            <ac:spMk id="3" creationId="{00000000-0000-0000-0000-000000000000}"/>
          </ac:spMkLst>
        </pc:spChg>
      </pc:sldChg>
      <pc:sldChg chg="modSp add mod modNotes modNotesTx">
        <pc:chgData name="veronica bashian" userId="23daa29cce4e5f50" providerId="LiveId" clId="{CA837233-95B9-4ECE-AEC7-F6365BBBACED}" dt="2021-10-08T07:06:08.213" v="5298" actId="20577"/>
        <pc:sldMkLst>
          <pc:docMk/>
          <pc:sldMk cId="2745964749" sldId="521"/>
        </pc:sldMkLst>
        <pc:spChg chg="mod">
          <ac:chgData name="veronica bashian" userId="23daa29cce4e5f50" providerId="LiveId" clId="{CA837233-95B9-4ECE-AEC7-F6365BBBACED}" dt="2021-10-08T06:28:38.052" v="4611" actId="6549"/>
          <ac:spMkLst>
            <pc:docMk/>
            <pc:sldMk cId="2745964749" sldId="521"/>
            <ac:spMk id="2" creationId="{00000000-0000-0000-0000-000000000000}"/>
          </ac:spMkLst>
        </pc:spChg>
        <pc:spChg chg="mod">
          <ac:chgData name="veronica bashian" userId="23daa29cce4e5f50" providerId="LiveId" clId="{CA837233-95B9-4ECE-AEC7-F6365BBBACED}" dt="2021-10-08T06:22:23.709" v="4542" actId="6549"/>
          <ac:spMkLst>
            <pc:docMk/>
            <pc:sldMk cId="2745964749" sldId="521"/>
            <ac:spMk id="3" creationId="{00000000-0000-0000-0000-000000000000}"/>
          </ac:spMkLst>
        </pc:spChg>
      </pc:sldChg>
      <pc:sldChg chg="modSp add mod modNotesTx">
        <pc:chgData name="veronica bashian" userId="23daa29cce4e5f50" providerId="LiveId" clId="{CA837233-95B9-4ECE-AEC7-F6365BBBACED}" dt="2021-10-08T06:28:32.059" v="4609" actId="6549"/>
        <pc:sldMkLst>
          <pc:docMk/>
          <pc:sldMk cId="4090066789" sldId="522"/>
        </pc:sldMkLst>
        <pc:spChg chg="mod">
          <ac:chgData name="veronica bashian" userId="23daa29cce4e5f50" providerId="LiveId" clId="{CA837233-95B9-4ECE-AEC7-F6365BBBACED}" dt="2021-10-08T06:28:32.059" v="4609" actId="6549"/>
          <ac:spMkLst>
            <pc:docMk/>
            <pc:sldMk cId="4090066789" sldId="522"/>
            <ac:spMk id="2" creationId="{00000000-0000-0000-0000-000000000000}"/>
          </ac:spMkLst>
        </pc:spChg>
        <pc:spChg chg="mod">
          <ac:chgData name="veronica bashian" userId="23daa29cce4e5f50" providerId="LiveId" clId="{CA837233-95B9-4ECE-AEC7-F6365BBBACED}" dt="2021-10-08T06:24:06.925" v="4556" actId="255"/>
          <ac:spMkLst>
            <pc:docMk/>
            <pc:sldMk cId="4090066789" sldId="522"/>
            <ac:spMk id="3" creationId="{00000000-0000-0000-0000-000000000000}"/>
          </ac:spMkLst>
        </pc:spChg>
      </pc:sldChg>
      <pc:sldChg chg="modSp add mod modNotesTx">
        <pc:chgData name="veronica bashian" userId="23daa29cce4e5f50" providerId="LiveId" clId="{CA837233-95B9-4ECE-AEC7-F6365BBBACED}" dt="2021-10-08T06:28:24.861" v="4607" actId="6549"/>
        <pc:sldMkLst>
          <pc:docMk/>
          <pc:sldMk cId="925503942" sldId="523"/>
        </pc:sldMkLst>
        <pc:spChg chg="mod">
          <ac:chgData name="veronica bashian" userId="23daa29cce4e5f50" providerId="LiveId" clId="{CA837233-95B9-4ECE-AEC7-F6365BBBACED}" dt="2021-10-08T06:28:24.861" v="4607" actId="6549"/>
          <ac:spMkLst>
            <pc:docMk/>
            <pc:sldMk cId="925503942" sldId="523"/>
            <ac:spMk id="2" creationId="{00000000-0000-0000-0000-000000000000}"/>
          </ac:spMkLst>
        </pc:spChg>
        <pc:spChg chg="mod">
          <ac:chgData name="veronica bashian" userId="23daa29cce4e5f50" providerId="LiveId" clId="{CA837233-95B9-4ECE-AEC7-F6365BBBACED}" dt="2021-10-08T06:26:30.376" v="4567" actId="20577"/>
          <ac:spMkLst>
            <pc:docMk/>
            <pc:sldMk cId="925503942" sldId="523"/>
            <ac:spMk id="3" creationId="{00000000-0000-0000-0000-000000000000}"/>
          </ac:spMkLst>
        </pc:spChg>
      </pc:sldChg>
      <pc:sldChg chg="modSp add mod modNotesTx">
        <pc:chgData name="veronica bashian" userId="23daa29cce4e5f50" providerId="LiveId" clId="{CA837233-95B9-4ECE-AEC7-F6365BBBACED}" dt="2021-10-19T16:35:47.880" v="5584" actId="6549"/>
        <pc:sldMkLst>
          <pc:docMk/>
          <pc:sldMk cId="2241374989" sldId="524"/>
        </pc:sldMkLst>
        <pc:spChg chg="mod">
          <ac:chgData name="veronica bashian" userId="23daa29cce4e5f50" providerId="LiveId" clId="{CA837233-95B9-4ECE-AEC7-F6365BBBACED}" dt="2021-10-08T06:51:48.859" v="4649" actId="20577"/>
          <ac:spMkLst>
            <pc:docMk/>
            <pc:sldMk cId="2241374989" sldId="524"/>
            <ac:spMk id="2" creationId="{00000000-0000-0000-0000-000000000000}"/>
          </ac:spMkLst>
        </pc:spChg>
        <pc:spChg chg="mod">
          <ac:chgData name="veronica bashian" userId="23daa29cce4e5f50" providerId="LiveId" clId="{CA837233-95B9-4ECE-AEC7-F6365BBBACED}" dt="2021-10-19T16:35:47.880" v="5584" actId="6549"/>
          <ac:spMkLst>
            <pc:docMk/>
            <pc:sldMk cId="2241374989" sldId="524"/>
            <ac:spMk id="3" creationId="{00000000-0000-0000-0000-000000000000}"/>
          </ac:spMkLst>
        </pc:spChg>
      </pc:sldChg>
      <pc:sldMasterChg chg="modSp mod modSldLayout">
        <pc:chgData name="veronica bashian" userId="23daa29cce4e5f50" providerId="LiveId" clId="{CA837233-95B9-4ECE-AEC7-F6365BBBACED}" dt="2021-10-01T08:01:57.131" v="5"/>
        <pc:sldMasterMkLst>
          <pc:docMk/>
          <pc:sldMasterMk cId="3691570016" sldId="2147483648"/>
        </pc:sldMasterMkLst>
        <pc:spChg chg="mod">
          <ac:chgData name="veronica bashian" userId="23daa29cce4e5f50" providerId="LiveId" clId="{CA837233-95B9-4ECE-AEC7-F6365BBBACED}" dt="2021-10-01T08:00:33.583" v="1"/>
          <ac:spMkLst>
            <pc:docMk/>
            <pc:sldMasterMk cId="3691570016" sldId="2147483648"/>
            <ac:spMk id="10" creationId="{00000000-0000-0000-0000-000000000000}"/>
          </ac:spMkLst>
        </pc:spChg>
        <pc:sldLayoutChg chg="modSp mod">
          <pc:chgData name="veronica bashian" userId="23daa29cce4e5f50" providerId="LiveId" clId="{CA837233-95B9-4ECE-AEC7-F6365BBBACED}" dt="2021-10-01T08:00:45.752" v="2"/>
          <pc:sldLayoutMkLst>
            <pc:docMk/>
            <pc:sldMasterMk cId="3691570016" sldId="2147483648"/>
            <pc:sldLayoutMk cId="887980693" sldId="2147483649"/>
          </pc:sldLayoutMkLst>
          <pc:spChg chg="mod">
            <ac:chgData name="veronica bashian" userId="23daa29cce4e5f50" providerId="LiveId" clId="{CA837233-95B9-4ECE-AEC7-F6365BBBACED}" dt="2021-10-01T08:00:45.752" v="2"/>
            <ac:spMkLst>
              <pc:docMk/>
              <pc:sldMasterMk cId="3691570016" sldId="2147483648"/>
              <pc:sldLayoutMk cId="887980693" sldId="2147483649"/>
              <ac:spMk id="14" creationId="{00000000-0000-0000-0000-000000000000}"/>
            </ac:spMkLst>
          </pc:spChg>
        </pc:sldLayoutChg>
        <pc:sldLayoutChg chg="modSp mod">
          <pc:chgData name="veronica bashian" userId="23daa29cce4e5f50" providerId="LiveId" clId="{CA837233-95B9-4ECE-AEC7-F6365BBBACED}" dt="2021-10-01T08:01:28.547" v="4"/>
          <pc:sldLayoutMkLst>
            <pc:docMk/>
            <pc:sldMasterMk cId="3691570016" sldId="2147483648"/>
            <pc:sldLayoutMk cId="3711136687" sldId="2147483655"/>
          </pc:sldLayoutMkLst>
          <pc:spChg chg="mod">
            <ac:chgData name="veronica bashian" userId="23daa29cce4e5f50" providerId="LiveId" clId="{CA837233-95B9-4ECE-AEC7-F6365BBBACED}" dt="2021-10-01T08:01:28.547" v="4"/>
            <ac:spMkLst>
              <pc:docMk/>
              <pc:sldMasterMk cId="3691570016" sldId="2147483648"/>
              <pc:sldLayoutMk cId="3711136687" sldId="2147483655"/>
              <ac:spMk id="7" creationId="{00000000-0000-0000-0000-000000000000}"/>
            </ac:spMkLst>
          </pc:spChg>
        </pc:sldLayoutChg>
        <pc:sldLayoutChg chg="modSp mod">
          <pc:chgData name="veronica bashian" userId="23daa29cce4e5f50" providerId="LiveId" clId="{CA837233-95B9-4ECE-AEC7-F6365BBBACED}" dt="2021-10-01T08:01:08.996" v="3"/>
          <pc:sldLayoutMkLst>
            <pc:docMk/>
            <pc:sldMasterMk cId="3691570016" sldId="2147483648"/>
            <pc:sldLayoutMk cId="2203796096" sldId="2147483658"/>
          </pc:sldLayoutMkLst>
          <pc:spChg chg="mod">
            <ac:chgData name="veronica bashian" userId="23daa29cce4e5f50" providerId="LiveId" clId="{CA837233-95B9-4ECE-AEC7-F6365BBBACED}" dt="2021-10-01T08:01:08.996" v="3"/>
            <ac:spMkLst>
              <pc:docMk/>
              <pc:sldMasterMk cId="3691570016" sldId="2147483648"/>
              <pc:sldLayoutMk cId="2203796096" sldId="2147483658"/>
              <ac:spMk id="12" creationId="{00000000-0000-0000-0000-000000000000}"/>
            </ac:spMkLst>
          </pc:spChg>
        </pc:sldLayoutChg>
        <pc:sldLayoutChg chg="modSp mod">
          <pc:chgData name="veronica bashian" userId="23daa29cce4e5f50" providerId="LiveId" clId="{CA837233-95B9-4ECE-AEC7-F6365BBBACED}" dt="2021-10-01T08:01:57.131" v="5"/>
          <pc:sldLayoutMkLst>
            <pc:docMk/>
            <pc:sldMasterMk cId="3691570016" sldId="2147483648"/>
            <pc:sldLayoutMk cId="3558975647" sldId="2147483663"/>
          </pc:sldLayoutMkLst>
          <pc:spChg chg="mod">
            <ac:chgData name="veronica bashian" userId="23daa29cce4e5f50" providerId="LiveId" clId="{CA837233-95B9-4ECE-AEC7-F6365BBBACED}" dt="2021-10-01T08:01:57.131" v="5"/>
            <ac:spMkLst>
              <pc:docMk/>
              <pc:sldMasterMk cId="3691570016" sldId="2147483648"/>
              <pc:sldLayoutMk cId="3558975647" sldId="2147483663"/>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Recent reviews of Herzberg’s research have resulted in many criticisms of the theory. The procedure that Herzberg used is limited by its methodology,</a:t>
            </a:r>
            <a:r>
              <a:rPr lang="en-US" baseline="0" dirty="0"/>
              <a:t> therefore, t</a:t>
            </a:r>
            <a:r>
              <a:rPr lang="en-US" dirty="0"/>
              <a:t>he </a:t>
            </a:r>
            <a:r>
              <a:rPr lang="en-US" i="1" dirty="0"/>
              <a:t>reliability</a:t>
            </a:r>
            <a:r>
              <a:rPr lang="en-US" dirty="0"/>
              <a:t> of Herzberg’s methodology is questioned. </a:t>
            </a:r>
          </a:p>
          <a:p>
            <a:pPr eaLnBrk="1" hangingPunct="1">
              <a:spcBef>
                <a:spcPct val="0"/>
              </a:spcBef>
            </a:pPr>
            <a:r>
              <a:rPr lang="en-US" dirty="0"/>
              <a:t>Regardless of criticisms, Herzberg’s theory has been widely read, and few managers are unfamiliar with his recommendations.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24977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Another traditional theory is McClelland’s Theory of Needs. This theory focuses on three needs: achievement, power, and affiliation. Let’s look at each one in more detail.</a:t>
            </a:r>
          </a:p>
          <a:p>
            <a:pPr eaLnBrk="1" hangingPunct="1">
              <a:spcBef>
                <a:spcPct val="0"/>
              </a:spcBef>
            </a:pPr>
            <a:endParaRPr lang="en-US" dirty="0"/>
          </a:p>
          <a:p>
            <a:pPr eaLnBrk="1" hangingPunct="1">
              <a:spcBef>
                <a:spcPct val="0"/>
              </a:spcBef>
            </a:pPr>
            <a:r>
              <a:rPr lang="en-US" dirty="0"/>
              <a:t>The first of this theory’s variables is </a:t>
            </a:r>
            <a:r>
              <a:rPr lang="en-US" b="1" i="0" dirty="0"/>
              <a:t>achievement need</a:t>
            </a:r>
            <a:r>
              <a:rPr lang="en-US" dirty="0"/>
              <a:t>, abbreviated as nAch, which is the drive to excel, to achieve in relation to a set of standards, and</a:t>
            </a:r>
            <a:r>
              <a:rPr lang="en-US" baseline="0" dirty="0"/>
              <a:t> </a:t>
            </a:r>
            <a:r>
              <a:rPr lang="en-US" dirty="0"/>
              <a:t>to strive to succeed. High achievers perform best when they perceive their probability of success as 50/50. They like to set goals that require stretching themselves a little. </a:t>
            </a:r>
          </a:p>
          <a:p>
            <a:pPr eaLnBrk="1" hangingPunct="1">
              <a:spcBef>
                <a:spcPct val="0"/>
              </a:spcBef>
            </a:pPr>
            <a:endParaRPr lang="en-US" dirty="0"/>
          </a:p>
          <a:p>
            <a:pPr eaLnBrk="1" hangingPunct="1">
              <a:spcBef>
                <a:spcPct val="0"/>
              </a:spcBef>
            </a:pPr>
            <a:r>
              <a:rPr lang="en-US" b="1" i="0" dirty="0"/>
              <a:t>Need for power</a:t>
            </a:r>
            <a:r>
              <a:rPr lang="en-US" dirty="0"/>
              <a:t>, the second variable, is the need to make others behave in a way that they would not have behaved otherwise. The need for power, abbreviated as nPow, is the desire to have impact, to be influential, and to control others. Individuals high in nPow enjoy being “in charge.” They strive for influence over others. They prefer to be placed into competitive and status-oriented situations. They also tend to be more concerned with prestige and gaining influence over others than with effective performance. </a:t>
            </a:r>
          </a:p>
          <a:p>
            <a:pPr eaLnBrk="1" hangingPunct="1">
              <a:spcBef>
                <a:spcPct val="0"/>
              </a:spcBef>
            </a:pPr>
            <a:endParaRPr lang="en-US" dirty="0"/>
          </a:p>
          <a:p>
            <a:pPr eaLnBrk="1" hangingPunct="1">
              <a:spcBef>
                <a:spcPct val="0"/>
              </a:spcBef>
            </a:pPr>
            <a:r>
              <a:rPr lang="en-US" dirty="0"/>
              <a:t>Finally, the </a:t>
            </a:r>
            <a:r>
              <a:rPr lang="en-US" b="1" i="0" dirty="0"/>
              <a:t>need for affiliation</a:t>
            </a:r>
            <a:r>
              <a:rPr lang="en-US" dirty="0"/>
              <a:t>, abbreviated as nAfl, is the desire for friendly and close personal relationships. This need has received the least attention from researchers. In general, individuals with high affiliation strive for friendship and prefer cooperative situations over competitive ones. They typically desire relationships involving a high degree of mutual understanding.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619338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Research supports McClelland’s theory, specifically, relationships between nAch and job performance. When employees have a high level of nAch, they tend to exhibit more positive moods and be more interested in the task at hand. Employees high on nAch tend to perform very well in high-stakes conditions on the job, like work walkthroughs or sales encounters.</a:t>
            </a:r>
          </a:p>
          <a:p>
            <a:pPr eaLnBrk="1" hangingPunct="1">
              <a:spcBef>
                <a:spcPct val="0"/>
              </a:spcBef>
            </a:pPr>
            <a:endParaRPr lang="en-US" dirty="0"/>
          </a:p>
          <a:p>
            <a:pPr eaLnBrk="1" hangingPunct="1">
              <a:spcBef>
                <a:spcPct val="0"/>
              </a:spcBef>
            </a:pPr>
            <a:r>
              <a:rPr lang="en-US" dirty="0"/>
              <a:t>There is also research support for the nPow and nAff concepts as well.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645316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2606"/>
            <a:ext cx="5486400" cy="4114800"/>
          </a:xfrm>
        </p:spPr>
        <p:txBody>
          <a:bodyPr/>
          <a:lstStyle/>
          <a:p>
            <a:pPr eaLnBrk="1" hangingPunct="1">
              <a:spcBef>
                <a:spcPct val="0"/>
              </a:spcBef>
            </a:pPr>
            <a:r>
              <a:rPr lang="en-US" dirty="0"/>
              <a:t>We begin our discussion of contemporary theories of motivation by explaining the idea of content-based theories. Content-based theories are primarily concerned with fundamental motives and individual differences in motivation states common to all people. This category includes self-determination theory, regulatory-focus theory, and job engagement theory. </a:t>
            </a:r>
          </a:p>
          <a:p>
            <a:pPr>
              <a:spcBef>
                <a:spcPct val="0"/>
              </a:spcBef>
            </a:pPr>
            <a:r>
              <a:rPr lang="en-US" dirty="0"/>
              <a:t>Let’s start with </a:t>
            </a:r>
            <a:r>
              <a:rPr lang="en-US" b="1" i="0" dirty="0"/>
              <a:t>self-determination theory</a:t>
            </a:r>
            <a:r>
              <a:rPr lang="en-US" i="1" dirty="0"/>
              <a:t>,</a:t>
            </a:r>
            <a:r>
              <a:rPr lang="en-US" i="1" baseline="0" dirty="0"/>
              <a:t> </a:t>
            </a:r>
            <a:r>
              <a:rPr lang="en-US" dirty="0"/>
              <a:t>which proposes that people prefer to feel they have control over their actions, so anything that makes a previously enjoyed task feel more like an obligation than a freely chosen activity will undermine motivation. </a:t>
            </a:r>
          </a:p>
          <a:p>
            <a:pPr>
              <a:spcBef>
                <a:spcPct val="0"/>
              </a:spcBef>
            </a:pPr>
            <a:r>
              <a:rPr lang="en-US" dirty="0"/>
              <a:t>Much research on self-determination theory in OB has focused on </a:t>
            </a:r>
            <a:r>
              <a:rPr lang="en-US" b="1" i="0" dirty="0"/>
              <a:t>cognitive evaluation theory</a:t>
            </a:r>
            <a:r>
              <a:rPr lang="en-US" dirty="0"/>
              <a:t>, which hypothesizes that extrinsic rewards will reduce intrinsic interest in a task. For</a:t>
            </a:r>
            <a:r>
              <a:rPr lang="en-US" baseline="0" dirty="0"/>
              <a:t> example, w</a:t>
            </a:r>
            <a:r>
              <a:rPr lang="en-US" dirty="0"/>
              <a:t>hen people are paid for work, it feels less like something they </a:t>
            </a:r>
            <a:r>
              <a:rPr lang="en-US" i="1" u="none" dirty="0"/>
              <a:t>want</a:t>
            </a:r>
            <a:r>
              <a:rPr lang="en-US" dirty="0"/>
              <a:t> to do and more like something they </a:t>
            </a:r>
            <a:r>
              <a:rPr lang="en-US" i="1" u="none" dirty="0"/>
              <a:t>have</a:t>
            </a:r>
            <a:r>
              <a:rPr lang="en-US" dirty="0"/>
              <a:t> to do.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381977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Another aspect of self-determination theory is </a:t>
            </a:r>
            <a:r>
              <a:rPr lang="en-US" b="1" i="0" dirty="0"/>
              <a:t>self-concordance,</a:t>
            </a:r>
            <a:r>
              <a:rPr lang="en-US" dirty="0"/>
              <a:t> which considers how strongly peoples’ reasons for pursuing goals are consistent with their interests and core values. If individuals pursue goals because of an intrinsic interest, they are more likely to attain their goals and are happy even if they do not. </a:t>
            </a:r>
          </a:p>
          <a:p>
            <a:pPr eaLnBrk="1" hangingPunct="1">
              <a:spcBef>
                <a:spcPct val="0"/>
              </a:spcBef>
            </a:pPr>
            <a:endParaRPr lang="en-US" dirty="0"/>
          </a:p>
          <a:p>
            <a:pPr eaLnBrk="1" hangingPunct="1">
              <a:spcBef>
                <a:spcPct val="0"/>
              </a:spcBef>
            </a:pPr>
            <a:r>
              <a:rPr lang="en-US" dirty="0"/>
              <a:t>SDT also suggests that there are several basic psychological needs that affect work motivation. When they are satisfied, we tend to be more motivated; when they are frustrated, we tend to be less motivated. Need for relatedness is very similar to nAff, discussed in the prior section. However, </a:t>
            </a:r>
            <a:r>
              <a:rPr lang="en-US" b="1" dirty="0"/>
              <a:t>need for autonomy </a:t>
            </a:r>
            <a:r>
              <a:rPr lang="en-US" dirty="0"/>
              <a:t>and </a:t>
            </a:r>
            <a:r>
              <a:rPr lang="en-US" b="1" dirty="0"/>
              <a:t>need for competence </a:t>
            </a:r>
            <a:r>
              <a:rPr lang="en-US" dirty="0"/>
              <a:t>are two newer needs that correspond with the need to feel in control and autonomous at work and the need to feel like we are good at what we do and proud of it. Of all the three needs, however, the need for autonomy is the most important for attitudinal and affective outcomes.</a:t>
            </a:r>
          </a:p>
          <a:p>
            <a:pPr eaLnBrk="1" hangingPunct="1">
              <a:spcBef>
                <a:spcPct val="0"/>
              </a:spcBef>
            </a:pPr>
            <a:endParaRPr lang="en-US" dirty="0"/>
          </a:p>
          <a:p>
            <a:pPr eaLnBrk="1" hangingPunct="1">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2941925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does all of this mean? For individuals, it means to choose your job for reasons other than extrinsic rewards. For organizations, it means managers should make the work interesting, provide recognition, link organizational and employee goals, and support employee growth and development. Employees who feel what they do is within their control and a result of free choice are likely to be more motivated by their work and committed to their employers.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121551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People differ in the way they regulate their thoughts and behaviors during goal pursuit, typically falling into one of two categories, or regulatory foci, though they could belong to both.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Those with a </a:t>
            </a:r>
            <a:r>
              <a:rPr lang="en-US" b="1" dirty="0"/>
              <a:t>promotion focus </a:t>
            </a:r>
            <a:r>
              <a:rPr lang="en-US" dirty="0"/>
              <a:t>strive for advancement and accomplishment and approach conditions that move them closer toward desired goals. Those with a </a:t>
            </a:r>
            <a:r>
              <a:rPr lang="en-US" b="1" dirty="0"/>
              <a:t>prevention focus </a:t>
            </a:r>
            <a:r>
              <a:rPr lang="en-US" dirty="0"/>
              <a:t>strive to fulfill duties and obligations and avoid conditions that pull them away from desired goals.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Keep in mind that people do not necessarily stick with one strategy permanently.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607837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Job engagement </a:t>
            </a:r>
            <a:r>
              <a:rPr lang="en-US" b="0" dirty="0"/>
              <a:t>refers to </a:t>
            </a:r>
            <a:r>
              <a:rPr lang="en-US" dirty="0"/>
              <a:t>the investment of an employee’s physical, cognitive, and emotional energies into job performance.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What makes people more likely to be engaged in their jobs? One review of over 40,000 employees suggests that apart from a proactive personality, conscientiousness, and extraversion, one key trait predicts job engagement: employees’ tendencies to experience positive moods and emotions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032521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Let’s move on to context-based theories of motivation, beginning with </a:t>
            </a:r>
            <a:r>
              <a:rPr lang="en-US" b="1" i="0" dirty="0"/>
              <a:t>reinforcement theory</a:t>
            </a:r>
            <a:r>
              <a:rPr lang="en-US" dirty="0"/>
              <a:t>. Reinforcement theory is behaviorist, meaning that it portrays behavior as caused by the context or environment. So, behavior is controlled by reinforcers—the consequences that, when they immediately follow responses, increase the probability that the behavior will be repeated.</a:t>
            </a:r>
          </a:p>
          <a:p>
            <a:pPr eaLnBrk="1" hangingPunct="1">
              <a:spcBef>
                <a:spcPct val="0"/>
              </a:spcBef>
            </a:pPr>
            <a:endParaRPr lang="en-US" dirty="0"/>
          </a:p>
          <a:p>
            <a:pPr eaLnBrk="1" hangingPunct="1">
              <a:spcBef>
                <a:spcPct val="0"/>
              </a:spcBef>
            </a:pPr>
            <a:r>
              <a:rPr lang="en-US" dirty="0"/>
              <a:t>Reinforcement theorists see behavior as environmentally caused,</a:t>
            </a:r>
            <a:r>
              <a:rPr lang="en-US" baseline="0" dirty="0"/>
              <a:t> </a:t>
            </a:r>
            <a:r>
              <a:rPr lang="en-US" dirty="0"/>
              <a:t>ignoring the inner state of the individual and concentrating solely on what happens when he or she takes some action. Because it does not concern itself with what initiates behavior, it is not, strictly speaking, a theory of motivation. But it does provide a powerful means of analyzing what controls behavior, and this is why we typically consider it in discussions of motivation. </a:t>
            </a:r>
          </a:p>
          <a:p>
            <a:pPr eaLnBrk="1" hangingPunct="1">
              <a:spcBef>
                <a:spcPct val="0"/>
              </a:spcBef>
            </a:pPr>
            <a:endParaRPr lang="en-US" dirty="0"/>
          </a:p>
          <a:p>
            <a:pPr eaLnBrk="1" hangingPunct="1">
              <a:spcBef>
                <a:spcPct val="0"/>
              </a:spcBef>
            </a:pPr>
            <a:r>
              <a:rPr lang="en-US" b="1" dirty="0"/>
              <a:t>Operant conditioning theory </a:t>
            </a:r>
            <a:r>
              <a:rPr lang="en-US" dirty="0"/>
              <a:t>argues that people learn to behave to get something they want or to avoid something they don’t want. Operant behavior is influenced by the reinforcement or lack of reinforcement brought about by its consequences. Reinforcement strengthens a behavior and increases the likelihood it will be repeated. B. F. Skinner’s theory of </a:t>
            </a:r>
            <a:r>
              <a:rPr lang="en-US" b="1" dirty="0"/>
              <a:t>behaviorism </a:t>
            </a:r>
            <a:r>
              <a:rPr lang="en-US" b="0" dirty="0"/>
              <a:t>argues that behavior follows stimuli in a relatively unthinking manner</a:t>
            </a:r>
            <a:r>
              <a:rPr lang="en-US" dirty="0"/>
              <a:t>. He demonstrated that people will most likely engage in desired behaviors if they are positively reinforced for doing so,</a:t>
            </a:r>
            <a:r>
              <a:rPr lang="en-US" baseline="0" dirty="0"/>
              <a:t> </a:t>
            </a:r>
            <a:r>
              <a:rPr lang="en-US" dirty="0"/>
              <a:t>that rewards are most effective if they immediately follow the desired response, and that behavior that is not rewarded or is punished</a:t>
            </a:r>
            <a:r>
              <a:rPr lang="en-US" baseline="0" dirty="0"/>
              <a:t> </a:t>
            </a:r>
            <a:r>
              <a:rPr lang="en-US" dirty="0"/>
              <a:t>is less likely to be repeated.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6853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i="0" dirty="0"/>
              <a:t>Social-learning theory</a:t>
            </a:r>
            <a:r>
              <a:rPr lang="en-US" i="1" dirty="0"/>
              <a:t> </a:t>
            </a:r>
            <a:r>
              <a:rPr lang="en-US" dirty="0"/>
              <a:t>argues that we can learn through both observation and direct experience. Social learning theory, like reinforcement theory, assumes behavior is a function of consequences—but it also clarifies the effects of observation and perception in motivation. People respond to the way they perceive and define consequences, not to the objective consequences themselves.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232419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Aft>
                <a:spcPts val="0"/>
              </a:spcAft>
              <a:buFont typeface="Wingdings" pitchFamily="2" charset="2"/>
              <a:buNone/>
              <a:defRPr/>
            </a:pPr>
            <a:r>
              <a:rPr lang="en-US" sz="1200" dirty="0">
                <a:latin typeface="+mn-lt"/>
              </a:rPr>
              <a:t>After studying this chapter, you should be able to:</a:t>
            </a:r>
          </a:p>
          <a:p>
            <a:pPr marL="171450" lvl="0" indent="-171450">
              <a:buFont typeface="Arial" panose="020B0604020202020204" pitchFamily="34" charset="0"/>
              <a:buChar char="•"/>
            </a:pPr>
            <a:r>
              <a:rPr lang="en-US" dirty="0"/>
              <a:t>Describe the three key elements of motivation.</a:t>
            </a:r>
          </a:p>
          <a:p>
            <a:pPr marL="171450" lvl="0" indent="-171450">
              <a:buFont typeface="Arial" panose="020B0604020202020204" pitchFamily="34" charset="0"/>
              <a:buChar char="•"/>
            </a:pPr>
            <a:r>
              <a:rPr lang="en-US" dirty="0"/>
              <a:t>Compare the early theories of motivation.</a:t>
            </a:r>
          </a:p>
          <a:p>
            <a:pPr marL="171450" lvl="0" indent="-171450">
              <a:buFont typeface="Arial" panose="020B0604020202020204" pitchFamily="34" charset="0"/>
              <a:buChar char="•"/>
            </a:pPr>
            <a:r>
              <a:rPr lang="en-US" dirty="0"/>
              <a:t>Contrast the content-based theories of motivation, including self-determination theory, regulatory-focus theory, and job engagement theory.</a:t>
            </a:r>
          </a:p>
          <a:p>
            <a:pPr marL="171450" lvl="0" indent="-171450">
              <a:buFont typeface="Arial" panose="020B0604020202020204" pitchFamily="34" charset="0"/>
              <a:buChar char="•"/>
            </a:pPr>
            <a:r>
              <a:rPr lang="en-US" dirty="0"/>
              <a:t>Understand the differences between the context-based theories of motivation: reinforcement theory and social learning theory.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i="0" dirty="0"/>
              <a:t>Let’s continue to process-based theories of motivation beginning with</a:t>
            </a:r>
            <a:r>
              <a:rPr lang="en-US" b="1" i="0" dirty="0"/>
              <a:t> expectancy theory</a:t>
            </a:r>
            <a:r>
              <a:rPr lang="en-US" i="1" dirty="0"/>
              <a:t>, </a:t>
            </a:r>
            <a:r>
              <a:rPr lang="en-US" dirty="0"/>
              <a:t>one of the most widely accepted explanations of motivation. </a:t>
            </a:r>
          </a:p>
          <a:p>
            <a:pPr eaLnBrk="1" hangingPunct="1">
              <a:spcBef>
                <a:spcPct val="0"/>
              </a:spcBef>
            </a:pPr>
            <a:r>
              <a:rPr lang="en-US" dirty="0"/>
              <a:t>Expectancy theory argues that the strength of one’s tendency to act in a certain way depends on the strength of the expectation that the act will be followed by a given outcome and on the attractiveness of that outcome to the individual. It says that an employee will be motivated to exert a high level of effort when he</a:t>
            </a:r>
            <a:r>
              <a:rPr lang="en-US" baseline="0" dirty="0"/>
              <a:t> or </a:t>
            </a:r>
            <a:r>
              <a:rPr lang="en-US" dirty="0"/>
              <a:t>she believes that effort will lead to a good performance appraisal, that a good appraisal will lead to organizational rewards, and that the rewards will satisfy his</a:t>
            </a:r>
            <a:r>
              <a:rPr lang="en-US" baseline="0" dirty="0"/>
              <a:t> or </a:t>
            </a:r>
            <a:r>
              <a:rPr lang="en-US" dirty="0"/>
              <a:t>her personal goals.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587965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7.4 shows the three key relationships: </a:t>
            </a:r>
          </a:p>
          <a:p>
            <a:pPr marL="171450" indent="-171450" eaLnBrk="1" hangingPunct="1">
              <a:spcBef>
                <a:spcPct val="0"/>
              </a:spcBef>
              <a:buFont typeface="Arial" panose="020B0604020202020204" pitchFamily="34" charset="0"/>
              <a:buChar char="•"/>
            </a:pPr>
            <a:r>
              <a:rPr lang="en-US" dirty="0"/>
              <a:t>Expectancy: the </a:t>
            </a:r>
            <a:r>
              <a:rPr lang="en-US" i="1" dirty="0"/>
              <a:t>effort–performance relationship</a:t>
            </a:r>
            <a:r>
              <a:rPr lang="en-US" dirty="0"/>
              <a:t>, which is the probability perceived by the individual that exerting a given amount of effort will lead to performance; </a:t>
            </a:r>
          </a:p>
          <a:p>
            <a:pPr marL="171450" indent="-171450" eaLnBrk="1" hangingPunct="1">
              <a:spcBef>
                <a:spcPct val="0"/>
              </a:spcBef>
              <a:buFont typeface="Arial" panose="020B0604020202020204" pitchFamily="34" charset="0"/>
              <a:buChar char="•"/>
            </a:pPr>
            <a:r>
              <a:rPr lang="en-US" dirty="0"/>
              <a:t>Instrumentality: the </a:t>
            </a:r>
            <a:r>
              <a:rPr lang="en-US" i="1" dirty="0"/>
              <a:t>performance–reward relationship</a:t>
            </a:r>
            <a:r>
              <a:rPr lang="en-US" dirty="0"/>
              <a:t>, which is the degree to which the individual believes that performing at a particular level will lead to the attainment of a desired outcome; </a:t>
            </a:r>
          </a:p>
          <a:p>
            <a:pPr marL="171450" indent="-171450" eaLnBrk="1" hangingPunct="1">
              <a:spcBef>
                <a:spcPct val="0"/>
              </a:spcBef>
              <a:buFont typeface="Arial" panose="020B0604020202020204" pitchFamily="34" charset="0"/>
              <a:buChar char="•"/>
            </a:pPr>
            <a:r>
              <a:rPr lang="en-US" dirty="0"/>
              <a:t>Valence: the </a:t>
            </a:r>
            <a:r>
              <a:rPr lang="en-US" i="1" dirty="0"/>
              <a:t>rewards–personal goals relationship</a:t>
            </a:r>
            <a:r>
              <a:rPr lang="en-US" dirty="0"/>
              <a:t>, which is the degree to which organizational rewards satisfy an individual’s personal goals or needs and the attractiveness of those potential rewards for the individual.</a:t>
            </a:r>
          </a:p>
          <a:p>
            <a:pPr marL="171450" indent="-171450" eaLnBrk="1" hangingPunct="1">
              <a:spcBef>
                <a:spcPct val="0"/>
              </a:spcBef>
              <a:buFont typeface="Arial" panose="020B0604020202020204" pitchFamily="34" charset="0"/>
              <a:buChar char="•"/>
            </a:pPr>
            <a:endParaRPr lang="en-US" dirty="0"/>
          </a:p>
          <a:p>
            <a:pPr marL="0" indent="0" eaLnBrk="1" hangingPunct="1">
              <a:spcBef>
                <a:spcPct val="0"/>
              </a:spcBef>
              <a:buFont typeface="Arial" panose="020B0604020202020204" pitchFamily="34" charset="0"/>
              <a:buNone/>
            </a:pPr>
            <a:r>
              <a:rPr lang="en-US" dirty="0"/>
              <a:t>Long Description:</a:t>
            </a:r>
          </a:p>
          <a:p>
            <a:pPr marL="0" indent="0" eaLnBrk="1" hangingPunct="1">
              <a:spcBef>
                <a:spcPct val="0"/>
              </a:spcBef>
              <a:buFont typeface="Arial" panose="020B0604020202020204" pitchFamily="34" charset="0"/>
              <a:buNone/>
            </a:pPr>
            <a:r>
              <a:rPr lang="en-US" dirty="0"/>
              <a:t>Individual effort to individual performance requires effort-performance relationship. Individual performance to organizational rewards requires performance-reward relationship. Organizational rewards to personal goals requires rewards-personal goals relationship.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88058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mn-lt"/>
                <a:cs typeface="Times New Roman" panose="02020603050405020304" pitchFamily="18" charset="0"/>
              </a:rPr>
              <a:t>Edwin Locke’s </a:t>
            </a:r>
            <a:r>
              <a:rPr lang="en-US" b="1" i="0" dirty="0">
                <a:latin typeface="+mn-lt"/>
                <a:cs typeface="Times New Roman" panose="02020603050405020304" pitchFamily="18" charset="0"/>
              </a:rPr>
              <a:t>goal-setting theory </a:t>
            </a:r>
            <a:r>
              <a:rPr lang="en-US" dirty="0">
                <a:latin typeface="+mn-lt"/>
                <a:cs typeface="Times New Roman" panose="02020603050405020304" pitchFamily="18" charset="0"/>
              </a:rPr>
              <a:t>proposed that intentions to work toward a goal are a major source of work motivation. </a:t>
            </a:r>
            <a:r>
              <a:rPr lang="en-US" dirty="0">
                <a:latin typeface="+mn-lt"/>
              </a:rPr>
              <a:t>According to the theory and decades of evidence supporting it, goals do four things: (1) they direct attention, (2) they mobilize effort, (3) they encourage persistence, and (4) they facilitate the development of strategy.</a:t>
            </a:r>
          </a:p>
          <a:p>
            <a:pPr eaLnBrk="1" hangingPunct="1">
              <a:spcBef>
                <a:spcPct val="0"/>
              </a:spcBef>
            </a:pPr>
            <a:endParaRPr lang="en-US" dirty="0">
              <a:latin typeface="+mn-lt"/>
              <a:cs typeface="Times New Roman" panose="02020603050405020304" pitchFamily="18" charset="0"/>
            </a:endParaRPr>
          </a:p>
          <a:p>
            <a:pPr eaLnBrk="1" hangingPunct="1">
              <a:spcBef>
                <a:spcPct val="0"/>
              </a:spcBef>
            </a:pPr>
            <a:endParaRPr lang="en-US" dirty="0">
              <a:latin typeface="+mn-lt"/>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708087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If employees can participate in the setting of their own goals, will they try harder? The evidence is mixed, although across studies it appears that they will not perform any better.</a:t>
            </a:r>
          </a:p>
          <a:p>
            <a:pPr eaLnBrk="1" hangingPunct="1">
              <a:spcBef>
                <a:spcPct val="0"/>
              </a:spcBef>
            </a:pPr>
            <a:r>
              <a:rPr lang="en-US" dirty="0"/>
              <a:t>Evidence does strongly suggest that specific goals increase performance and that difficult goals, when accepted, result in higher performance than do easy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864978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Other factors influencing the goals-performance relationship: include goal commitment, task characteristics, feedback, goal orientation, and goal conflict.</a:t>
            </a:r>
          </a:p>
          <a:p>
            <a:pPr eaLnBrk="1" hangingPunct="1">
              <a:spcBef>
                <a:spcPct val="0"/>
              </a:spcBef>
            </a:pPr>
            <a:endParaRPr lang="en-US" dirty="0"/>
          </a:p>
          <a:p>
            <a:pPr eaLnBrk="1" hangingPunct="1">
              <a:spcBef>
                <a:spcPct val="0"/>
              </a:spcBef>
            </a:pPr>
            <a:r>
              <a:rPr lang="en-US" dirty="0"/>
              <a:t>Goal commitment is most likely to occur when employees expect that their efforts will pay off in goal attainment, when accomplishing the goal is attractive to them, and when they actively participate in goal setting.</a:t>
            </a:r>
          </a:p>
          <a:p>
            <a:pPr eaLnBrk="1" hangingPunct="1">
              <a:spcBef>
                <a:spcPct val="0"/>
              </a:spcBef>
            </a:pPr>
            <a:r>
              <a:rPr lang="en-US" dirty="0"/>
              <a:t>Goals seem to affect performance more strongly when tasks are simple rather than complex.</a:t>
            </a:r>
          </a:p>
          <a:p>
            <a:pPr eaLnBrk="1" hangingPunct="1">
              <a:spcBef>
                <a:spcPct val="0"/>
              </a:spcBef>
            </a:pPr>
            <a:r>
              <a:rPr lang="en-US" dirty="0"/>
              <a:t>Feedback, in general, leads to higher performance.</a:t>
            </a:r>
          </a:p>
          <a:p>
            <a:pPr eaLnBrk="1" hangingPunct="1">
              <a:spcBef>
                <a:spcPct val="0"/>
              </a:spcBef>
            </a:pPr>
            <a:r>
              <a:rPr lang="en-US" dirty="0"/>
              <a:t>Goal orientation suggests that people systematically differ in the extent they are motivated to prove themselves through good performance and avoiding poor performance. </a:t>
            </a:r>
          </a:p>
          <a:p>
            <a:pPr eaLnBrk="1" hangingPunct="1">
              <a:spcBef>
                <a:spcPct val="0"/>
              </a:spcBef>
            </a:pPr>
            <a:r>
              <a:rPr lang="en-US" dirty="0"/>
              <a:t>Goal conflict has a nefarious effect on employee stress and anxiety and can even linger and affect your performance on tasks that are completely unrelated.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41523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How do managers set goals in their organizations? That is often left up to the individual manager. A more systematic way to utilize goal setting is with </a:t>
            </a:r>
            <a:r>
              <a:rPr lang="en-US" b="1" dirty="0"/>
              <a:t>management by objectives (MBO)</a:t>
            </a:r>
            <a:r>
              <a:rPr lang="en-US" b="0" dirty="0"/>
              <a:t>,</a:t>
            </a:r>
            <a:r>
              <a:rPr lang="en-US" b="1" dirty="0"/>
              <a:t> </a:t>
            </a:r>
            <a:r>
              <a:rPr lang="en-US" dirty="0"/>
              <a:t>an initiative most popular in the 1970s but still used today. MBO emphasizes participatively set goals that are tangible, verifiable, and measurable.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612771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How do you put goal-setting operations into practice? </a:t>
            </a:r>
            <a:r>
              <a:rPr lang="en-US" b="1" i="0" dirty="0"/>
              <a:t>Management by Objectives </a:t>
            </a:r>
            <a:r>
              <a:rPr lang="en-US" dirty="0"/>
              <a:t>(MBO) allows employees to participatively set goals that are tangible, verifiable, and measurable. </a:t>
            </a:r>
          </a:p>
          <a:p>
            <a:pPr eaLnBrk="1" hangingPunct="1">
              <a:spcBef>
                <a:spcPct val="0"/>
              </a:spcBef>
            </a:pPr>
            <a:endParaRPr lang="en-US" dirty="0"/>
          </a:p>
          <a:p>
            <a:pPr eaLnBrk="1" hangingPunct="1">
              <a:spcBef>
                <a:spcPct val="0"/>
              </a:spcBef>
            </a:pPr>
            <a:r>
              <a:rPr lang="en-US" dirty="0"/>
              <a:t>As shown in Exhibit 7.5, an organization’s overall objectives are translated into specific objectives for each succeeding level. Four ingredients common to MBO programs are: goal specificity, participation in decision making, explicit time period, and performance feedback. MBO programs are common in many business, healthcare, educational, government, and nonprofit organizations.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flow is as follows. The overall organizational objectives of an X Y Z company flows down to the divisional objectives as consumer products division and industrial products division. The consumer products division flows down to three departmental objectives as production, sales, and customer service. The industrial products division flows down to three departmental objectives as marketing, research, and development. The production and research departmental objectives flow down to three individual objectives and all the other departmental objectives flow down to two individual objectives.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699390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t>Self-efficacy theory</a:t>
            </a:r>
            <a:r>
              <a:rPr lang="en-US" dirty="0"/>
              <a:t> defines four characteristics: </a:t>
            </a:r>
            <a:r>
              <a:rPr lang="en-US" i="1" dirty="0"/>
              <a:t>enactive mastery</a:t>
            </a:r>
            <a:r>
              <a:rPr lang="en-US" dirty="0"/>
              <a:t>, or gaining relevant experience with the task or job; </a:t>
            </a:r>
            <a:r>
              <a:rPr lang="en-US" i="1" dirty="0"/>
              <a:t>vicarious modeling</a:t>
            </a:r>
            <a:r>
              <a:rPr lang="en-US" dirty="0"/>
              <a:t>, or becoming more confident because you see someone else doing the task;</a:t>
            </a:r>
            <a:r>
              <a:rPr lang="en-US" baseline="0" dirty="0"/>
              <a:t> </a:t>
            </a:r>
            <a:r>
              <a:rPr lang="en-US" i="1" dirty="0"/>
              <a:t>verbal persuasion</a:t>
            </a:r>
            <a:r>
              <a:rPr lang="en-US" dirty="0"/>
              <a:t>, occurring when a person is more confident because someone convinces him that he has the skills;</a:t>
            </a:r>
            <a:r>
              <a:rPr lang="en-US" baseline="0" dirty="0"/>
              <a:t> and </a:t>
            </a:r>
            <a:r>
              <a:rPr lang="en-US" i="1" dirty="0"/>
              <a:t>arousal</a:t>
            </a:r>
            <a:r>
              <a:rPr lang="en-US" dirty="0"/>
              <a:t>, which leads to an energized state, driving a person to complete the task.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106518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As Exhibit 7.6 shows, supportive managers who set difficult goals for their employees may lead them to have a higher level of self-efficacy and set higher goals for their own performance.</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flow is as follows. Manager sets difficult, specific goal for job or task leads to individual has confidence that given level of performance will be attained which is self-efficacy, and individual sets higher personal self-set performance goal. This self-efficacy and self-set goals lead to individual having higher level of job or task performance. Self-efficacy also leads to self-set goals.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2784566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Times New Roman" panose="02020603050405020304" pitchFamily="18" charset="0"/>
              </a:rPr>
              <a:t>The best way for a manager to use verbal persuasion is through the </a:t>
            </a:r>
            <a:r>
              <a:rPr lang="en-US" i="1" dirty="0">
                <a:cs typeface="Times New Roman" panose="02020603050405020304" pitchFamily="18" charset="0"/>
              </a:rPr>
              <a:t>Pygmalion effect. </a:t>
            </a:r>
            <a:r>
              <a:rPr lang="en-US" dirty="0">
                <a:cs typeface="Times New Roman" panose="02020603050405020304" pitchFamily="18" charset="0"/>
              </a:rPr>
              <a:t>A form of </a:t>
            </a:r>
            <a:r>
              <a:rPr lang="en-US" i="1" dirty="0">
                <a:cs typeface="Times New Roman" panose="02020603050405020304" pitchFamily="18" charset="0"/>
              </a:rPr>
              <a:t>self-fulfilling prophecy—</a:t>
            </a:r>
            <a:r>
              <a:rPr lang="en-US" dirty="0">
                <a:cs typeface="Times New Roman" panose="02020603050405020304" pitchFamily="18" charset="0"/>
              </a:rPr>
              <a:t>believing in something can make it true.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2381793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Aft>
                <a:spcPts val="0"/>
              </a:spcAft>
              <a:buFont typeface="Wingdings" pitchFamily="2" charset="2"/>
              <a:buNone/>
              <a:defRPr/>
            </a:pPr>
            <a:r>
              <a:rPr lang="en-US" sz="1200" dirty="0">
                <a:latin typeface="+mn-lt"/>
              </a:rPr>
              <a:t>In addition, after studying this chapter, you should be able to:</a:t>
            </a:r>
          </a:p>
          <a:p>
            <a:pPr marL="171450" indent="-171450">
              <a:buFont typeface="Arial" panose="020B0604020202020204" pitchFamily="34" charset="0"/>
              <a:buChar char="•"/>
            </a:pPr>
            <a:r>
              <a:rPr lang="en-US" dirty="0"/>
              <a:t>Compare the process-based theories of motivation: expectancy theory, goal-setting theory, and self-efficacy theory.</a:t>
            </a:r>
          </a:p>
          <a:p>
            <a:pPr marL="171450" indent="-171450">
              <a:buFont typeface="Arial" panose="020B0604020202020204" pitchFamily="34" charset="0"/>
              <a:buChar char="•"/>
            </a:pPr>
            <a:r>
              <a:rPr lang="en-US" dirty="0"/>
              <a:t>Describe the forms of organizational justice, including distributive justice, procedural justice, informational justice, and interactional justice.</a:t>
            </a:r>
          </a:p>
          <a:p>
            <a:pPr marL="171450" lvl="0" indent="-171450">
              <a:buFont typeface="Arial" panose="020B0604020202020204" pitchFamily="34" charset="0"/>
              <a:buChar char="•"/>
            </a:pPr>
            <a:r>
              <a:rPr lang="en-US" dirty="0"/>
              <a:t>Describe how the contemporary theories of motivation complement one another.</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090457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What role does equity play in motivation? </a:t>
            </a:r>
            <a:r>
              <a:rPr lang="en-US" b="1" i="0" dirty="0"/>
              <a:t>Equity theory </a:t>
            </a:r>
            <a:r>
              <a:rPr lang="en-US" dirty="0"/>
              <a:t>argues that individuals make comparisons of their job inputs and outcomes relative to those of others and then respond to any inequities. If we perceive our ratio to be equal to that of the relevant others with whom we compare ourselves, a state of equity is said to exist. We perceive our situation as fair. When we see the ratio as unequal, we experience equity tension. This is shown in Exhibit 7.7.</a:t>
            </a:r>
          </a:p>
        </p:txBody>
      </p:sp>
      <p:sp>
        <p:nvSpPr>
          <p:cNvPr id="4" name="Slide Number Placeholder 3"/>
          <p:cNvSpPr>
            <a:spLocks noGrp="1"/>
          </p:cNvSpPr>
          <p:nvPr>
            <p:ph type="sldNum" sz="quarter" idx="5"/>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791628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762000"/>
            <a:ext cx="4572000" cy="3429000"/>
          </a:xfrm>
        </p:spPr>
      </p:sp>
      <p:sp>
        <p:nvSpPr>
          <p:cNvPr id="3" name="Notes Placeholder 2"/>
          <p:cNvSpPr>
            <a:spLocks noGrp="1"/>
          </p:cNvSpPr>
          <p:nvPr>
            <p:ph type="body" idx="1"/>
          </p:nvPr>
        </p:nvSpPr>
        <p:spPr/>
        <p:txBody>
          <a:bodyPr/>
          <a:lstStyle/>
          <a:p>
            <a:pPr eaLnBrk="1" hangingPunct="1">
              <a:spcBef>
                <a:spcPct val="0"/>
              </a:spcBef>
            </a:pPr>
            <a:r>
              <a:rPr lang="en-US" dirty="0"/>
              <a:t>When employees perceive an inequity, they can be predicted to make one of six choices:</a:t>
            </a:r>
            <a:r>
              <a:rPr lang="en-US" baseline="0" dirty="0"/>
              <a:t> t</a:t>
            </a:r>
            <a:r>
              <a:rPr lang="en-US" dirty="0"/>
              <a:t>hey can change inputs, change outcomes,</a:t>
            </a:r>
            <a:r>
              <a:rPr lang="en-US" baseline="0" dirty="0"/>
              <a:t> </a:t>
            </a:r>
            <a:r>
              <a:rPr lang="en-US" dirty="0"/>
              <a:t>distort perceptions of self, distort perceptions of others,</a:t>
            </a:r>
            <a:r>
              <a:rPr lang="en-US" baseline="0" dirty="0"/>
              <a:t> </a:t>
            </a:r>
            <a:r>
              <a:rPr lang="en-US" dirty="0"/>
              <a:t>choose a different referent,</a:t>
            </a:r>
            <a:r>
              <a:rPr lang="en-US" baseline="0" dirty="0"/>
              <a:t> o</a:t>
            </a:r>
            <a:r>
              <a:rPr lang="en-US" dirty="0"/>
              <a:t>r they can leave the field.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871071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Although equity theory’s propositions have not all held up, the hypothesis served as an important precursor to the study of </a:t>
            </a:r>
            <a:r>
              <a:rPr lang="en-US" b="1" dirty="0"/>
              <a:t>organizational justice</a:t>
            </a:r>
            <a:r>
              <a:rPr lang="en-US" dirty="0"/>
              <a:t>, or more simply, fairness, in the workplace. Organizational justice is concerned with how employees feel they are treated by authorities and decision makers at work. For the most part, employees make their evaluations along four dimensions, as shown in Exhibit 7.8. </a:t>
            </a:r>
          </a:p>
          <a:p>
            <a:pPr eaLnBrk="1" hangingPunct="1">
              <a:spcBef>
                <a:spcPct val="0"/>
              </a:spcBef>
            </a:pPr>
            <a:endParaRPr lang="en-US" dirty="0"/>
          </a:p>
          <a:p>
            <a:pPr eaLnBrk="1" hangingPunct="1">
              <a:spcBef>
                <a:spcPct val="0"/>
              </a:spcBef>
            </a:pPr>
            <a:r>
              <a:rPr lang="en-US" b="1" i="0" dirty="0"/>
              <a:t>Distributive justice </a:t>
            </a:r>
            <a:r>
              <a:rPr lang="en-US" dirty="0"/>
              <a:t>is concerned with the fairness of the outcomes, such as pay and recognition that employees receive. Although employees care a lot about what outcomes are distributed (distributive justice), they also care a lot about how outcomes are distributed. While distributive justice looks at what outcomes are allocated, </a:t>
            </a:r>
            <a:r>
              <a:rPr lang="en-US" b="1" i="0" dirty="0"/>
              <a:t>procedural justice </a:t>
            </a:r>
            <a:r>
              <a:rPr lang="en-US" dirty="0"/>
              <a:t>examines how outcomes are allocated. Having direct influence over how decisions or made, or at the very least being able to present your opinion to decision makers, creates a sense of control and makes us feel empowered. Employees also perceive that procedures are fairer when decision makers follow several “rules.” It turns out that procedural and distributive justice combine to influence people’s perceptions of fairness. If outcomes are favorable and individuals get what they want, they care less about the process, so procedural justice doesn’t matter as much when distributions are perceived to be fair.</a:t>
            </a:r>
          </a:p>
          <a:p>
            <a:pPr eaLnBrk="1" hangingPunct="1">
              <a:spcBef>
                <a:spcPct val="0"/>
              </a:spcBef>
            </a:pPr>
            <a:endParaRPr lang="en-US" dirty="0"/>
          </a:p>
          <a:p>
            <a:pPr eaLnBrk="1" hangingPunct="1">
              <a:spcBef>
                <a:spcPct val="0"/>
              </a:spcBef>
            </a:pPr>
            <a:r>
              <a:rPr lang="en-US" dirty="0"/>
              <a:t>Research has shown that employees care about two other types of fairness that have to do with the way they are treated during interactions with others. </a:t>
            </a:r>
          </a:p>
          <a:p>
            <a:pPr eaLnBrk="1" hangingPunct="1">
              <a:spcBef>
                <a:spcPct val="0"/>
              </a:spcBef>
            </a:pPr>
            <a:r>
              <a:rPr lang="en-US" dirty="0"/>
              <a:t>The first type is </a:t>
            </a:r>
            <a:r>
              <a:rPr lang="en-US" b="1" i="0" dirty="0"/>
              <a:t>informational justice</a:t>
            </a:r>
            <a:r>
              <a:rPr lang="en-US" dirty="0"/>
              <a:t>, which reflects whether managers provide employees with explanations for key decisions and keep them informed of important organizational matters. The second type of justice relevant to interactions between managers and employees is </a:t>
            </a:r>
            <a:r>
              <a:rPr lang="en-US" b="1" i="0" dirty="0"/>
              <a:t>interpersonal justice</a:t>
            </a:r>
            <a:r>
              <a:rPr lang="en-US" dirty="0"/>
              <a:t>, which reflects whether employees are treated with dignity and respect.</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Distributive justice defines the perceived fairness of outcome. An example is: I got the pay raise I deserved. </a:t>
            </a:r>
          </a:p>
          <a:p>
            <a:pPr eaLnBrk="1" hangingPunct="1">
              <a:spcBef>
                <a:spcPct val="0"/>
              </a:spcBef>
            </a:pPr>
            <a:r>
              <a:rPr lang="en-US" dirty="0"/>
              <a:t>Procedural justice defines the perceived fairness of process used to determine outcome. An example is: I had input into the process used to give raises and was given a good explanation of why I received the raise I did. </a:t>
            </a:r>
          </a:p>
          <a:p>
            <a:pPr eaLnBrk="1" hangingPunct="1">
              <a:spcBef>
                <a:spcPct val="0"/>
              </a:spcBef>
            </a:pPr>
            <a:r>
              <a:rPr lang="en-US" dirty="0"/>
              <a:t>Interactional justice defines the sensitivity to the quality of interpersonal treatment. An example is: when telling me about my raise, my supervisor was very nice and complimentary. </a:t>
            </a:r>
          </a:p>
          <a:p>
            <a:pPr eaLnBrk="1" hangingPunct="1">
              <a:spcBef>
                <a:spcPct val="0"/>
              </a:spcBef>
            </a:pPr>
            <a:r>
              <a:rPr lang="en-US" dirty="0"/>
              <a:t>Organizational justice defines the overall perception of what is fair in the workplace. An example is: I think this is a fair place to work.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342812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762000"/>
            <a:ext cx="4572000" cy="3429000"/>
          </a:xfrm>
        </p:spPr>
      </p:sp>
      <p:sp>
        <p:nvSpPr>
          <p:cNvPr id="3" name="Notes Placeholder 2"/>
          <p:cNvSpPr>
            <a:spLocks noGrp="1"/>
          </p:cNvSpPr>
          <p:nvPr>
            <p:ph type="body" idx="1"/>
          </p:nvPr>
        </p:nvSpPr>
        <p:spPr/>
        <p:txBody>
          <a:bodyPr/>
          <a:lstStyle/>
          <a:p>
            <a:pPr>
              <a:spcBef>
                <a:spcPct val="0"/>
              </a:spcBef>
            </a:pPr>
            <a:r>
              <a:rPr lang="en-US" dirty="0"/>
              <a:t>After all this talk about types of justice, how much does justice really matter to employees? A great deal, as it turns out. When employees feel fairly treated, they respond in many positive ways. All the types of justice discussed in this section have been linked to higher levels of task performance and citizenship behaviors such as </a:t>
            </a:r>
            <a:r>
              <a:rPr lang="en-US"/>
              <a:t>helping coworker’s, </a:t>
            </a:r>
            <a:r>
              <a:rPr lang="en-US" dirty="0"/>
              <a:t>as well as lower levels of counterproductive behaviors such as shirking job duties. </a:t>
            </a:r>
          </a:p>
          <a:p>
            <a:pPr>
              <a:spcBef>
                <a:spcPct val="0"/>
              </a:spcBef>
            </a:pPr>
            <a:endParaRPr lang="en-US" dirty="0"/>
          </a:p>
          <a:p>
            <a:pPr>
              <a:spcBef>
                <a:spcPct val="0"/>
              </a:spcBef>
            </a:pPr>
            <a:r>
              <a:rPr lang="en-US" dirty="0"/>
              <a:t>Why does justice have these positive effects? Fair treatment enhances commitment to the organization and makes employees feel it cares about their well-being. In addition, employees who feel fairly treated trust their supervisors more, which reduces uncertainty and fear of being exploited by the organization. Finally, fair treatment elicits positive emotions, which in turn prompts behaviors like citizenship.</a:t>
            </a:r>
          </a:p>
          <a:p>
            <a:pPr>
              <a:spcBef>
                <a:spcPct val="0"/>
              </a:spcBef>
            </a:pPr>
            <a:endParaRPr lang="en-US" dirty="0"/>
          </a:p>
          <a:p>
            <a:pPr>
              <a:spcBef>
                <a:spcPct val="0"/>
              </a:spcBef>
            </a:pPr>
            <a:r>
              <a:rPr lang="en-US" dirty="0"/>
              <a:t>Your coworker’s reactions to injustice can be just as important as your own. Research is beginning to suggest that third party, or observer, reactions to injustice can have a substantial effect.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814476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762000"/>
            <a:ext cx="4572000" cy="3429000"/>
          </a:xfrm>
        </p:spPr>
      </p:sp>
      <p:sp>
        <p:nvSpPr>
          <p:cNvPr id="3" name="Notes Placeholder 2"/>
          <p:cNvSpPr>
            <a:spLocks noGrp="1"/>
          </p:cNvSpPr>
          <p:nvPr>
            <p:ph type="body" idx="1"/>
          </p:nvPr>
        </p:nvSpPr>
        <p:spPr/>
        <p:txBody>
          <a:bodyPr/>
          <a:lstStyle/>
          <a:p>
            <a:pPr>
              <a:spcBef>
                <a:spcPct val="0"/>
              </a:spcBef>
            </a:pPr>
            <a:r>
              <a:rPr lang="en-US" dirty="0"/>
              <a:t>How can an organization affect the justice perceptions and rule adherence of its managers? This depends upon the motivation of each manager. Some managers are likely to calculate justice by their degree of adherence to the justice rules of the organization. These managers will try to gain greater subordinate compliance with behavioral expectations, create an identity of being fair to their employees, or establish norms of fairness. Other managers may be motivated in justice decisions by their emotions. When they have a high positive affect and/or a low negative affect, these managers are most likely to act fairly.</a:t>
            </a:r>
          </a:p>
          <a:p>
            <a:pPr>
              <a:spcBef>
                <a:spcPct val="0"/>
              </a:spcBef>
            </a:pPr>
            <a:r>
              <a:rPr lang="en-US" dirty="0"/>
              <a:t>It might be tempting for organizations to adopt strong justice guidelines in attempts to mandate managerial behavior, but this isn’t likely to be universally effective. In cases where managers have more rules and less discretion, those who calculate justice are more likely to act fairly, but managers whose justice behavior follows from their affect may act more fairly when they have greater discretion.</a:t>
            </a:r>
          </a:p>
          <a:p>
            <a:pPr>
              <a:spcBef>
                <a:spcPct val="0"/>
              </a:spcBef>
            </a:pPr>
            <a:r>
              <a:rPr lang="en-US" dirty="0"/>
              <a:t>Across nations, the same basic principles of procedural justice are respected in that workers around the world prefer rewards based on performance and skills over rewards based on seniority. However, inputs and outcomes are valued differently in various cultures.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7731434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Exhibit 7.9 integrates much of what we know about motivation. Its basic foundation is the expectancy model. Expectancy theory predicts that an employee will exert a high level of effort if he</a:t>
            </a:r>
            <a:r>
              <a:rPr lang="en-US" baseline="0" dirty="0"/>
              <a:t> or </a:t>
            </a:r>
            <a:r>
              <a:rPr lang="en-US" dirty="0"/>
              <a:t>she perceives that there is a strong relationship between effort and performance, performance and rewards, and rewards and satisfaction of personal goals. Each of these relationships, in turn, is influenced by certain factors. For effort to lead to good performance, the individual must have the requisite ability to perform, and the performance appraisal system must be perceived as being fair and objective. The final link in expectancy theory is the rewards–goals relationship. </a:t>
            </a:r>
          </a:p>
          <a:p>
            <a:pPr eaLnBrk="1" hangingPunct="1">
              <a:spcBef>
                <a:spcPct val="0"/>
              </a:spcBef>
            </a:pPr>
            <a:endParaRPr lang="en-US" dirty="0"/>
          </a:p>
          <a:p>
            <a:pPr eaLnBrk="1" hangingPunct="1">
              <a:spcBef>
                <a:spcPct val="0"/>
              </a:spcBef>
            </a:pPr>
            <a:r>
              <a:rPr lang="en-US" dirty="0"/>
              <a:t>The model also considers the achievement, need, reinforcement, and equity/organizational justice theories. High achievers are internally driven as long as the jobs they are doing provide them with personal responsibility, feedback, and moderate risks. Reinforcement theory recognizes that the organization’s rewards reinforce the individual’s performance. Individuals will compare the rewards they receive (outcomes) from the inputs they make with the outcome–input ratio of relevant others, and inequities may influence the effort expended.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Expectancy theory predicts that an employee will exert a high level of effort if he or she perceives that there is a strong relationship between effort and performance, performance and rewards, and rewards and satisfaction of personal goals. Individual effort requires opportunity. For effort to lead to good performance, the individual must have the requisite ability to perform, and the performance appraisal system must be perceived as being fair and objective. The individual performance to organizational rewards influence performance evaluation criteria and reinforcement. Dominant needs affect the organizational rewards to personal goals relationship. The individual effort needs high </a:t>
            </a:r>
            <a:r>
              <a:rPr lang="en-US" dirty="0" err="1"/>
              <a:t>nAch</a:t>
            </a:r>
            <a:r>
              <a:rPr lang="en-US" dirty="0"/>
              <a:t> and job design to reach the personal goals. The organizational rewards affects and gets affected by the equity comparison or organizational justice represented by the ratio of upper O over upper I sub upper A is to upper O over upper I sub upper B. Personal goals affects and gets affected by the goals direct behavior which influences the individual efforts.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2542137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801688"/>
            <a:ext cx="4572000" cy="3429000"/>
          </a:xfrm>
        </p:spPr>
      </p:sp>
      <p:sp>
        <p:nvSpPr>
          <p:cNvPr id="3" name="Notes Placeholder 2"/>
          <p:cNvSpPr>
            <a:spLocks noGrp="1"/>
          </p:cNvSpPr>
          <p:nvPr>
            <p:ph type="body" idx="1"/>
          </p:nvPr>
        </p:nvSpPr>
        <p:spPr/>
        <p:txBody>
          <a:bodyPr/>
          <a:lstStyle/>
          <a:p>
            <a:r>
              <a:rPr lang="en-US" dirty="0"/>
              <a:t>What are the implications for managers? </a:t>
            </a:r>
          </a:p>
          <a:p>
            <a:pPr marL="171450" indent="-171450">
              <a:buFont typeface="Arial" panose="020B0604020202020204" pitchFamily="34" charset="0"/>
              <a:buChar char="•"/>
            </a:pPr>
            <a:r>
              <a:rPr lang="en-US" dirty="0"/>
              <a:t>Classic theories paint an incomplete picture of motivation. Consider contemporary theories when assessing motivation in your organization. </a:t>
            </a:r>
          </a:p>
          <a:p>
            <a:pPr marL="171450" indent="-171450">
              <a:buFont typeface="Arial" panose="020B0604020202020204" pitchFamily="34" charset="0"/>
              <a:buChar char="•"/>
            </a:pPr>
            <a:r>
              <a:rPr lang="en-US" dirty="0"/>
              <a:t>People will be motivated if they feel like their actions are feely chosen and in alignment with their interests and values. Try to foster this autonomy instead of treating motivation as completely “controllable” through pressure, direction, or reward.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647876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 addition: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Despite the power of autonomy, rewards and reinforcement can still be a powerful force in promoting desired behaviors in organizations—but do not underestimate the psychological aspects of motivation. Rewards alone cannot fix organizational problems.</a:t>
            </a:r>
          </a:p>
          <a:p>
            <a:pPr marL="171450" indent="-171450">
              <a:buFont typeface="Arial" panose="020B0604020202020204" pitchFamily="34" charset="0"/>
              <a:buChar char="•"/>
            </a:pPr>
            <a:r>
              <a:rPr lang="en-US" sz="1200" dirty="0"/>
              <a:t>Despite the power of autonomy, rewards and reinforcement can still be a powerful force in promoting desired behaviors in organizations—but do not underestimate the psychological aspects of motivation. Rewards alone cannot fix organizational problems.</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979856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Furthermore: </a:t>
            </a:r>
          </a:p>
          <a:p>
            <a:pPr marL="171450" indent="-171450">
              <a:buFont typeface="Arial" panose="020B0604020202020204" pitchFamily="34" charset="0"/>
              <a:buChar char="•"/>
            </a:pPr>
            <a:r>
              <a:rPr lang="en-US" sz="1200" dirty="0"/>
              <a:t>Job engagement is still a management “buzzword,” and there is confusion regarding what job engagement actually represents. However, it can help put motivation into practice. Apply other contemporary motivation theories to understand how employees and managers can become (and stay) engaged in the workplace.</a:t>
            </a:r>
          </a:p>
          <a:p>
            <a:pPr marL="171450" indent="-171450">
              <a:buFont typeface="Arial" panose="020B0604020202020204" pitchFamily="34" charset="0"/>
              <a:buChar char="•"/>
            </a:pPr>
            <a:r>
              <a:rPr lang="en-US" sz="1200" dirty="0"/>
              <a:t>Lead by example: Model and encourage others to model the types of behaviors you would like to see performed by employees.</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6972934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In addition: </a:t>
            </a:r>
          </a:p>
          <a:p>
            <a:pPr marL="171450" indent="-171450">
              <a:buFont typeface="Arial" panose="020B0604020202020204" pitchFamily="34" charset="0"/>
              <a:buChar char="•"/>
            </a:pPr>
            <a:r>
              <a:rPr lang="en-US" sz="1200" dirty="0"/>
              <a:t>Thinking of motivation in terms of expectancy, instrumentality, and valence can help you break down many common motivation problems in organizations into their parts. Ask yourself whether effort leads to performance, whether performance leads to the desired outcome, and whether those involved actually care about it. </a:t>
            </a:r>
          </a:p>
          <a:p>
            <a:pPr marL="171450" indent="-171450">
              <a:buFont typeface="Arial" panose="020B0604020202020204" pitchFamily="34" charset="0"/>
              <a:buChar char="•"/>
            </a:pPr>
            <a:r>
              <a:rPr lang="en-US" sz="1200" dirty="0"/>
              <a:t>Harness the power of goal setting: Set specific, difficult goals. Consider the factors that may affect goal setting. Determine whether a management by objectives program would be suitable for your organization.</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03770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t>Motivation</a:t>
            </a:r>
            <a:r>
              <a:rPr lang="en-US" dirty="0"/>
              <a:t> is the processes that account for an individual’s intensity, direction, and persistence of effort toward attaining a goal. We will narrow the focus to organizational goals in order to reflect our singular interest in work-related behavior. Keep in mind that the level of motivation varies both between individuals and within individuals at different times.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274550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Finally: </a:t>
            </a:r>
          </a:p>
          <a:p>
            <a:pPr marL="171450" indent="-171450">
              <a:buFont typeface="Arial" panose="020B0604020202020204" pitchFamily="34" charset="0"/>
              <a:buChar char="•"/>
            </a:pPr>
            <a:r>
              <a:rPr lang="en-US" sz="1200" dirty="0"/>
              <a:t>Self-efficacy can affect motivation and behavior throughout the motivation process and is sometimes helpful and sometimes even harmful. Consider how self-efficacy changes throughout the goal-setting process and adapt accordingly.</a:t>
            </a:r>
          </a:p>
          <a:p>
            <a:pPr marL="171450" indent="-171450">
              <a:buFont typeface="Arial" panose="020B0604020202020204" pitchFamily="34" charset="0"/>
              <a:buChar char="•"/>
            </a:pPr>
            <a:r>
              <a:rPr lang="en-US" sz="1200" dirty="0"/>
              <a:t>When making decisions regarding resources in your organization, make sure to consider how the resources are being distributed (and who is affected), the fairness of the decision, and whether your actions demonstrate that you respect those involved.</a:t>
            </a:r>
          </a:p>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6032620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3117487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42</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three key elements of our definition of motivation are intensity, direction, and persistence. Intensity is concerned with how hard a person tries to do anything. This is the element most of us focus on when we talk about motivation. Direction is the orientation that benefits the organization;</a:t>
            </a:r>
            <a:r>
              <a:rPr lang="en-US" baseline="0" dirty="0"/>
              <a:t> it</a:t>
            </a:r>
            <a:r>
              <a:rPr lang="en-US" sz="1100" dirty="0"/>
              <a:t> can be positive or negative. </a:t>
            </a:r>
            <a:r>
              <a:rPr lang="en-US" dirty="0"/>
              <a:t>Persistence is a measure of how long a person can maintain their effort. Motivated individuals stay with a task long enough to achieve their goal.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499030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Abraham Maslow’s </a:t>
            </a:r>
            <a:r>
              <a:rPr lang="en-US" b="1" dirty="0"/>
              <a:t>hierarchy of needs </a:t>
            </a:r>
            <a:r>
              <a:rPr lang="en-US" dirty="0"/>
              <a:t>is the most well-known theory of motivation. Maslow hypothesized that within every human being there exists a hierarchy of five needs,</a:t>
            </a:r>
            <a:r>
              <a:rPr lang="en-US" baseline="0" dirty="0"/>
              <a:t> beginning</a:t>
            </a:r>
            <a:r>
              <a:rPr lang="en-US" dirty="0"/>
              <a:t> with </a:t>
            </a:r>
            <a:r>
              <a:rPr lang="en-US" b="1" dirty="0"/>
              <a:t>physiological </a:t>
            </a:r>
            <a:r>
              <a:rPr lang="en-US" dirty="0"/>
              <a:t>needs that include hunger, thirst, shelter, sex, and other bodily needs. The second level is </a:t>
            </a:r>
            <a:r>
              <a:rPr lang="en-US" b="1" dirty="0"/>
              <a:t>safety</a:t>
            </a:r>
            <a:r>
              <a:rPr lang="en-US" dirty="0"/>
              <a:t> needs that include security and protection from physical and emotional harm. The next level is </a:t>
            </a:r>
            <a:r>
              <a:rPr lang="en-US" b="1" dirty="0"/>
              <a:t>social belongingness </a:t>
            </a:r>
            <a:r>
              <a:rPr lang="en-US" dirty="0"/>
              <a:t>that include affection, belongingness, acceptance, and friendship. Reaching a higher level, we find </a:t>
            </a:r>
            <a:r>
              <a:rPr lang="en-US" b="1" dirty="0"/>
              <a:t>esteem</a:t>
            </a:r>
            <a:r>
              <a:rPr lang="en-US" dirty="0"/>
              <a:t> needs that include </a:t>
            </a:r>
            <a:r>
              <a:rPr lang="en-US" i="1" dirty="0"/>
              <a:t>internal</a:t>
            </a:r>
            <a:r>
              <a:rPr lang="en-US" dirty="0"/>
              <a:t> esteem factors such as self-respect, autonomy, and achievement, and </a:t>
            </a:r>
            <a:r>
              <a:rPr lang="en-US" i="1" dirty="0"/>
              <a:t>external</a:t>
            </a:r>
            <a:r>
              <a:rPr lang="en-US" dirty="0"/>
              <a:t> esteem factors such as status, recognition, and attention. At the top of the hierarchy is </a:t>
            </a:r>
            <a:r>
              <a:rPr lang="en-US" b="1" dirty="0"/>
              <a:t>self-actualization</a:t>
            </a:r>
            <a:r>
              <a:rPr lang="en-US" dirty="0"/>
              <a:t> needs;</a:t>
            </a:r>
            <a:r>
              <a:rPr lang="en-US" baseline="0" dirty="0"/>
              <a:t> t</a:t>
            </a:r>
            <a:r>
              <a:rPr lang="en-US" dirty="0"/>
              <a:t>his is the drive to become what one is capable of becoming,</a:t>
            </a:r>
            <a:r>
              <a:rPr lang="en-US" baseline="0" dirty="0"/>
              <a:t> and </a:t>
            </a:r>
            <a:r>
              <a:rPr lang="en-US" dirty="0"/>
              <a:t>includes growth, achieving one’s potential, and self-fulfillment.</a:t>
            </a:r>
          </a:p>
          <a:p>
            <a:pPr marL="0" marR="0" lvl="2"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2" indent="0" algn="l" defTabSz="4572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mn-lt"/>
                <a:ea typeface="+mn-ea"/>
                <a:cs typeface="+mn-cs"/>
              </a:rPr>
              <a:t>Maslow separated the five needs into </a:t>
            </a:r>
            <a:r>
              <a:rPr lang="en-US" sz="1200" b="0" kern="1200" dirty="0">
                <a:solidFill>
                  <a:schemeClr val="tx1"/>
                </a:solidFill>
                <a:effectLst/>
                <a:latin typeface="+mn-lt"/>
                <a:ea typeface="+mn-ea"/>
                <a:cs typeface="+mn-cs"/>
              </a:rPr>
              <a:t>higher and lower orders.</a:t>
            </a:r>
            <a:r>
              <a:rPr lang="en-US" sz="1200" b="0" kern="1200" baseline="0" dirty="0">
                <a:solidFill>
                  <a:schemeClr val="tx1"/>
                </a:solidFill>
                <a:effectLst/>
                <a:latin typeface="+mn-lt"/>
                <a:ea typeface="+mn-ea"/>
                <a:cs typeface="+mn-cs"/>
              </a:rPr>
              <a:t> </a:t>
            </a:r>
            <a:r>
              <a:rPr lang="en-US" dirty="0"/>
              <a:t>As a need becomes substantially satisfied, the next need becomes dominant. No need is ever fully gratified; a substantially satisfied need no longer motivates. </a:t>
            </a:r>
          </a:p>
          <a:p>
            <a:pPr marL="0" marR="0" lvl="2" indent="0" algn="l" defTabSz="457200" rtl="0" eaLnBrk="1" fontAlgn="base" latinLnBrk="0" hangingPunct="1">
              <a:lnSpc>
                <a:spcPct val="100000"/>
              </a:lnSpc>
              <a:spcBef>
                <a:spcPct val="0"/>
              </a:spcBef>
              <a:spcAft>
                <a:spcPct val="0"/>
              </a:spcAft>
              <a:buClrTx/>
              <a:buSzTx/>
              <a:buFontTx/>
              <a:buNone/>
              <a:tabLst/>
              <a:defRPr/>
            </a:pPr>
            <a:endParaRPr lang="en-US" dirty="0"/>
          </a:p>
          <a:p>
            <a:pPr marL="0" lvl="2" defTabSz="457200" fontAlgn="base">
              <a:spcBef>
                <a:spcPct val="0"/>
              </a:spcBef>
              <a:spcAft>
                <a:spcPct val="0"/>
              </a:spcAft>
              <a:defRPr/>
            </a:pPr>
            <a:r>
              <a:rPr lang="en-US" dirty="0"/>
              <a:t>Recently, a sixth need has been proposed for a highest level—intrinsic values—which is said to have originated from Maslow, but it has yet to gain widespread acceptance.</a:t>
            </a:r>
          </a:p>
          <a:p>
            <a:endParaRPr lang="en-IN"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42080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Maslow’s need theory has received wide recognition, particularly among practicing managers. It is intuitively logical and easy to understand, and some research has validated it. However, most research does not, and it hasn’t been frequently researched since the 1960s.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549921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Proposed by psychologist Frederick Herzberg when he investigated the question, “What do people want from their jobs?” the </a:t>
            </a:r>
            <a:r>
              <a:rPr lang="en-US" b="1" dirty="0"/>
              <a:t>two-factor theory </a:t>
            </a:r>
            <a:r>
              <a:rPr lang="en-US" dirty="0"/>
              <a:t>is sometimes also called motivation-hygiene theory. Herzberg asked people to describe situations in which they felt exceptionally good or bad about their jobs. These responses were then tabulated and categorized. </a:t>
            </a:r>
          </a:p>
          <a:p>
            <a:pPr eaLnBrk="1" hangingPunct="1">
              <a:spcBef>
                <a:spcPct val="0"/>
              </a:spcBef>
            </a:pPr>
            <a:endParaRPr lang="en-US" dirty="0"/>
          </a:p>
          <a:p>
            <a:pPr eaLnBrk="1" hangingPunct="1">
              <a:spcBef>
                <a:spcPct val="0"/>
              </a:spcBef>
            </a:pPr>
            <a:r>
              <a:rPr lang="en-US" dirty="0"/>
              <a:t>From the categorized responses, as shown here in</a:t>
            </a:r>
            <a:r>
              <a:rPr lang="en-US" baseline="0" dirty="0"/>
              <a:t> Exhibit 7-2, </a:t>
            </a:r>
            <a:r>
              <a:rPr lang="en-US" dirty="0"/>
              <a:t>Herzberg concluded that intrinsic factors, such as advancement, recognition, responsibility, and achievement seem to be related to job satisfaction. Dissatisfied respondents tended to cite extrinsic factors, such as supervision, pay, company policies, and working conditions. </a:t>
            </a:r>
          </a:p>
          <a:p>
            <a:pPr eaLnBrk="1" hangingPunct="1">
              <a:spcBef>
                <a:spcPct val="0"/>
              </a:spcBef>
            </a:pPr>
            <a:endParaRPr lang="en-US" dirty="0"/>
          </a:p>
          <a:p>
            <a:pPr eaLnBrk="1" hangingPunct="1">
              <a:spcBef>
                <a:spcPct val="0"/>
              </a:spcBef>
            </a:pPr>
            <a:r>
              <a:rPr lang="en-US" dirty="0"/>
              <a:t>Moreover, the opposite of satisfaction is not dissatisfaction. Removing dissatisfying characteristics from a job does not necessarily make the job satisfying. Job satisfaction factors are separate and distinct from job dissatisfaction factors.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Graph 1: tiled factors characterizing 1753 events on the job that lead to extreme satisfaction. The horizontal axis is marked with different factors. The vertical axis is marked with percentage and ranges from 0 percent to 45 percent in increments of 5. The approximate data from the graph in the format factor: percentage is as follows. Achievement: 40 percent. Recognition: 30 percent. Work itself: 25 percent. Responsibility: 20 percent. Advancement: 10 percent. Growth: 7 percent. </a:t>
            </a:r>
          </a:p>
          <a:p>
            <a:pPr eaLnBrk="1" hangingPunct="1">
              <a:spcBef>
                <a:spcPct val="0"/>
              </a:spcBef>
            </a:pPr>
            <a:r>
              <a:rPr lang="en-US" dirty="0"/>
              <a:t>Graph 2: tiled factors characterizing 1844 events on the job that lead to extreme dissatisfaction. The horizontal axis is marked with different factors. The vertical axis is marked with percentage and ranges from 0 percent to 40 percent in increments of 5. The approximate data from the graph in the format factor: percentage is as follows. Policy and administration: 37.5 percent. Supervision: 17.5 percent. Relationship with supervisor: 12 percent. Work conditions: 5 percent. Salary: 4 percent. Relationship with peers: 4 percent</a:t>
            </a:r>
          </a:p>
        </p:txBody>
      </p:sp>
      <p:sp>
        <p:nvSpPr>
          <p:cNvPr id="4" name="Slide Number Placeholder 3"/>
          <p:cNvSpPr>
            <a:spLocks noGrp="1"/>
          </p:cNvSpPr>
          <p:nvPr>
            <p:ph type="sldNum" sz="quarter" idx="5"/>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97295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Managers who eliminate job dissatisfaction factors may not necessarily bring about motivation. Exhibit 7.3 reveals that when </a:t>
            </a:r>
            <a:r>
              <a:rPr lang="en-US" b="1" dirty="0"/>
              <a:t>hygiene factors </a:t>
            </a:r>
            <a:r>
              <a:rPr lang="en-US" dirty="0"/>
              <a:t>are adequate, people will not be dissatisfied. Neither will they be satisfied. To motivate people, managers must emphasize intrinsically rewarding factors that are associated with the work itself or to outcomes directly derived from it. </a:t>
            </a:r>
          </a:p>
          <a:p>
            <a:pPr eaLnBrk="1" hangingPunct="1">
              <a:spcBef>
                <a:spcPct val="0"/>
              </a:spcBef>
            </a:pPr>
            <a:endParaRPr lang="en-US" dirty="0"/>
          </a:p>
          <a:p>
            <a:pPr eaLnBrk="1" hangingPunct="1">
              <a:spcBef>
                <a:spcPct val="0"/>
              </a:spcBef>
            </a:pPr>
            <a:r>
              <a:rPr lang="en-US" dirty="0"/>
              <a:t>Long Description:</a:t>
            </a:r>
          </a:p>
          <a:p>
            <a:pPr eaLnBrk="1" hangingPunct="1">
              <a:spcBef>
                <a:spcPct val="0"/>
              </a:spcBef>
            </a:pPr>
            <a:r>
              <a:rPr lang="en-US" dirty="0"/>
              <a:t>The traditional view ranges from satisfaction to dissatisfaction. </a:t>
            </a:r>
          </a:p>
          <a:p>
            <a:pPr eaLnBrk="1" hangingPunct="1">
              <a:spcBef>
                <a:spcPct val="0"/>
              </a:spcBef>
            </a:pPr>
            <a:r>
              <a:rPr lang="en-US" dirty="0"/>
              <a:t>The Herzberg’s view for motivators range from satisfaction to no satisfaction. </a:t>
            </a:r>
          </a:p>
          <a:p>
            <a:pPr eaLnBrk="1" hangingPunct="1">
              <a:spcBef>
                <a:spcPct val="0"/>
              </a:spcBef>
            </a:pPr>
            <a:r>
              <a:rPr lang="en-US" dirty="0"/>
              <a:t>The Herzberg’s view for hygiene factors ranges from no dissatisfaction to dissatisfaction.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985614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7"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0" algn="r">
              <a:buNone/>
              <a:defRPr lang="en-IN"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Content Placeholder 3"/>
          <p:cNvSpPr>
            <a:spLocks noGrp="1"/>
          </p:cNvSpPr>
          <p:nvPr>
            <p:ph sz="quarter" idx="16"/>
          </p:nvPr>
        </p:nvSpPr>
        <p:spPr>
          <a:xfrm>
            <a:off x="2438400" y="6324600"/>
            <a:ext cx="6400800" cy="30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7"/>
          </p:nvPr>
        </p:nvSpPr>
        <p:spPr>
          <a:xfrm>
            <a:off x="457200" y="1752600"/>
            <a:ext cx="3200400" cy="3733800"/>
          </a:xfrm>
        </p:spPr>
        <p:txBody>
          <a:bodyPr/>
          <a:lstStyle/>
          <a:p>
            <a:endParaRPr lang="en-US" dirty="0"/>
          </a:p>
        </p:txBody>
      </p:sp>
      <p:sp>
        <p:nvSpPr>
          <p:cNvPr id="13" name="Picture Placeholder 12"/>
          <p:cNvSpPr>
            <a:spLocks noGrp="1"/>
          </p:cNvSpPr>
          <p:nvPr>
            <p:ph type="pic" sz="quarter" idx="18"/>
          </p:nvPr>
        </p:nvSpPr>
        <p:spPr>
          <a:xfrm>
            <a:off x="381000" y="5638800"/>
            <a:ext cx="2209800" cy="990600"/>
          </a:xfrm>
        </p:spPr>
        <p:txBody>
          <a:bodyPr/>
          <a:lstStyle/>
          <a:p>
            <a:endParaRPr lang="en-US" dirty="0"/>
          </a:p>
        </p:txBody>
      </p:sp>
    </p:spTree>
    <p:extLst>
      <p:ext uri="{BB962C8B-B14F-4D97-AF65-F5344CB8AC3E}">
        <p14:creationId xmlns:p14="http://schemas.microsoft.com/office/powerpoint/2010/main" val="3558975647"/>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1/21/2022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41307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a:buClr>
                <a:srgbClr val="007FA3"/>
              </a:buClr>
              <a:buSzPct val="100000"/>
              <a:defRPr sz="2400">
                <a:latin typeface="+mj-lt"/>
              </a:defRPr>
            </a:lvl1pPr>
            <a:lvl2pPr>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1371600" y="2812416"/>
            <a:ext cx="6400800" cy="2223768"/>
          </a:xfrm>
        </p:spPr>
        <p:txBody>
          <a:bodyPr/>
          <a:lstStyle/>
          <a:p>
            <a:endParaRPr lang="en-US" dirty="0"/>
          </a:p>
        </p:txBody>
      </p:sp>
      <p:sp>
        <p:nvSpPr>
          <p:cNvPr id="3" name="Content Placeholder 2"/>
          <p:cNvSpPr>
            <a:spLocks noGrp="1"/>
          </p:cNvSpPr>
          <p:nvPr>
            <p:ph sz="quarter" idx="14"/>
          </p:nvPr>
        </p:nvSpPr>
        <p:spPr>
          <a:xfrm>
            <a:off x="457200" y="990600"/>
            <a:ext cx="8229600" cy="5334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43BDABE-4FFD-497E-BA1B-CC6B193C4C93}"/>
              </a:ext>
            </a:extLst>
          </p:cNvPr>
          <p:cNvSpPr>
            <a:spLocks noGrp="1"/>
          </p:cNvSpPr>
          <p:nvPr>
            <p:ph sz="quarter" idx="15"/>
          </p:nvPr>
        </p:nvSpPr>
        <p:spPr>
          <a:xfrm>
            <a:off x="457200" y="175260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26573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Picture">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6">
            <a:extLst>
              <a:ext uri="{FF2B5EF4-FFF2-40B4-BE49-F238E27FC236}">
                <a16:creationId xmlns:a16="http://schemas.microsoft.com/office/drawing/2014/main" id="{F2E0CA2C-CFE7-4CC0-BA53-0681054E7B8F}"/>
              </a:ext>
            </a:extLst>
          </p:cNvPr>
          <p:cNvSpPr>
            <a:spLocks noGrp="1"/>
          </p:cNvSpPr>
          <p:nvPr>
            <p:ph sz="quarter" idx="13"/>
          </p:nvPr>
        </p:nvSpPr>
        <p:spPr>
          <a:xfrm>
            <a:off x="457200" y="1066800"/>
            <a:ext cx="8232775"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BC7966CF-C26F-4697-8B4A-E96DF1957519}"/>
              </a:ext>
            </a:extLst>
          </p:cNvPr>
          <p:cNvSpPr>
            <a:spLocks noGrp="1"/>
          </p:cNvSpPr>
          <p:nvPr>
            <p:ph sz="quarter" idx="14"/>
          </p:nvPr>
        </p:nvSpPr>
        <p:spPr>
          <a:xfrm>
            <a:off x="460375" y="1752600"/>
            <a:ext cx="8226425" cy="53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0ECD0BE0-B072-4F29-A2FE-A36AFD313F11}"/>
              </a:ext>
            </a:extLst>
          </p:cNvPr>
          <p:cNvSpPr>
            <a:spLocks noGrp="1"/>
          </p:cNvSpPr>
          <p:nvPr>
            <p:ph sz="quarter" idx="15"/>
          </p:nvPr>
        </p:nvSpPr>
        <p:spPr>
          <a:xfrm>
            <a:off x="454025" y="2438400"/>
            <a:ext cx="8226425"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223FA44D-49F7-4B6F-901A-BFBE5B4E9845}"/>
              </a:ext>
            </a:extLst>
          </p:cNvPr>
          <p:cNvSpPr>
            <a:spLocks noGrp="1"/>
          </p:cNvSpPr>
          <p:nvPr>
            <p:ph sz="quarter" idx="16"/>
          </p:nvPr>
        </p:nvSpPr>
        <p:spPr>
          <a:xfrm>
            <a:off x="454025" y="3048000"/>
            <a:ext cx="8226425" cy="523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2696E7B-C80D-4626-8087-6FB1744AC331}"/>
              </a:ext>
            </a:extLst>
          </p:cNvPr>
          <p:cNvSpPr>
            <a:spLocks noGrp="1"/>
          </p:cNvSpPr>
          <p:nvPr>
            <p:ph sz="quarter" idx="17"/>
          </p:nvPr>
        </p:nvSpPr>
        <p:spPr>
          <a:xfrm>
            <a:off x="454025" y="3724275"/>
            <a:ext cx="8226425" cy="619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356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1371600" y="2133600"/>
            <a:ext cx="6400800" cy="1905000"/>
          </a:xfrm>
        </p:spPr>
        <p:txBody>
          <a:bodyPr/>
          <a:lstStyle/>
          <a:p>
            <a:endParaRPr lang="en-US" dirty="0"/>
          </a:p>
        </p:txBody>
      </p:sp>
      <p:sp>
        <p:nvSpPr>
          <p:cNvPr id="3" name="Content Placeholder 2"/>
          <p:cNvSpPr>
            <a:spLocks noGrp="1"/>
          </p:cNvSpPr>
          <p:nvPr>
            <p:ph sz="quarter" idx="14"/>
          </p:nvPr>
        </p:nvSpPr>
        <p:spPr>
          <a:xfrm>
            <a:off x="457200" y="990600"/>
            <a:ext cx="8229600" cy="5334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5"/>
          </p:nvPr>
        </p:nvSpPr>
        <p:spPr>
          <a:xfrm>
            <a:off x="1447800" y="4343400"/>
            <a:ext cx="6324600" cy="1752600"/>
          </a:xfrm>
        </p:spPr>
        <p:txBody>
          <a:bodyPr/>
          <a:lstStyle/>
          <a:p>
            <a:endParaRPr lang="en-US" dirty="0"/>
          </a:p>
        </p:txBody>
      </p:sp>
    </p:spTree>
    <p:extLst>
      <p:ext uri="{BB962C8B-B14F-4D97-AF65-F5344CB8AC3E}">
        <p14:creationId xmlns:p14="http://schemas.microsoft.com/office/powerpoint/2010/main" val="238713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marL="118872" indent="-118872">
              <a:buClr>
                <a:srgbClr val="007FA3"/>
              </a:buClr>
              <a:buSzPct val="25000"/>
              <a:defRPr sz="2400">
                <a:latin typeface="+mj-lt"/>
              </a:defRPr>
            </a:lvl1pPr>
            <a:lvl2pPr marL="569913" indent="-285750">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2" name="Picture Placeholder 8" descr="Pearson Logo">
            <a:extLst>
              <a:ext uri="{FF2B5EF4-FFF2-40B4-BE49-F238E27FC236}">
                <a16:creationId xmlns:a16="http://schemas.microsoft.com/office/drawing/2014/main" id="{A16F2D6D-C90F-4FCB-92FA-199ECF15E63A}"/>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463062" y="6336323"/>
            <a:ext cx="977126" cy="291196"/>
          </a:xfrm>
          <a:prstGeom prst="rect">
            <a:avLst/>
          </a:prstGeom>
        </p:spPr>
      </p:pic>
      <p:sp>
        <p:nvSpPr>
          <p:cNvPr id="13" name="Text Placeholder 5">
            <a:extLst>
              <a:ext uri="{FF2B5EF4-FFF2-40B4-BE49-F238E27FC236}">
                <a16:creationId xmlns:a16="http://schemas.microsoft.com/office/drawing/2014/main" id="{4AA379E9-D6B0-4804-B6C1-9B8FDB404E24}"/>
              </a:ext>
            </a:extLst>
          </p:cNvPr>
          <p:cNvSpPr txBox="1">
            <a:spLocks/>
          </p:cNvSpPr>
          <p:nvPr userDrawn="1"/>
        </p:nvSpPr>
        <p:spPr>
          <a:xfrm>
            <a:off x="2291861" y="6366491"/>
            <a:ext cx="6400800" cy="221018"/>
          </a:xfrm>
          <a:prstGeom prst="rect">
            <a:avLst/>
          </a:prstGeom>
        </p:spPr>
        <p:txBody>
          <a:bodyPr tIns="1800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Font typeface="Arial" panose="020B0604020202020204" pitchFamily="34" charset="0"/>
              <a:buNone/>
            </a:pPr>
            <a:r>
              <a:rPr lang="en-US" altLang="en-US" sz="1200">
                <a:latin typeface="Verdana"/>
                <a:ea typeface="Verdana" panose="020B0604030504040204" pitchFamily="34" charset="0"/>
                <a:cs typeface="Verdana" panose="020B0604030504040204" pitchFamily="34" charset="0"/>
              </a:rPr>
              <a:t>Copyright © 2023, 2019, 2017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65" r:id="rId6"/>
    <p:sldLayoutId id="2147483668" r:id="rId7"/>
    <p:sldLayoutId id="2147483666" r:id="rId8"/>
    <p:sldLayoutId id="2147483659" r:id="rId9"/>
    <p:sldLayoutId id="2147483658" r:id="rId10"/>
    <p:sldLayoutId id="2147483660" r:id="rId11"/>
    <p:sldLayoutId id="2147483662" r:id="rId12"/>
    <p:sldLayoutId id="2147483651" r:id="rId13"/>
    <p:sldLayoutId id="2147483654" r:id="rId14"/>
    <p:sldLayoutId id="2147483655" r:id="rId15"/>
    <p:sldLayoutId id="2147483663" r:id="rId16"/>
    <p:sldLayoutId id="2147483667"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8" Type="http://schemas.openxmlformats.org/officeDocument/2006/relationships/image" Target="../media/image13.wmf"/><Relationship Id="rId12" Type="http://schemas.openxmlformats.org/officeDocument/2006/relationships/image" Target="../media/image15.w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2.wmf"/><Relationship Id="rId10" Type="http://schemas.openxmlformats.org/officeDocument/2006/relationships/image" Target="../media/image14.wmf"/><Relationship Id="rId4" Type="http://schemas.openxmlformats.org/officeDocument/2006/relationships/image" Target="../media/image11.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611"/>
            <a:ext cx="8229600" cy="590349"/>
          </a:xfrm>
        </p:spPr>
        <p:txBody>
          <a:bodyPr tIns="18000" bIns="18000" anchor="ctr" anchorCtr="0">
            <a:spAutoFit/>
          </a:bodyPr>
          <a:lstStyle/>
          <a:p>
            <a:r>
              <a:rPr lang="en-US" sz="3600" dirty="0">
                <a:latin typeface="+mj-lt"/>
              </a:rPr>
              <a:t>Organizational Behavior</a:t>
            </a:r>
          </a:p>
        </p:txBody>
      </p:sp>
      <p:sp>
        <p:nvSpPr>
          <p:cNvPr id="3" name="Text Placeholder 2"/>
          <p:cNvSpPr>
            <a:spLocks noGrp="1"/>
          </p:cNvSpPr>
          <p:nvPr>
            <p:ph type="body" sz="quarter" idx="13"/>
          </p:nvPr>
        </p:nvSpPr>
        <p:spPr>
          <a:xfrm>
            <a:off x="457200" y="1032482"/>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57909" y="1547192"/>
            <a:ext cx="3533799" cy="4537085"/>
          </a:xfrm>
        </p:spPr>
      </p:pic>
      <p:sp>
        <p:nvSpPr>
          <p:cNvPr id="4" name="Text Placeholder 3"/>
          <p:cNvSpPr>
            <a:spLocks noGrp="1"/>
          </p:cNvSpPr>
          <p:nvPr>
            <p:ph type="body" sz="quarter" idx="14"/>
          </p:nvPr>
        </p:nvSpPr>
        <p:spPr>
          <a:xfrm>
            <a:off x="4583723" y="2860537"/>
            <a:ext cx="4103078"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7</a:t>
            </a:r>
          </a:p>
        </p:txBody>
      </p:sp>
      <p:sp>
        <p:nvSpPr>
          <p:cNvPr id="5" name="Text Placeholder 4"/>
          <p:cNvSpPr>
            <a:spLocks noGrp="1"/>
          </p:cNvSpPr>
          <p:nvPr>
            <p:ph type="body" sz="quarter" idx="15"/>
          </p:nvPr>
        </p:nvSpPr>
        <p:spPr>
          <a:xfrm>
            <a:off x="4583723" y="3742708"/>
            <a:ext cx="4103078" cy="37490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Motivation Concepts</a:t>
            </a:r>
          </a:p>
        </p:txBody>
      </p:sp>
      <p:pic>
        <p:nvPicPr>
          <p:cNvPr id="9" name="Picture Placeholder 8" descr="Pearson Logo"/>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63062" y="6336323"/>
            <a:ext cx="977126" cy="291196"/>
          </a:xfrm>
        </p:spPr>
      </p:pic>
      <p:sp>
        <p:nvSpPr>
          <p:cNvPr id="6" name="Text Placeholder 5"/>
          <p:cNvSpPr>
            <a:spLocks noGrp="1"/>
          </p:cNvSpPr>
          <p:nvPr>
            <p:ph sz="quarter" idx="16"/>
          </p:nvPr>
        </p:nvSpPr>
        <p:spPr>
          <a:xfrm>
            <a:off x="2198077" y="6366491"/>
            <a:ext cx="6400800" cy="221018"/>
          </a:xfrm>
        </p:spPr>
        <p:txBody>
          <a:bodyPr tIns="18000" bIns="18000" anchor="ctr" anchorCtr="0">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Compare the Early Theories of Motivation </a:t>
            </a:r>
            <a:r>
              <a:rPr lang="en-US" sz="2800" dirty="0"/>
              <a:t>(5 of 7)</a:t>
            </a:r>
          </a:p>
        </p:txBody>
      </p:sp>
      <p:sp>
        <p:nvSpPr>
          <p:cNvPr id="3" name="Content Placeholder 2"/>
          <p:cNvSpPr>
            <a:spLocks noGrp="1"/>
          </p:cNvSpPr>
          <p:nvPr>
            <p:ph idx="1"/>
          </p:nvPr>
        </p:nvSpPr>
        <p:spPr>
          <a:xfrm>
            <a:off x="457200" y="1698935"/>
            <a:ext cx="8229600" cy="1859928"/>
          </a:xfrm>
        </p:spPr>
        <p:txBody>
          <a:bodyPr>
            <a:spAutoFit/>
          </a:bodyPr>
          <a:lstStyle/>
          <a:p>
            <a:r>
              <a:rPr lang="en-US" sz="2400" dirty="0">
                <a:latin typeface="Arial" panose="020B0604020202020204" pitchFamily="34" charset="0"/>
                <a:cs typeface="Arial" panose="020B0604020202020204" pitchFamily="34" charset="0"/>
              </a:rPr>
              <a:t>Criticisms of Herzberg’s theory:</a:t>
            </a:r>
          </a:p>
          <a:p>
            <a:pPr lvl="1"/>
            <a:r>
              <a:rPr lang="en-US" sz="2400" dirty="0">
                <a:latin typeface="Arial" panose="020B0604020202020204" pitchFamily="34" charset="0"/>
                <a:cs typeface="Arial" panose="020B0604020202020204" pitchFamily="34" charset="0"/>
              </a:rPr>
              <a:t>Limited because it relies on self-reports.</a:t>
            </a:r>
          </a:p>
          <a:p>
            <a:pPr lvl="1"/>
            <a:r>
              <a:rPr lang="en-US" sz="2400" dirty="0">
                <a:latin typeface="Arial" panose="020B0604020202020204" pitchFamily="34" charset="0"/>
                <a:cs typeface="Arial" panose="020B0604020202020204" pitchFamily="34" charset="0"/>
              </a:rPr>
              <a:t>Reliability of methodology is questioned.</a:t>
            </a:r>
          </a:p>
          <a:p>
            <a:r>
              <a:rPr lang="en-US" sz="2400" dirty="0">
                <a:latin typeface="Arial" panose="020B0604020202020204" pitchFamily="34" charset="0"/>
                <a:cs typeface="Arial" panose="020B0604020202020204" pitchFamily="34" charset="0"/>
              </a:rPr>
              <a:t>Regardless, the theory has been quite influential.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Compare the Early Theories of Motivation </a:t>
            </a:r>
            <a:r>
              <a:rPr lang="en-US" sz="2800" dirty="0"/>
              <a:t>(6 of 7)</a:t>
            </a:r>
          </a:p>
        </p:txBody>
      </p:sp>
      <p:sp>
        <p:nvSpPr>
          <p:cNvPr id="3" name="Content Placeholder 2"/>
          <p:cNvSpPr>
            <a:spLocks noGrp="1"/>
          </p:cNvSpPr>
          <p:nvPr>
            <p:ph idx="1"/>
          </p:nvPr>
        </p:nvSpPr>
        <p:spPr>
          <a:xfrm>
            <a:off x="457200" y="1600201"/>
            <a:ext cx="8229600" cy="4191000"/>
          </a:xfrm>
        </p:spPr>
        <p:txBody>
          <a:bodyPr>
            <a:spAutoFit/>
          </a:bodyPr>
          <a:lstStyle/>
          <a:p>
            <a:r>
              <a:rPr lang="en-US" sz="2400" b="1" dirty="0">
                <a:latin typeface="Arial" panose="020B0604020202020204" pitchFamily="34" charset="0"/>
                <a:cs typeface="Arial" panose="020B0604020202020204" pitchFamily="34" charset="0"/>
              </a:rPr>
              <a:t>McClelland’s Theory of Needs</a:t>
            </a:r>
          </a:p>
          <a:p>
            <a:pPr marL="740664" lvl="1" indent="-283464"/>
            <a:r>
              <a:rPr lang="en-US" sz="2400" dirty="0">
                <a:latin typeface="Arial" panose="020B0604020202020204" pitchFamily="34" charset="0"/>
                <a:cs typeface="Arial" panose="020B0604020202020204" pitchFamily="34" charset="0"/>
              </a:rPr>
              <a:t>The theory focuses on three needs:</a:t>
            </a:r>
          </a:p>
          <a:p>
            <a:pPr lvl="2"/>
            <a:r>
              <a:rPr lang="en-US" sz="2400" b="1" dirty="0">
                <a:latin typeface="Arial" panose="020B0604020202020204" pitchFamily="34" charset="0"/>
                <a:cs typeface="Arial" panose="020B0604020202020204" pitchFamily="34" charset="0"/>
              </a:rPr>
              <a:t>Need for achievement </a:t>
            </a:r>
            <a:r>
              <a:rPr lang="en-US" sz="2400" dirty="0">
                <a:latin typeface="Arial" panose="020B0604020202020204" pitchFamily="34" charset="0"/>
                <a:cs typeface="Arial" panose="020B0604020202020204" pitchFamily="34" charset="0"/>
              </a:rPr>
              <a:t>(nAch): drive to excel, to achieve in relation to a set of standards, to strive to succeed.</a:t>
            </a:r>
          </a:p>
          <a:p>
            <a:pPr lvl="2"/>
            <a:r>
              <a:rPr lang="en-US" sz="2400" b="1" dirty="0">
                <a:latin typeface="Arial" panose="020B0604020202020204" pitchFamily="34" charset="0"/>
                <a:cs typeface="Arial" panose="020B0604020202020204" pitchFamily="34" charset="0"/>
              </a:rPr>
              <a:t>Need for power </a:t>
            </a:r>
            <a:r>
              <a:rPr lang="en-US" sz="2400" dirty="0">
                <a:latin typeface="Arial" panose="020B0604020202020204" pitchFamily="34" charset="0"/>
                <a:cs typeface="Arial" panose="020B0604020202020204" pitchFamily="34" charset="0"/>
              </a:rPr>
              <a:t>(nPow): need to make others behave in a way that they would not have behaved otherwise.</a:t>
            </a:r>
          </a:p>
          <a:p>
            <a:pPr lvl="2"/>
            <a:r>
              <a:rPr lang="en-US" sz="2400" b="1" dirty="0">
                <a:latin typeface="Arial" panose="020B0604020202020204" pitchFamily="34" charset="0"/>
                <a:cs typeface="Arial" panose="020B0604020202020204" pitchFamily="34" charset="0"/>
              </a:rPr>
              <a:t>Need for affiliation </a:t>
            </a:r>
            <a:r>
              <a:rPr lang="en-US" sz="2400" dirty="0">
                <a:latin typeface="Arial" panose="020B0604020202020204" pitchFamily="34" charset="0"/>
                <a:cs typeface="Arial" panose="020B0604020202020204" pitchFamily="34" charset="0"/>
              </a:rPr>
              <a:t>(nAfl): desire for friendly and close interpersonal relationships.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Compare the Early Theories of Motivation </a:t>
            </a:r>
            <a:r>
              <a:rPr lang="en-US" sz="2800" dirty="0"/>
              <a:t>(7 of 7)</a:t>
            </a:r>
          </a:p>
        </p:txBody>
      </p:sp>
      <p:sp>
        <p:nvSpPr>
          <p:cNvPr id="3" name="Content Placeholder 2"/>
          <p:cNvSpPr>
            <a:spLocks noGrp="1"/>
          </p:cNvSpPr>
          <p:nvPr>
            <p:ph idx="1"/>
          </p:nvPr>
        </p:nvSpPr>
        <p:spPr>
          <a:xfrm>
            <a:off x="457200" y="1600201"/>
            <a:ext cx="8229600" cy="3505199"/>
          </a:xfrm>
        </p:spPr>
        <p:txBody>
          <a:bodyPr>
            <a:spAutoFit/>
          </a:bodyPr>
          <a:lstStyle/>
          <a:p>
            <a:r>
              <a:rPr lang="en-US" sz="2400" dirty="0">
                <a:latin typeface="Arial" panose="020B0604020202020204" pitchFamily="34" charset="0"/>
                <a:cs typeface="Arial" panose="020B0604020202020204" pitchFamily="34" charset="0"/>
              </a:rPr>
              <a:t>Research shows some relationships between nAch and job performance.</a:t>
            </a:r>
          </a:p>
          <a:p>
            <a:pPr lvl="1"/>
            <a:r>
              <a:rPr lang="en-US" sz="2400" dirty="0">
                <a:latin typeface="Arial" panose="020B0604020202020204" pitchFamily="34" charset="0"/>
                <a:cs typeface="Arial" panose="020B0604020202020204" pitchFamily="34" charset="0"/>
              </a:rPr>
              <a:t>Employees high on nAch:</a:t>
            </a:r>
          </a:p>
          <a:p>
            <a:pPr lvl="2"/>
            <a:r>
              <a:rPr lang="en-US" sz="2400" dirty="0">
                <a:latin typeface="Arial" panose="020B0604020202020204" pitchFamily="34" charset="0"/>
                <a:cs typeface="Arial" panose="020B0604020202020204" pitchFamily="34" charset="0"/>
              </a:rPr>
              <a:t>Exhibit more positive moods and greater interest in the task at hand.</a:t>
            </a:r>
          </a:p>
          <a:p>
            <a:pPr lvl="2"/>
            <a:r>
              <a:rPr lang="en-US" sz="2400" dirty="0">
                <a:latin typeface="Arial" panose="020B0604020202020204" pitchFamily="34" charset="0"/>
                <a:cs typeface="Arial" panose="020B0604020202020204" pitchFamily="34" charset="0"/>
              </a:rPr>
              <a:t>Perform very well in high-stakes conditions on the job.</a:t>
            </a:r>
          </a:p>
          <a:p>
            <a:r>
              <a:rPr lang="en-US" sz="2400" dirty="0">
                <a:latin typeface="Arial" panose="020B0604020202020204" pitchFamily="34" charset="0"/>
                <a:cs typeface="Arial" panose="020B0604020202020204" pitchFamily="34" charset="0"/>
              </a:rPr>
              <a:t> Research also supports nPow and nAff concepts.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(1 of 5)</a:t>
            </a:r>
          </a:p>
        </p:txBody>
      </p:sp>
      <p:sp>
        <p:nvSpPr>
          <p:cNvPr id="3" name="Content Placeholder 2"/>
          <p:cNvSpPr>
            <a:spLocks noGrp="1"/>
          </p:cNvSpPr>
          <p:nvPr>
            <p:ph idx="1"/>
          </p:nvPr>
        </p:nvSpPr>
        <p:spPr>
          <a:xfrm>
            <a:off x="457200" y="1598865"/>
            <a:ext cx="8229600" cy="2775563"/>
          </a:xfrm>
        </p:spPr>
        <p:txBody>
          <a:bodyPr>
            <a:spAutoFit/>
          </a:bodyPr>
          <a:lstStyle/>
          <a:p>
            <a:r>
              <a:rPr lang="en-US" sz="2400" b="1" dirty="0">
                <a:latin typeface="Arial" panose="020B0604020202020204" pitchFamily="34" charset="0"/>
                <a:cs typeface="Arial" panose="020B0604020202020204" pitchFamily="34" charset="0"/>
              </a:rPr>
              <a:t>Self-determination theory (</a:t>
            </a:r>
            <a:r>
              <a:rPr lang="en-US" sz="2400" b="1" spc="-300" dirty="0">
                <a:latin typeface="Arial" panose="020B0604020202020204" pitchFamily="34" charset="0"/>
                <a:cs typeface="Arial" panose="020B0604020202020204" pitchFamily="34" charset="0"/>
              </a:rPr>
              <a:t>S D </a:t>
            </a:r>
            <a:r>
              <a:rPr lang="en-US" sz="2400" b="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employees’ well-being and performance are influenced by the nature of their motivation for certain job activities.</a:t>
            </a:r>
          </a:p>
          <a:p>
            <a:pPr lvl="1"/>
            <a:r>
              <a:rPr lang="en-US" sz="2400" dirty="0">
                <a:latin typeface="Arial" panose="020B0604020202020204" pitchFamily="34" charset="0"/>
                <a:cs typeface="Arial" panose="020B0604020202020204" pitchFamily="34" charset="0"/>
              </a:rPr>
              <a:t>Motivation can be either autonomous or controlled.</a:t>
            </a:r>
          </a:p>
          <a:p>
            <a:pPr lvl="2"/>
            <a:r>
              <a:rPr lang="en-US" sz="2400" b="1" dirty="0">
                <a:latin typeface="Arial" panose="020B0604020202020204" pitchFamily="34" charset="0"/>
                <a:cs typeface="Arial" panose="020B0604020202020204" pitchFamily="34" charset="0"/>
              </a:rPr>
              <a:t>Cognitive evaluation theory</a:t>
            </a:r>
            <a:r>
              <a:rPr lang="en-US" sz="2400" dirty="0">
                <a:latin typeface="Arial" panose="020B0604020202020204" pitchFamily="34" charset="0"/>
                <a:cs typeface="Arial" panose="020B0604020202020204" pitchFamily="34" charset="0"/>
              </a:rPr>
              <a:t>: when people are paid for work, it feels less like something they </a:t>
            </a:r>
            <a:r>
              <a:rPr lang="en-US" sz="2400" i="1" dirty="0">
                <a:latin typeface="Arial" panose="020B0604020202020204" pitchFamily="34" charset="0"/>
                <a:cs typeface="Arial" panose="020B0604020202020204" pitchFamily="34" charset="0"/>
              </a:rPr>
              <a:t>want</a:t>
            </a:r>
            <a:r>
              <a:rPr lang="en-US" sz="2400" dirty="0">
                <a:latin typeface="Arial" panose="020B0604020202020204" pitchFamily="34" charset="0"/>
                <a:cs typeface="Arial" panose="020B0604020202020204" pitchFamily="34" charset="0"/>
              </a:rPr>
              <a:t> to do and more like something they </a:t>
            </a:r>
            <a:r>
              <a:rPr lang="en-US" sz="2400" i="1" dirty="0">
                <a:latin typeface="Arial" panose="020B0604020202020204" pitchFamily="34" charset="0"/>
                <a:cs typeface="Arial" panose="020B0604020202020204" pitchFamily="34" charset="0"/>
              </a:rPr>
              <a:t>have</a:t>
            </a:r>
            <a:r>
              <a:rPr lang="en-US" sz="2400" dirty="0">
                <a:latin typeface="Arial" panose="020B0604020202020204" pitchFamily="34" charset="0"/>
                <a:cs typeface="Arial" panose="020B0604020202020204" pitchFamily="34" charset="0"/>
              </a:rPr>
              <a:t> to do.</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(2 of 5)</a:t>
            </a:r>
          </a:p>
        </p:txBody>
      </p:sp>
      <p:sp>
        <p:nvSpPr>
          <p:cNvPr id="3" name="Content Placeholder 2"/>
          <p:cNvSpPr>
            <a:spLocks noGrp="1"/>
          </p:cNvSpPr>
          <p:nvPr>
            <p:ph idx="1"/>
          </p:nvPr>
        </p:nvSpPr>
        <p:spPr>
          <a:xfrm>
            <a:off x="457200" y="1600159"/>
            <a:ext cx="8229600" cy="2967923"/>
          </a:xfrm>
        </p:spPr>
        <p:txBody>
          <a:bodyPr>
            <a:spAutoFit/>
          </a:bodyPr>
          <a:lstStyle/>
          <a:p>
            <a:r>
              <a:rPr lang="en-US" sz="2400" b="1" dirty="0">
                <a:latin typeface="Arial" panose="020B0604020202020204" pitchFamily="34" charset="0"/>
                <a:cs typeface="Arial" panose="020B0604020202020204" pitchFamily="34" charset="0"/>
              </a:rPr>
              <a:t>Self-concordance theory</a:t>
            </a:r>
            <a:r>
              <a:rPr lang="en-US" sz="2400" dirty="0">
                <a:latin typeface="Arial" panose="020B0604020202020204" pitchFamily="34" charset="0"/>
                <a:cs typeface="Arial" panose="020B0604020202020204" pitchFamily="34" charset="0"/>
              </a:rPr>
              <a:t>: considers how strongly people’s reasons for pursuing goals are consistent with their interests and core values.</a:t>
            </a:r>
          </a:p>
          <a:p>
            <a:r>
              <a:rPr lang="en-US" sz="2400" spc="-300" dirty="0">
                <a:latin typeface="Arial" panose="020B0604020202020204" pitchFamily="34" charset="0"/>
                <a:cs typeface="Arial" panose="020B0604020202020204" pitchFamily="34" charset="0"/>
              </a:rPr>
              <a:t>S D </a:t>
            </a:r>
            <a:r>
              <a:rPr lang="en-US" sz="2400" dirty="0">
                <a:latin typeface="Arial" panose="020B0604020202020204" pitchFamily="34" charset="0"/>
                <a:cs typeface="Arial" panose="020B0604020202020204" pitchFamily="34" charset="0"/>
              </a:rPr>
              <a:t>T also suggests that there are several basic psychological needs that affect work motivation.</a:t>
            </a:r>
          </a:p>
          <a:p>
            <a:pPr lvl="1"/>
            <a:r>
              <a:rPr lang="en-US" sz="2400" b="1" dirty="0">
                <a:latin typeface="Arial" panose="020B0604020202020204" pitchFamily="34" charset="0"/>
                <a:cs typeface="Arial" panose="020B0604020202020204" pitchFamily="34" charset="0"/>
              </a:rPr>
              <a:t>Need for autonomy</a:t>
            </a:r>
          </a:p>
          <a:p>
            <a:pPr lvl="1"/>
            <a:r>
              <a:rPr lang="en-US" sz="2400" b="1" dirty="0">
                <a:latin typeface="Arial" panose="020B0604020202020204" pitchFamily="34" charset="0"/>
                <a:cs typeface="Arial" panose="020B0604020202020204" pitchFamily="34" charset="0"/>
              </a:rPr>
              <a:t>Need for competence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(3 of 5)</a:t>
            </a:r>
          </a:p>
        </p:txBody>
      </p:sp>
      <p:sp>
        <p:nvSpPr>
          <p:cNvPr id="3" name="Content Placeholder 2"/>
          <p:cNvSpPr>
            <a:spLocks noGrp="1"/>
          </p:cNvSpPr>
          <p:nvPr>
            <p:ph idx="1"/>
          </p:nvPr>
        </p:nvSpPr>
        <p:spPr>
          <a:xfrm>
            <a:off x="457200" y="1596739"/>
            <a:ext cx="8229600" cy="2560119"/>
          </a:xfrm>
        </p:spPr>
        <p:txBody>
          <a:bodyPr>
            <a:spAutoFit/>
          </a:bodyPr>
          <a:lstStyle/>
          <a:p>
            <a:r>
              <a:rPr lang="en-US" sz="2400" dirty="0">
                <a:latin typeface="Arial" panose="020B0604020202020204" pitchFamily="34" charset="0"/>
                <a:cs typeface="Arial" panose="020B0604020202020204" pitchFamily="34" charset="0"/>
              </a:rPr>
              <a:t>What does all of this mean?</a:t>
            </a:r>
          </a:p>
          <a:p>
            <a:pPr lvl="1"/>
            <a:r>
              <a:rPr lang="en-US" sz="2400" dirty="0">
                <a:latin typeface="Arial" panose="020B0604020202020204" pitchFamily="34" charset="0"/>
                <a:cs typeface="Arial" panose="020B0604020202020204" pitchFamily="34" charset="0"/>
              </a:rPr>
              <a:t>For individuals:</a:t>
            </a:r>
          </a:p>
          <a:p>
            <a:pPr lvl="2"/>
            <a:r>
              <a:rPr lang="en-US" sz="2400" dirty="0">
                <a:latin typeface="Arial" panose="020B0604020202020204" pitchFamily="34" charset="0"/>
                <a:cs typeface="Arial" panose="020B0604020202020204" pitchFamily="34" charset="0"/>
              </a:rPr>
              <a:t>Choose your job for reasons other than extrinsic rewards.</a:t>
            </a:r>
          </a:p>
          <a:p>
            <a:pPr lvl="1"/>
            <a:r>
              <a:rPr lang="en-US" sz="2400" dirty="0">
                <a:latin typeface="Arial" panose="020B0604020202020204" pitchFamily="34" charset="0"/>
                <a:cs typeface="Arial" panose="020B0604020202020204" pitchFamily="34" charset="0"/>
              </a:rPr>
              <a:t>For organizations:</a:t>
            </a:r>
          </a:p>
          <a:p>
            <a:pPr lvl="2"/>
            <a:r>
              <a:rPr lang="en-US" sz="2400" dirty="0">
                <a:latin typeface="Arial" panose="020B0604020202020204" pitchFamily="34" charset="0"/>
                <a:cs typeface="Arial" panose="020B0604020202020204" pitchFamily="34" charset="0"/>
              </a:rPr>
              <a:t>Provide intrinsic as well as extrinsic incentives.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(4 of 5)</a:t>
            </a:r>
          </a:p>
        </p:txBody>
      </p:sp>
      <p:sp>
        <p:nvSpPr>
          <p:cNvPr id="3" name="Content Placeholder 2"/>
          <p:cNvSpPr>
            <a:spLocks noGrp="1"/>
          </p:cNvSpPr>
          <p:nvPr>
            <p:ph idx="1"/>
          </p:nvPr>
        </p:nvSpPr>
        <p:spPr>
          <a:xfrm>
            <a:off x="457200" y="1603154"/>
            <a:ext cx="8229600" cy="2113843"/>
          </a:xfrm>
        </p:spPr>
        <p:txBody>
          <a:bodyPr>
            <a:spAutoFit/>
          </a:bodyPr>
          <a:lstStyle/>
          <a:p>
            <a:r>
              <a:rPr lang="en-US" sz="2400" b="1" dirty="0">
                <a:latin typeface="Arial" panose="020B0604020202020204" pitchFamily="34" charset="0"/>
                <a:cs typeface="Arial" panose="020B0604020202020204" pitchFamily="34" charset="0"/>
              </a:rPr>
              <a:t>Regulatory focus theory</a:t>
            </a:r>
            <a:r>
              <a:rPr lang="en-US" sz="2400" dirty="0">
                <a:latin typeface="Arial" panose="020B0604020202020204" pitchFamily="34" charset="0"/>
                <a:cs typeface="Arial" panose="020B0604020202020204" pitchFamily="34" charset="0"/>
              </a:rPr>
              <a:t>: people differ in the way they regulate their thoughts and behaviors during goal pursuit.</a:t>
            </a:r>
          </a:p>
          <a:p>
            <a:pPr lvl="1"/>
            <a:r>
              <a:rPr lang="en-US" dirty="0">
                <a:latin typeface="Arial" panose="020B0604020202020204" pitchFamily="34" charset="0"/>
                <a:cs typeface="Arial" panose="020B0604020202020204" pitchFamily="34" charset="0"/>
              </a:rPr>
              <a:t>People fall into two categories:</a:t>
            </a:r>
          </a:p>
          <a:p>
            <a:pPr lvl="2"/>
            <a:r>
              <a:rPr lang="en-US" b="1" dirty="0">
                <a:latin typeface="Arial" panose="020B0604020202020204" pitchFamily="34" charset="0"/>
                <a:cs typeface="Arial" panose="020B0604020202020204" pitchFamily="34" charset="0"/>
              </a:rPr>
              <a:t>Promotion focus</a:t>
            </a:r>
          </a:p>
          <a:p>
            <a:pPr lvl="2"/>
            <a:r>
              <a:rPr lang="en-US" b="1" dirty="0">
                <a:latin typeface="Arial" panose="020B0604020202020204" pitchFamily="34" charset="0"/>
                <a:cs typeface="Arial" panose="020B0604020202020204" pitchFamily="34" charset="0"/>
              </a:rPr>
              <a:t>Prevention focus </a:t>
            </a:r>
          </a:p>
        </p:txBody>
      </p:sp>
    </p:spTree>
    <p:extLst>
      <p:ext uri="{BB962C8B-B14F-4D97-AF65-F5344CB8AC3E}">
        <p14:creationId xmlns:p14="http://schemas.microsoft.com/office/powerpoint/2010/main" val="397785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Content-Based </a:t>
            </a:r>
            <a:r>
              <a:rPr lang="en-US" sz="2800" dirty="0"/>
              <a:t>(5 of 5)</a:t>
            </a:r>
          </a:p>
        </p:txBody>
      </p:sp>
      <p:sp>
        <p:nvSpPr>
          <p:cNvPr id="3" name="Content Placeholder 2"/>
          <p:cNvSpPr>
            <a:spLocks noGrp="1"/>
          </p:cNvSpPr>
          <p:nvPr>
            <p:ph idx="1"/>
          </p:nvPr>
        </p:nvSpPr>
        <p:spPr>
          <a:xfrm>
            <a:off x="457200" y="1595791"/>
            <a:ext cx="8229600" cy="2152315"/>
          </a:xfrm>
        </p:spPr>
        <p:txBody>
          <a:bodyPr>
            <a:spAutoFit/>
          </a:bodyPr>
          <a:lstStyle/>
          <a:p>
            <a:r>
              <a:rPr lang="en-US" sz="2400" b="1" dirty="0">
                <a:latin typeface="Arial" panose="020B0604020202020204" pitchFamily="34" charset="0"/>
                <a:cs typeface="Arial" panose="020B0604020202020204" pitchFamily="34" charset="0"/>
              </a:rPr>
              <a:t>Job engagement </a:t>
            </a:r>
          </a:p>
          <a:p>
            <a:pPr lvl="1"/>
            <a:r>
              <a:rPr lang="en-US" sz="2400" dirty="0">
                <a:latin typeface="Arial" panose="020B0604020202020204" pitchFamily="34" charset="0"/>
                <a:cs typeface="Arial" panose="020B0604020202020204" pitchFamily="34" charset="0"/>
              </a:rPr>
              <a:t>The investment of an employee’s physical, cognitive, and emotional energies into job performance.</a:t>
            </a:r>
          </a:p>
          <a:p>
            <a:r>
              <a:rPr lang="en-US" sz="2400" dirty="0">
                <a:latin typeface="Arial" panose="020B0604020202020204" pitchFamily="34" charset="0"/>
                <a:cs typeface="Arial" panose="020B0604020202020204" pitchFamily="34" charset="0"/>
              </a:rPr>
              <a:t>Job engagement predicts higher levels of task performance and citizenship behavior</a:t>
            </a:r>
          </a:p>
        </p:txBody>
      </p:sp>
    </p:spTree>
    <p:extLst>
      <p:ext uri="{BB962C8B-B14F-4D97-AF65-F5344CB8AC3E}">
        <p14:creationId xmlns:p14="http://schemas.microsoft.com/office/powerpoint/2010/main" val="400333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Context-Based </a:t>
            </a:r>
            <a:r>
              <a:rPr lang="en-US" sz="2800" dirty="0"/>
              <a:t>(1 of 2)</a:t>
            </a:r>
          </a:p>
        </p:txBody>
      </p:sp>
      <p:sp>
        <p:nvSpPr>
          <p:cNvPr id="3" name="Content Placeholder 2"/>
          <p:cNvSpPr>
            <a:spLocks noGrp="1"/>
          </p:cNvSpPr>
          <p:nvPr>
            <p:ph idx="1"/>
          </p:nvPr>
        </p:nvSpPr>
        <p:spPr>
          <a:xfrm>
            <a:off x="457200" y="1593748"/>
            <a:ext cx="8229600" cy="3414199"/>
          </a:xfrm>
        </p:spPr>
        <p:txBody>
          <a:bodyPr>
            <a:spAutoFit/>
          </a:bodyPr>
          <a:lstStyle/>
          <a:p>
            <a:r>
              <a:rPr lang="en-US" sz="2400" b="1" dirty="0">
                <a:latin typeface="Arial" panose="020B0604020202020204" pitchFamily="34" charset="0"/>
                <a:cs typeface="Arial" panose="020B0604020202020204" pitchFamily="34" charset="0"/>
              </a:rPr>
              <a:t>Reinforcement theory:</a:t>
            </a:r>
            <a:r>
              <a:rPr lang="en-US" sz="2400" dirty="0">
                <a:latin typeface="Arial" panose="020B0604020202020204" pitchFamily="34" charset="0"/>
                <a:cs typeface="Arial" panose="020B0604020202020204" pitchFamily="34" charset="0"/>
              </a:rPr>
              <a:t> behavior is a function of its consequences.</a:t>
            </a:r>
          </a:p>
          <a:p>
            <a:pPr lvl="1"/>
            <a:r>
              <a:rPr lang="en-US" sz="2400" dirty="0">
                <a:latin typeface="Arial" panose="020B0604020202020204" pitchFamily="34" charset="0"/>
                <a:cs typeface="Arial" panose="020B0604020202020204" pitchFamily="34" charset="0"/>
              </a:rPr>
              <a:t>Reinforcement conditions behavior.</a:t>
            </a:r>
          </a:p>
          <a:p>
            <a:pPr lvl="1"/>
            <a:r>
              <a:rPr lang="en-US" sz="2400" dirty="0">
                <a:latin typeface="Arial" panose="020B0604020202020204" pitchFamily="34" charset="0"/>
                <a:cs typeface="Arial" panose="020B0604020202020204" pitchFamily="34" charset="0"/>
              </a:rPr>
              <a:t>Behavior is environmentally caused.</a:t>
            </a:r>
          </a:p>
          <a:p>
            <a:r>
              <a:rPr lang="en-US" sz="2400" b="1" dirty="0">
                <a:latin typeface="Arial" panose="020B0604020202020204" pitchFamily="34" charset="0"/>
                <a:cs typeface="Arial" panose="020B0604020202020204" pitchFamily="34" charset="0"/>
              </a:rPr>
              <a:t>Operant conditioning theory: </a:t>
            </a:r>
            <a:r>
              <a:rPr lang="en-US" sz="2400" dirty="0">
                <a:latin typeface="Arial" panose="020B0604020202020204" pitchFamily="34" charset="0"/>
                <a:cs typeface="Arial" panose="020B0604020202020204" pitchFamily="34" charset="0"/>
              </a:rPr>
              <a:t>people learn to behave to get something they want or to avoid something they don’t want.</a:t>
            </a:r>
          </a:p>
          <a:p>
            <a:pPr lvl="1"/>
            <a:r>
              <a:rPr lang="en-US" sz="2400" dirty="0">
                <a:latin typeface="Arial" panose="020B0604020202020204" pitchFamily="34" charset="0"/>
                <a:cs typeface="Arial" panose="020B0604020202020204" pitchFamily="34" charset="0"/>
              </a:rPr>
              <a:t>B.F. Skinner’s </a:t>
            </a:r>
            <a:r>
              <a:rPr lang="en-US" sz="2400" b="1" dirty="0">
                <a:latin typeface="Arial" panose="020B0604020202020204" pitchFamily="34" charset="0"/>
                <a:cs typeface="Arial" panose="020B0604020202020204" pitchFamily="34" charset="0"/>
              </a:rPr>
              <a:t>behaviorism.</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Context-Based </a:t>
            </a:r>
            <a:r>
              <a:rPr lang="en-US" sz="2800" dirty="0"/>
              <a:t>(2 of 2)</a:t>
            </a:r>
          </a:p>
        </p:txBody>
      </p:sp>
      <p:sp>
        <p:nvSpPr>
          <p:cNvPr id="3" name="Content Placeholder 2"/>
          <p:cNvSpPr>
            <a:spLocks noGrp="1"/>
          </p:cNvSpPr>
          <p:nvPr>
            <p:ph idx="1"/>
          </p:nvPr>
        </p:nvSpPr>
        <p:spPr>
          <a:xfrm>
            <a:off x="457200" y="1607075"/>
            <a:ext cx="8229600" cy="1221291"/>
          </a:xfrm>
        </p:spPr>
        <p:txBody>
          <a:bodyPr wrap="square">
            <a:spAutoFit/>
          </a:bodyPr>
          <a:lstStyle/>
          <a:p>
            <a:r>
              <a:rPr lang="en-US" sz="2400" b="1" dirty="0">
                <a:latin typeface="Arial" panose="020B0604020202020204" pitchFamily="34" charset="0"/>
                <a:cs typeface="Arial" panose="020B0604020202020204" pitchFamily="34" charset="0"/>
              </a:rPr>
              <a:t>Social-learning theory</a:t>
            </a:r>
            <a:r>
              <a:rPr lang="en-US" sz="2400" dirty="0">
                <a:latin typeface="Arial" panose="020B0604020202020204" pitchFamily="34" charset="0"/>
                <a:cs typeface="Arial" panose="020B0604020202020204" pitchFamily="34" charset="0"/>
              </a:rPr>
              <a:t>: we can learn through both observation and direct experience.</a:t>
            </a:r>
          </a:p>
          <a:p>
            <a:pPr lvl="1"/>
            <a:r>
              <a:rPr lang="en-US" sz="2400" dirty="0">
                <a:latin typeface="Arial" panose="020B0604020202020204" pitchFamily="34" charset="0"/>
                <a:cs typeface="Arial" panose="020B0604020202020204" pitchFamily="34" charset="0"/>
              </a:rPr>
              <a:t>Assumes behavior is a function of consequences.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736"/>
            <a:ext cx="8229600" cy="590349"/>
          </a:xfrm>
        </p:spPr>
        <p:txBody>
          <a:bodyPr wrap="square">
            <a:spAutoFit/>
          </a:bodyPr>
          <a:lstStyle/>
          <a:p>
            <a:r>
              <a:rPr lang="en-US" sz="3600" dirty="0">
                <a:latin typeface="+mj-lt"/>
              </a:rPr>
              <a:t>Learning Objectives </a:t>
            </a:r>
            <a:r>
              <a:rPr lang="en-US" sz="2800" dirty="0"/>
              <a:t>(1 of 2)</a:t>
            </a:r>
            <a:endParaRPr lang="en-IN" sz="2800" dirty="0"/>
          </a:p>
        </p:txBody>
      </p:sp>
      <p:sp>
        <p:nvSpPr>
          <p:cNvPr id="3" name="Content Placeholder 2"/>
          <p:cNvSpPr>
            <a:spLocks noGrp="1"/>
          </p:cNvSpPr>
          <p:nvPr>
            <p:ph idx="1"/>
          </p:nvPr>
        </p:nvSpPr>
        <p:spPr>
          <a:xfrm>
            <a:off x="457200" y="943710"/>
            <a:ext cx="8229600" cy="3733800"/>
          </a:xfrm>
        </p:spPr>
        <p:txBody>
          <a:bodyPr wrap="square">
            <a:spAutoFit/>
          </a:bodyPr>
          <a:lstStyle/>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7.1</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Describe the three key elements of motivation.</a:t>
            </a:r>
          </a:p>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7.2</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Compare the early theories of motivation.</a:t>
            </a:r>
          </a:p>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7.3</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Contrast the content-based theories of motivation, including self-determination theory, regulatory-focus theory, and job engagement theory.</a:t>
            </a:r>
          </a:p>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7.4	</a:t>
            </a:r>
            <a:r>
              <a:rPr lang="en-US" sz="2400" dirty="0">
                <a:latin typeface="Arial" panose="020B0604020202020204" pitchFamily="34" charset="0"/>
                <a:cs typeface="Arial" panose="020B0604020202020204" pitchFamily="34" charset="0"/>
              </a:rPr>
              <a:t>Understand the differences between the context-based theories of motivation: reinforcement theory and social learning theory.</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(1 of 10)</a:t>
            </a:r>
          </a:p>
        </p:txBody>
      </p:sp>
      <p:sp>
        <p:nvSpPr>
          <p:cNvPr id="3" name="Content Placeholder 2"/>
          <p:cNvSpPr>
            <a:spLocks noGrp="1"/>
          </p:cNvSpPr>
          <p:nvPr>
            <p:ph idx="1"/>
          </p:nvPr>
        </p:nvSpPr>
        <p:spPr>
          <a:xfrm>
            <a:off x="457200" y="1593100"/>
            <a:ext cx="8229600" cy="3414199"/>
          </a:xfrm>
        </p:spPr>
        <p:txBody>
          <a:bodyPr>
            <a:spAutoFit/>
          </a:bodyPr>
          <a:lstStyle/>
          <a:p>
            <a:r>
              <a:rPr lang="en-US" sz="2400" b="1" dirty="0">
                <a:latin typeface="Arial" panose="020B0604020202020204" pitchFamily="34" charset="0"/>
                <a:cs typeface="Arial" panose="020B0604020202020204" pitchFamily="34" charset="0"/>
              </a:rPr>
              <a:t>Expectancy theory: </a:t>
            </a:r>
            <a:r>
              <a:rPr lang="en-US" sz="2400" dirty="0">
                <a:latin typeface="Arial" panose="020B0604020202020204" pitchFamily="34" charset="0"/>
                <a:cs typeface="Arial" panose="020B0604020202020204" pitchFamily="34" charset="0"/>
              </a:rPr>
              <a:t>a tendency to act in a certain way depends on an expectation that the act will be followed by a given outcome and on the attractiveness of that outcome to the individual.</a:t>
            </a:r>
          </a:p>
          <a:p>
            <a:r>
              <a:rPr lang="en-US" sz="2400" dirty="0">
                <a:latin typeface="Arial" panose="020B0604020202020204" pitchFamily="34" charset="0"/>
                <a:cs typeface="Arial" panose="020B0604020202020204" pitchFamily="34" charset="0"/>
              </a:rPr>
              <a:t>Three relationships:</a:t>
            </a:r>
          </a:p>
          <a:p>
            <a:pPr lvl="1"/>
            <a:r>
              <a:rPr lang="en-US" sz="2400" dirty="0">
                <a:latin typeface="Arial" panose="020B0604020202020204" pitchFamily="34" charset="0"/>
                <a:cs typeface="Arial" panose="020B0604020202020204" pitchFamily="34" charset="0"/>
              </a:rPr>
              <a:t>Effort–performance relationship</a:t>
            </a:r>
          </a:p>
          <a:p>
            <a:pPr lvl="1"/>
            <a:r>
              <a:rPr lang="en-US" sz="2400" dirty="0">
                <a:latin typeface="Arial" panose="020B0604020202020204" pitchFamily="34" charset="0"/>
                <a:cs typeface="Arial" panose="020B0604020202020204" pitchFamily="34" charset="0"/>
              </a:rPr>
              <a:t>Performance</a:t>
            </a:r>
            <a:r>
              <a:rPr lang="en-US"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reward relationship</a:t>
            </a:r>
          </a:p>
          <a:p>
            <a:pPr lvl="1"/>
            <a:r>
              <a:rPr lang="en-US" sz="2400" dirty="0">
                <a:latin typeface="Arial" panose="020B0604020202020204" pitchFamily="34" charset="0"/>
                <a:cs typeface="Arial" panose="020B0604020202020204" pitchFamily="34" charset="0"/>
              </a:rPr>
              <a:t>Rewards</a:t>
            </a:r>
            <a:r>
              <a:rPr lang="en-US"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personal goals relationship</a:t>
            </a:r>
          </a:p>
        </p:txBody>
      </p:sp>
    </p:spTree>
    <p:extLst>
      <p:ext uri="{BB962C8B-B14F-4D97-AF65-F5344CB8AC3E}">
        <p14:creationId xmlns:p14="http://schemas.microsoft.com/office/powerpoint/2010/main" val="1180889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(2 of 10)</a:t>
            </a:r>
          </a:p>
        </p:txBody>
      </p:sp>
      <p:sp>
        <p:nvSpPr>
          <p:cNvPr id="3" name="Content Placeholder 2"/>
          <p:cNvSpPr>
            <a:spLocks noGrp="1"/>
          </p:cNvSpPr>
          <p:nvPr>
            <p:ph sz="quarter" idx="14"/>
          </p:nvPr>
        </p:nvSpPr>
        <p:spPr>
          <a:xfrm>
            <a:off x="457200" y="1473558"/>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7.4</a:t>
            </a:r>
            <a:r>
              <a:rPr lang="en-US" dirty="0">
                <a:latin typeface="Arial" panose="020B0604020202020204" pitchFamily="34" charset="0"/>
                <a:cs typeface="Arial" panose="020B0604020202020204" pitchFamily="34" charset="0"/>
              </a:rPr>
              <a:t> Expectancy Theory</a:t>
            </a:r>
          </a:p>
        </p:txBody>
      </p:sp>
      <p:pic>
        <p:nvPicPr>
          <p:cNvPr id="9" name="Picture Placeholder 8" descr="A flow diagram shows the expectancy theory.&#10;Long description is available in notes, press F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752600" y="2051172"/>
            <a:ext cx="5675665" cy="1225429"/>
          </a:xfrm>
        </p:spPr>
      </p:pic>
      <p:pic>
        <p:nvPicPr>
          <p:cNvPr id="10" name="Picture Placeholder 9" descr="A photo shows four women, in their corporate attire, standing sideways with smiling faces and hands on their hips in a car lot."/>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tretch>
            <a:fillRect/>
          </a:stretch>
        </p:blipFill>
        <p:spPr>
          <a:xfrm>
            <a:off x="2538283" y="3405477"/>
            <a:ext cx="4250314" cy="2842924"/>
          </a:xfrm>
        </p:spPr>
      </p:pic>
    </p:spTree>
    <p:extLst>
      <p:ext uri="{BB962C8B-B14F-4D97-AF65-F5344CB8AC3E}">
        <p14:creationId xmlns:p14="http://schemas.microsoft.com/office/powerpoint/2010/main" val="885536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(3 of 10)</a:t>
            </a:r>
            <a:endParaRPr lang="en-US" sz="2800" dirty="0">
              <a:solidFill>
                <a:schemeClr val="bg2"/>
              </a:solidFill>
            </a:endParaRPr>
          </a:p>
        </p:txBody>
      </p:sp>
      <p:sp>
        <p:nvSpPr>
          <p:cNvPr id="3" name="Content Placeholder 2"/>
          <p:cNvSpPr>
            <a:spLocks noGrp="1"/>
          </p:cNvSpPr>
          <p:nvPr>
            <p:ph idx="1"/>
          </p:nvPr>
        </p:nvSpPr>
        <p:spPr>
          <a:xfrm>
            <a:off x="457200" y="1541585"/>
            <a:ext cx="8229600" cy="3124200"/>
          </a:xfrm>
        </p:spPr>
        <p:txBody>
          <a:bodyPr wrap="square">
            <a:spAutoFit/>
          </a:bodyPr>
          <a:lstStyle/>
          <a:p>
            <a:r>
              <a:rPr lang="en-US" sz="2400" b="1" dirty="0">
                <a:latin typeface="Arial" panose="020B0604020202020204" pitchFamily="34" charset="0"/>
                <a:cs typeface="Arial" panose="020B0604020202020204" pitchFamily="34" charset="0"/>
              </a:rPr>
              <a:t>Goal-setting theory: </a:t>
            </a:r>
            <a:r>
              <a:rPr lang="en-US" sz="2400" dirty="0">
                <a:latin typeface="Arial" panose="020B0604020202020204" pitchFamily="34" charset="0"/>
                <a:cs typeface="Arial" panose="020B0604020202020204" pitchFamily="34" charset="0"/>
              </a:rPr>
              <a:t>intentions to work toward a goal are considered a major source of work motivation.</a:t>
            </a:r>
          </a:p>
          <a:p>
            <a:r>
              <a:rPr lang="en-US" sz="2400" dirty="0">
                <a:latin typeface="Arial" panose="020B0604020202020204" pitchFamily="34" charset="0"/>
                <a:cs typeface="Arial" panose="020B0604020202020204" pitchFamily="34" charset="0"/>
              </a:rPr>
              <a:t>Goals:</a:t>
            </a:r>
          </a:p>
          <a:p>
            <a:pPr lvl="1"/>
            <a:r>
              <a:rPr lang="en-US" sz="2400" dirty="0">
                <a:latin typeface="Arial" panose="020B0604020202020204" pitchFamily="34" charset="0"/>
                <a:cs typeface="Arial" panose="020B0604020202020204" pitchFamily="34" charset="0"/>
              </a:rPr>
              <a:t>direct attention.</a:t>
            </a:r>
          </a:p>
          <a:p>
            <a:pPr lvl="1"/>
            <a:r>
              <a:rPr lang="en-US" sz="2400" dirty="0">
                <a:latin typeface="Arial" panose="020B0604020202020204" pitchFamily="34" charset="0"/>
                <a:cs typeface="Arial" panose="020B0604020202020204" pitchFamily="34" charset="0"/>
              </a:rPr>
              <a:t>mobilize effort.</a:t>
            </a:r>
          </a:p>
          <a:p>
            <a:pPr lvl="1"/>
            <a:r>
              <a:rPr lang="en-US" sz="2400" dirty="0">
                <a:latin typeface="Arial" panose="020B0604020202020204" pitchFamily="34" charset="0"/>
                <a:cs typeface="Arial" panose="020B0604020202020204" pitchFamily="34" charset="0"/>
              </a:rPr>
              <a:t>encourage persistence.</a:t>
            </a:r>
          </a:p>
          <a:p>
            <a:pPr lvl="1"/>
            <a:r>
              <a:rPr lang="en-US" sz="2400" dirty="0">
                <a:latin typeface="Arial" panose="020B0604020202020204" pitchFamily="34" charset="0"/>
                <a:cs typeface="Arial" panose="020B0604020202020204" pitchFamily="34" charset="0"/>
              </a:rPr>
              <a:t>facilitate the development of strategy.</a:t>
            </a:r>
          </a:p>
        </p:txBody>
      </p:sp>
    </p:spTree>
    <p:extLst>
      <p:ext uri="{BB962C8B-B14F-4D97-AF65-F5344CB8AC3E}">
        <p14:creationId xmlns:p14="http://schemas.microsoft.com/office/powerpoint/2010/main" val="2239441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(4 of 10)</a:t>
            </a:r>
          </a:p>
        </p:txBody>
      </p:sp>
      <p:sp>
        <p:nvSpPr>
          <p:cNvPr id="3" name="Content Placeholder 2"/>
          <p:cNvSpPr>
            <a:spLocks noGrp="1"/>
          </p:cNvSpPr>
          <p:nvPr>
            <p:ph idx="1"/>
          </p:nvPr>
        </p:nvSpPr>
        <p:spPr>
          <a:xfrm>
            <a:off x="457200" y="1600201"/>
            <a:ext cx="8229600" cy="3886199"/>
          </a:xfrm>
        </p:spPr>
        <p:txBody>
          <a:bodyPr>
            <a:spAutoFit/>
          </a:bodyPr>
          <a:lstStyle/>
          <a:p>
            <a:r>
              <a:rPr lang="en-US" sz="2400" dirty="0">
                <a:latin typeface="Arial" panose="020B0604020202020204" pitchFamily="34" charset="0"/>
                <a:cs typeface="Arial" panose="020B0604020202020204" pitchFamily="34" charset="0"/>
              </a:rPr>
              <a:t>Goal origins</a:t>
            </a:r>
          </a:p>
          <a:p>
            <a:pPr lvl="1"/>
            <a:r>
              <a:rPr lang="en-US" sz="2400" dirty="0">
                <a:latin typeface="Arial" panose="020B0604020202020204" pitchFamily="34" charset="0"/>
                <a:cs typeface="Arial" panose="020B0604020202020204" pitchFamily="34" charset="0"/>
              </a:rPr>
              <a:t>Self-set goals can lead to greater employee enthusiasm, whereas supervisor-set goals may lead to heightened anxiety and perceptions of uncertainty and threat.</a:t>
            </a:r>
          </a:p>
          <a:p>
            <a:r>
              <a:rPr lang="en-US" sz="2400" dirty="0">
                <a:latin typeface="Arial" panose="020B0604020202020204" pitchFamily="34" charset="0"/>
                <a:cs typeface="Arial" panose="020B0604020202020204" pitchFamily="34" charset="0"/>
              </a:rPr>
              <a:t>Goal characteristics</a:t>
            </a:r>
          </a:p>
          <a:p>
            <a:pPr lvl="1"/>
            <a:r>
              <a:rPr lang="en-US" sz="2400" dirty="0">
                <a:latin typeface="Arial" panose="020B0604020202020204" pitchFamily="34" charset="0"/>
                <a:cs typeface="Arial" panose="020B0604020202020204" pitchFamily="34" charset="0"/>
              </a:rPr>
              <a:t>Specific goals increase performance.</a:t>
            </a:r>
          </a:p>
          <a:p>
            <a:pPr lvl="1"/>
            <a:r>
              <a:rPr lang="en-US" sz="2400" dirty="0">
                <a:latin typeface="Arial" panose="020B0604020202020204" pitchFamily="34" charset="0"/>
                <a:cs typeface="Arial" panose="020B0604020202020204" pitchFamily="34" charset="0"/>
              </a:rPr>
              <a:t>Difficult goals, when accepted, result in higher performance than do easy goals.</a:t>
            </a:r>
          </a:p>
        </p:txBody>
      </p:sp>
    </p:spTree>
    <p:extLst>
      <p:ext uri="{BB962C8B-B14F-4D97-AF65-F5344CB8AC3E}">
        <p14:creationId xmlns:p14="http://schemas.microsoft.com/office/powerpoint/2010/main" val="152637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(5 of 10)</a:t>
            </a:r>
          </a:p>
        </p:txBody>
      </p:sp>
      <p:sp>
        <p:nvSpPr>
          <p:cNvPr id="3" name="Content Placeholder 2"/>
          <p:cNvSpPr>
            <a:spLocks noGrp="1"/>
          </p:cNvSpPr>
          <p:nvPr>
            <p:ph idx="1"/>
          </p:nvPr>
        </p:nvSpPr>
        <p:spPr>
          <a:xfrm>
            <a:off x="457200" y="1600201"/>
            <a:ext cx="8229600" cy="3047999"/>
          </a:xfrm>
        </p:spPr>
        <p:txBody>
          <a:bodyPr>
            <a:spAutoFit/>
          </a:bodyPr>
          <a:lstStyle/>
          <a:p>
            <a:r>
              <a:rPr lang="en-US" sz="2400" dirty="0">
                <a:latin typeface="Arial" panose="020B0604020202020204" pitchFamily="34" charset="0"/>
                <a:cs typeface="Arial" panose="020B0604020202020204" pitchFamily="34" charset="0"/>
              </a:rPr>
              <a:t>Other factors influencing the goals-performance relationship:</a:t>
            </a:r>
          </a:p>
          <a:p>
            <a:pPr marL="740664" lvl="1" indent="-283464"/>
            <a:r>
              <a:rPr lang="en-US" sz="2400" dirty="0">
                <a:latin typeface="Arial" panose="020B0604020202020204" pitchFamily="34" charset="0"/>
                <a:cs typeface="Arial" panose="020B0604020202020204" pitchFamily="34" charset="0"/>
              </a:rPr>
              <a:t>Goal commitment</a:t>
            </a:r>
          </a:p>
          <a:p>
            <a:pPr marL="740664" lvl="1" indent="-283464"/>
            <a:r>
              <a:rPr lang="en-US" sz="2400" dirty="0">
                <a:latin typeface="Arial" panose="020B0604020202020204" pitchFamily="34" charset="0"/>
                <a:cs typeface="Arial" panose="020B0604020202020204" pitchFamily="34" charset="0"/>
              </a:rPr>
              <a:t>Task characteristics</a:t>
            </a:r>
          </a:p>
          <a:p>
            <a:pPr marL="740664" lvl="1" indent="-283464"/>
            <a:r>
              <a:rPr lang="en-US" sz="2400" dirty="0">
                <a:latin typeface="Arial" panose="020B0604020202020204" pitchFamily="34" charset="0"/>
                <a:cs typeface="Arial" panose="020B0604020202020204" pitchFamily="34" charset="0"/>
              </a:rPr>
              <a:t>Feedback</a:t>
            </a:r>
          </a:p>
          <a:p>
            <a:pPr marL="740664" lvl="1" indent="-283464"/>
            <a:r>
              <a:rPr lang="en-US" sz="2400" dirty="0">
                <a:latin typeface="Arial" panose="020B0604020202020204" pitchFamily="34" charset="0"/>
                <a:cs typeface="Arial" panose="020B0604020202020204" pitchFamily="34" charset="0"/>
              </a:rPr>
              <a:t>Goal orientation</a:t>
            </a:r>
          </a:p>
          <a:p>
            <a:pPr marL="740664" lvl="1" indent="-283464"/>
            <a:r>
              <a:rPr lang="en-US" sz="2400" dirty="0">
                <a:latin typeface="Arial" panose="020B0604020202020204" pitchFamily="34" charset="0"/>
                <a:cs typeface="Arial" panose="020B0604020202020204" pitchFamily="34" charset="0"/>
              </a:rPr>
              <a:t>Goal conflict</a:t>
            </a:r>
          </a:p>
        </p:txBody>
      </p:sp>
    </p:spTree>
    <p:extLst>
      <p:ext uri="{BB962C8B-B14F-4D97-AF65-F5344CB8AC3E}">
        <p14:creationId xmlns:p14="http://schemas.microsoft.com/office/powerpoint/2010/main" val="453437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(6 of 10)</a:t>
            </a:r>
          </a:p>
        </p:txBody>
      </p:sp>
      <p:sp>
        <p:nvSpPr>
          <p:cNvPr id="3" name="Content Placeholder 2"/>
          <p:cNvSpPr>
            <a:spLocks noGrp="1"/>
          </p:cNvSpPr>
          <p:nvPr>
            <p:ph idx="1"/>
          </p:nvPr>
        </p:nvSpPr>
        <p:spPr>
          <a:xfrm>
            <a:off x="457200" y="1719289"/>
            <a:ext cx="8229600" cy="1590623"/>
          </a:xfrm>
        </p:spPr>
        <p:txBody>
          <a:bodyPr>
            <a:spAutoFit/>
          </a:bodyPr>
          <a:lstStyle/>
          <a:p>
            <a:r>
              <a:rPr lang="en-US" sz="2400" dirty="0">
                <a:latin typeface="Arial" panose="020B0604020202020204" pitchFamily="34" charset="0"/>
                <a:cs typeface="Arial" panose="020B0604020202020204" pitchFamily="34" charset="0"/>
              </a:rPr>
              <a:t>Implementing goal setting</a:t>
            </a:r>
          </a:p>
          <a:p>
            <a:pPr lvl="1"/>
            <a:r>
              <a:rPr lang="en-US" sz="2400" b="1" dirty="0">
                <a:latin typeface="Arial" panose="020B0604020202020204" pitchFamily="34" charset="0"/>
                <a:cs typeface="Arial" panose="020B0604020202020204" pitchFamily="34" charset="0"/>
              </a:rPr>
              <a:t>Management by objectives (</a:t>
            </a:r>
            <a:r>
              <a:rPr lang="en-US" sz="2400" b="1" spc="-300" dirty="0">
                <a:latin typeface="Arial" panose="020B0604020202020204" pitchFamily="34" charset="0"/>
                <a:cs typeface="Arial" panose="020B0604020202020204" pitchFamily="34" charset="0"/>
              </a:rPr>
              <a:t>M B </a:t>
            </a:r>
            <a:r>
              <a:rPr lang="en-US" sz="2400" b="1" dirty="0">
                <a:latin typeface="Arial" panose="020B0604020202020204" pitchFamily="34" charset="0"/>
                <a:cs typeface="Arial" panose="020B0604020202020204" pitchFamily="34" charset="0"/>
              </a:rPr>
              <a:t>O)</a:t>
            </a:r>
            <a:r>
              <a:rPr lang="en-US" sz="2400" dirty="0">
                <a:latin typeface="Arial" panose="020B0604020202020204" pitchFamily="34" charset="0"/>
                <a:cs typeface="Arial" panose="020B0604020202020204" pitchFamily="34" charset="0"/>
              </a:rPr>
              <a:t>: a program that encompasses specific goals, participatively set, for an explicit time period, with feedback on goal progress.`</a:t>
            </a:r>
          </a:p>
        </p:txBody>
      </p:sp>
    </p:spTree>
    <p:extLst>
      <p:ext uri="{BB962C8B-B14F-4D97-AF65-F5344CB8AC3E}">
        <p14:creationId xmlns:p14="http://schemas.microsoft.com/office/powerpoint/2010/main" val="2492185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(7 of 10)</a:t>
            </a:r>
          </a:p>
        </p:txBody>
      </p:sp>
      <p:sp>
        <p:nvSpPr>
          <p:cNvPr id="3" name="Content Placeholder 2"/>
          <p:cNvSpPr>
            <a:spLocks noGrp="1"/>
          </p:cNvSpPr>
          <p:nvPr>
            <p:ph sz="quarter" idx="14"/>
          </p:nvPr>
        </p:nvSpPr>
        <p:spPr>
          <a:xfrm>
            <a:off x="457200" y="1499317"/>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7.5</a:t>
            </a:r>
            <a:r>
              <a:rPr lang="en-US" dirty="0">
                <a:latin typeface="Arial" panose="020B0604020202020204" pitchFamily="34" charset="0"/>
                <a:cs typeface="Arial" panose="020B0604020202020204" pitchFamily="34" charset="0"/>
              </a:rPr>
              <a:t> Cascading of Objectives</a:t>
            </a:r>
          </a:p>
        </p:txBody>
      </p:sp>
      <p:pic>
        <p:nvPicPr>
          <p:cNvPr id="6" name="Picture Placeholder 5" descr="A flowchart depicts the cascading of objectives from the overall organizational objectives to the individual objectives through divisional and departmental objectives.&#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90600" y="2154224"/>
            <a:ext cx="7067900" cy="3695964"/>
          </a:xfrm>
        </p:spPr>
      </p:pic>
    </p:spTree>
    <p:extLst>
      <p:ext uri="{BB962C8B-B14F-4D97-AF65-F5344CB8AC3E}">
        <p14:creationId xmlns:p14="http://schemas.microsoft.com/office/powerpoint/2010/main" val="3972285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Contemporary Theories of Motivation: Process-Based </a:t>
            </a:r>
            <a:r>
              <a:rPr lang="en-US" sz="2800" dirty="0"/>
              <a:t>(8 of 10)</a:t>
            </a:r>
          </a:p>
        </p:txBody>
      </p:sp>
      <p:sp>
        <p:nvSpPr>
          <p:cNvPr id="3" name="Content Placeholder 2"/>
          <p:cNvSpPr>
            <a:spLocks noGrp="1"/>
          </p:cNvSpPr>
          <p:nvPr>
            <p:ph idx="1"/>
          </p:nvPr>
        </p:nvSpPr>
        <p:spPr>
          <a:xfrm>
            <a:off x="457200" y="1545711"/>
            <a:ext cx="8229600" cy="3121812"/>
          </a:xfrm>
        </p:spPr>
        <p:txBody>
          <a:bodyPr wrap="square">
            <a:spAutoFit/>
          </a:bodyPr>
          <a:lstStyle/>
          <a:p>
            <a:r>
              <a:rPr lang="en-US" sz="2400" b="1" dirty="0">
                <a:latin typeface="Arial" panose="020B0604020202020204" pitchFamily="34" charset="0"/>
                <a:cs typeface="Arial" panose="020B0604020202020204" pitchFamily="34" charset="0"/>
              </a:rPr>
              <a:t>Self-efficacy theory</a:t>
            </a:r>
            <a:r>
              <a:rPr lang="en-US" sz="2400" dirty="0">
                <a:latin typeface="Arial" panose="020B0604020202020204" pitchFamily="34" charset="0"/>
                <a:cs typeface="Arial" panose="020B0604020202020204" pitchFamily="34" charset="0"/>
              </a:rPr>
              <a:t> is an individual’s belief that he or she is capable of performing a task.</a:t>
            </a:r>
          </a:p>
          <a:p>
            <a:r>
              <a:rPr lang="en-US" sz="2400" dirty="0">
                <a:latin typeface="Arial" panose="020B0604020202020204" pitchFamily="34" charset="0"/>
                <a:cs typeface="Arial" panose="020B0604020202020204" pitchFamily="34" charset="0"/>
              </a:rPr>
              <a:t>Increasing self-efficacy</a:t>
            </a:r>
          </a:p>
          <a:p>
            <a:pPr lvl="1"/>
            <a:r>
              <a:rPr lang="en-US" sz="2400" dirty="0">
                <a:latin typeface="Arial" panose="020B0604020202020204" pitchFamily="34" charset="0"/>
                <a:cs typeface="Arial" panose="020B0604020202020204" pitchFamily="34" charset="0"/>
              </a:rPr>
              <a:t>Enactive mastery</a:t>
            </a:r>
          </a:p>
          <a:p>
            <a:pPr lvl="1"/>
            <a:r>
              <a:rPr lang="en-US" sz="2400" dirty="0">
                <a:latin typeface="Arial" panose="020B0604020202020204" pitchFamily="34" charset="0"/>
                <a:cs typeface="Arial" panose="020B0604020202020204" pitchFamily="34" charset="0"/>
              </a:rPr>
              <a:t>Vicarious modeling</a:t>
            </a:r>
          </a:p>
          <a:p>
            <a:pPr lvl="1"/>
            <a:r>
              <a:rPr lang="en-US" sz="2400" dirty="0">
                <a:latin typeface="Arial" panose="020B0604020202020204" pitchFamily="34" charset="0"/>
                <a:cs typeface="Arial" panose="020B0604020202020204" pitchFamily="34" charset="0"/>
              </a:rPr>
              <a:t>Verbal persuasion</a:t>
            </a:r>
          </a:p>
          <a:p>
            <a:pPr lvl="1"/>
            <a:r>
              <a:rPr lang="en-US" sz="2400" dirty="0">
                <a:latin typeface="Arial" panose="020B0604020202020204" pitchFamily="34" charset="0"/>
                <a:cs typeface="Arial" panose="020B0604020202020204" pitchFamily="34" charset="0"/>
              </a:rPr>
              <a:t>Arousal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9BAB750-6FDB-40B5-94B1-F25193B358A6}"/>
              </a:ext>
            </a:extLst>
          </p:cNvPr>
          <p:cNvSpPr>
            <a:spLocks noGrp="1"/>
          </p:cNvSpPr>
          <p:nvPr>
            <p:ph type="title"/>
          </p:nvPr>
        </p:nvSpPr>
        <p:spPr>
          <a:xfrm>
            <a:off x="457200" y="191838"/>
            <a:ext cx="8229600" cy="1144347"/>
          </a:xfrm>
        </p:spPr>
        <p:txBody>
          <a:bodyPr tIns="18000" bIns="18000" anchor="ctr" anchorCtr="0">
            <a:spAutoFit/>
          </a:bodyPr>
          <a:lstStyle/>
          <a:p>
            <a:r>
              <a:rPr lang="en-US" dirty="0"/>
              <a:t>Contemporary Theories of Motivation: Process-Based </a:t>
            </a:r>
            <a:r>
              <a:rPr lang="en-US" sz="2800" dirty="0"/>
              <a:t>(9 of 10)</a:t>
            </a:r>
            <a:endParaRPr lang="en-IN" dirty="0"/>
          </a:p>
        </p:txBody>
      </p:sp>
      <p:sp>
        <p:nvSpPr>
          <p:cNvPr id="13" name="Content Placeholder 12">
            <a:extLst>
              <a:ext uri="{FF2B5EF4-FFF2-40B4-BE49-F238E27FC236}">
                <a16:creationId xmlns:a16="http://schemas.microsoft.com/office/drawing/2014/main" id="{AA31E4FB-0E14-4ED7-BE18-2B135D434427}"/>
              </a:ext>
            </a:extLst>
          </p:cNvPr>
          <p:cNvSpPr>
            <a:spLocks noGrp="1"/>
          </p:cNvSpPr>
          <p:nvPr>
            <p:ph sz="quarter" idx="14"/>
          </p:nvPr>
        </p:nvSpPr>
        <p:spPr>
          <a:xfrm>
            <a:off x="457200" y="1477107"/>
            <a:ext cx="8229600" cy="775015"/>
          </a:xfrm>
        </p:spPr>
        <p:txBody>
          <a:bodyPr tIns="18000" bIns="18000" anchor="ctr" anchorCtr="0">
            <a:spAutoFit/>
          </a:bodyPr>
          <a:lstStyle/>
          <a:p>
            <a:pPr marL="0" indent="0">
              <a:buNone/>
            </a:pPr>
            <a:r>
              <a:rPr lang="en-US" b="1" dirty="0">
                <a:latin typeface="Arial" panose="020B0604020202020204" pitchFamily="34" charset="0"/>
                <a:cs typeface="Arial" panose="020B0604020202020204" pitchFamily="34" charset="0"/>
              </a:rPr>
              <a:t>Exhibit 7.6</a:t>
            </a:r>
            <a:r>
              <a:rPr lang="en-US" dirty="0">
                <a:latin typeface="Arial" panose="020B0604020202020204" pitchFamily="34" charset="0"/>
                <a:cs typeface="Arial" panose="020B0604020202020204" pitchFamily="34" charset="0"/>
              </a:rPr>
              <a:t> Joint Effects of Goals and Self-Efficacy on Performance</a:t>
            </a:r>
          </a:p>
        </p:txBody>
      </p:sp>
      <p:pic>
        <p:nvPicPr>
          <p:cNvPr id="16" name="Picture Placeholder 15" descr="A flow diagram shows that supportive managers who set difficult goals for their employees may lead them to have a higher level of self-efficacy and set higher goals for their own performance.&#10;Long description is available in notes, press F6">
            <a:extLst>
              <a:ext uri="{FF2B5EF4-FFF2-40B4-BE49-F238E27FC236}">
                <a16:creationId xmlns:a16="http://schemas.microsoft.com/office/drawing/2014/main" id="{8A693E8B-FBC1-4C36-A446-5E934CE35F9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842821" y="2367484"/>
            <a:ext cx="5458358" cy="3009474"/>
          </a:xfrm>
          <a:prstGeom prst="rect">
            <a:avLst/>
          </a:prstGeom>
        </p:spPr>
      </p:pic>
      <p:sp>
        <p:nvSpPr>
          <p:cNvPr id="14" name="Content Placeholder 13">
            <a:extLst>
              <a:ext uri="{FF2B5EF4-FFF2-40B4-BE49-F238E27FC236}">
                <a16:creationId xmlns:a16="http://schemas.microsoft.com/office/drawing/2014/main" id="{AF768468-6C5F-4828-B875-EB28F53EADEF}"/>
              </a:ext>
            </a:extLst>
          </p:cNvPr>
          <p:cNvSpPr>
            <a:spLocks noGrp="1"/>
          </p:cNvSpPr>
          <p:nvPr>
            <p:ph sz="quarter" idx="15"/>
          </p:nvPr>
        </p:nvSpPr>
        <p:spPr>
          <a:xfrm>
            <a:off x="457200" y="5533256"/>
            <a:ext cx="8229600" cy="775015"/>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E. A. Locke and G. P. Latham, “Building a Practically Useful Theory of Goal Setting and Task Motivation: A 35-Year Odyssey,” </a:t>
            </a:r>
            <a:r>
              <a:rPr lang="en-US" i="1" dirty="0">
                <a:latin typeface="Arial" panose="020B0604020202020204" pitchFamily="34" charset="0"/>
                <a:cs typeface="Arial" panose="020B0604020202020204" pitchFamily="34" charset="0"/>
              </a:rPr>
              <a:t>American Psychologist</a:t>
            </a:r>
            <a:r>
              <a:rPr lang="en-US" dirty="0">
                <a:latin typeface="Arial" panose="020B0604020202020204" pitchFamily="34" charset="0"/>
                <a:cs typeface="Arial" panose="020B0604020202020204" pitchFamily="34" charset="0"/>
              </a:rPr>
              <a:t> (September 2002): 705–17.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254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sz="3600" dirty="0"/>
              <a:t>Contemporary Theories of Motivation: Process-Based </a:t>
            </a:r>
            <a:r>
              <a:rPr lang="en-US" sz="2800" dirty="0"/>
              <a:t>(10 of 10)</a:t>
            </a:r>
          </a:p>
        </p:txBody>
      </p:sp>
      <p:sp>
        <p:nvSpPr>
          <p:cNvPr id="3" name="Content Placeholder 2"/>
          <p:cNvSpPr>
            <a:spLocks noGrp="1"/>
          </p:cNvSpPr>
          <p:nvPr>
            <p:ph idx="1"/>
          </p:nvPr>
        </p:nvSpPr>
        <p:spPr>
          <a:xfrm>
            <a:off x="457200" y="1719289"/>
            <a:ext cx="8229600" cy="1590623"/>
          </a:xfrm>
        </p:spPr>
        <p:txBody>
          <a:bodyPr>
            <a:spAutoFit/>
          </a:bodyPr>
          <a:lstStyle/>
          <a:p>
            <a:r>
              <a:rPr lang="en-US" sz="2400" dirty="0">
                <a:latin typeface="Arial" panose="020B0604020202020204" pitchFamily="34" charset="0"/>
                <a:cs typeface="Arial" panose="020B0604020202020204" pitchFamily="34" charset="0"/>
              </a:rPr>
              <a:t>The best way for a manager to use verbal persuasion is through the </a:t>
            </a:r>
            <a:r>
              <a:rPr lang="en-US" sz="2400" i="1" dirty="0">
                <a:latin typeface="Arial" panose="020B0604020202020204" pitchFamily="34" charset="0"/>
                <a:cs typeface="Arial" panose="020B0604020202020204" pitchFamily="34" charset="0"/>
              </a:rPr>
              <a:t>Pygmalion effect.</a:t>
            </a:r>
          </a:p>
          <a:p>
            <a:pPr lvl="1"/>
            <a:r>
              <a:rPr lang="en-US" sz="2400" dirty="0">
                <a:latin typeface="Arial" panose="020B0604020202020204" pitchFamily="34" charset="0"/>
                <a:cs typeface="Arial" panose="020B0604020202020204" pitchFamily="34" charset="0"/>
              </a:rPr>
              <a:t>A form of </a:t>
            </a:r>
            <a:r>
              <a:rPr lang="en-US" sz="2400" i="1" dirty="0">
                <a:latin typeface="Arial" panose="020B0604020202020204" pitchFamily="34" charset="0"/>
                <a:cs typeface="Arial" panose="020B0604020202020204" pitchFamily="34" charset="0"/>
              </a:rPr>
              <a:t>self-fulfilling prophecy—</a:t>
            </a:r>
            <a:r>
              <a:rPr lang="en-US" sz="2400" dirty="0">
                <a:latin typeface="Arial" panose="020B0604020202020204" pitchFamily="34" charset="0"/>
                <a:cs typeface="Arial" panose="020B0604020202020204" pitchFamily="34" charset="0"/>
              </a:rPr>
              <a:t>believing in something can make it true.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736"/>
            <a:ext cx="8229600" cy="590349"/>
          </a:xfrm>
        </p:spPr>
        <p:txBody>
          <a:bodyPr wrap="square">
            <a:spAutoFit/>
          </a:bodyPr>
          <a:lstStyle/>
          <a:p>
            <a:r>
              <a:rPr lang="en-US" sz="3600" dirty="0">
                <a:latin typeface="+mj-lt"/>
              </a:rPr>
              <a:t>Learning Objectives </a:t>
            </a:r>
            <a:r>
              <a:rPr lang="en-US" sz="2800" dirty="0"/>
              <a:t>(2 of 2)</a:t>
            </a:r>
            <a:endParaRPr lang="en-IN" sz="2800" dirty="0"/>
          </a:p>
        </p:txBody>
      </p:sp>
      <p:sp>
        <p:nvSpPr>
          <p:cNvPr id="3" name="Content Placeholder 2"/>
          <p:cNvSpPr>
            <a:spLocks noGrp="1"/>
          </p:cNvSpPr>
          <p:nvPr>
            <p:ph idx="1"/>
          </p:nvPr>
        </p:nvSpPr>
        <p:spPr>
          <a:xfrm>
            <a:off x="457200" y="974911"/>
            <a:ext cx="8229600" cy="3452671"/>
          </a:xfrm>
        </p:spPr>
        <p:txBody>
          <a:bodyPr wrap="square">
            <a:spAutoFit/>
          </a:bodyPr>
          <a:lstStyle/>
          <a:p>
            <a:pPr marL="62865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7.5	</a:t>
            </a:r>
            <a:r>
              <a:rPr lang="en-US" sz="2400" dirty="0">
                <a:latin typeface="Arial" panose="020B0604020202020204" pitchFamily="34" charset="0"/>
                <a:cs typeface="Arial" panose="020B0604020202020204" pitchFamily="34" charset="0"/>
              </a:rPr>
              <a:t>Compare the process-based theories of motivation: expectancy theory, goal-setting theory, and self-efficacy theory.</a:t>
            </a:r>
          </a:p>
          <a:p>
            <a:pPr marL="62865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7.6</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Describe the forms of organizational justice, including distributive justice, procedural justice, informational justice, and interactional justice.</a:t>
            </a:r>
          </a:p>
          <a:p>
            <a:pPr marL="628650" lvl="0" indent="-628650">
              <a:spcBef>
                <a:spcPts val="1200"/>
              </a:spcBef>
              <a:spcAft>
                <a:spcPts val="600"/>
              </a:spcAft>
              <a:buClr>
                <a:schemeClr val="bg2"/>
              </a:buClr>
              <a:buSzPct val="100000"/>
              <a:buNone/>
            </a:pPr>
            <a:r>
              <a:rPr lang="en-US" sz="2400" b="1" dirty="0">
                <a:solidFill>
                  <a:schemeClr val="bg2"/>
                </a:solidFill>
                <a:latin typeface="Arial" panose="020B0604020202020204" pitchFamily="34" charset="0"/>
                <a:cs typeface="Arial" panose="020B0604020202020204" pitchFamily="34" charset="0"/>
              </a:rPr>
              <a:t>7.7</a:t>
            </a:r>
            <a:r>
              <a:rPr lang="en-US"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Describe how the contemporary theories of motivation complement one another.</a:t>
            </a:r>
          </a:p>
        </p:txBody>
      </p:sp>
    </p:spTree>
    <p:extLst>
      <p:ext uri="{BB962C8B-B14F-4D97-AF65-F5344CB8AC3E}">
        <p14:creationId xmlns:p14="http://schemas.microsoft.com/office/powerpoint/2010/main" val="2765981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90EEBE-D16E-47CE-AA02-3833B6068066}"/>
              </a:ext>
            </a:extLst>
          </p:cNvPr>
          <p:cNvSpPr>
            <a:spLocks noGrp="1"/>
          </p:cNvSpPr>
          <p:nvPr>
            <p:ph type="title"/>
          </p:nvPr>
        </p:nvSpPr>
        <p:spPr>
          <a:xfrm>
            <a:off x="457200" y="246999"/>
            <a:ext cx="8229600" cy="559572"/>
          </a:xfrm>
        </p:spPr>
        <p:txBody>
          <a:bodyPr tIns="18000" bIns="18000">
            <a:spAutoFit/>
          </a:bodyPr>
          <a:lstStyle/>
          <a:p>
            <a:r>
              <a:rPr lang="en-US" sz="3400" dirty="0"/>
              <a:t>Forms of Organizational Justice </a:t>
            </a:r>
            <a:r>
              <a:rPr lang="en-US" sz="2600" dirty="0"/>
              <a:t>(1 of 5)</a:t>
            </a:r>
          </a:p>
        </p:txBody>
      </p:sp>
      <p:sp>
        <p:nvSpPr>
          <p:cNvPr id="7" name="Content Placeholder 6">
            <a:extLst>
              <a:ext uri="{FF2B5EF4-FFF2-40B4-BE49-F238E27FC236}">
                <a16:creationId xmlns:a16="http://schemas.microsoft.com/office/drawing/2014/main" id="{3D270994-4D92-4F3F-BE94-58BF7C670BFE}"/>
              </a:ext>
            </a:extLst>
          </p:cNvPr>
          <p:cNvSpPr>
            <a:spLocks noGrp="1"/>
          </p:cNvSpPr>
          <p:nvPr>
            <p:ph sz="quarter" idx="13"/>
          </p:nvPr>
        </p:nvSpPr>
        <p:spPr>
          <a:xfrm>
            <a:off x="457200" y="1066800"/>
            <a:ext cx="8232775" cy="405683"/>
          </a:xfrm>
        </p:spPr>
        <p:txBody>
          <a:bodyPr tIns="18000" bIns="18000">
            <a:spAutoFit/>
          </a:bodyPr>
          <a:lstStyle/>
          <a:p>
            <a:pPr marL="0" indent="0">
              <a:buNone/>
            </a:pPr>
            <a:r>
              <a:rPr lang="en-US" sz="2400" b="1" dirty="0">
                <a:latin typeface="Arial" panose="020B0604020202020204" pitchFamily="34" charset="0"/>
                <a:cs typeface="Arial" panose="020B0604020202020204" pitchFamily="34" charset="0"/>
              </a:rPr>
              <a:t>Exhibit 7.7</a:t>
            </a:r>
            <a:r>
              <a:rPr lang="en-US" sz="2400" dirty="0">
                <a:latin typeface="Arial" panose="020B0604020202020204" pitchFamily="34" charset="0"/>
                <a:cs typeface="Arial" panose="020B0604020202020204" pitchFamily="34" charset="0"/>
              </a:rPr>
              <a:t> Equity Theory</a:t>
            </a:r>
          </a:p>
        </p:txBody>
      </p:sp>
      <p:graphicFrame>
        <p:nvGraphicFramePr>
          <p:cNvPr id="12" name="Table 4">
            <a:extLst>
              <a:ext uri="{FF2B5EF4-FFF2-40B4-BE49-F238E27FC236}">
                <a16:creationId xmlns:a16="http://schemas.microsoft.com/office/drawing/2014/main" id="{D7B34B4C-E714-4D69-A41D-051A53964B0E}"/>
              </a:ext>
            </a:extLst>
          </p:cNvPr>
          <p:cNvGraphicFramePr>
            <a:graphicFrameLocks noGrp="1"/>
          </p:cNvGraphicFramePr>
          <p:nvPr>
            <p:extLst>
              <p:ext uri="{D42A27DB-BD31-4B8C-83A1-F6EECF244321}">
                <p14:modId xmlns:p14="http://schemas.microsoft.com/office/powerpoint/2010/main" val="2190496761"/>
              </p:ext>
            </p:extLst>
          </p:nvPr>
        </p:nvGraphicFramePr>
        <p:xfrm>
          <a:off x="465137" y="1828800"/>
          <a:ext cx="8221664" cy="2686050"/>
        </p:xfrm>
        <a:graphic>
          <a:graphicData uri="http://schemas.openxmlformats.org/drawingml/2006/table">
            <a:tbl>
              <a:tblPr firstRow="1" bandRow="1">
                <a:tableStyleId>{3B4B98B0-60AC-42C2-AFA5-B58CD77FA1E5}</a:tableStyleId>
              </a:tblPr>
              <a:tblGrid>
                <a:gridCol w="4110832">
                  <a:extLst>
                    <a:ext uri="{9D8B030D-6E8A-4147-A177-3AD203B41FA5}">
                      <a16:colId xmlns:a16="http://schemas.microsoft.com/office/drawing/2014/main" val="3402319718"/>
                    </a:ext>
                  </a:extLst>
                </a:gridCol>
                <a:gridCol w="4110832">
                  <a:extLst>
                    <a:ext uri="{9D8B030D-6E8A-4147-A177-3AD203B41FA5}">
                      <a16:colId xmlns:a16="http://schemas.microsoft.com/office/drawing/2014/main" val="1202286697"/>
                    </a:ext>
                  </a:extLst>
                </a:gridCol>
              </a:tblGrid>
              <a:tr h="457200">
                <a:tc>
                  <a:txBody>
                    <a:bodyPr/>
                    <a:lstStyle/>
                    <a:p>
                      <a:r>
                        <a:rPr lang="en-IN" sz="1600" dirty="0">
                          <a:solidFill>
                            <a:schemeClr val="bg1"/>
                          </a:solidFill>
                          <a:latin typeface="Arial" panose="020B0604020202020204" pitchFamily="34" charset="0"/>
                          <a:cs typeface="Arial" panose="020B0604020202020204" pitchFamily="34" charset="0"/>
                        </a:rPr>
                        <a:t>Ratio Comparisons*</a:t>
                      </a: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600" dirty="0">
                          <a:solidFill>
                            <a:schemeClr val="bg1"/>
                          </a:solidFill>
                          <a:latin typeface="Arial" panose="020B0604020202020204" pitchFamily="34" charset="0"/>
                          <a:cs typeface="Arial" panose="020B0604020202020204" pitchFamily="34" charset="0"/>
                        </a:rPr>
                        <a:t>Perception</a:t>
                      </a: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3653078"/>
                  </a:ext>
                </a:extLst>
              </a:tr>
              <a:tr h="742950">
                <a:tc>
                  <a:txBody>
                    <a:bodyPr/>
                    <a:lstStyle/>
                    <a:p>
                      <a:endParaRPr lang="en-IN" sz="1600" dirty="0">
                        <a:latin typeface="Arial" panose="020B0604020202020204" pitchFamily="34" charset="0"/>
                        <a:cs typeface="Arial" panose="020B0604020202020204" pitchFamily="34" charset="0"/>
                      </a:endParaRP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0" dirty="0">
                          <a:latin typeface="Arial" panose="020B0604020202020204" pitchFamily="34" charset="0"/>
                          <a:cs typeface="Arial" panose="020B0604020202020204" pitchFamily="34" charset="0"/>
                        </a:rPr>
                        <a:t>Inequity due to being </a:t>
                      </a:r>
                      <a:r>
                        <a:rPr lang="en-US" sz="1600" b="0" dirty="0" err="1">
                          <a:latin typeface="Arial" panose="020B0604020202020204" pitchFamily="34" charset="0"/>
                          <a:cs typeface="Arial" panose="020B0604020202020204" pitchFamily="34" charset="0"/>
                        </a:rPr>
                        <a:t>underrewarded</a:t>
                      </a:r>
                      <a:endParaRPr lang="en-IN" sz="1600" b="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35634509"/>
                  </a:ext>
                </a:extLst>
              </a:tr>
              <a:tr h="742950">
                <a:tc>
                  <a:txBody>
                    <a:bodyPr/>
                    <a:lstStyle/>
                    <a:p>
                      <a:endParaRPr lang="en-IN" sz="1600" dirty="0">
                        <a:latin typeface="Arial" panose="020B0604020202020204" pitchFamily="34" charset="0"/>
                        <a:cs typeface="Arial" panose="020B0604020202020204" pitchFamily="34" charset="0"/>
                      </a:endParaRP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0" dirty="0">
                          <a:latin typeface="Arial" panose="020B0604020202020204" pitchFamily="34" charset="0"/>
                          <a:cs typeface="Arial" panose="020B0604020202020204" pitchFamily="34" charset="0"/>
                        </a:rPr>
                        <a:t>Equity</a:t>
                      </a:r>
                      <a:endParaRPr lang="en-IN" sz="1600" b="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85639254"/>
                  </a:ext>
                </a:extLst>
              </a:tr>
              <a:tr h="742950">
                <a:tc>
                  <a:txBody>
                    <a:bodyPr/>
                    <a:lstStyle/>
                    <a:p>
                      <a:endParaRPr lang="en-IN" sz="1600" dirty="0">
                        <a:latin typeface="Arial" panose="020B0604020202020204" pitchFamily="34" charset="0"/>
                        <a:cs typeface="Arial" panose="020B0604020202020204" pitchFamily="34" charset="0"/>
                      </a:endParaRPr>
                    </a:p>
                  </a:txBody>
                  <a:tcPr marL="121706" marR="121706" marT="55321" marB="5532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b="0" dirty="0">
                          <a:latin typeface="Arial" panose="020B0604020202020204" pitchFamily="34" charset="0"/>
                          <a:cs typeface="Arial" panose="020B0604020202020204" pitchFamily="34" charset="0"/>
                        </a:rPr>
                        <a:t>Inequity due to being overrewarded</a:t>
                      </a:r>
                      <a:endParaRPr lang="en-IN" sz="1600" b="0" dirty="0">
                        <a:latin typeface="Arial" panose="020B0604020202020204" pitchFamily="34" charset="0"/>
                        <a:cs typeface="Arial" panose="020B0604020202020204" pitchFamily="34" charset="0"/>
                      </a:endParaRPr>
                    </a:p>
                  </a:txBody>
                  <a:tcPr marL="121706" marR="121706" marT="55321" marB="5532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916639353"/>
                  </a:ext>
                </a:extLst>
              </a:tr>
            </a:tbl>
          </a:graphicData>
        </a:graphic>
      </p:graphicFrame>
      <p:sp>
        <p:nvSpPr>
          <p:cNvPr id="8" name="Content Placeholder 7">
            <a:extLst>
              <a:ext uri="{FF2B5EF4-FFF2-40B4-BE49-F238E27FC236}">
                <a16:creationId xmlns:a16="http://schemas.microsoft.com/office/drawing/2014/main" id="{7F5419D7-F34A-4139-9F67-36E7AA213CC7}"/>
              </a:ext>
            </a:extLst>
          </p:cNvPr>
          <p:cNvSpPr>
            <a:spLocks noGrp="1"/>
          </p:cNvSpPr>
          <p:nvPr>
            <p:ph sz="quarter" idx="14"/>
          </p:nvPr>
        </p:nvSpPr>
        <p:spPr>
          <a:xfrm>
            <a:off x="465138" y="4800601"/>
            <a:ext cx="682625"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*Where</a:t>
            </a:r>
          </a:p>
        </p:txBody>
      </p:sp>
      <p:sp>
        <p:nvSpPr>
          <p:cNvPr id="9" name="Content Placeholder 8">
            <a:extLst>
              <a:ext uri="{FF2B5EF4-FFF2-40B4-BE49-F238E27FC236}">
                <a16:creationId xmlns:a16="http://schemas.microsoft.com/office/drawing/2014/main" id="{EAC5E659-A42B-493D-98F7-29F18FD6DDE4}"/>
              </a:ext>
            </a:extLst>
          </p:cNvPr>
          <p:cNvSpPr>
            <a:spLocks noGrp="1"/>
          </p:cNvSpPr>
          <p:nvPr>
            <p:ph sz="quarter" idx="15"/>
          </p:nvPr>
        </p:nvSpPr>
        <p:spPr>
          <a:xfrm>
            <a:off x="1400333" y="4800601"/>
            <a:ext cx="2664000"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represents the employee and</a:t>
            </a:r>
          </a:p>
        </p:txBody>
      </p:sp>
      <p:sp>
        <p:nvSpPr>
          <p:cNvPr id="10" name="Content Placeholder 9">
            <a:extLst>
              <a:ext uri="{FF2B5EF4-FFF2-40B4-BE49-F238E27FC236}">
                <a16:creationId xmlns:a16="http://schemas.microsoft.com/office/drawing/2014/main" id="{2E99CC1B-FABA-4144-BD97-7FEB4D757004}"/>
              </a:ext>
            </a:extLst>
          </p:cNvPr>
          <p:cNvSpPr>
            <a:spLocks noGrp="1"/>
          </p:cNvSpPr>
          <p:nvPr>
            <p:ph sz="quarter" idx="16"/>
          </p:nvPr>
        </p:nvSpPr>
        <p:spPr>
          <a:xfrm>
            <a:off x="4283565" y="4800600"/>
            <a:ext cx="2365375" cy="282573"/>
          </a:xfrm>
        </p:spPr>
        <p:txBody>
          <a:bodyPr wrap="square" tIns="18000" bIns="18000">
            <a:spAutoFit/>
          </a:bodyPr>
          <a:lstStyle/>
          <a:p>
            <a:pPr marL="0" indent="0">
              <a:buNone/>
            </a:pPr>
            <a:r>
              <a:rPr lang="en-US" dirty="0">
                <a:latin typeface="Arial" panose="020B0604020202020204" pitchFamily="34" charset="0"/>
                <a:cs typeface="Arial" panose="020B0604020202020204" pitchFamily="34" charset="0"/>
              </a:rPr>
              <a:t>represents relevant others</a:t>
            </a:r>
          </a:p>
        </p:txBody>
      </p:sp>
    </p:spTree>
    <p:extLst>
      <p:ext uri="{BB962C8B-B14F-4D97-AF65-F5344CB8AC3E}">
        <p14:creationId xmlns:p14="http://schemas.microsoft.com/office/powerpoint/2010/main" val="87341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30"/>
            <a:ext cx="8229600" cy="559572"/>
          </a:xfrm>
        </p:spPr>
        <p:txBody>
          <a:bodyPr>
            <a:spAutoFit/>
          </a:bodyPr>
          <a:lstStyle/>
          <a:p>
            <a:r>
              <a:rPr lang="en-US" sz="3400" dirty="0"/>
              <a:t>Forms of Organizational Justice </a:t>
            </a:r>
            <a:r>
              <a:rPr lang="en-US" sz="2600" dirty="0"/>
              <a:t>(2 of 5)</a:t>
            </a:r>
          </a:p>
        </p:txBody>
      </p:sp>
      <p:sp>
        <p:nvSpPr>
          <p:cNvPr id="3" name="Content Placeholder 2"/>
          <p:cNvSpPr>
            <a:spLocks noGrp="1"/>
          </p:cNvSpPr>
          <p:nvPr>
            <p:ph idx="1"/>
          </p:nvPr>
        </p:nvSpPr>
        <p:spPr>
          <a:xfrm>
            <a:off x="457200" y="978877"/>
            <a:ext cx="8229600" cy="3452671"/>
          </a:xfrm>
        </p:spPr>
        <p:txBody>
          <a:bodyPr>
            <a:spAutoFit/>
          </a:bodyPr>
          <a:lstStyle/>
          <a:p>
            <a:r>
              <a:rPr lang="en-US" sz="2400" dirty="0">
                <a:latin typeface="Arial" panose="020B0604020202020204" pitchFamily="34" charset="0"/>
                <a:cs typeface="Arial" panose="020B0604020202020204" pitchFamily="34" charset="0"/>
              </a:rPr>
              <a:t>When employees perceive an inequity, they can be predicted to make one of six choices:</a:t>
            </a:r>
          </a:p>
          <a:p>
            <a:pPr lvl="1"/>
            <a:r>
              <a:rPr lang="en-US" sz="2400" dirty="0">
                <a:latin typeface="Arial" panose="020B0604020202020204" pitchFamily="34" charset="0"/>
                <a:cs typeface="Arial" panose="020B0604020202020204" pitchFamily="34" charset="0"/>
              </a:rPr>
              <a:t>Change inputs.</a:t>
            </a:r>
          </a:p>
          <a:p>
            <a:pPr lvl="1"/>
            <a:r>
              <a:rPr lang="en-US" sz="2400" dirty="0">
                <a:latin typeface="Arial" panose="020B0604020202020204" pitchFamily="34" charset="0"/>
                <a:cs typeface="Arial" panose="020B0604020202020204" pitchFamily="34" charset="0"/>
              </a:rPr>
              <a:t>Change outcomes.</a:t>
            </a:r>
          </a:p>
          <a:p>
            <a:pPr lvl="1"/>
            <a:r>
              <a:rPr lang="en-US" sz="2400" dirty="0">
                <a:latin typeface="Arial" panose="020B0604020202020204" pitchFamily="34" charset="0"/>
                <a:cs typeface="Arial" panose="020B0604020202020204" pitchFamily="34" charset="0"/>
              </a:rPr>
              <a:t>Distort perceptions of self.</a:t>
            </a:r>
          </a:p>
          <a:p>
            <a:pPr lvl="1"/>
            <a:r>
              <a:rPr lang="en-US" sz="2400" dirty="0">
                <a:latin typeface="Arial" panose="020B0604020202020204" pitchFamily="34" charset="0"/>
                <a:cs typeface="Arial" panose="020B0604020202020204" pitchFamily="34" charset="0"/>
              </a:rPr>
              <a:t>Distort perceptions of others.</a:t>
            </a:r>
          </a:p>
          <a:p>
            <a:pPr lvl="1"/>
            <a:r>
              <a:rPr lang="en-US" sz="2400" dirty="0">
                <a:latin typeface="Arial" panose="020B0604020202020204" pitchFamily="34" charset="0"/>
                <a:cs typeface="Arial" panose="020B0604020202020204" pitchFamily="34" charset="0"/>
              </a:rPr>
              <a:t>Choose a different referent.</a:t>
            </a:r>
          </a:p>
          <a:p>
            <a:pPr lvl="1"/>
            <a:r>
              <a:rPr lang="en-US" sz="2400" dirty="0">
                <a:latin typeface="Arial" panose="020B0604020202020204" pitchFamily="34" charset="0"/>
                <a:cs typeface="Arial" panose="020B0604020202020204" pitchFamily="34" charset="0"/>
              </a:rPr>
              <a:t>Leave the field.</a:t>
            </a:r>
          </a:p>
        </p:txBody>
      </p:sp>
    </p:spTree>
    <p:extLst>
      <p:ext uri="{BB962C8B-B14F-4D97-AF65-F5344CB8AC3E}">
        <p14:creationId xmlns:p14="http://schemas.microsoft.com/office/powerpoint/2010/main" val="41582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30"/>
            <a:ext cx="8229600" cy="559572"/>
          </a:xfrm>
        </p:spPr>
        <p:txBody>
          <a:bodyPr>
            <a:spAutoFit/>
          </a:bodyPr>
          <a:lstStyle/>
          <a:p>
            <a:r>
              <a:rPr lang="en-US" sz="3400" dirty="0"/>
              <a:t>Forms of Organizational Justice </a:t>
            </a:r>
            <a:r>
              <a:rPr lang="en-US" sz="2600" dirty="0"/>
              <a:t>(3 of 5)</a:t>
            </a:r>
          </a:p>
        </p:txBody>
      </p:sp>
      <p:sp>
        <p:nvSpPr>
          <p:cNvPr id="3" name="Content Placeholder 2"/>
          <p:cNvSpPr>
            <a:spLocks noGrp="1"/>
          </p:cNvSpPr>
          <p:nvPr>
            <p:ph sz="quarter" idx="14"/>
          </p:nvPr>
        </p:nvSpPr>
        <p:spPr>
          <a:xfrm>
            <a:off x="457200" y="987051"/>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7.8</a:t>
            </a:r>
            <a:r>
              <a:rPr lang="en-US" dirty="0">
                <a:latin typeface="Arial" panose="020B0604020202020204" pitchFamily="34" charset="0"/>
                <a:cs typeface="Arial" panose="020B0604020202020204" pitchFamily="34" charset="0"/>
              </a:rPr>
              <a:t> Model of Organizational Justice</a:t>
            </a:r>
          </a:p>
        </p:txBody>
      </p:sp>
      <p:pic>
        <p:nvPicPr>
          <p:cNvPr id="6" name="Picture Placeholder 5" descr="A flow diagram shows a model of organizational justice in which it is influenced by distributive justice, procedural justice and interactional justice. &#10;Long description is available in notes, press F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1716583" y="1752600"/>
            <a:ext cx="5710835" cy="4436544"/>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30"/>
            <a:ext cx="8229600" cy="559572"/>
          </a:xfrm>
        </p:spPr>
        <p:txBody>
          <a:bodyPr>
            <a:spAutoFit/>
          </a:bodyPr>
          <a:lstStyle/>
          <a:p>
            <a:r>
              <a:rPr lang="en-US" sz="3400" dirty="0"/>
              <a:t>Forms of Organizational Justice </a:t>
            </a:r>
            <a:r>
              <a:rPr lang="en-US" sz="2600" dirty="0"/>
              <a:t>(4 of 5)</a:t>
            </a:r>
          </a:p>
        </p:txBody>
      </p:sp>
      <p:sp>
        <p:nvSpPr>
          <p:cNvPr id="3" name="Content Placeholder 2"/>
          <p:cNvSpPr>
            <a:spLocks noGrp="1"/>
          </p:cNvSpPr>
          <p:nvPr>
            <p:ph idx="1"/>
          </p:nvPr>
        </p:nvSpPr>
        <p:spPr>
          <a:xfrm>
            <a:off x="457200" y="980337"/>
            <a:ext cx="8229600" cy="2036899"/>
          </a:xfrm>
        </p:spPr>
        <p:txBody>
          <a:bodyPr>
            <a:spAutoFit/>
          </a:bodyPr>
          <a:lstStyle/>
          <a:p>
            <a:r>
              <a:rPr lang="en-US" sz="2400" b="1" dirty="0">
                <a:latin typeface="Arial" panose="020B0604020202020204" pitchFamily="34" charset="0"/>
                <a:cs typeface="Arial" panose="020B0604020202020204" pitchFamily="34" charset="0"/>
              </a:rPr>
              <a:t>Justice Outcomes </a:t>
            </a:r>
          </a:p>
          <a:p>
            <a:pPr lvl="1"/>
            <a:r>
              <a:rPr lang="en-US" sz="2400" dirty="0">
                <a:latin typeface="Arial" panose="020B0604020202020204" pitchFamily="34" charset="0"/>
                <a:cs typeface="Arial" panose="020B0604020202020204" pitchFamily="34" charset="0"/>
              </a:rPr>
              <a:t>All the types of justice discussed have been linked to higher levels of task performance and citizenship.</a:t>
            </a:r>
          </a:p>
          <a:p>
            <a:pPr lvl="1"/>
            <a:r>
              <a:rPr lang="en-US" sz="2400" dirty="0">
                <a:latin typeface="Arial" panose="020B0604020202020204" pitchFamily="34" charset="0"/>
                <a:cs typeface="Arial" panose="020B0604020202020204" pitchFamily="34" charset="0"/>
              </a:rPr>
              <a:t>Third-party, or observer, reactions to injustice can be substantial.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830"/>
            <a:ext cx="8229600" cy="559572"/>
          </a:xfrm>
        </p:spPr>
        <p:txBody>
          <a:bodyPr>
            <a:spAutoFit/>
          </a:bodyPr>
          <a:lstStyle/>
          <a:p>
            <a:r>
              <a:rPr lang="en-US" sz="3400" dirty="0"/>
              <a:t>Forms of Organizational Justice </a:t>
            </a:r>
            <a:r>
              <a:rPr lang="en-US" sz="2600" dirty="0"/>
              <a:t>(5 of 5)</a:t>
            </a:r>
          </a:p>
        </p:txBody>
      </p:sp>
      <p:sp>
        <p:nvSpPr>
          <p:cNvPr id="3" name="Content Placeholder 2"/>
          <p:cNvSpPr>
            <a:spLocks noGrp="1"/>
          </p:cNvSpPr>
          <p:nvPr>
            <p:ph idx="1"/>
          </p:nvPr>
        </p:nvSpPr>
        <p:spPr>
          <a:xfrm>
            <a:off x="457200" y="977886"/>
            <a:ext cx="8229600" cy="2967923"/>
          </a:xfrm>
        </p:spPr>
        <p:txBody>
          <a:bodyPr>
            <a:spAutoFit/>
          </a:bodyPr>
          <a:lstStyle/>
          <a:p>
            <a:r>
              <a:rPr lang="en-US" sz="2400" b="1" dirty="0">
                <a:latin typeface="Arial" panose="020B0604020202020204" pitchFamily="34" charset="0"/>
                <a:cs typeface="Arial" panose="020B0604020202020204" pitchFamily="34" charset="0"/>
              </a:rPr>
              <a:t>Promoting Justice </a:t>
            </a:r>
          </a:p>
          <a:p>
            <a:pPr lvl="1"/>
            <a:r>
              <a:rPr lang="en-US" sz="2400" dirty="0">
                <a:latin typeface="Arial" panose="020B0604020202020204" pitchFamily="34" charset="0"/>
                <a:cs typeface="Arial" panose="020B0604020202020204" pitchFamily="34" charset="0"/>
              </a:rPr>
              <a:t>Adopting strong justice guidelines in an attempt to mandate certain managerial behavior isn’t likely to be universally effective.</a:t>
            </a:r>
          </a:p>
          <a:p>
            <a:r>
              <a:rPr lang="en-US" sz="2400" b="1" dirty="0">
                <a:latin typeface="Arial" panose="020B0604020202020204" pitchFamily="34" charset="0"/>
                <a:cs typeface="Arial" panose="020B0604020202020204" pitchFamily="34" charset="0"/>
              </a:rPr>
              <a:t>Culture and Justice</a:t>
            </a:r>
          </a:p>
          <a:p>
            <a:pPr lvl="1"/>
            <a:r>
              <a:rPr lang="en-US" sz="2400" dirty="0">
                <a:latin typeface="Arial" panose="020B0604020202020204" pitchFamily="34" charset="0"/>
                <a:cs typeface="Arial" panose="020B0604020202020204" pitchFamily="34" charset="0"/>
              </a:rPr>
              <a:t>Inputs and outcomes are valued differently in various cultures.</a:t>
            </a:r>
          </a:p>
        </p:txBody>
      </p:sp>
    </p:spTree>
    <p:extLst>
      <p:ext uri="{BB962C8B-B14F-4D97-AF65-F5344CB8AC3E}">
        <p14:creationId xmlns:p14="http://schemas.microsoft.com/office/powerpoint/2010/main" val="1345693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Integrating Contemporary Theories of Motivation</a:t>
            </a:r>
          </a:p>
        </p:txBody>
      </p:sp>
      <p:sp>
        <p:nvSpPr>
          <p:cNvPr id="3" name="Content Placeholder 2"/>
          <p:cNvSpPr>
            <a:spLocks noGrp="1"/>
          </p:cNvSpPr>
          <p:nvPr>
            <p:ph sz="quarter" idx="14"/>
          </p:nvPr>
        </p:nvSpPr>
        <p:spPr>
          <a:xfrm>
            <a:off x="457200" y="1435458"/>
            <a:ext cx="8229600" cy="405683"/>
          </a:xfrm>
        </p:spPr>
        <p:txBody>
          <a:bodyPr>
            <a:spAutoFit/>
          </a:bodyPr>
          <a:lstStyle/>
          <a:p>
            <a:pPr marL="0" indent="0">
              <a:buNone/>
            </a:pPr>
            <a:r>
              <a:rPr lang="en-US" b="1" dirty="0">
                <a:latin typeface="Arial" panose="020B0604020202020204" pitchFamily="34" charset="0"/>
                <a:cs typeface="Arial" panose="020B0604020202020204" pitchFamily="34" charset="0"/>
              </a:rPr>
              <a:t>Exhibit 7.9</a:t>
            </a:r>
            <a:r>
              <a:rPr lang="en-US" dirty="0">
                <a:latin typeface="Arial" panose="020B0604020202020204" pitchFamily="34" charset="0"/>
                <a:cs typeface="Arial" panose="020B0604020202020204" pitchFamily="34" charset="0"/>
              </a:rPr>
              <a:t> Integrating Contemporary Theories of Motivation</a:t>
            </a:r>
          </a:p>
        </p:txBody>
      </p:sp>
      <p:pic>
        <p:nvPicPr>
          <p:cNvPr id="6" name="Picture Placeholder 5" descr="A flowchart depicts the integrating contemporary theories of motivation.&#10;Long description is available in notes, press F6"/>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276323" y="2133600"/>
            <a:ext cx="4591355" cy="4055426"/>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(1 of 5)</a:t>
            </a:r>
            <a:endParaRPr lang="en-US" sz="2800" dirty="0"/>
          </a:p>
        </p:txBody>
      </p:sp>
      <p:sp>
        <p:nvSpPr>
          <p:cNvPr id="3" name="Content Placeholder 2"/>
          <p:cNvSpPr>
            <a:spLocks noGrp="1"/>
          </p:cNvSpPr>
          <p:nvPr>
            <p:ph idx="1"/>
          </p:nvPr>
        </p:nvSpPr>
        <p:spPr>
          <a:xfrm>
            <a:off x="457200" y="978877"/>
            <a:ext cx="8229600" cy="3183367"/>
          </a:xfrm>
        </p:spPr>
        <p:txBody>
          <a:bodyPr wrap="square">
            <a:spAutoFit/>
          </a:bodyPr>
          <a:lstStyle/>
          <a:p>
            <a:r>
              <a:rPr lang="en-US" sz="2400" dirty="0">
                <a:latin typeface="Arial" panose="020B0604020202020204" pitchFamily="34" charset="0"/>
                <a:cs typeface="Arial" panose="020B0604020202020204" pitchFamily="34" charset="0"/>
              </a:rPr>
              <a:t>Classic theories paint an incomplete picture of motivation. Consider contemporary theories when assessing motivation in your organization. </a:t>
            </a:r>
          </a:p>
          <a:p>
            <a:r>
              <a:rPr lang="en-US" sz="2400" dirty="0">
                <a:latin typeface="Arial" panose="020B0604020202020204" pitchFamily="34" charset="0"/>
                <a:cs typeface="Arial" panose="020B0604020202020204" pitchFamily="34" charset="0"/>
              </a:rPr>
              <a:t>People will be motivated if they feel like their actions are feely chosen and in alignment with their interests and values. Try to foster this autonomy instead of treating motivation as completely “controllable” through pressure, direction, or reward.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(2 of 5)</a:t>
            </a:r>
            <a:endParaRPr lang="en-US" sz="2800" dirty="0"/>
          </a:p>
        </p:txBody>
      </p:sp>
      <p:sp>
        <p:nvSpPr>
          <p:cNvPr id="3" name="Content Placeholder 2"/>
          <p:cNvSpPr>
            <a:spLocks noGrp="1"/>
          </p:cNvSpPr>
          <p:nvPr>
            <p:ph idx="1"/>
          </p:nvPr>
        </p:nvSpPr>
        <p:spPr>
          <a:xfrm>
            <a:off x="457200" y="956299"/>
            <a:ext cx="8229600" cy="3585530"/>
          </a:xfrm>
        </p:spPr>
        <p:txBody>
          <a:bodyPr>
            <a:spAutoFit/>
          </a:bodyPr>
          <a:lstStyle/>
          <a:p>
            <a:pPr marL="255588" indent="-255588"/>
            <a:r>
              <a:rPr lang="en-US" sz="2400" dirty="0">
                <a:latin typeface="Arial" panose="020B0604020202020204" pitchFamily="34" charset="0"/>
                <a:cs typeface="Arial" panose="020B0604020202020204" pitchFamily="34" charset="0"/>
              </a:rPr>
              <a:t>Despite the power of autonomy, rewards and reinforcement can still be a powerful force in promoting desired behaviors in organizations—but do not underestimate the psychological aspects of motivation. Rewards alone cannot fix organizational problems.</a:t>
            </a:r>
          </a:p>
          <a:p>
            <a:r>
              <a:rPr lang="en-US" sz="2400" dirty="0">
                <a:latin typeface="Arial" panose="020B0604020202020204" pitchFamily="34" charset="0"/>
                <a:cs typeface="Arial" panose="020B0604020202020204" pitchFamily="34" charset="0"/>
              </a:rPr>
              <a:t>Depending on which behaviors are desirable given the task, try to adopt or lead others toward a promotion focus (e.g., for innovation goals) or prevention focus (e.g., for safety goals).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(3 of 5)</a:t>
            </a:r>
            <a:endParaRPr lang="en-US" sz="2800" dirty="0"/>
          </a:p>
        </p:txBody>
      </p:sp>
      <p:sp>
        <p:nvSpPr>
          <p:cNvPr id="3" name="Content Placeholder 2"/>
          <p:cNvSpPr>
            <a:spLocks noGrp="1"/>
          </p:cNvSpPr>
          <p:nvPr>
            <p:ph idx="1"/>
          </p:nvPr>
        </p:nvSpPr>
        <p:spPr>
          <a:xfrm>
            <a:off x="457200" y="975646"/>
            <a:ext cx="8229600" cy="3552699"/>
          </a:xfrm>
        </p:spPr>
        <p:txBody>
          <a:bodyPr>
            <a:spAutoFit/>
          </a:bodyPr>
          <a:lstStyle/>
          <a:p>
            <a:r>
              <a:rPr lang="en-US" sz="2400" dirty="0">
                <a:latin typeface="Arial" panose="020B0604020202020204" pitchFamily="34" charset="0"/>
                <a:cs typeface="Arial" panose="020B0604020202020204" pitchFamily="34" charset="0"/>
              </a:rPr>
              <a:t>Job engagement is still a management “buzzword,” and there is confusion regarding what job engagement actually represents. However, it can help put motivation into practice. Apply other contemporary motivation theories to understand how employees and managers can become (and stay) engaged in the workplace.</a:t>
            </a:r>
          </a:p>
          <a:p>
            <a:r>
              <a:rPr lang="en-US" sz="2400" dirty="0">
                <a:latin typeface="Arial" panose="020B0604020202020204" pitchFamily="34" charset="0"/>
                <a:cs typeface="Arial" panose="020B0604020202020204" pitchFamily="34" charset="0"/>
              </a:rPr>
              <a:t>Lead by example: Model and encourage others to model the types of behaviors you would like to see performed by employees.</a:t>
            </a:r>
          </a:p>
        </p:txBody>
      </p:sp>
    </p:spTree>
    <p:extLst>
      <p:ext uri="{BB962C8B-B14F-4D97-AF65-F5344CB8AC3E}">
        <p14:creationId xmlns:p14="http://schemas.microsoft.com/office/powerpoint/2010/main" val="2745964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(4 of 5)</a:t>
            </a:r>
            <a:endParaRPr lang="en-US" sz="2800" dirty="0"/>
          </a:p>
        </p:txBody>
      </p:sp>
      <p:sp>
        <p:nvSpPr>
          <p:cNvPr id="3" name="Content Placeholder 2"/>
          <p:cNvSpPr>
            <a:spLocks noGrp="1"/>
          </p:cNvSpPr>
          <p:nvPr>
            <p:ph idx="1"/>
          </p:nvPr>
        </p:nvSpPr>
        <p:spPr>
          <a:xfrm>
            <a:off x="457200" y="969729"/>
            <a:ext cx="8229600" cy="4291363"/>
          </a:xfrm>
        </p:spPr>
        <p:txBody>
          <a:bodyPr>
            <a:spAutoFit/>
          </a:bodyPr>
          <a:lstStyle/>
          <a:p>
            <a:r>
              <a:rPr lang="en-US" sz="2400" dirty="0">
                <a:latin typeface="Arial" panose="020B0604020202020204" pitchFamily="34" charset="0"/>
                <a:cs typeface="Arial" panose="020B0604020202020204" pitchFamily="34" charset="0"/>
              </a:rPr>
              <a:t>Thinking of motivation in terms of expectancy, instrumentality, and valence can help you break down many common motivation problems in organizations into their parts. Ask yourself whether effort leads to performance, whether performance leads to the desired outcome, and whether those involved actually care about it. </a:t>
            </a:r>
          </a:p>
          <a:p>
            <a:r>
              <a:rPr lang="en-US" sz="2400" dirty="0">
                <a:latin typeface="Arial" panose="020B0604020202020204" pitchFamily="34" charset="0"/>
                <a:cs typeface="Arial" panose="020B0604020202020204" pitchFamily="34" charset="0"/>
              </a:rPr>
              <a:t>Harness the power of goal setting: Set specific, difficult goals. Consider the factors that may affect goal setting. Determine whether a management by objectives program would be suitable for your organization.</a:t>
            </a:r>
          </a:p>
        </p:txBody>
      </p:sp>
    </p:spTree>
    <p:extLst>
      <p:ext uri="{BB962C8B-B14F-4D97-AF65-F5344CB8AC3E}">
        <p14:creationId xmlns:p14="http://schemas.microsoft.com/office/powerpoint/2010/main" val="409006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1839"/>
            <a:ext cx="8229600" cy="1144347"/>
          </a:xfrm>
        </p:spPr>
        <p:txBody>
          <a:bodyPr wrap="square">
            <a:spAutoFit/>
          </a:bodyPr>
          <a:lstStyle/>
          <a:p>
            <a:r>
              <a:rPr lang="en-US" dirty="0"/>
              <a:t>Describe the Three Key Elements of Motivation </a:t>
            </a:r>
            <a:r>
              <a:rPr lang="en-US" sz="2800" dirty="0"/>
              <a:t>(1 of 2)</a:t>
            </a:r>
          </a:p>
        </p:txBody>
      </p:sp>
      <p:sp>
        <p:nvSpPr>
          <p:cNvPr id="5" name="Content Placeholder 4"/>
          <p:cNvSpPr>
            <a:spLocks noGrp="1"/>
          </p:cNvSpPr>
          <p:nvPr>
            <p:ph idx="1"/>
          </p:nvPr>
        </p:nvSpPr>
        <p:spPr>
          <a:xfrm>
            <a:off x="457200" y="1586803"/>
            <a:ext cx="8229600" cy="2166258"/>
          </a:xfrm>
        </p:spPr>
        <p:txBody>
          <a:bodyPr wrap="square">
            <a:spAutoFit/>
          </a:bodyPr>
          <a:lstStyle/>
          <a:p>
            <a:pPr>
              <a:spcAft>
                <a:spcPts val="600"/>
              </a:spcAft>
            </a:pPr>
            <a:r>
              <a:rPr lang="en-US" sz="2400" b="1" dirty="0">
                <a:latin typeface="Arial" panose="020B0604020202020204" pitchFamily="34" charset="0"/>
                <a:cs typeface="Arial" panose="020B0604020202020204" pitchFamily="34" charset="0"/>
              </a:rPr>
              <a:t>Motivation</a:t>
            </a:r>
            <a:r>
              <a:rPr lang="en-US" sz="2400" dirty="0">
                <a:latin typeface="Arial" panose="020B0604020202020204" pitchFamily="34" charset="0"/>
                <a:cs typeface="Arial" panose="020B0604020202020204" pitchFamily="34" charset="0"/>
              </a:rPr>
              <a:t> is the processes that account for an individual’s </a:t>
            </a:r>
            <a:r>
              <a:rPr lang="en-US" sz="2400" i="1" dirty="0">
                <a:latin typeface="Arial" panose="020B0604020202020204" pitchFamily="34" charset="0"/>
                <a:cs typeface="Arial" panose="020B0604020202020204" pitchFamily="34" charset="0"/>
              </a:rPr>
              <a:t>intensity</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direction</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persistence</a:t>
            </a:r>
            <a:r>
              <a:rPr lang="en-US" sz="2400" dirty="0">
                <a:latin typeface="Arial" panose="020B0604020202020204" pitchFamily="34" charset="0"/>
                <a:cs typeface="Arial" panose="020B0604020202020204" pitchFamily="34" charset="0"/>
              </a:rPr>
              <a:t> of effort toward attaining a goal.</a:t>
            </a:r>
          </a:p>
          <a:p>
            <a:pPr>
              <a:spcAft>
                <a:spcPts val="600"/>
              </a:spcAft>
            </a:pPr>
            <a:r>
              <a:rPr lang="en-US" sz="2400" dirty="0">
                <a:latin typeface="Arial" panose="020B0604020202020204" pitchFamily="34" charset="0"/>
                <a:cs typeface="Arial" panose="020B0604020202020204" pitchFamily="34" charset="0"/>
              </a:rPr>
              <a:t>The level of motivation varies both between individuals and within individuals at different times.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Implications for Managers </a:t>
            </a:r>
            <a:r>
              <a:rPr lang="en-US" sz="2800" dirty="0">
                <a:cs typeface="Arial Narrow"/>
              </a:rPr>
              <a:t>(5 of 5)</a:t>
            </a:r>
            <a:endParaRPr lang="en-US" sz="2800" dirty="0"/>
          </a:p>
        </p:txBody>
      </p:sp>
      <p:sp>
        <p:nvSpPr>
          <p:cNvPr id="3" name="Content Placeholder 2"/>
          <p:cNvSpPr>
            <a:spLocks noGrp="1"/>
          </p:cNvSpPr>
          <p:nvPr>
            <p:ph idx="1"/>
          </p:nvPr>
        </p:nvSpPr>
        <p:spPr>
          <a:xfrm>
            <a:off x="457200" y="955434"/>
            <a:ext cx="8229600" cy="3962399"/>
          </a:xfrm>
        </p:spPr>
        <p:txBody>
          <a:bodyPr>
            <a:spAutoFit/>
          </a:bodyPr>
          <a:lstStyle/>
          <a:p>
            <a:r>
              <a:rPr lang="en-US" sz="2400" dirty="0">
                <a:latin typeface="Arial" panose="020B0604020202020204" pitchFamily="34" charset="0"/>
                <a:cs typeface="Arial" panose="020B0604020202020204" pitchFamily="34" charset="0"/>
              </a:rPr>
              <a:t>Self-efficacy can affect motivation and behavior throughout the motivation process and is sometimes helpful and sometimes even harmful. Consider how self-efficacy changes throughout the goal-setting process and adapt accordingly.</a:t>
            </a:r>
          </a:p>
          <a:p>
            <a:r>
              <a:rPr lang="en-US" sz="2400" dirty="0">
                <a:latin typeface="Arial" panose="020B0604020202020204" pitchFamily="34" charset="0"/>
                <a:cs typeface="Arial" panose="020B0604020202020204" pitchFamily="34" charset="0"/>
              </a:rPr>
              <a:t>When making decisions regarding resources in your organization, make sure to consider how the resources are being distributed (and who is affected), the fairness of the decision, and whether your actions demonstrate that you respect those involved.</a:t>
            </a:r>
          </a:p>
        </p:txBody>
      </p:sp>
    </p:spTree>
    <p:extLst>
      <p:ext uri="{BB962C8B-B14F-4D97-AF65-F5344CB8AC3E}">
        <p14:creationId xmlns:p14="http://schemas.microsoft.com/office/powerpoint/2010/main" val="925503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719"/>
            <a:ext cx="8229600" cy="590349"/>
          </a:xfrm>
        </p:spPr>
        <p:txBody>
          <a:bodyPr>
            <a:spAutoFit/>
          </a:bodyPr>
          <a:lstStyle/>
          <a:p>
            <a:r>
              <a:rPr lang="en-US" dirty="0">
                <a:cs typeface="Arial Narrow"/>
              </a:rPr>
              <a:t>Discussion Questions</a:t>
            </a:r>
            <a:endParaRPr lang="en-US" sz="2000" dirty="0"/>
          </a:p>
        </p:txBody>
      </p:sp>
      <p:sp>
        <p:nvSpPr>
          <p:cNvPr id="3" name="Content Placeholder 2"/>
          <p:cNvSpPr>
            <a:spLocks noGrp="1"/>
          </p:cNvSpPr>
          <p:nvPr>
            <p:ph idx="1"/>
          </p:nvPr>
        </p:nvSpPr>
        <p:spPr>
          <a:xfrm>
            <a:off x="457200" y="930889"/>
            <a:ext cx="8229600" cy="4556612"/>
          </a:xfrm>
        </p:spPr>
        <p:txBody>
          <a:bodyPr>
            <a:spAutoFit/>
          </a:bodyPr>
          <a:lstStyle/>
          <a:p>
            <a:r>
              <a:rPr lang="en-US" sz="2400" dirty="0">
                <a:latin typeface="Arial" panose="020B0604020202020204" pitchFamily="34" charset="0"/>
                <a:cs typeface="Arial" panose="020B0604020202020204" pitchFamily="34" charset="0"/>
              </a:rPr>
              <a:t>How do you think the COVID-19 pandemic has changed the factors that lead to satisfaction in the workplace? Using McClelland’s Theory of Needs, consider whether employees will be motivated by the same factors post-pandemic as pre-pandemic. Does your response change if you consider white-collar workplaces versus blue-collar? Explain. </a:t>
            </a:r>
          </a:p>
          <a:p>
            <a:r>
              <a:rPr lang="en-US" sz="2400" dirty="0">
                <a:latin typeface="Arial" panose="020B0604020202020204" pitchFamily="34" charset="0"/>
                <a:cs typeface="Arial" panose="020B0604020202020204" pitchFamily="34" charset="0"/>
              </a:rPr>
              <a:t>Using self-concordance theory, think about your own career plans. What do you think will be your motivating factors?</a:t>
            </a:r>
          </a:p>
          <a:p>
            <a:r>
              <a:rPr lang="en-US" sz="2400" dirty="0">
                <a:latin typeface="Arial" panose="020B0604020202020204" pitchFamily="34" charset="0"/>
                <a:cs typeface="Arial" panose="020B0604020202020204" pitchFamily="34" charset="0"/>
              </a:rPr>
              <a:t>What does job engagement mean to you?</a:t>
            </a:r>
          </a:p>
        </p:txBody>
      </p:sp>
    </p:spTree>
    <p:extLst>
      <p:ext uri="{BB962C8B-B14F-4D97-AF65-F5344CB8AC3E}">
        <p14:creationId xmlns:p14="http://schemas.microsoft.com/office/powerpoint/2010/main" val="2241374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31800" y="152400"/>
            <a:ext cx="8243888"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93868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E30280D-A87D-4D6A-BE9A-8DCA27ABFFF5}"/>
              </a:ext>
            </a:extLst>
          </p:cNvPr>
          <p:cNvSpPr>
            <a:spLocks noGrp="1"/>
          </p:cNvSpPr>
          <p:nvPr>
            <p:ph type="title"/>
          </p:nvPr>
        </p:nvSpPr>
        <p:spPr>
          <a:xfrm>
            <a:off x="457200" y="191839"/>
            <a:ext cx="8229600" cy="1144347"/>
          </a:xfrm>
        </p:spPr>
        <p:txBody>
          <a:bodyPr tIns="18000" bIns="18000" anchor="ctr" anchorCtr="0">
            <a:spAutoFit/>
          </a:bodyPr>
          <a:lstStyle/>
          <a:p>
            <a:r>
              <a:rPr lang="en-US" sz="3600" dirty="0">
                <a:latin typeface="+mj-lt"/>
              </a:rPr>
              <a:t>Describe the Three Key Elements of Motivation </a:t>
            </a:r>
            <a:r>
              <a:rPr lang="en-US" sz="2800" dirty="0">
                <a:latin typeface="+mj-lt"/>
              </a:rPr>
              <a:t>(2 of 2)</a:t>
            </a:r>
            <a:endParaRPr lang="en-IN" sz="3600" dirty="0">
              <a:latin typeface="+mj-lt"/>
            </a:endParaRPr>
          </a:p>
        </p:txBody>
      </p:sp>
      <p:sp>
        <p:nvSpPr>
          <p:cNvPr id="13" name="Content Placeholder 12">
            <a:extLst>
              <a:ext uri="{FF2B5EF4-FFF2-40B4-BE49-F238E27FC236}">
                <a16:creationId xmlns:a16="http://schemas.microsoft.com/office/drawing/2014/main" id="{24E4338B-0E3C-4AAF-8411-23D0CFEB90DB}"/>
              </a:ext>
            </a:extLst>
          </p:cNvPr>
          <p:cNvSpPr>
            <a:spLocks noGrp="1"/>
          </p:cNvSpPr>
          <p:nvPr>
            <p:ph idx="1"/>
          </p:nvPr>
        </p:nvSpPr>
        <p:spPr>
          <a:xfrm>
            <a:off x="457200" y="1600200"/>
            <a:ext cx="8229600" cy="405683"/>
          </a:xfrm>
        </p:spPr>
        <p:txBody>
          <a:bodyPr tIns="18000" bIns="18000" anchor="ctr" anchorCtr="0">
            <a:spAutoFit/>
          </a:bodyPr>
          <a:lstStyle/>
          <a:p>
            <a:r>
              <a:rPr lang="en-US" sz="2400" dirty="0">
                <a:latin typeface="Arial" panose="020B0604020202020204" pitchFamily="34" charset="0"/>
                <a:cs typeface="Arial" panose="020B0604020202020204" pitchFamily="34" charset="0"/>
              </a:rPr>
              <a:t>The three key elements of motivation are:</a:t>
            </a:r>
            <a:endParaRPr lang="en-IN" sz="2400" dirty="0">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id="{0B47E073-F76F-482D-BF9A-81B587CDEBEE}"/>
              </a:ext>
            </a:extLst>
          </p:cNvPr>
          <p:cNvSpPr>
            <a:spLocks noGrp="1"/>
          </p:cNvSpPr>
          <p:nvPr>
            <p:ph idx="13"/>
          </p:nvPr>
        </p:nvSpPr>
        <p:spPr>
          <a:xfrm>
            <a:off x="457200" y="2151185"/>
            <a:ext cx="8229600" cy="2190788"/>
          </a:xfrm>
        </p:spPr>
        <p:txBody>
          <a:bodyPr tIns="18000" bIns="18000" anchor="ctr" anchorCtr="0">
            <a:spAutoFit/>
          </a:bodyPr>
          <a:lstStyle/>
          <a:p>
            <a:pPr marL="859536" lvl="1" indent="-457200">
              <a:spcBef>
                <a:spcPts val="1200"/>
              </a:spcBef>
              <a:buFont typeface="+mj-lt"/>
              <a:buAutoNum type="arabicPeriod"/>
            </a:pPr>
            <a:r>
              <a:rPr lang="en-US" sz="2400" b="1" dirty="0">
                <a:latin typeface="Arial" panose="020B0604020202020204" pitchFamily="34" charset="0"/>
                <a:cs typeface="Arial" panose="020B0604020202020204" pitchFamily="34" charset="0"/>
              </a:rPr>
              <a:t>Intensity: </a:t>
            </a:r>
            <a:r>
              <a:rPr lang="en-US" sz="2400" dirty="0">
                <a:latin typeface="Arial" panose="020B0604020202020204" pitchFamily="34" charset="0"/>
                <a:cs typeface="Arial" panose="020B0604020202020204" pitchFamily="34" charset="0"/>
              </a:rPr>
              <a:t>concerned with how hard a person tries.</a:t>
            </a:r>
          </a:p>
          <a:p>
            <a:pPr marL="859536" lvl="1" indent="-457200">
              <a:spcBef>
                <a:spcPts val="1200"/>
              </a:spcBef>
              <a:buFont typeface="+mj-lt"/>
              <a:buAutoNum type="arabicPeriod"/>
            </a:pPr>
            <a:r>
              <a:rPr lang="en-US" sz="2400" b="1" dirty="0">
                <a:latin typeface="Arial" panose="020B0604020202020204" pitchFamily="34" charset="0"/>
                <a:cs typeface="Arial" panose="020B0604020202020204" pitchFamily="34" charset="0"/>
              </a:rPr>
              <a:t>Direction: </a:t>
            </a:r>
            <a:r>
              <a:rPr lang="en-US" sz="2400" dirty="0">
                <a:latin typeface="Arial" panose="020B0604020202020204" pitchFamily="34" charset="0"/>
                <a:cs typeface="Arial" panose="020B0604020202020204" pitchFamily="34" charset="0"/>
              </a:rPr>
              <a:t>the orientation that benefits the organization.</a:t>
            </a:r>
          </a:p>
          <a:p>
            <a:pPr marL="859536" lvl="1" indent="-457200">
              <a:spcBef>
                <a:spcPts val="1200"/>
              </a:spcBef>
              <a:buFont typeface="+mj-lt"/>
              <a:buAutoNum type="arabicPeriod"/>
            </a:pPr>
            <a:r>
              <a:rPr lang="en-US" sz="2400" b="1" dirty="0">
                <a:latin typeface="Arial" panose="020B0604020202020204" pitchFamily="34" charset="0"/>
                <a:cs typeface="Arial" panose="020B0604020202020204" pitchFamily="34" charset="0"/>
              </a:rPr>
              <a:t>Persistence</a:t>
            </a:r>
            <a:r>
              <a:rPr lang="en-US" sz="2400" b="1" i="1"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 measure of how long a person can maintain their effort.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400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30FF2-8DC6-4671-BA23-31422D57FA52}"/>
              </a:ext>
            </a:extLst>
          </p:cNvPr>
          <p:cNvSpPr>
            <a:spLocks noGrp="1"/>
          </p:cNvSpPr>
          <p:nvPr>
            <p:ph type="title"/>
          </p:nvPr>
        </p:nvSpPr>
        <p:spPr>
          <a:xfrm>
            <a:off x="457200" y="191838"/>
            <a:ext cx="8229600" cy="1144347"/>
          </a:xfrm>
        </p:spPr>
        <p:txBody>
          <a:bodyPr tIns="18000" bIns="18000" anchor="ctr" anchorCtr="0">
            <a:spAutoFit/>
          </a:bodyPr>
          <a:lstStyle/>
          <a:p>
            <a:r>
              <a:rPr lang="en-US" dirty="0"/>
              <a:t>Compare the Early Theories of Motivation </a:t>
            </a:r>
            <a:r>
              <a:rPr lang="en-US" sz="2800" dirty="0"/>
              <a:t>(1 of 7)</a:t>
            </a:r>
            <a:endParaRPr lang="en-IN" dirty="0"/>
          </a:p>
        </p:txBody>
      </p:sp>
      <p:sp>
        <p:nvSpPr>
          <p:cNvPr id="7" name="Content Placeholder 6">
            <a:extLst>
              <a:ext uri="{FF2B5EF4-FFF2-40B4-BE49-F238E27FC236}">
                <a16:creationId xmlns:a16="http://schemas.microsoft.com/office/drawing/2014/main" id="{DA166781-2B1A-4122-AF39-8D02FA27E9BB}"/>
              </a:ext>
            </a:extLst>
          </p:cNvPr>
          <p:cNvSpPr>
            <a:spLocks noGrp="1"/>
          </p:cNvSpPr>
          <p:nvPr>
            <p:ph sz="quarter" idx="14"/>
          </p:nvPr>
        </p:nvSpPr>
        <p:spPr>
          <a:xfrm>
            <a:off x="457200" y="1535723"/>
            <a:ext cx="8229600" cy="405683"/>
          </a:xfrm>
        </p:spPr>
        <p:txBody>
          <a:bodyPr tIns="18000" bIns="18000" anchor="ctr" anchorCtr="0">
            <a:spAutoFit/>
          </a:bodyPr>
          <a:lstStyle/>
          <a:p>
            <a:pPr marL="0" indent="0">
              <a:buNone/>
            </a:pPr>
            <a:r>
              <a:rPr lang="en-US" b="1" dirty="0">
                <a:latin typeface="Arial" panose="020B0604020202020204" pitchFamily="34" charset="0"/>
                <a:cs typeface="Arial" panose="020B0604020202020204" pitchFamily="34" charset="0"/>
              </a:rPr>
              <a:t>Exhibit 7.1</a:t>
            </a:r>
            <a:r>
              <a:rPr lang="en-US" dirty="0">
                <a:latin typeface="Arial" panose="020B0604020202020204" pitchFamily="34" charset="0"/>
                <a:cs typeface="Arial" panose="020B0604020202020204" pitchFamily="34" charset="0"/>
              </a:rPr>
              <a:t> Maslow’s Hierarchy of Needs</a:t>
            </a:r>
          </a:p>
        </p:txBody>
      </p:sp>
      <p:pic>
        <p:nvPicPr>
          <p:cNvPr id="10" name="Picture Placeholder 9" descr="A figure shows the Maslow’s hierarchy of needs, represented by a triangle, with a broad base and sides that taper to a point. The hierarchy from bottom to top reads, physiological, safety-security, social-belongingness, esteem, and self-actualization. ">
            <a:extLst>
              <a:ext uri="{FF2B5EF4-FFF2-40B4-BE49-F238E27FC236}">
                <a16:creationId xmlns:a16="http://schemas.microsoft.com/office/drawing/2014/main" id="{A4BCAADE-7D89-4A58-9A05-C79F159C131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23164" y="2153186"/>
            <a:ext cx="5897673" cy="3415276"/>
          </a:xfrm>
          <a:prstGeom prst="rect">
            <a:avLst/>
          </a:prstGeom>
        </p:spPr>
      </p:pic>
      <p:sp>
        <p:nvSpPr>
          <p:cNvPr id="8" name="Content Placeholder 7">
            <a:extLst>
              <a:ext uri="{FF2B5EF4-FFF2-40B4-BE49-F238E27FC236}">
                <a16:creationId xmlns:a16="http://schemas.microsoft.com/office/drawing/2014/main" id="{7D707265-4AF2-4C97-A1BE-0F52447DCC79}"/>
              </a:ext>
            </a:extLst>
          </p:cNvPr>
          <p:cNvSpPr>
            <a:spLocks noGrp="1"/>
          </p:cNvSpPr>
          <p:nvPr>
            <p:ph sz="quarter" idx="15"/>
          </p:nvPr>
        </p:nvSpPr>
        <p:spPr>
          <a:xfrm>
            <a:off x="457200" y="5719606"/>
            <a:ext cx="8229600" cy="528794"/>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H. </a:t>
            </a:r>
            <a:r>
              <a:rPr lang="en-US" dirty="0" err="1">
                <a:latin typeface="Arial" panose="020B0604020202020204" pitchFamily="34" charset="0"/>
                <a:cs typeface="Arial" panose="020B0604020202020204" pitchFamily="34" charset="0"/>
              </a:rPr>
              <a:t>Skelsey</a:t>
            </a:r>
            <a:r>
              <a:rPr lang="en-US" dirty="0">
                <a:latin typeface="Arial" panose="020B0604020202020204" pitchFamily="34" charset="0"/>
                <a:cs typeface="Arial" panose="020B0604020202020204" pitchFamily="34" charset="0"/>
              </a:rPr>
              <a:t>, “Maslow’s Hierarchy of Needs—the Sixth Level,” </a:t>
            </a:r>
            <a:r>
              <a:rPr lang="en-US" i="1" dirty="0">
                <a:latin typeface="Arial" panose="020B0604020202020204" pitchFamily="34" charset="0"/>
                <a:cs typeface="Arial" panose="020B0604020202020204" pitchFamily="34" charset="0"/>
              </a:rPr>
              <a:t>Psychologist</a:t>
            </a:r>
            <a:r>
              <a:rPr lang="en-US" dirty="0">
                <a:latin typeface="Arial" panose="020B0604020202020204" pitchFamily="34" charset="0"/>
                <a:cs typeface="Arial" panose="020B0604020202020204" pitchFamily="34" charset="0"/>
              </a:rPr>
              <a:t> (2014): 982–83.</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46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a:spAutoFit/>
          </a:bodyPr>
          <a:lstStyle/>
          <a:p>
            <a:r>
              <a:rPr lang="en-US" dirty="0"/>
              <a:t>Compare the Early Theories of Motivation</a:t>
            </a:r>
            <a:r>
              <a:rPr lang="en-US" b="0" dirty="0"/>
              <a:t> </a:t>
            </a:r>
            <a:r>
              <a:rPr lang="en-US" sz="2800" dirty="0"/>
              <a:t>(2 of 7)</a:t>
            </a:r>
          </a:p>
        </p:txBody>
      </p:sp>
      <p:sp>
        <p:nvSpPr>
          <p:cNvPr id="3" name="Content Placeholder 2"/>
          <p:cNvSpPr>
            <a:spLocks noGrp="1"/>
          </p:cNvSpPr>
          <p:nvPr>
            <p:ph idx="1"/>
          </p:nvPr>
        </p:nvSpPr>
        <p:spPr>
          <a:xfrm>
            <a:off x="457200" y="1510779"/>
            <a:ext cx="8229600" cy="2406231"/>
          </a:xfrm>
        </p:spPr>
        <p:txBody>
          <a:bodyPr>
            <a:spAutoFit/>
          </a:bodyPr>
          <a:lstStyle/>
          <a:p>
            <a:r>
              <a:rPr lang="en-US" sz="2400" dirty="0"/>
              <a:t>Maslow’s need theory has received wide recognition, particularly among practicing managers.</a:t>
            </a:r>
          </a:p>
          <a:p>
            <a:pPr lvl="1"/>
            <a:r>
              <a:rPr lang="en-US" sz="2400" dirty="0"/>
              <a:t>It is intuitively logical and easy to understand and some research has validated it.</a:t>
            </a:r>
          </a:p>
          <a:p>
            <a:pPr lvl="1"/>
            <a:r>
              <a:rPr lang="en-US" sz="2400" dirty="0"/>
              <a:t>However, most research does not, and it hasn’t been frequently researched since the 1960s.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30FF2-8DC6-4671-BA23-31422D57FA52}"/>
              </a:ext>
            </a:extLst>
          </p:cNvPr>
          <p:cNvSpPr>
            <a:spLocks noGrp="1"/>
          </p:cNvSpPr>
          <p:nvPr>
            <p:ph type="title"/>
          </p:nvPr>
        </p:nvSpPr>
        <p:spPr>
          <a:xfrm>
            <a:off x="457200" y="191838"/>
            <a:ext cx="8229600" cy="1144347"/>
          </a:xfrm>
        </p:spPr>
        <p:txBody>
          <a:bodyPr tIns="18000" bIns="18000" anchor="ctr" anchorCtr="0">
            <a:spAutoFit/>
          </a:bodyPr>
          <a:lstStyle/>
          <a:p>
            <a:r>
              <a:rPr lang="en-US" dirty="0"/>
              <a:t>Compare the Early Theories of Motivation </a:t>
            </a:r>
            <a:r>
              <a:rPr lang="en-US" sz="2800" dirty="0"/>
              <a:t>(3 of 7)</a:t>
            </a:r>
            <a:endParaRPr lang="en-IN" dirty="0"/>
          </a:p>
        </p:txBody>
      </p:sp>
      <p:sp>
        <p:nvSpPr>
          <p:cNvPr id="7" name="Content Placeholder 6">
            <a:extLst>
              <a:ext uri="{FF2B5EF4-FFF2-40B4-BE49-F238E27FC236}">
                <a16:creationId xmlns:a16="http://schemas.microsoft.com/office/drawing/2014/main" id="{DA166781-2B1A-4122-AF39-8D02FA27E9BB}"/>
              </a:ext>
            </a:extLst>
          </p:cNvPr>
          <p:cNvSpPr>
            <a:spLocks noGrp="1"/>
          </p:cNvSpPr>
          <p:nvPr>
            <p:ph sz="quarter" idx="14"/>
          </p:nvPr>
        </p:nvSpPr>
        <p:spPr>
          <a:xfrm>
            <a:off x="457200" y="1453662"/>
            <a:ext cx="8229600" cy="405683"/>
          </a:xfrm>
        </p:spPr>
        <p:txBody>
          <a:bodyPr tIns="18000" bIns="18000" anchor="ctr" anchorCtr="0">
            <a:spAutoFit/>
          </a:bodyPr>
          <a:lstStyle/>
          <a:p>
            <a:pPr marL="0" indent="0">
              <a:buNone/>
            </a:pPr>
            <a:r>
              <a:rPr lang="en-US" b="1" dirty="0">
                <a:latin typeface="Arial" panose="020B0604020202020204" pitchFamily="34" charset="0"/>
                <a:cs typeface="Arial" panose="020B0604020202020204" pitchFamily="34" charset="0"/>
              </a:rPr>
              <a:t>Exhibit 7.2</a:t>
            </a:r>
            <a:r>
              <a:rPr lang="en-US" dirty="0">
                <a:latin typeface="Arial" panose="020B0604020202020204" pitchFamily="34" charset="0"/>
                <a:cs typeface="Arial" panose="020B0604020202020204" pitchFamily="34" charset="0"/>
              </a:rPr>
              <a:t> Comparison of Satisfiers and Dissatisfiers</a:t>
            </a:r>
          </a:p>
        </p:txBody>
      </p:sp>
      <p:pic>
        <p:nvPicPr>
          <p:cNvPr id="6" name="Picture Placeholder 5" descr="Two graphs plot the comparison of satisfiers and dissatisfiers.&#10;Long description is available in notes, press F6">
            <a:extLst>
              <a:ext uri="{FF2B5EF4-FFF2-40B4-BE49-F238E27FC236}">
                <a16:creationId xmlns:a16="http://schemas.microsoft.com/office/drawing/2014/main" id="{A704CD16-B0B8-4CFB-B67A-E4C8442996A1}"/>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100623" y="2032019"/>
            <a:ext cx="4965497" cy="3151632"/>
          </a:xfrm>
          <a:prstGeom prst="rect">
            <a:avLst/>
          </a:prstGeom>
        </p:spPr>
      </p:pic>
      <p:sp>
        <p:nvSpPr>
          <p:cNvPr id="8" name="Content Placeholder 7">
            <a:extLst>
              <a:ext uri="{FF2B5EF4-FFF2-40B4-BE49-F238E27FC236}">
                <a16:creationId xmlns:a16="http://schemas.microsoft.com/office/drawing/2014/main" id="{7D707265-4AF2-4C97-A1BE-0F52447DCC79}"/>
              </a:ext>
            </a:extLst>
          </p:cNvPr>
          <p:cNvSpPr>
            <a:spLocks noGrp="1"/>
          </p:cNvSpPr>
          <p:nvPr>
            <p:ph sz="quarter" idx="15"/>
          </p:nvPr>
        </p:nvSpPr>
        <p:spPr>
          <a:xfrm>
            <a:off x="457200" y="5310554"/>
            <a:ext cx="8229600" cy="1021237"/>
          </a:xfrm>
        </p:spPr>
        <p:txBody>
          <a:bodyPr tIns="18000" bIns="18000" anchor="ctr" anchorCtr="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Harvard Business Review, “Comparison of Satisfiers and Dissatisfiers,” An exhibit from </a:t>
            </a:r>
            <a:r>
              <a:rPr lang="en-US" i="1" dirty="0">
                <a:latin typeface="Arial" panose="020B0604020202020204" pitchFamily="34" charset="0"/>
                <a:cs typeface="Arial" panose="020B0604020202020204" pitchFamily="34" charset="0"/>
              </a:rPr>
              <a:t>One More Time: How Do You Motivate Employees?</a:t>
            </a:r>
            <a:r>
              <a:rPr lang="en-US" dirty="0">
                <a:latin typeface="Arial" panose="020B0604020202020204" pitchFamily="34" charset="0"/>
                <a:cs typeface="Arial" panose="020B0604020202020204" pitchFamily="34" charset="0"/>
              </a:rPr>
              <a:t> by Frederick Herzberg, January 2003. Copyright © 2003 by the Harvard Business School Publishing Corporation. All rights reserved.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03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839"/>
            <a:ext cx="8229600" cy="1144347"/>
          </a:xfrm>
        </p:spPr>
        <p:txBody>
          <a:bodyPr wrap="square">
            <a:spAutoFit/>
          </a:bodyPr>
          <a:lstStyle/>
          <a:p>
            <a:r>
              <a:rPr lang="en-US" dirty="0"/>
              <a:t>Compare the Early Theories of Motivation </a:t>
            </a:r>
            <a:r>
              <a:rPr lang="en-US" sz="2800" dirty="0"/>
              <a:t>(4 of 7)</a:t>
            </a:r>
          </a:p>
        </p:txBody>
      </p:sp>
      <p:sp>
        <p:nvSpPr>
          <p:cNvPr id="3" name="Content Placeholder 2"/>
          <p:cNvSpPr>
            <a:spLocks noGrp="1"/>
          </p:cNvSpPr>
          <p:nvPr>
            <p:ph sz="quarter" idx="14"/>
          </p:nvPr>
        </p:nvSpPr>
        <p:spPr>
          <a:xfrm>
            <a:off x="457200" y="1441293"/>
            <a:ext cx="8229600" cy="775015"/>
          </a:xfrm>
        </p:spPr>
        <p:txBody>
          <a:bodyPr wrap="square">
            <a:spAutoFit/>
          </a:bodyPr>
          <a:lstStyle/>
          <a:p>
            <a:pPr marL="0" indent="0">
              <a:buNone/>
            </a:pPr>
            <a:r>
              <a:rPr lang="en-US" b="1" dirty="0">
                <a:latin typeface="Arial" panose="020B0604020202020204" pitchFamily="34" charset="0"/>
                <a:cs typeface="Arial" panose="020B0604020202020204" pitchFamily="34" charset="0"/>
              </a:rPr>
              <a:t>Exhibit 7.3</a:t>
            </a:r>
            <a:r>
              <a:rPr lang="en-US" dirty="0">
                <a:latin typeface="Arial" panose="020B0604020202020204" pitchFamily="34" charset="0"/>
                <a:cs typeface="Arial" panose="020B0604020202020204" pitchFamily="34" charset="0"/>
              </a:rPr>
              <a:t> Contrasting View of Satisfaction and Dissatisfaction</a:t>
            </a:r>
          </a:p>
        </p:txBody>
      </p:sp>
      <p:pic>
        <p:nvPicPr>
          <p:cNvPr id="6" name="Picture Placeholder 5" descr="A figure depicts the contrasting view of satisfaction and dissatisfaction with traditional view and Herzberg’s view.&#10;Long description is available in notes, press F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086617" y="2394177"/>
            <a:ext cx="4970766" cy="357966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af83373a38bf0a5f5748d8517574e13d9a3347"/>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19645</TotalTime>
  <Words>7319</Words>
  <Application>Microsoft Office PowerPoint</Application>
  <PresentationFormat>On-screen Show (4:3)</PresentationFormat>
  <Paragraphs>368</Paragraphs>
  <Slides>42</Slides>
  <Notes>42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Times New Roman</vt:lpstr>
      <vt:lpstr>Verdana</vt:lpstr>
      <vt:lpstr>Wingdings</vt:lpstr>
      <vt:lpstr>508 Lecture</vt:lpstr>
      <vt:lpstr>Equation</vt:lpstr>
      <vt:lpstr>Organizational Behavior</vt:lpstr>
      <vt:lpstr>Learning Objectives (1 of 2)</vt:lpstr>
      <vt:lpstr>Learning Objectives (2 of 2)</vt:lpstr>
      <vt:lpstr>Describe the Three Key Elements of Motivation (1 of 2)</vt:lpstr>
      <vt:lpstr>Describe the Three Key Elements of Motivation (2 of 2)</vt:lpstr>
      <vt:lpstr>Compare the Early Theories of Motivation (1 of 7)</vt:lpstr>
      <vt:lpstr>Compare the Early Theories of Motivation (2 of 7)</vt:lpstr>
      <vt:lpstr>Compare the Early Theories of Motivation (3 of 7)</vt:lpstr>
      <vt:lpstr>Compare the Early Theories of Motivation (4 of 7)</vt:lpstr>
      <vt:lpstr>Compare the Early Theories of Motivation (5 of 7)</vt:lpstr>
      <vt:lpstr>Compare the Early Theories of Motivation (6 of 7)</vt:lpstr>
      <vt:lpstr>Compare the Early Theories of Motivation (7 of 7)</vt:lpstr>
      <vt:lpstr>Contemporary Theories of Motivation: Content-Based (1 of 5)</vt:lpstr>
      <vt:lpstr>Contemporary Theories of Motivation: Content-Based (2 of 5)</vt:lpstr>
      <vt:lpstr>Contemporary Theories of Motivation: Content-Based (3 of 5)</vt:lpstr>
      <vt:lpstr>Contemporary Theories of Motivation: Content-Based (4 of 5)</vt:lpstr>
      <vt:lpstr>Contemporary Theories of Motivation: Content-Based (5 of 5)</vt:lpstr>
      <vt:lpstr>Contemporary Theories of Motivation: Context-Based (1 of 2)</vt:lpstr>
      <vt:lpstr>Contemporary Theories of Motivation: Context-Based (2 of 2)</vt:lpstr>
      <vt:lpstr>Contemporary Theories of Motivation: Process-Based (1 of 10)</vt:lpstr>
      <vt:lpstr>Contemporary Theories of Motivation: Process-Based (2 of 10)</vt:lpstr>
      <vt:lpstr>Contemporary Theories of Motivation: Process-Based (3 of 10)</vt:lpstr>
      <vt:lpstr>Contemporary Theories of Motivation: Process-Based (4 of 10)</vt:lpstr>
      <vt:lpstr>Contemporary Theories of Motivation: Process-Based (5 of 10)</vt:lpstr>
      <vt:lpstr>Contemporary Theories of Motivation: Process-Based (6 of 10)</vt:lpstr>
      <vt:lpstr>Contemporary Theories of Motivation: Process-Based (7 of 10)</vt:lpstr>
      <vt:lpstr>Contemporary Theories of Motivation: Process-Based (8 of 10)</vt:lpstr>
      <vt:lpstr>Contemporary Theories of Motivation: Process-Based (9 of 10)</vt:lpstr>
      <vt:lpstr>Contemporary Theories of Motivation: Process-Based (10 of 10)</vt:lpstr>
      <vt:lpstr>Forms of Organizational Justice (1 of 5)</vt:lpstr>
      <vt:lpstr>Forms of Organizational Justice (2 of 5)</vt:lpstr>
      <vt:lpstr>Forms of Organizational Justice (3 of 5)</vt:lpstr>
      <vt:lpstr>Forms of Organizational Justice (4 of 5)</vt:lpstr>
      <vt:lpstr>Forms of Organizational Justice (5 of 5)</vt:lpstr>
      <vt:lpstr>Integrating Contemporary Theories of Motivation</vt:lpstr>
      <vt:lpstr>Implications for Managers (1 of 5)</vt:lpstr>
      <vt:lpstr>Implications for Managers (2 of 5)</vt:lpstr>
      <vt:lpstr>Implications for Managers (3 of 5)</vt:lpstr>
      <vt:lpstr>Implications for Managers (4 of 5)</vt:lpstr>
      <vt:lpstr>Implications for Managers (5 of 5)</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Eighteenth Edition Chapter 7: Motivation Concepts</dc:title>
  <dc:subject/>
  <dc:creator>P. Robbins and A. Judge</dc:creator>
  <cp:keywords>Organizational Behavior</cp:keywords>
  <dc:description>Additional information may be found in the Notes Pane of each slide by pressing F6.</dc:description>
  <cp:lastModifiedBy>Selvarani Jayaseelan, Integra-PDY, IN</cp:lastModifiedBy>
  <cp:revision>1203</cp:revision>
  <dcterms:created xsi:type="dcterms:W3CDTF">2014-07-14T20:04:21Z</dcterms:created>
  <dcterms:modified xsi:type="dcterms:W3CDTF">2022-01-21T16:10:29Z</dcterms:modified>
  <cp:category>Organizational Behavior</cp:category>
</cp:coreProperties>
</file>