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512" r:id="rId2"/>
    <p:sldId id="380" r:id="rId3"/>
    <p:sldId id="513" r:id="rId4"/>
    <p:sldId id="468" r:id="rId5"/>
    <p:sldId id="530" r:id="rId6"/>
    <p:sldId id="531" r:id="rId7"/>
    <p:sldId id="532" r:id="rId8"/>
    <p:sldId id="533" r:id="rId9"/>
    <p:sldId id="534" r:id="rId10"/>
    <p:sldId id="474" r:id="rId11"/>
    <p:sldId id="535" r:id="rId12"/>
    <p:sldId id="477" r:id="rId13"/>
    <p:sldId id="536" r:id="rId14"/>
    <p:sldId id="471" r:id="rId15"/>
    <p:sldId id="538" r:id="rId16"/>
    <p:sldId id="783" r:id="rId17"/>
    <p:sldId id="540" r:id="rId18"/>
    <p:sldId id="541" r:id="rId19"/>
    <p:sldId id="780" r:id="rId20"/>
    <p:sldId id="789" r:id="rId21"/>
    <p:sldId id="487" r:id="rId22"/>
    <p:sldId id="543" r:id="rId23"/>
    <p:sldId id="544" r:id="rId24"/>
    <p:sldId id="785" r:id="rId25"/>
    <p:sldId id="791" r:id="rId26"/>
    <p:sldId id="794" r:id="rId27"/>
    <p:sldId id="547" r:id="rId28"/>
    <p:sldId id="548" r:id="rId29"/>
    <p:sldId id="549" r:id="rId30"/>
    <p:sldId id="550" r:id="rId31"/>
    <p:sldId id="496" r:id="rId32"/>
    <p:sldId id="551" r:id="rId33"/>
    <p:sldId id="552" r:id="rId34"/>
    <p:sldId id="553" r:id="rId35"/>
    <p:sldId id="499" r:id="rId36"/>
    <p:sldId id="782" r:id="rId37"/>
    <p:sldId id="555" r:id="rId38"/>
    <p:sldId id="793" r:id="rId39"/>
    <p:sldId id="788" r:id="rId40"/>
    <p:sldId id="506" r:id="rId41"/>
    <p:sldId id="557" r:id="rId42"/>
    <p:sldId id="792" r:id="rId43"/>
    <p:sldId id="508" r:id="rId44"/>
    <p:sldId id="559" r:id="rId45"/>
    <p:sldId id="560" r:id="rId46"/>
    <p:sldId id="561" r:id="rId47"/>
    <p:sldId id="562" r:id="rId48"/>
    <p:sldId id="563" r:id="rId49"/>
    <p:sldId id="564" r:id="rId50"/>
    <p:sldId id="529" r:id="rId51"/>
    <p:sldId id="777" r:id="rId52"/>
  </p:sldIdLst>
  <p:sldSz cx="9144000" cy="6858000" type="screen4x3"/>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8" autoAdjust="0"/>
    <p:restoredTop sz="55259" autoAdjust="0"/>
  </p:normalViewPr>
  <p:slideViewPr>
    <p:cSldViewPr>
      <p:cViewPr varScale="1">
        <p:scale>
          <a:sx n="69" d="100"/>
          <a:sy n="69" d="100"/>
        </p:scale>
        <p:origin x="888" y="66"/>
      </p:cViewPr>
      <p:guideLst>
        <p:guide pos="288"/>
        <p:guide pos="2880"/>
        <p:guide pos="5472"/>
        <p:guide orient="horz" pos="384"/>
      </p:guideLst>
    </p:cSldViewPr>
  </p:slideViewPr>
  <p:outlineViewPr>
    <p:cViewPr>
      <p:scale>
        <a:sx n="33" d="100"/>
        <a:sy n="33" d="100"/>
      </p:scale>
      <p:origin x="0" y="-28812"/>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While</a:t>
            </a:r>
            <a:r>
              <a:rPr lang="en-US" baseline="0" dirty="0"/>
              <a:t> t</a:t>
            </a:r>
            <a:r>
              <a:rPr lang="en-US" dirty="0"/>
              <a:t>rait research provides a basis for </a:t>
            </a:r>
            <a:r>
              <a:rPr lang="en-US" i="1" dirty="0"/>
              <a:t>selecting</a:t>
            </a:r>
            <a:r>
              <a:rPr lang="en-US" dirty="0"/>
              <a:t> the right people for leadership</a:t>
            </a:r>
            <a:r>
              <a:rPr lang="en-US" baseline="0" dirty="0"/>
              <a:t>, behavioral theories of leadership imply that we can </a:t>
            </a:r>
            <a:r>
              <a:rPr lang="en-US" i="1" baseline="0" dirty="0"/>
              <a:t>train</a:t>
            </a:r>
            <a:r>
              <a:rPr lang="en-US" baseline="0" dirty="0"/>
              <a:t> people to be leaders.</a:t>
            </a:r>
            <a:endParaRPr lang="en-US" dirty="0"/>
          </a:p>
          <a:p>
            <a:pPr eaLnBrk="1" hangingPunct="1">
              <a:spcBef>
                <a:spcPct val="0"/>
              </a:spcBef>
            </a:pPr>
            <a:endParaRPr lang="en-US" dirty="0"/>
          </a:p>
          <a:p>
            <a:pPr eaLnBrk="1" hangingPunct="1">
              <a:spcBef>
                <a:spcPct val="0"/>
              </a:spcBef>
            </a:pPr>
            <a:r>
              <a:rPr lang="en-US" dirty="0"/>
              <a:t>The most comprehensive theories resulted from the Ohio State Studies which sought to identify independent dimensions of leader behavior. Beginning with more than a thousand dimensions, the studies narrowed the list to two that substantially accounted for most of the leadership behavior described by employees: initiating structure and consideration.</a:t>
            </a:r>
          </a:p>
          <a:p>
            <a:pPr eaLnBrk="1" hangingPunct="1">
              <a:spcBef>
                <a:spcPct val="0"/>
              </a:spcBef>
            </a:pPr>
            <a:endParaRPr lang="en-US" dirty="0"/>
          </a:p>
          <a:p>
            <a:pPr eaLnBrk="1" hangingPunct="1">
              <a:spcBef>
                <a:spcPct val="0"/>
              </a:spcBef>
            </a:pPr>
            <a:r>
              <a:rPr lang="en-US" b="1" i="0" dirty="0"/>
              <a:t>Initiating structure </a:t>
            </a:r>
            <a:r>
              <a:rPr lang="en-US" dirty="0"/>
              <a:t>is the extent to which a leader defines and structures his or her role and those of subordinates to facilitate goal attainment. It includes behavior that attempts to organize work, work relationships, and goals. A leader high in initiating structure is someone who “assigns group members to particular tasks,” “expects workers to maintain definite standards of performance,” and “emphasizes the meeting of deadlines.” </a:t>
            </a:r>
          </a:p>
          <a:p>
            <a:pPr eaLnBrk="1" hangingPunct="1">
              <a:spcBef>
                <a:spcPct val="0"/>
              </a:spcBef>
            </a:pPr>
            <a:endParaRPr lang="en-US" dirty="0"/>
          </a:p>
          <a:p>
            <a:pPr eaLnBrk="1" hangingPunct="1">
              <a:spcBef>
                <a:spcPct val="0"/>
              </a:spcBef>
            </a:pPr>
            <a:r>
              <a:rPr lang="en-US" b="1" i="0" dirty="0"/>
              <a:t>Consideration</a:t>
            </a:r>
            <a:r>
              <a:rPr lang="en-US" dirty="0"/>
              <a:t> is the extent to which a leader has job relationships that are characterized by mutual trust, respect for employees’ ideas, and regard for their feelings. A leader high in consideration helps employees with personal problems, is friendly and approachable, treats all employees as equals, and expresses appreciation and support.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973604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In summary, research indicates there is validity for both the trait and behavioral theories. Parts of each theory can help explain facets of leadership emergence and effectiveness. However, identifying the exact relationships is not a simple task. </a:t>
            </a:r>
          </a:p>
          <a:p>
            <a:pPr eaLnBrk="1" hangingPunct="1">
              <a:spcBef>
                <a:spcPct val="0"/>
              </a:spcBef>
            </a:pPr>
            <a:r>
              <a:rPr lang="en-US" dirty="0"/>
              <a:t>The first difficulty is in correctly identifying whether a trait or a behavior predicts a certain outcome. </a:t>
            </a:r>
          </a:p>
          <a:p>
            <a:pPr eaLnBrk="1" hangingPunct="1">
              <a:spcBef>
                <a:spcPct val="0"/>
              </a:spcBef>
            </a:pPr>
            <a:r>
              <a:rPr lang="en-US" dirty="0"/>
              <a:t>The second is in exploring which combinations of traits and behaviors yield certain outcomes. </a:t>
            </a:r>
          </a:p>
          <a:p>
            <a:pPr eaLnBrk="1" hangingPunct="1">
              <a:spcBef>
                <a:spcPct val="0"/>
              </a:spcBef>
            </a:pPr>
            <a:r>
              <a:rPr lang="en-US" dirty="0"/>
              <a:t>The third challenge is to determine the causality of traits to behaviors so that predictions toward desirable leadership outcomes can be made.</a:t>
            </a:r>
          </a:p>
          <a:p>
            <a:pPr eaLnBrk="1" hangingPunct="1">
              <a:spcBef>
                <a:spcPct val="0"/>
              </a:spcBef>
            </a:pPr>
            <a:r>
              <a:rPr lang="en-US" dirty="0"/>
              <a:t>This final challenge is complicated by the varieties of contexts and situations leaders may find themselves in. Some leaders may have the right traits or display the right behaviors—but still fail. Context matters, too.</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023547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The first comprehensive contingency model for leadership was developed by Fred Fiedler, who proposed that effective group performance depends on the proper match between the leader’s style of interacting with subordinates and the degree to which the situation gives control to the leader. </a:t>
            </a:r>
          </a:p>
          <a:p>
            <a:pPr eaLnBrk="1" hangingPunct="1">
              <a:spcBef>
                <a:spcPct val="0"/>
              </a:spcBef>
            </a:pPr>
            <a:endParaRPr lang="en-US" dirty="0"/>
          </a:p>
          <a:p>
            <a:pPr eaLnBrk="1" hangingPunct="1">
              <a:spcBef>
                <a:spcPct val="0"/>
              </a:spcBef>
            </a:pPr>
            <a:r>
              <a:rPr lang="en-US" dirty="0"/>
              <a:t>The first step in the </a:t>
            </a:r>
            <a:r>
              <a:rPr lang="en-US" b="1" i="0" dirty="0"/>
              <a:t>Fiedler contingency model </a:t>
            </a:r>
            <a:r>
              <a:rPr lang="en-US" dirty="0"/>
              <a:t>is identifying leadership style. Fiedler believed that a key factor in leadership success is the individual’s basic leadership style. According to this model, the individual’s leadership style is assumed to be stable or permanent and refers to the degree to which leaders approach leadership from a task-oriented or relationship-oriented perspective.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177128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After assessing leadership style, it is necessary to match the leader with the situation.</a:t>
            </a:r>
            <a:r>
              <a:rPr lang="en-US" baseline="0" dirty="0"/>
              <a:t> </a:t>
            </a:r>
            <a:r>
              <a:rPr lang="en-US" dirty="0"/>
              <a:t>Fiedler has identified three contingency or situational dimensions: </a:t>
            </a:r>
          </a:p>
          <a:p>
            <a:pPr marL="171450" indent="-171450" eaLnBrk="1" hangingPunct="1">
              <a:spcBef>
                <a:spcPct val="0"/>
              </a:spcBef>
              <a:buFont typeface="Arial"/>
              <a:buChar char="•"/>
            </a:pPr>
            <a:r>
              <a:rPr lang="en-US" b="1" i="0" dirty="0"/>
              <a:t>Leader–member relations</a:t>
            </a:r>
            <a:r>
              <a:rPr lang="en-US" dirty="0"/>
              <a:t>—the degree of confidence, trust, and respect members have in their leader.</a:t>
            </a:r>
          </a:p>
          <a:p>
            <a:pPr marL="171450" indent="-171450" eaLnBrk="1" hangingPunct="1">
              <a:spcBef>
                <a:spcPct val="0"/>
              </a:spcBef>
              <a:buFont typeface="Arial"/>
              <a:buChar char="•"/>
            </a:pPr>
            <a:r>
              <a:rPr lang="en-US" b="1" i="0" dirty="0"/>
              <a:t>Task structure</a:t>
            </a:r>
            <a:r>
              <a:rPr lang="en-US" dirty="0"/>
              <a:t>—the degree to which the job assignments are procedural.</a:t>
            </a:r>
          </a:p>
          <a:p>
            <a:pPr marL="171450" indent="-171450" eaLnBrk="1" hangingPunct="1">
              <a:spcBef>
                <a:spcPct val="0"/>
              </a:spcBef>
              <a:buFont typeface="Arial"/>
              <a:buChar char="•"/>
            </a:pPr>
            <a:r>
              <a:rPr lang="en-US" b="1" i="0" dirty="0"/>
              <a:t>Position power</a:t>
            </a:r>
            <a:r>
              <a:rPr lang="en-US" dirty="0"/>
              <a:t>—the degree of influence a leader has over power variables such as hiring, firing, discipline, promotions, and salary increases.</a:t>
            </a:r>
          </a:p>
          <a:p>
            <a:pPr eaLnBrk="1" hangingPunct="1">
              <a:spcBef>
                <a:spcPct val="0"/>
              </a:spcBef>
            </a:pPr>
            <a:endParaRPr lang="en-US" dirty="0"/>
          </a:p>
          <a:p>
            <a:pPr eaLnBrk="1" hangingPunct="1">
              <a:spcBef>
                <a:spcPct val="0"/>
              </a:spcBef>
            </a:pPr>
            <a:r>
              <a:rPr lang="en-US" dirty="0"/>
              <a:t>The next step is to evaluate the situation in terms of these three contingency variables. Leader</a:t>
            </a:r>
            <a:r>
              <a:rPr lang="en-US" i="1" dirty="0"/>
              <a:t>–</a:t>
            </a:r>
            <a:r>
              <a:rPr lang="en-US" dirty="0"/>
              <a:t>member relations are either good or poor. Task structure is either high or low. Position power is either strong or weak. Fiedler states the better the leader</a:t>
            </a:r>
            <a:r>
              <a:rPr lang="en-US" i="1" dirty="0"/>
              <a:t>–</a:t>
            </a:r>
            <a:r>
              <a:rPr lang="en-US" dirty="0"/>
              <a:t>member relations, the more highly structured the job, and the stronger the position power, the more control the leader has.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633113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As shown in Exhibit 12.1, Fiedler concluded that task-oriented leaders tend to perform better in situations that were very favorable to them as well as in situations that were very unfavorable. Fiedler would predict that when faced with a category I, II</a:t>
            </a:r>
            <a:r>
              <a:rPr lang="en-US"/>
              <a:t>, III. </a:t>
            </a:r>
            <a:r>
              <a:rPr lang="en-US" dirty="0"/>
              <a:t>VII, or VIII situation, task-oriented leaders perform better. Relationship-oriented leaders, however, perform better in moderately favorable situations—categories IV through VI. Fiedler has condensed these eight situations to three.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horizontal axis is marked with situations and ranges from favorable, moderate, and then to unfavorable situations. The vertical axis is labeled with the performance and ranges from poor to good performance levels. The approximate data from the graph is as follows. The line for task oriented leaders starts from good performance under favorable conditions, decreases to poor under moderate conditions and then increases to good performance under unfavorable conditions. Inversely, the line for relationship oriented leaders starts from poor performance under favorable conditions, increases to good performance in moderate situations, and then again decreases to poor performance under unfavorable conditions. Both the line continue in the same manner. </a:t>
            </a:r>
          </a:p>
          <a:p>
            <a:pPr eaLnBrk="1" hangingPunct="1">
              <a:spcBef>
                <a:spcPct val="0"/>
              </a:spcBef>
            </a:pPr>
            <a:r>
              <a:rPr lang="en-US" dirty="0"/>
              <a:t>The table below reads as follows. The performance of leader-member relations, task structure and position are noted in different categories from 1 to 8. Data in the format approaches: categories 1 to 8 is as follows. Leader-member relations: good, good, good, good, poor, poor, poor, poor. Task structure: high, high, low, low, high, high, low, low. Position power: strong, weak, strong, weak, strong, weak, strong, weak.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96592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Although LPC theory is the most researched contingency theory, three others deserve mention.</a:t>
            </a:r>
          </a:p>
          <a:p>
            <a:pPr eaLnBrk="1" hangingPunct="1">
              <a:spcBef>
                <a:spcPct val="0"/>
              </a:spcBef>
            </a:pPr>
            <a:endParaRPr lang="en-US" dirty="0"/>
          </a:p>
          <a:p>
            <a:pPr eaLnBrk="1" hangingPunct="1">
              <a:spcBef>
                <a:spcPct val="0"/>
              </a:spcBef>
            </a:pPr>
            <a:r>
              <a:rPr lang="en-US" dirty="0"/>
              <a:t>First, </a:t>
            </a:r>
            <a:r>
              <a:rPr lang="en-US" b="1" i="0" dirty="0"/>
              <a:t>situational leadership theory (SLT) </a:t>
            </a:r>
            <a:r>
              <a:rPr lang="en-US" dirty="0"/>
              <a:t>is a contingency theory that focuses on the followers. It</a:t>
            </a:r>
            <a:r>
              <a:rPr lang="en-US" baseline="0" dirty="0"/>
              <a:t> proposes that s</a:t>
            </a:r>
            <a:r>
              <a:rPr lang="en-US" dirty="0"/>
              <a:t>uccessful leadership is achieved by selecting the right leadership style, which is contingent on the level of the followers’ readiness. The term </a:t>
            </a:r>
            <a:r>
              <a:rPr lang="en-US" i="1" dirty="0"/>
              <a:t>readiness </a:t>
            </a:r>
            <a:r>
              <a:rPr lang="en-US" dirty="0"/>
              <a:t>refers to the extent to which people have the ability and willingness to accomplish a specific task.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666617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As shown in Exhibit 12.2, a leader should choose one of four behaviors depending on follower readiness. If followers are unable and unwilling to do a task, the leader needs to give clear and specific directions. If they are unable but willing, the leader needs to display high task orientation to compensate for followers’ lack of ability and high relationship orientation to get them to “buy into” the leader’s desires. Conversely,</a:t>
            </a:r>
            <a:r>
              <a:rPr lang="en-US" baseline="0" dirty="0"/>
              <a:t> i</a:t>
            </a:r>
            <a:r>
              <a:rPr lang="en-US" dirty="0"/>
              <a:t>f followers are able but unwilling, the leader needs to use a supportive and participative style.</a:t>
            </a:r>
            <a:r>
              <a:rPr lang="en-US" baseline="0" dirty="0"/>
              <a:t> I</a:t>
            </a:r>
            <a:r>
              <a:rPr lang="en-US" dirty="0"/>
              <a:t>f they are both able </a:t>
            </a:r>
            <a:r>
              <a:rPr lang="en-US" i="1" dirty="0"/>
              <a:t>and</a:t>
            </a:r>
            <a:r>
              <a:rPr lang="en-US" dirty="0"/>
              <a:t> willing, the leader doesn’t need to do much. </a:t>
            </a:r>
          </a:p>
          <a:p>
            <a:pPr eaLnBrk="1" hangingPunct="1">
              <a:spcBef>
                <a:spcPct val="0"/>
              </a:spcBef>
            </a:pPr>
            <a:endParaRPr lang="en-US" dirty="0"/>
          </a:p>
          <a:p>
            <a:pPr eaLnBrk="1" hangingPunct="1">
              <a:spcBef>
                <a:spcPct val="0"/>
              </a:spcBef>
            </a:pPr>
            <a:r>
              <a:rPr lang="en-US" dirty="0"/>
              <a:t>SLT has intuitive appeal. Yet, research efforts to test and support the theory have generally been disappointing.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graph shows the four quadrants and the horizontal axis is labeled with directive behavior and the vertical axis is labeled with supportive behavior. Selling or coaching is plotted in the first quadrant. Telling or directing is plotted in the second quadrant. Delegating is plotted in the third quadrant. Participating or supporting is plotted in the fourth quadrant.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441753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final contingency theories we’ll discuss concern the role that followers play.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leader</a:t>
            </a:r>
            <a:r>
              <a:rPr lang="en-US" sz="1200" b="1" dirty="0">
                <a:solidFill>
                  <a:srgbClr val="FF0000"/>
                </a:solidFill>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participation model </a:t>
            </a:r>
            <a:r>
              <a:rPr lang="en-US" dirty="0">
                <a:latin typeface="Arial" panose="020B0604020202020204" pitchFamily="34" charset="0"/>
                <a:cs typeface="Arial" panose="020B0604020202020204" pitchFamily="34" charset="0"/>
              </a:rPr>
              <a:t>which argues that the way the leader makes decisions is as important as what she or he decides. It says leader behavior must adjust to reflect the task structure.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As suggested by the leader–participation model, sometimes the situation calls for followers to play an active role in the decision making that affects the team, work group, or unit. </a:t>
            </a:r>
            <a:r>
              <a:rPr lang="en-US" b="1" dirty="0">
                <a:latin typeface="Arial" panose="020B0604020202020204" pitchFamily="34" charset="0"/>
                <a:cs typeface="Arial" panose="020B0604020202020204" pitchFamily="34" charset="0"/>
              </a:rPr>
              <a:t>Shared leadership theory </a:t>
            </a:r>
            <a:r>
              <a:rPr lang="en-US" dirty="0">
                <a:latin typeface="Arial" panose="020B0604020202020204" pitchFamily="34" charset="0"/>
                <a:cs typeface="Arial" panose="020B0604020202020204" pitchFamily="34" charset="0"/>
              </a:rPr>
              <a:t>takes this idea a step further to suggest that leadership can become an emergent state in which leadership roles are distributed across followers, and all are capable of influencing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Like the contingency theories we have discussed so far, </a:t>
            </a:r>
            <a:r>
              <a:rPr lang="en-US" b="1" dirty="0">
                <a:latin typeface="Arial" panose="020B0604020202020204" pitchFamily="34" charset="0"/>
                <a:cs typeface="Arial" panose="020B0604020202020204" pitchFamily="34" charset="0"/>
              </a:rPr>
              <a:t>followership theory </a:t>
            </a:r>
            <a:r>
              <a:rPr lang="en-US" dirty="0">
                <a:latin typeface="Arial" panose="020B0604020202020204" pitchFamily="34" charset="0"/>
                <a:cs typeface="Arial" panose="020B0604020202020204" pitchFamily="34" charset="0"/>
              </a:rPr>
              <a:t>places a heavy emphasis on followers in affecting the success of leadership. In many ways, followership “flips the leadership script” to focus on the follower’s capability to put into practice a leader’s vision or set of goals. Therefore, the success of a leader depends heavily on the quality and makeup of the followers they are attempting to influence toward a common goal or visions. Moreover, the leader’s emotion and behavior can be affected or influenced by followers.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353749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popular English proverb states, “Cometh the hour, cometh the man.” Despite its sexist phrasing, this proverb suggests that during times of crisis, leaders will emerge to bring order and understanding to the chaos.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Of all the leadership styles during times of crisis, charismatic leadership has been studied the most frequently. During times of crisis, charismatic leadership can be visionary or crisis-responsive.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091598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a:t>
            </a:r>
            <a:r>
              <a:rPr lang="en-US" b="1" i="0" dirty="0"/>
              <a:t>leader-member exchange (LMX) theory </a:t>
            </a:r>
            <a:r>
              <a:rPr lang="en-US" dirty="0"/>
              <a:t>argues that leaders establish a special relationship with a small group of their followers (see Exhibit 12.3). These individuals make up the in-group—they are trusted, get a disproportionate amount of the leader’s attention, and are more likely to receive special privileges. The theory proposes that early in the history of the interaction between a leader and a given follower, the leader implicitly categorizes the follower as an “in” or an “out” and that relationship is relatively stable over time. The leader does the choosing on the basis of the follower’s characteristics. </a:t>
            </a:r>
          </a:p>
          <a:p>
            <a:pPr eaLnBrk="1" hangingPunct="1">
              <a:spcBef>
                <a:spcPct val="0"/>
              </a:spcBef>
            </a:pPr>
            <a:endParaRPr lang="en-US" dirty="0"/>
          </a:p>
          <a:p>
            <a:pPr>
              <a:spcBef>
                <a:spcPct val="0"/>
              </a:spcBef>
            </a:pPr>
            <a:r>
              <a:rPr lang="en-US" dirty="0"/>
              <a:t>Research to test LMX theory has been generally supportive, with substantive evidence that leaders do differentiate among followers.</a:t>
            </a:r>
            <a:r>
              <a:rPr lang="en-US" baseline="0" dirty="0"/>
              <a:t> </a:t>
            </a:r>
            <a:r>
              <a:rPr lang="en-US" dirty="0"/>
              <a:t>These disparities are far from random; and followers with in-group status will have higher performance ratings, engage in more helping or “citizenship” behaviors at work, engage in less deviant or “counterproductive” behaviors at work, and report greater satisfaction with their superior. </a:t>
            </a:r>
          </a:p>
          <a:p>
            <a:pPr>
              <a:spcBef>
                <a:spcPct val="0"/>
              </a:spcBef>
            </a:pPr>
            <a:endParaRPr lang="en-US" dirty="0"/>
          </a:p>
          <a:p>
            <a:pPr>
              <a:spcBef>
                <a:spcPct val="0"/>
              </a:spcBef>
            </a:pPr>
            <a:r>
              <a:rPr lang="en-US" dirty="0"/>
              <a:t>Long Description:</a:t>
            </a:r>
          </a:p>
          <a:p>
            <a:pPr>
              <a:spcBef>
                <a:spcPct val="0"/>
              </a:spcBef>
            </a:pPr>
            <a:r>
              <a:rPr lang="en-US" dirty="0"/>
              <a:t>The leader exhibits relationship with two categories of followers: ingroup and outgroup. The ingroup has subordinate A, subordinate B, and subordinate C. the leader exerts a follower competence with the subordinate A, positive attitude with the subordinate B and conscientiousness with subordinate C. </a:t>
            </a:r>
          </a:p>
          <a:p>
            <a:pPr>
              <a:spcBef>
                <a:spcPct val="0"/>
              </a:spcBef>
            </a:pPr>
            <a:r>
              <a:rPr lang="en-US" dirty="0"/>
              <a:t>Outgroup has subordinate D, subordinate E, and subordinate F and the leader had formal relationship with these subordinates. </a:t>
            </a:r>
          </a:p>
          <a:p>
            <a:pPr>
              <a:spcBef>
                <a:spcPct val="0"/>
              </a:spcBef>
            </a:pPr>
            <a:r>
              <a:rPr lang="en-US" dirty="0"/>
              <a:t> The leader has a reversible relationship with the people having perceived similarity, liking, trust, and or self-promotion or ingratiation who in turn have a reversible relationship with the ingroup subordinates. </a:t>
            </a:r>
          </a:p>
          <a:p>
            <a:pPr>
              <a:spcBef>
                <a:spcPct val="0"/>
              </a:spcBef>
            </a:pPr>
            <a:endParaRPr lang="en-US" dirty="0"/>
          </a:p>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93849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After studying this chapter, you should be able to: </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Summarize the conclusions of trait theories of leadership.</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Identify the central tenets and main limitations of behavioral theories.</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Contrast contingency theories of leadership.</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Describe the positive leadership styles and relationships.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Charismatic leadership theory states </a:t>
            </a:r>
            <a:r>
              <a:rPr lang="en-US" baseline="0" dirty="0"/>
              <a:t>that f</a:t>
            </a:r>
            <a:r>
              <a:rPr lang="en-US" dirty="0"/>
              <a:t>ollowers make attributes of heroic or extraordinary leadership abilities when they observe certain behaviors,</a:t>
            </a:r>
            <a:r>
              <a:rPr lang="en-US" baseline="0" dirty="0"/>
              <a:t> as seen in</a:t>
            </a:r>
            <a:r>
              <a:rPr lang="en-US" dirty="0"/>
              <a:t> Exhibit 12.4. General characteristics are: they have vision; they are willing to take personal risk; they are sensitive to followers’ needs; and they exhibit extraordinary behaviors.</a:t>
            </a:r>
          </a:p>
        </p:txBody>
      </p:sp>
      <p:sp>
        <p:nvSpPr>
          <p:cNvPr id="4" name="Slide Number Placeholder 3"/>
          <p:cNvSpPr>
            <a:spLocks noGrp="1"/>
          </p:cNvSpPr>
          <p:nvPr>
            <p:ph type="sldNum" sz="quarter" idx="5"/>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935810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does a charismatic leader influence followers? By articulating an appealing vision, developing an accompanying vision statement, conveying a new set of values, and demonstrating courage and conviction about the vision. Followers “catch” the emotions their leader is conveying.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227957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Does effective charismatic leadership depend on the situation? Charisma appears to be most appropriate when the follower’s task has an ideological component or when the environment involves a high degree of stress and uncertainty. People are especially receptive when they sense a crisis or when they are under stress.</a:t>
            </a:r>
          </a:p>
          <a:p>
            <a:r>
              <a:rPr lang="en-US" dirty="0"/>
              <a:t>This may explain why, when charismatic leaders surface, it’s more likely to be in politics, religion, wartime; or when a business firm is in its infancy or facing a life-threatening crisis.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874172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Some charismatic leaders don’t necessarily act in the best interest of their companies, allowing their personal goals to override the goals of the organization. </a:t>
            </a:r>
          </a:p>
          <a:p>
            <a:pPr eaLnBrk="1" hangingPunct="1">
              <a:spcBef>
                <a:spcPct val="0"/>
              </a:spcBef>
            </a:pPr>
            <a:endParaRPr lang="en-US" dirty="0"/>
          </a:p>
          <a:p>
            <a:pPr eaLnBrk="1" hangingPunct="1">
              <a:spcBef>
                <a:spcPct val="0"/>
              </a:spcBef>
            </a:pPr>
            <a:r>
              <a:rPr lang="en-US" dirty="0"/>
              <a:t>Research has shown that individuals who are narcissistic are also higher in some behaviors associated with charismatic leadership. It’s not that charismatic leadership isn’t effective; overall, it is. But a charismatic leader isn’t always the answer. Success depends, to some extent, on the situation and on the leader’s vision.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4229539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12.5 shows the </a:t>
            </a:r>
            <a:r>
              <a:rPr lang="en-US" b="1" dirty="0"/>
              <a:t>full range of the leadership model </a:t>
            </a:r>
            <a:r>
              <a:rPr lang="en-US" b="0" dirty="0"/>
              <a:t>indicating that there are a number of approaches or styles on leadership that vary on a continuum from passive and ineffective to acti</a:t>
            </a:r>
            <a:r>
              <a:rPr lang="en-US" dirty="0"/>
              <a:t>ve and effective.</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horizontal axis ranges from passive to active leadership. The vertical axis ranges from the ineffective to effective leadership.</a:t>
            </a:r>
          </a:p>
          <a:p>
            <a:pPr eaLnBrk="1" hangingPunct="1">
              <a:spcBef>
                <a:spcPct val="0"/>
              </a:spcBef>
            </a:pPr>
            <a:r>
              <a:rPr lang="en-US" dirty="0"/>
              <a:t>The data from the graph form the bottom left to the top right is as follows. Laissez-Faire falls in the third quadrant and management by exception falls on the origin and is equally placed in all the four quadrants. These two components form the transactional phase. The components of transformational phase that falls in the first quadrant, from the bottom left to top right is: contingent reward, individualized consideration, intellectual stimulation, inspirational motivation and idealized influence. </a:t>
            </a:r>
          </a:p>
        </p:txBody>
      </p:sp>
      <p:sp>
        <p:nvSpPr>
          <p:cNvPr id="4" name="Slide Number Placeholder 3"/>
          <p:cNvSpPr>
            <a:spLocks noGrp="1"/>
          </p:cNvSpPr>
          <p:nvPr>
            <p:ph type="sldNum" sz="quarter" idx="5"/>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610574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12.6 shows the </a:t>
            </a:r>
            <a:r>
              <a:rPr lang="en-US" b="0" dirty="0"/>
              <a:t>characteristics of each of the full range leadership model’s leadership styles.</a:t>
            </a:r>
          </a:p>
          <a:p>
            <a:pPr eaLnBrk="1" hangingPunct="1">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408586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879944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one clear conclusion can be drawn regarding laissez-faire leadership: You probably should not use it. Laissez-faire leadership, or doing nothing—often when something should be done—mostly results in destructive outcomes like social loafing, harmed interpersonal relationships, and the perpetuation of toxic group or work environments. </a:t>
            </a:r>
          </a:p>
          <a:p>
            <a:endParaRPr lang="en-US" dirty="0"/>
          </a:p>
          <a:p>
            <a:r>
              <a:rPr lang="en-US" dirty="0"/>
              <a:t>However, a comparison between charismatic, transactional, and transformational styles is somewhat trickier. Although all of these styles can be useful in their own right, transformational leadership tends to consistently result in optimal leadership outcomes. Therefore, in this section, we primarily focus on how charismatic and transactional leadership stack up to transformational leadership.</a:t>
            </a:r>
          </a:p>
          <a:p>
            <a:endParaRPr lang="en-US" dirty="0"/>
          </a:p>
          <a:p>
            <a:r>
              <a:rPr lang="en-US" dirty="0"/>
              <a:t>Charismatic leadership places somewhat more emphasis on the way leaders communicate (are they passionate and dynamic?), while transformational leadership focuses more on what they are communicating (is it a compelling vision?). </a:t>
            </a:r>
          </a:p>
          <a:p>
            <a:r>
              <a:rPr lang="en-US" dirty="0"/>
              <a:t>Still, the theories are more alike than different. At their heart, both focus on the leader’s ability to inspire followers, and sometimes they do so in the same way. Because of this, some researchers believe the concepts are somewhat interchangeable.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682316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Transactional and transformational leadership complement each other; they are not opposing approaches to getting things done. Transformational leadership builds on transactional leadership and produces levels of follower effort and performance beyond what transactional leadership alone can do.</a:t>
            </a:r>
          </a:p>
          <a:p>
            <a:endParaRPr lang="en-US" dirty="0"/>
          </a:p>
          <a:p>
            <a:r>
              <a:rPr lang="en-US" dirty="0"/>
              <a:t>Many researchers have commented on how the contingent reward aspect of transactional leadership appears to be just as effective as many of the transformational approaches to leadership, although the management by exception approach does lag behind in effectiveness.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449547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have found that transformational leadership is, in general, effective for five reasons:</a:t>
            </a:r>
          </a:p>
          <a:p>
            <a:pPr marL="228600" indent="-228600">
              <a:buAutoNum type="arabicPeriod"/>
            </a:pPr>
            <a:r>
              <a:rPr lang="en-US" dirty="0"/>
              <a:t>Affective or attitudinal mechanism: Transformational approaches promote positive employee moods, emotions, job satisfaction, organizational commitment, and feelings of well-being. </a:t>
            </a:r>
          </a:p>
          <a:p>
            <a:pPr marL="228600" indent="-228600">
              <a:buAutoNum type="arabicPeriod"/>
            </a:pPr>
            <a:r>
              <a:rPr lang="en-US" dirty="0"/>
              <a:t>Motivational mechanism: Transformational approaches motivate employees—they become more confident and engaged and are more willing to put in the time and effort. </a:t>
            </a:r>
          </a:p>
          <a:p>
            <a:pPr marL="228600" indent="-228600">
              <a:buAutoNum type="arabicPeriod"/>
            </a:pPr>
            <a:r>
              <a:rPr lang="en-US" dirty="0"/>
              <a:t>Identification mechanism: Transformational approaches lead employees to personally identify with the leader and the leader’s values and identity as well as the team or organization.</a:t>
            </a:r>
          </a:p>
          <a:p>
            <a:pPr marL="228600" indent="-228600">
              <a:buAutoNum type="arabicPeriod"/>
            </a:pPr>
            <a:r>
              <a:rPr lang="en-US" dirty="0"/>
              <a:t>Social exchange mechanism: Transformational approaches improves the quality of exchange and relationship between leaders and followers (i.e., LMX; see earlier in this chapter). Followers are also more likely to perceive that they are supported by the leader, team, and/or organization. </a:t>
            </a:r>
          </a:p>
          <a:p>
            <a:pPr marL="228600" indent="-228600">
              <a:buAutoNum type="arabicPeriod"/>
            </a:pPr>
            <a:r>
              <a:rPr lang="en-US" dirty="0"/>
              <a:t>Justice enhancement mechanism: Transformational approaches improve employee fairness perceptions, motivating followers to contribute more and to trust the leader, team, and organization more.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80322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Additional objectives</a:t>
            </a:r>
            <a:r>
              <a:rPr lang="en-US" baseline="0" dirty="0">
                <a:latin typeface="Arial" panose="020B0604020202020204" pitchFamily="34" charset="0"/>
                <a:cs typeface="Arial" panose="020B0604020202020204" pitchFamily="34" charset="0"/>
              </a:rPr>
              <a:t> for this chapter.</a:t>
            </a:r>
            <a:endParaRPr lang="en-US" dirty="0">
              <a:latin typeface="Arial" panose="020B0604020202020204" pitchFamily="34" charset="0"/>
              <a:cs typeface="Arial" panose="020B0604020202020204" pitchFamily="34" charset="0"/>
            </a:endParaRP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Discuss the roles of leaders in creating ethical organizations.</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Describe how leaders can have a positive impact on their organizations through building trust.</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Identify the challenges and opportunities to our understanding of leadership.</a:t>
            </a:r>
            <a:endParaRPr lang="en-US" altLang="en-US" sz="1200" dirty="0">
              <a:solidFill>
                <a:schemeClr val="tx1">
                  <a:lumMod val="75000"/>
                  <a:lumOff val="25000"/>
                </a:schemeClr>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71334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organizations perform better when they have transformational leaders. However, transformational leadership is not without its critics, some of whom boldly claim that transformational leadership behaviors can be construed as manipulative and unduly granting power to inspirational people.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2307877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What is authentic leadership? </a:t>
            </a:r>
            <a:r>
              <a:rPr lang="en-US" b="1" dirty="0"/>
              <a:t>Authentic leaders </a:t>
            </a:r>
            <a:r>
              <a:rPr lang="en-US" dirty="0"/>
              <a:t>know who they are. They know what they believe in and value. And they act on those values and beliefs openly and candidly.</a:t>
            </a:r>
            <a:r>
              <a:rPr lang="en-US" baseline="0" dirty="0"/>
              <a:t> </a:t>
            </a:r>
            <a:r>
              <a:rPr lang="en-US" dirty="0">
                <a:cs typeface="Arial" charset="0"/>
              </a:rPr>
              <a:t>The result:</a:t>
            </a:r>
            <a:r>
              <a:rPr lang="en-US" baseline="0" dirty="0">
                <a:cs typeface="Arial" charset="0"/>
              </a:rPr>
              <a:t> </a:t>
            </a:r>
            <a:r>
              <a:rPr lang="en-US" dirty="0">
                <a:cs typeface="Arial" charset="0"/>
              </a:rPr>
              <a:t>people come to have faith in them.</a:t>
            </a:r>
            <a:endParaRPr lang="en-US" dirty="0">
              <a:effectLst/>
              <a:cs typeface="Arial" charset="0"/>
            </a:endParaRPr>
          </a:p>
          <a:p>
            <a:pPr marL="0" marR="0" lvl="2" indent="0" algn="l" defTabSz="457200"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614460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(Un)ethical leadership </a:t>
            </a:r>
            <a:r>
              <a:rPr lang="en-US" dirty="0"/>
              <a:t>tends to affect employees in a number of ways.</a:t>
            </a:r>
          </a:p>
          <a:p>
            <a:pPr lvl="0"/>
            <a:r>
              <a:rPr lang="en-US" dirty="0"/>
              <a:t>First, (un)ethical leadership has a direct influence on how employees think about moral issues and establishes an organizational culture with clear values and principles for what is (un)ethical behavior.</a:t>
            </a:r>
          </a:p>
          <a:p>
            <a:pPr lvl="0"/>
            <a:r>
              <a:rPr lang="en-US" dirty="0"/>
              <a:t>Second, ethical leadership sets the example for how employees should treat one another (therefore, reducing CWBs).</a:t>
            </a:r>
          </a:p>
          <a:p>
            <a:pPr lvl="0"/>
            <a:r>
              <a:rPr lang="en-US" dirty="0"/>
              <a:t>Third, ethical leadership tends to improve follower job attitudes and perceptions of leaders—indeed, ethical leadership tends to increase followers’ trust in their leaders, which in turn can lead to these positive outcomes.</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26581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Scholars have recently considered ethical leadership from a new angle by examining </a:t>
            </a:r>
            <a:r>
              <a:rPr lang="en-US" sz="1200" b="1" i="0" kern="1200" dirty="0">
                <a:solidFill>
                  <a:schemeClr val="tx1"/>
                </a:solidFill>
                <a:effectLst/>
                <a:latin typeface="+mn-lt"/>
                <a:ea typeface="+mn-ea"/>
                <a:cs typeface="+mn-cs"/>
              </a:rPr>
              <a:t>servant leadership.</a:t>
            </a:r>
            <a:r>
              <a:rPr lang="en-US" sz="1200" kern="1200" dirty="0">
                <a:solidFill>
                  <a:schemeClr val="tx1"/>
                </a:solidFill>
                <a:effectLst/>
                <a:latin typeface="+mn-lt"/>
                <a:ea typeface="+mn-ea"/>
                <a:cs typeface="+mn-cs"/>
              </a:rPr>
              <a:t> Because servant leadership focuses on serving the needs of others, research has focused on its outcomes for the well-being of followers.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Characteristic behaviors include listening, empathizing, persuading, accepting stewardship, and actively developing followers’ potential. </a:t>
            </a:r>
          </a:p>
          <a:p>
            <a:pPr lvl="0"/>
            <a:endParaRPr lang="en-US" sz="1200" kern="1200" dirty="0">
              <a:solidFill>
                <a:schemeClr val="tx1"/>
              </a:solidFill>
              <a:effectLst/>
              <a:latin typeface="+mn-lt"/>
              <a:ea typeface="+mn-ea"/>
              <a:cs typeface="+mn-cs"/>
            </a:endParaRPr>
          </a:p>
          <a:p>
            <a:pPr lvl="0"/>
            <a:r>
              <a:rPr lang="en-US" dirty="0"/>
              <a:t>Similar to authentic leadership, there appears to be an advantage for women who are servant leaders because the leadership style stereotypically matches the gender role prototype.</a:t>
            </a:r>
          </a:p>
          <a:p>
            <a:pPr lvl="0"/>
            <a:endParaRPr lang="en-US" dirty="0"/>
          </a:p>
          <a:p>
            <a:pPr lvl="0"/>
            <a:endParaRPr lang="en-US" dirty="0"/>
          </a:p>
          <a:p>
            <a:pPr lvl="0"/>
            <a:endParaRPr lang="en-US" dirty="0"/>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083758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It can happen to anyone—we’re all capable of being abusive as managers.</a:t>
            </a:r>
            <a:endParaRPr lang="en-US" baseline="30000" dirty="0"/>
          </a:p>
          <a:p>
            <a:pPr lvl="0"/>
            <a:endParaRPr lang="en-US" dirty="0"/>
          </a:p>
          <a:p>
            <a:pPr lvl="0"/>
            <a:r>
              <a:rPr lang="en-US" dirty="0"/>
              <a:t>Although not a form of leadership in all cases, </a:t>
            </a:r>
            <a:r>
              <a:rPr lang="en-US" b="1" i="0" dirty="0"/>
              <a:t>abusive supervision </a:t>
            </a:r>
            <a:r>
              <a:rPr lang="en-US" dirty="0"/>
              <a:t>refers to the perception that a supervisor is hostile in their verbal and nonverbal behavior.</a:t>
            </a:r>
          </a:p>
          <a:p>
            <a:pPr lvl="0"/>
            <a:r>
              <a:rPr lang="en-US" dirty="0"/>
              <a:t>Research suggests that there are a variety of dire consequences for abusive supervision. First and foremost, abusive supervision negatively affects health: it leads to increased depression, emotional exhaustion, and job tension perceptions. Second, it also leads to decreases in organizational commitment, job satisfaction, and perceived organizational support along with increased work-family conflict. Finally, it can adversely affect employee performance and other employee behaviors: victims of abusive supervision are more prone to engage in CWBs and other deviant behaviors (especially retaliatory ones directed toward their supervisors) and less prone to engage in OCBs.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653031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b="1" i="0" dirty="0"/>
              <a:t>Trust</a:t>
            </a:r>
            <a:r>
              <a:rPr lang="en-US" dirty="0"/>
              <a:t> is a psychological state that exists when you agree to make yourself vulnerable to another because you have positive expectations about how things are going to turn out. Trust is a primary attribute associated with leadership. When trust is broken, it can have serious adverse effects on a group’s performance. People are unlikely to look up to or follow someone they perceive as dishonest or likely to take advantage of them. Thus, as you might expect, transformational leaders do generate higher levels of trust from their followers, which in turn is related to higher levels of team confidence and, ultimately, higher levels of team performance.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64515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Trust isn’t just about the leader; the characteristics of the followers will also influence the development of trust. What key characteristics lead us to believe a leader is trustworthy? Exhibit 12.7 shows three characteristics: integrity, benevolence, and ability.</a:t>
            </a:r>
          </a:p>
          <a:p>
            <a:pPr eaLnBrk="1" hangingPunct="1">
              <a:spcBef>
                <a:spcPct val="0"/>
              </a:spcBef>
            </a:pPr>
            <a:endParaRPr lang="en-US" dirty="0"/>
          </a:p>
          <a:p>
            <a:pPr eaLnBrk="1" hangingPunct="1">
              <a:spcBef>
                <a:spcPct val="0"/>
              </a:spcBef>
            </a:pPr>
            <a:r>
              <a:rPr lang="en-US" dirty="0"/>
              <a:t>Integrity refers to honesty and truthfulness. It seems the most critical of the three in assessing another’s trustworthiness. Benevolence means the trusted person has your interests at heart, even if yours aren’t necessarily in line with theirs. Ability encompasses an individual’s technical and interpersonal knowledge and skills.</a:t>
            </a:r>
          </a:p>
          <a:p>
            <a:r>
              <a:rPr lang="en-US" dirty="0"/>
              <a:t>The Outcomes of Trust:</a:t>
            </a:r>
          </a:p>
          <a:p>
            <a:pPr marL="171450" indent="-171450">
              <a:buFont typeface="Arial" panose="020B0604020202020204" pitchFamily="34" charset="0"/>
              <a:buChar char="•"/>
            </a:pPr>
            <a:r>
              <a:rPr lang="en-US" dirty="0"/>
              <a:t>Trust encourages taking risks.</a:t>
            </a:r>
          </a:p>
          <a:p>
            <a:pPr marL="540000" lvl="1" indent="-171450">
              <a:buFont typeface="Arial" panose="020B0604020202020204" pitchFamily="34" charset="0"/>
              <a:buChar char="‒"/>
            </a:pPr>
            <a:r>
              <a:rPr lang="en-US" dirty="0"/>
              <a:t>Whenever employees decide to deviate from the usual way of doing things, or to take their supervisors’ word on a new direction, they are taking a risk.</a:t>
            </a:r>
          </a:p>
          <a:p>
            <a:pPr marL="171450" indent="-171450">
              <a:buFont typeface="Arial" panose="020B0604020202020204" pitchFamily="34" charset="0"/>
              <a:buChar char="•"/>
            </a:pPr>
            <a:r>
              <a:rPr lang="en-US" dirty="0"/>
              <a:t>Trust facilitates information sharing. </a:t>
            </a:r>
          </a:p>
          <a:p>
            <a:pPr marL="540000" lvl="1" indent="-171450" algn="l" defTabSz="914400" rtl="0" eaLnBrk="1" latinLnBrk="0" hangingPunct="1">
              <a:buFont typeface="Arial" panose="020B0604020202020204" pitchFamily="34" charset="0"/>
              <a:buChar char="‒"/>
            </a:pPr>
            <a:r>
              <a:rPr lang="en-US" sz="1200" kern="1200" dirty="0">
                <a:solidFill>
                  <a:schemeClr val="tx1"/>
                </a:solidFill>
                <a:latin typeface="+mn-lt"/>
                <a:ea typeface="+mn-ea"/>
                <a:cs typeface="+mn-cs"/>
              </a:rPr>
              <a:t>One big reason employees fail to express concerns at work is that they don’t feel psychologically safe revealing their views.</a:t>
            </a:r>
          </a:p>
          <a:p>
            <a:pPr marL="171450" indent="-171450">
              <a:buFont typeface="Arial" panose="020B0604020202020204" pitchFamily="34" charset="0"/>
              <a:buChar char="•"/>
            </a:pPr>
            <a:r>
              <a:rPr lang="en-US" dirty="0"/>
              <a:t>Trusting groups are more effective.</a:t>
            </a:r>
          </a:p>
          <a:p>
            <a:pPr marL="540000" lvl="1" indent="-171450" algn="l" defTabSz="914400" rtl="0" eaLnBrk="1" latinLnBrk="0" hangingPunct="1">
              <a:buFont typeface="Arial" panose="020B0604020202020204" pitchFamily="34" charset="0"/>
              <a:buChar char="‒"/>
            </a:pPr>
            <a:r>
              <a:rPr lang="en-US" sz="1200" kern="1200" dirty="0">
                <a:solidFill>
                  <a:schemeClr val="tx1"/>
                </a:solidFill>
                <a:latin typeface="+mn-lt"/>
                <a:ea typeface="+mn-ea"/>
                <a:cs typeface="+mn-cs"/>
              </a:rPr>
              <a:t>When a leader sets a trusting tone in a group, members are more willing to help each other and exert extra effort, which further increases trust.</a:t>
            </a:r>
          </a:p>
          <a:p>
            <a:pPr marL="171450" indent="-171450">
              <a:buFont typeface="Arial" panose="020B0604020202020204" pitchFamily="34" charset="0"/>
              <a:buChar char="•"/>
            </a:pPr>
            <a:r>
              <a:rPr lang="en-US" dirty="0"/>
              <a:t>Trust enhances productivity.</a:t>
            </a:r>
          </a:p>
          <a:p>
            <a:pPr marL="540000" lvl="1" indent="-171450" algn="l" defTabSz="914400" rtl="0" eaLnBrk="1" latinLnBrk="0" hangingPunct="1">
              <a:buFont typeface="Arial" panose="020B0604020202020204" pitchFamily="34" charset="0"/>
              <a:buChar char="‒"/>
            </a:pPr>
            <a:r>
              <a:rPr lang="en-US" sz="1200" kern="1200" dirty="0">
                <a:solidFill>
                  <a:schemeClr val="tx1"/>
                </a:solidFill>
                <a:latin typeface="+mn-lt"/>
                <a:ea typeface="+mn-ea"/>
                <a:cs typeface="+mn-cs"/>
              </a:rPr>
              <a:t>The bottom-line interest of companies also appears positively influenced by trust. Employees who trust their supervisors tend to receive higher performance ratings.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885330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Trust propensity </a:t>
            </a:r>
            <a:r>
              <a:rPr lang="en-US" sz="1200" kern="1200" dirty="0">
                <a:solidFill>
                  <a:schemeClr val="tx1"/>
                </a:solidFill>
                <a:effectLst/>
                <a:latin typeface="+mn-lt"/>
                <a:ea typeface="+mn-ea"/>
                <a:cs typeface="+mn-cs"/>
              </a:rPr>
              <a:t>refers to how likely a particular employee is to trust a leader. Some people are simply more likely to believe others can be trusted.</a:t>
            </a:r>
            <a:r>
              <a:rPr lang="en-US" sz="1200" kern="1200" baseline="0" dirty="0">
                <a:solidFill>
                  <a:schemeClr val="tx1"/>
                </a:solidFill>
                <a:effectLst/>
                <a:latin typeface="+mn-lt"/>
                <a:ea typeface="+mn-ea"/>
                <a:cs typeface="+mn-cs"/>
              </a:rPr>
              <a:t> </a:t>
            </a:r>
            <a:r>
              <a:rPr lang="en-US" dirty="0"/>
              <a:t>Trust may be built on very different perceptions from culture to culture.</a:t>
            </a:r>
          </a:p>
          <a:p>
            <a:pPr lvl="0"/>
            <a:r>
              <a:rPr lang="en-US" sz="1200" kern="1200" dirty="0">
                <a:solidFill>
                  <a:schemeClr val="tx1"/>
                </a:solidFill>
                <a:effectLst/>
                <a:latin typeface="+mn-lt"/>
                <a:ea typeface="+mn-ea"/>
                <a:cs typeface="+mn-cs"/>
              </a:rPr>
              <a:t>Time is the final ingredient in the recipe for trust. Trust doesn’t happen immediately: we come to trust people based on observing their behavior over a period of time.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Trust can also be won in the ability domain simply by demonstrating competence.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Leaders who break the psychological contract with workers, demonstrating they aren’t trustworthy, will find that employees are less satisfied and less committed, have higher intentions to turnover, engage in less citizenship behavior, and have lower task performance.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2026672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a:t>
            </a:r>
            <a:r>
              <a:rPr lang="en-US" b="1" i="0" dirty="0"/>
              <a:t>attribution theory of leadership </a:t>
            </a:r>
            <a:r>
              <a:rPr lang="en-US" dirty="0"/>
              <a:t>says leadership is merely an attribution people make about other individuals. Thus, we attribute to leaders’ intelligence, outgoing personality, strong verbal skills, aggressiveness, understanding, and industriousness. At the organizational level, we tend to see leaders, rightly or wrongly, as responsible for extremely negative or extremely positive performance. </a:t>
            </a:r>
          </a:p>
          <a:p>
            <a:pPr eaLnBrk="1" hangingPunct="1">
              <a:spcBef>
                <a:spcPct val="0"/>
              </a:spcBef>
            </a:pPr>
            <a:endParaRPr lang="en-US" dirty="0"/>
          </a:p>
          <a:p>
            <a:pPr eaLnBrk="1" hangingPunct="1">
              <a:spcBef>
                <a:spcPct val="0"/>
              </a:spcBef>
            </a:pPr>
            <a:r>
              <a:rPr lang="en-US" dirty="0"/>
              <a:t>We also make demographic assumptions about leaders. Research shows that many individuals hold stereotypes of men as having more leader characteristics than women, although, as you might expect, this tendency to equate leadership with masculinity has decreased over time. Other data suggest women’s perceived success as transformational leaders may be based on situations. These differences in race and ethnicity-based leadership attributions may be one mechanism behind leadership under-emergence for women and employees from ethnically diverse backgrounds, as can be seen in the OB Poll. Attribution theory suggests that what is important is projecting the appearance of being a leader rather than focusing on actual accomplishments. </a:t>
            </a:r>
          </a:p>
          <a:p>
            <a:pPr eaLnBrk="1" hangingPunct="1">
              <a:spcBef>
                <a:spcPct val="0"/>
              </a:spcBef>
            </a:pPr>
            <a:endParaRPr lang="en-US" dirty="0"/>
          </a:p>
          <a:p>
            <a:r>
              <a:rPr lang="en-US" dirty="0"/>
              <a:t>Long Description:</a:t>
            </a:r>
          </a:p>
          <a:p>
            <a:r>
              <a:rPr lang="en-US" dirty="0"/>
              <a:t>The approximate data from the graph in the format understanding levels: percentage is as follows. </a:t>
            </a:r>
          </a:p>
          <a:p>
            <a:r>
              <a:rPr lang="en-US" dirty="0"/>
              <a:t>Black employees. Strongly agree: 37 percent; agree: 22 percent; neutral: 19 percent; disagree: 10 percent; strongly disagree: 12 percent. Hispanic employees. Strongly agree: 40 percent; agree: 24 percent; neutral: 18 percent; disagree: 9 percent; strongly disagree: 9 percent.</a:t>
            </a:r>
          </a:p>
          <a:p>
            <a:r>
              <a:rPr lang="en-US" dirty="0"/>
              <a:t>White employees: Strongly agree: 55 percent; agree: 23 percent; neutral: 13 percent; disagree: 4 percent; strongly disagree: 6 percent.</a:t>
            </a:r>
          </a:p>
        </p:txBody>
      </p:sp>
      <p:sp>
        <p:nvSpPr>
          <p:cNvPr id="4" name="Slide Number Placeholder 3"/>
          <p:cNvSpPr>
            <a:spLocks noGrp="1"/>
          </p:cNvSpPr>
          <p:nvPr>
            <p:ph type="sldNum" sz="quarter" idx="5"/>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225233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As shown here in Exhibit 12.8, experience and training are among the substitutes that can replace the need for a leader’s support or ability to create structure. Organizational characteristics such as explicit formalized goals, rigid rules and procedures, and cohesive work groups can also replace formal leadership, while indifference to organizational rewards can neutralize its effects. </a:t>
            </a:r>
            <a:r>
              <a:rPr lang="en-US" b="1" i="1" dirty="0"/>
              <a:t>Neutralizers</a:t>
            </a:r>
            <a:r>
              <a:rPr lang="en-US" b="1" dirty="0"/>
              <a:t> </a:t>
            </a:r>
            <a:r>
              <a:rPr lang="en-US" dirty="0"/>
              <a:t>make it impossible for leader behavior to make any difference to follower outcomes. Sometimes the difference between </a:t>
            </a:r>
            <a:r>
              <a:rPr lang="en-US" b="1" dirty="0"/>
              <a:t>substitutes</a:t>
            </a:r>
            <a:r>
              <a:rPr lang="en-US" dirty="0"/>
              <a:t> and neutralizers is fuzzy. </a:t>
            </a:r>
          </a:p>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2738387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Arial" panose="020B0604020202020204" pitchFamily="34" charset="0"/>
                <a:cs typeface="Arial" panose="020B0604020202020204" pitchFamily="34" charset="0"/>
              </a:rPr>
              <a:t>Leadership </a:t>
            </a:r>
            <a:r>
              <a:rPr lang="en-US" dirty="0">
                <a:latin typeface="Arial" panose="020B0604020202020204" pitchFamily="34" charset="0"/>
                <a:cs typeface="Arial" panose="020B0604020202020204" pitchFamily="34" charset="0"/>
              </a:rPr>
              <a:t>is the ability to influence a group toward the achievement of a vision or set of goals. The source of this influence may be formal, such as that provided by managerial rank in an organization. But not all leaders are managers, nor, for that matter, are all managers leaders. Just because an organization provides its managers with certain formal rights is no assurance they will lead effectively.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Nonsanctioned leadership—the ability to influence that arises outside the formal structure of the organization—is often as important or more important than formal influence. In other words, leaders can emerge from within a group as well as by formal appointment.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5394747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process that organizations go through to fill management positions is essentially an exercise in trying to identify individuals who will be effective leaders. You might begin by reviewing the specific requirements for the position such as knowledge, skills, and abilities that are needed to do the job effectively. Personality tests can identify traits associated with leadership—extraversion, conscientiousness, and openness to experience. </a:t>
            </a:r>
          </a:p>
          <a:p>
            <a:pPr eaLnBrk="1" hangingPunct="1">
              <a:spcBef>
                <a:spcPct val="0"/>
              </a:spcBef>
            </a:pPr>
            <a:endParaRPr lang="en-US" dirty="0"/>
          </a:p>
          <a:p>
            <a:pPr eaLnBrk="1" hangingPunct="1">
              <a:spcBef>
                <a:spcPct val="0"/>
              </a:spcBef>
            </a:pPr>
            <a:r>
              <a:rPr lang="en-US" dirty="0"/>
              <a:t>In addition, it’s important to plan for a change in leadership.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1232615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Billions are spent on leadership training and development every year. Here are some things management can do to get the maximum effect from their leadership-training budgets: </a:t>
            </a:r>
          </a:p>
          <a:p>
            <a:pPr lvl="0"/>
            <a:r>
              <a:rPr lang="en-US" dirty="0"/>
              <a:t>First, the key is to conducting a good needs analysis. Organizations need to ask themselves, “What are our current staffing needs?” and “What is our current leadership talent pool like?” </a:t>
            </a:r>
          </a:p>
          <a:p>
            <a:pPr lvl="0"/>
            <a:r>
              <a:rPr lang="en-US" dirty="0"/>
              <a:t>From there, they have a better idea of what their leadership training needs are. Furthermore, organizations need to explicitly identify what they are looking to develop in leaders.</a:t>
            </a:r>
          </a:p>
          <a:p>
            <a:pPr lvl="0"/>
            <a:r>
              <a:rPr lang="en-US" dirty="0"/>
              <a:t>After the design and delivery of training (from either an outside vendor or internally developed program), organizations should determine whether the training transferred to the new environment. Did the trained leader actually put into practice what they learned? If not, did they have an opportunity to demonstrate the new skill, or were they motivated to demonstrate it? Leaders should make it a habit to regularly review their leadership after key organizational events as part of their development. </a:t>
            </a:r>
          </a:p>
          <a:p>
            <a:pPr lvl="0"/>
            <a:r>
              <a:rPr lang="en-US" dirty="0"/>
              <a:t>After identifying and “grooming” leaders and determining whether they have developed the requisite skills, these accomplishments can be considered in determining which leaders should be promoted, retained in their current positions, or (in the case of poor performance) demoted or transferred laterally.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17016693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Leaders often take responsibility for developing future leaders. A </a:t>
            </a:r>
            <a:r>
              <a:rPr lang="en-US" b="1" dirty="0"/>
              <a:t>mentor</a:t>
            </a:r>
            <a:r>
              <a:rPr lang="en-US" dirty="0"/>
              <a:t> is a senior employee who sponsors and supports a less-experienced employee, a protégé. Mentoring relationships serve career and psychosocial functions (see Exhibit 12.9). Successful mentors build a personal relationship with protégés that is characterized by mutual trust, instill accountability and build confidence and adaptability in protégés, and seek to improve protégés’ competence and career progression (e.g., through networking).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3659096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SzPct val="100000"/>
              <a:buFont typeface="Arial" panose="020B0604020202020204" pitchFamily="34" charset="0"/>
              <a:buChar char="•"/>
            </a:pPr>
            <a:r>
              <a:rPr lang="en-US" sz="1200" dirty="0"/>
              <a:t>Although extroverted people are more likely to be hired or promoted into leadership positions, extroversion does not necessarily predict more effective leadership. Instead, try to focus on how the person leads and their leadership skills. </a:t>
            </a:r>
          </a:p>
          <a:p>
            <a:pPr marL="171450" lvl="0" indent="-171450">
              <a:buSzPct val="100000"/>
              <a:buFont typeface="Arial" panose="020B0604020202020204" pitchFamily="34" charset="0"/>
              <a:buChar char="•"/>
            </a:pPr>
            <a:r>
              <a:rPr lang="en-US" sz="1200" dirty="0"/>
              <a:t>As a leader, the worst thing that you can probably do is to do nothing. Although there may be times when inaction is necessary, it may spell disaster if it is your default style.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0874839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In addition,</a:t>
            </a:r>
          </a:p>
          <a:p>
            <a:pPr marL="171450" lvl="0" indent="-171450">
              <a:spcBef>
                <a:spcPts val="1200"/>
              </a:spcBef>
              <a:buSzPct val="100000"/>
              <a:buFont typeface="Arial" panose="020B0604020202020204" pitchFamily="34" charset="0"/>
              <a:buChar char="•"/>
            </a:pPr>
            <a:r>
              <a:rPr lang="en-US" sz="1200" dirty="0"/>
              <a:t>When it comes to leadership, there may very well be no one-size-fits-all approach. When deciding how to act as a leader, consider the situation and context first (e.g., the culture, the climate, the follower base) and decide which approach may be most appropriate. Moreover, consider the outcomes and side effects of the approaches you choose and work pre-emptively to address them.</a:t>
            </a:r>
          </a:p>
          <a:p>
            <a:pPr marL="171450" lvl="0" indent="-171450">
              <a:spcBef>
                <a:spcPts val="1200"/>
              </a:spcBef>
              <a:buSzPct val="100000"/>
              <a:buFont typeface="Arial" panose="020B0604020202020204" pitchFamily="34" charset="0"/>
              <a:buChar char="•"/>
            </a:pPr>
            <a:r>
              <a:rPr lang="en-US" sz="1200" dirty="0"/>
              <a:t>Out of all the behavior leaders engage in, two are the most important: initiating structure and consideration. Depending upon the situation, leadership problems require some degree of both to be solved.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16306848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Further,</a:t>
            </a:r>
          </a:p>
          <a:p>
            <a:pPr marL="171450" lvl="0" indent="-171450">
              <a:spcBef>
                <a:spcPts val="1200"/>
              </a:spcBef>
              <a:buSzPct val="100000"/>
              <a:buFont typeface="Arial" panose="020B0604020202020204" pitchFamily="34" charset="0"/>
              <a:buChar char="•"/>
            </a:pPr>
            <a:r>
              <a:rPr lang="en-US" sz="1200" dirty="0"/>
              <a:t>Leadership should be built on a solid foundation of managerial and transactional leadership, which sets the structure for the goals to be accomplished to realize the vision. </a:t>
            </a:r>
          </a:p>
          <a:p>
            <a:pPr marL="171450" lvl="0" indent="-171450">
              <a:spcBef>
                <a:spcPts val="1200"/>
              </a:spcBef>
              <a:buSzPct val="100000"/>
              <a:buFont typeface="Arial" panose="020B0604020202020204" pitchFamily="34" charset="0"/>
              <a:buChar char="•"/>
            </a:pPr>
            <a:r>
              <a:rPr lang="en-US" sz="1200" dirty="0"/>
              <a:t>Charismatic and transformational leadership can be practical tools for inspiring and motivating followers to do great things and build high-quality relationships with followers. However, they can also be used for unethical purposes, which should be avoided. </a:t>
            </a:r>
          </a:p>
          <a:p>
            <a:pPr marL="171450" lvl="0" indent="-171450">
              <a:spcBef>
                <a:spcPts val="1200"/>
              </a:spcBef>
              <a:buSzPct val="100000"/>
              <a:buFont typeface="Arial" panose="020B0604020202020204" pitchFamily="34" charset="0"/>
              <a:buChar char="•"/>
            </a:pPr>
            <a:r>
              <a:rPr lang="en-US" sz="1200" dirty="0"/>
              <a:t>Understand the ethical context and issues surrounding the leadership problems you are charged with addressing. Strive to act authentically, ethically, and in a way that serves your followers.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41775868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In addition,</a:t>
            </a:r>
          </a:p>
          <a:p>
            <a:pPr marL="171450" lvl="0" indent="-171450">
              <a:spcBef>
                <a:spcPts val="1200"/>
              </a:spcBef>
              <a:buSzPct val="100000"/>
              <a:buFont typeface="Arial" panose="020B0604020202020204" pitchFamily="34" charset="0"/>
              <a:buChar char="•"/>
            </a:pPr>
            <a:r>
              <a:rPr lang="en-US" sz="1200" dirty="0"/>
              <a:t>Understand the negative consequences of destructive and abusive leadership. Regulate your emotions and your actions to avoid this type of behavior. If you do act abusively, own up to your misbehavior and work with the victim constructively to move forward and ensure that it does not happen again. </a:t>
            </a:r>
          </a:p>
          <a:p>
            <a:pPr marL="171450" lvl="0" indent="-171450">
              <a:spcBef>
                <a:spcPts val="1200"/>
              </a:spcBef>
              <a:buSzPct val="100000"/>
              <a:buFont typeface="Arial" panose="020B0604020202020204" pitchFamily="34" charset="0"/>
              <a:buChar char="•"/>
            </a:pPr>
            <a:r>
              <a:rPr lang="en-US" sz="1200" dirty="0"/>
              <a:t>When establishing relationships with followers, try not to “play favorites.” Although it may not be possible to develop high-quality exchange relationships with all your followers, try to treat everyone fairly and supportively, and base any recognition and resources given out on performance and skill, not friendship or how much you like them.</a:t>
            </a:r>
          </a:p>
          <a:p>
            <a:pPr lvl="0">
              <a:spcBef>
                <a:spcPts val="1200"/>
              </a:spcBef>
              <a:buSzPct val="100000"/>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3219456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Further,</a:t>
            </a:r>
          </a:p>
          <a:p>
            <a:pPr marL="171450" marR="0" lvl="0" indent="-171450" algn="l" defTabSz="914400" rtl="0" eaLnBrk="1" fontAlgn="auto" latinLnBrk="0" hangingPunct="1">
              <a:lnSpc>
                <a:spcPct val="100000"/>
              </a:lnSpc>
              <a:spcBef>
                <a:spcPts val="1200"/>
              </a:spcBef>
              <a:spcAft>
                <a:spcPts val="0"/>
              </a:spcAft>
              <a:buClrTx/>
              <a:buSzPct val="100000"/>
              <a:buFont typeface="Arial" panose="020B0604020202020204" pitchFamily="34" charset="0"/>
              <a:buChar char="•"/>
              <a:tabLst/>
              <a:defRPr/>
            </a:pPr>
            <a:r>
              <a:rPr lang="en-US" sz="1200" dirty="0"/>
              <a:t>Trust is a critical component of the leader–follower relationship. Not only is it important to feel trusted by your followers (and to know that they trust you), but it is also vital for your followers to know that you trust them. Work toward building trust over time, and when trust is broken, quickly own up to it. Also, know that trust is challenging to rebuild after an ethical violation (e.g., deception) and may never fully recover. </a:t>
            </a:r>
          </a:p>
          <a:p>
            <a:pPr lvl="0">
              <a:spcBef>
                <a:spcPts val="1200"/>
              </a:spcBef>
              <a:buSzPct val="100000"/>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2926934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In addition,</a:t>
            </a:r>
          </a:p>
          <a:p>
            <a:pPr marL="171450" lvl="0" indent="-171450">
              <a:spcBef>
                <a:spcPts val="1200"/>
              </a:spcBef>
              <a:buSzPct val="100000"/>
              <a:buFont typeface="Arial" panose="020B0604020202020204" pitchFamily="34" charset="0"/>
              <a:buChar char="•"/>
            </a:pPr>
            <a:r>
              <a:rPr lang="en-US" sz="1200" dirty="0"/>
              <a:t>Certain aspects of the organization (e.g., its culture, climate, structure) can sometimes neutralize the effects of leadership. Moreover, other aspects of the organization may “fill in” or “substitute” for the absence of leadership. Try to recognize if this is happening and get a sense of the effect that it is having. There could be a missed opportunity to improve processes by enhancing leadership.</a:t>
            </a:r>
          </a:p>
          <a:p>
            <a:pPr lvl="0">
              <a:spcBef>
                <a:spcPts val="1200"/>
              </a:spcBef>
              <a:buSzPct val="100000"/>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48</a:t>
            </a:fld>
            <a:endParaRPr lang="en-US" dirty="0"/>
          </a:p>
        </p:txBody>
      </p:sp>
    </p:spTree>
    <p:extLst>
      <p:ext uri="{BB962C8B-B14F-4D97-AF65-F5344CB8AC3E}">
        <p14:creationId xmlns:p14="http://schemas.microsoft.com/office/powerpoint/2010/main" val="23059703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Finally,</a:t>
            </a:r>
          </a:p>
          <a:p>
            <a:pPr marL="171450" indent="-171450">
              <a:spcBef>
                <a:spcPts val="1200"/>
              </a:spcBef>
              <a:buFont typeface="Arial" panose="020B0604020202020204" pitchFamily="34" charset="0"/>
              <a:buChar char="•"/>
            </a:pPr>
            <a:r>
              <a:rPr lang="en-US" sz="1200" dirty="0"/>
              <a:t>Many contend that leadership is all about perception. People can behave in ways that make them “appear” like leaders. Otherwise, influential people may be passed up for a leadership position or promotion because they do not “come off” as leaders. Try to be mindful of your own leadership biases and use objective criteria as much as possible when making decisions, especially those involving identifying leaders. </a:t>
            </a:r>
          </a:p>
          <a:p>
            <a:pPr marL="171450" indent="-171450">
              <a:spcBef>
                <a:spcPts val="1200"/>
              </a:spcBef>
              <a:buFont typeface="Arial" panose="020B0604020202020204" pitchFamily="34" charset="0"/>
              <a:buChar char="•"/>
            </a:pPr>
            <a:r>
              <a:rPr lang="en-US" sz="1200" dirty="0"/>
              <a:t>Consider evidence-based leadership selection, training and development, and mentoring programs to leverage the power of leadership in your organization.</a:t>
            </a:r>
          </a:p>
          <a:p>
            <a:pPr lvl="0">
              <a:spcBef>
                <a:spcPts val="1200"/>
              </a:spcBef>
              <a:buSzPct val="100000"/>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49</a:t>
            </a:fld>
            <a:endParaRPr lang="en-US" dirty="0"/>
          </a:p>
        </p:txBody>
      </p:sp>
    </p:spTree>
    <p:extLst>
      <p:ext uri="{BB962C8B-B14F-4D97-AF65-F5344CB8AC3E}">
        <p14:creationId xmlns:p14="http://schemas.microsoft.com/office/powerpoint/2010/main" val="248845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i="0" dirty="0"/>
              <a:t>Trait theories of leadership </a:t>
            </a:r>
            <a:r>
              <a:rPr lang="en-US" dirty="0"/>
              <a:t>focus on personal qualities and characteristics. The search for personality, social, physical, or intellectual attributes that differentiate leaders from </a:t>
            </a:r>
            <a:r>
              <a:rPr lang="en-US" dirty="0" err="1"/>
              <a:t>nonleaders</a:t>
            </a:r>
            <a:r>
              <a:rPr lang="en-US" dirty="0"/>
              <a:t> goes back to the earliest stages of leadership research.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280265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95800"/>
            <a:ext cx="5486400" cy="4114800"/>
          </a:xfrm>
        </p:spPr>
        <p:txBody>
          <a:bodyPr/>
          <a:lstStyle/>
          <a:p>
            <a:pPr lvl="0">
              <a:spcBef>
                <a:spcPts val="1200"/>
              </a:spcBef>
              <a:buSzPct val="100000"/>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50</a:t>
            </a:fld>
            <a:endParaRPr lang="en-US" dirty="0"/>
          </a:p>
        </p:txBody>
      </p:sp>
    </p:spTree>
    <p:extLst>
      <p:ext uri="{BB962C8B-B14F-4D97-AF65-F5344CB8AC3E}">
        <p14:creationId xmlns:p14="http://schemas.microsoft.com/office/powerpoint/2010/main" val="9020902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51</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What makes a person a leader?</a:t>
            </a:r>
          </a:p>
          <a:p>
            <a:pPr eaLnBrk="1" hangingPunct="1">
              <a:spcBef>
                <a:spcPct val="0"/>
              </a:spcBef>
            </a:pPr>
            <a:endParaRPr lang="en-US" dirty="0"/>
          </a:p>
          <a:p>
            <a:pPr eaLnBrk="1" hangingPunct="1">
              <a:spcBef>
                <a:spcPct val="0"/>
              </a:spcBef>
            </a:pPr>
            <a:r>
              <a:rPr lang="en-US" dirty="0"/>
              <a:t>In general, individuals who like being around people and who can assert themselves, who are disciplined and able to keep commitments they make, and who are creative and flexible have an apparent advantage when it comes to leadership.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279774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examining the Big Five personality traits, researchers have consistently found extroversion to be important for several leadership outcomes. Despite being the strongest predictor of motivation to lead and leader emergence, extroversion also predicts several leadership behaviors or styles.</a:t>
            </a:r>
          </a:p>
          <a:p>
            <a:endParaRPr lang="en-US" dirty="0"/>
          </a:p>
          <a:p>
            <a:r>
              <a:rPr lang="en-US" dirty="0"/>
              <a:t>Unlike agreeableness and emotional stability, conscientiousness and openness to experience also showed strong relationships to leadership, though not quite as strong as extraversion. </a:t>
            </a:r>
          </a:p>
          <a:p>
            <a:endParaRPr lang="en-US" dirty="0"/>
          </a:p>
          <a:p>
            <a:r>
              <a:rPr lang="en-US" dirty="0"/>
              <a:t>Leaders’ proactive personality also has an important influence on leadership outcomes. In particular, it appears to matter during specific times during a team, department, or organization’s life cycle.</a:t>
            </a:r>
          </a:p>
          <a:p>
            <a:endParaRPr lang="en-US" dirty="0"/>
          </a:p>
          <a:p>
            <a:r>
              <a:rPr lang="en-US" dirty="0"/>
              <a:t>What about the Dark Triad personality traits? Research indicates they are not all bad for leadership: Normative scores on the Dark Triad personality traits were optimal, suggesting that having too much of the Dark Triad traits can result in ineffective leadership.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404230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trait that may indicate effective leadership is emotional intelligence (EI). A core component of EI is empathy. A leader who effectively displays and manages emotions will find it easier to influence the feelings of followers, by both expressing genuine sympathy and enthusiasm for good performance and by using irritation for those who fail to perform. </a:t>
            </a:r>
          </a:p>
          <a:p>
            <a:r>
              <a:rPr lang="en-US" dirty="0"/>
              <a:t>Recent research has demonstrated that people high in EI are more likely to emerge as leaders, even after taking cognitive ability and personality into account.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781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anose="02020603050405020304" pitchFamily="18" charset="0"/>
                <a:cs typeface="Times New Roman" panose="02020603050405020304" pitchFamily="18" charset="0"/>
              </a:rPr>
              <a:t>Based on the latest findings, we offer two conclusions.</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can say that traits can predict leadership. Second, traits do a better job predicting the emergence of leaders and the appearance of leadership than they do at distinguishing between effective and ineffective leaders. The fact that an individual exhibits the traits and that others consider him or her a leader does not necessarily mean that he or she will be an effective one.</a:t>
            </a:r>
          </a:p>
          <a:p>
            <a:pPr eaLnBrk="1" hangingPunct="1">
              <a:spcBef>
                <a:spcPct val="0"/>
              </a:spcBef>
            </a:pPr>
            <a:r>
              <a:rPr lang="en-US" dirty="0">
                <a:latin typeface="Times New Roman" panose="02020603050405020304" pitchFamily="18" charset="0"/>
                <a:cs typeface="Times New Roman" panose="02020603050405020304" pitchFamily="18" charset="0"/>
              </a:rPr>
              <a:t> </a:t>
            </a:r>
          </a:p>
          <a:p>
            <a:pPr eaLnBrk="1" hangingPunct="1">
              <a:spcBef>
                <a:spcPct val="0"/>
              </a:spcBef>
            </a:pPr>
            <a:r>
              <a:rPr lang="en-US" dirty="0">
                <a:latin typeface="Times New Roman" panose="02020603050405020304" pitchFamily="18" charset="0"/>
                <a:cs typeface="Times New Roman" panose="02020603050405020304" pitchFamily="18" charset="0"/>
              </a:rPr>
              <a:t>Trait theories help us </a:t>
            </a:r>
            <a:r>
              <a:rPr lang="en-US" i="1" dirty="0">
                <a:latin typeface="Times New Roman" panose="02020603050405020304" pitchFamily="18" charset="0"/>
                <a:cs typeface="Times New Roman" panose="02020603050405020304" pitchFamily="18" charset="0"/>
              </a:rPr>
              <a:t>predict</a:t>
            </a:r>
            <a:r>
              <a:rPr lang="en-US" dirty="0">
                <a:latin typeface="Times New Roman" panose="02020603050405020304" pitchFamily="18" charset="0"/>
                <a:cs typeface="Times New Roman" panose="02020603050405020304" pitchFamily="18" charset="0"/>
              </a:rPr>
              <a:t> leadership, but they don’t fully help us </a:t>
            </a:r>
            <a:r>
              <a:rPr lang="en-US" i="1" dirty="0">
                <a:latin typeface="Times New Roman" panose="02020603050405020304" pitchFamily="18" charset="0"/>
                <a:cs typeface="Times New Roman" panose="02020603050405020304" pitchFamily="18" charset="0"/>
              </a:rPr>
              <a:t>explain</a:t>
            </a:r>
            <a:r>
              <a:rPr lang="en-US" dirty="0">
                <a:latin typeface="Times New Roman" panose="02020603050405020304" pitchFamily="18" charset="0"/>
                <a:cs typeface="Times New Roman" panose="02020603050405020304" pitchFamily="18" charset="0"/>
              </a:rPr>
              <a:t> leadership.</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315813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4779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05189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1493797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
        <p:nvSpPr>
          <p:cNvPr id="5" name="Content Placeholder 4">
            <a:extLst>
              <a:ext uri="{FF2B5EF4-FFF2-40B4-BE49-F238E27FC236}">
                <a16:creationId xmlns:a16="http://schemas.microsoft.com/office/drawing/2014/main" id="{DBC19692-AB11-43B8-BA33-4F2104B7EA9F}"/>
              </a:ext>
            </a:extLst>
          </p:cNvPr>
          <p:cNvSpPr>
            <a:spLocks noGrp="1"/>
          </p:cNvSpPr>
          <p:nvPr>
            <p:ph sz="quarter" idx="14"/>
          </p:nvPr>
        </p:nvSpPr>
        <p:spPr>
          <a:xfrm>
            <a:off x="457200" y="4724400"/>
            <a:ext cx="83058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BFCA2B85-4014-4815-8B98-07BB149DCDCD}"/>
              </a:ext>
            </a:extLst>
          </p:cNvPr>
          <p:cNvSpPr>
            <a:spLocks noGrp="1"/>
          </p:cNvSpPr>
          <p:nvPr>
            <p:ph sz="quarter" idx="15"/>
          </p:nvPr>
        </p:nvSpPr>
        <p:spPr>
          <a:xfrm>
            <a:off x="457200" y="5410200"/>
            <a:ext cx="8229600" cy="33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A611322E-0B61-422A-951F-29BF9FDDFB81}"/>
              </a:ext>
            </a:extLst>
          </p:cNvPr>
          <p:cNvSpPr>
            <a:spLocks noGrp="1"/>
          </p:cNvSpPr>
          <p:nvPr>
            <p:ph sz="quarter" idx="16"/>
          </p:nvPr>
        </p:nvSpPr>
        <p:spPr>
          <a:xfrm>
            <a:off x="533400" y="5867399"/>
            <a:ext cx="8169925" cy="235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24867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539283"/>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956574"/>
            <a:ext cx="8229600" cy="322051"/>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1568223"/>
            <a:ext cx="6400800" cy="436563"/>
          </a:xfrm>
        </p:spPr>
        <p:txBody>
          <a:bodyPr/>
          <a:lstStyle/>
          <a:p>
            <a:endParaRPr lang="en-IN"/>
          </a:p>
        </p:txBody>
      </p:sp>
      <p:sp>
        <p:nvSpPr>
          <p:cNvPr id="5" name="Content Placeholder 4">
            <a:extLst>
              <a:ext uri="{FF2B5EF4-FFF2-40B4-BE49-F238E27FC236}">
                <a16:creationId xmlns:a16="http://schemas.microsoft.com/office/drawing/2014/main" id="{DBC19692-AB11-43B8-BA33-4F2104B7EA9F}"/>
              </a:ext>
            </a:extLst>
          </p:cNvPr>
          <p:cNvSpPr>
            <a:spLocks noGrp="1"/>
          </p:cNvSpPr>
          <p:nvPr>
            <p:ph sz="quarter" idx="14"/>
          </p:nvPr>
        </p:nvSpPr>
        <p:spPr>
          <a:xfrm>
            <a:off x="457200" y="2318597"/>
            <a:ext cx="83058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BFCA2B85-4014-4815-8B98-07BB149DCDCD}"/>
              </a:ext>
            </a:extLst>
          </p:cNvPr>
          <p:cNvSpPr>
            <a:spLocks noGrp="1"/>
          </p:cNvSpPr>
          <p:nvPr>
            <p:ph sz="quarter" idx="15"/>
          </p:nvPr>
        </p:nvSpPr>
        <p:spPr>
          <a:xfrm>
            <a:off x="457200" y="3004397"/>
            <a:ext cx="8229600" cy="33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A611322E-0B61-422A-951F-29BF9FDDFB81}"/>
              </a:ext>
            </a:extLst>
          </p:cNvPr>
          <p:cNvSpPr>
            <a:spLocks noGrp="1"/>
          </p:cNvSpPr>
          <p:nvPr>
            <p:ph sz="quarter" idx="16"/>
          </p:nvPr>
        </p:nvSpPr>
        <p:spPr>
          <a:xfrm>
            <a:off x="533400" y="3461596"/>
            <a:ext cx="8169925" cy="235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a:extLst>
              <a:ext uri="{FF2B5EF4-FFF2-40B4-BE49-F238E27FC236}">
                <a16:creationId xmlns:a16="http://schemas.microsoft.com/office/drawing/2014/main" id="{162DCAD1-3173-468B-8CB3-482E99DCBAF0}"/>
              </a:ext>
            </a:extLst>
          </p:cNvPr>
          <p:cNvSpPr>
            <a:spLocks noGrp="1"/>
          </p:cNvSpPr>
          <p:nvPr>
            <p:ph sz="quarter" idx="17"/>
          </p:nvPr>
        </p:nvSpPr>
        <p:spPr>
          <a:xfrm>
            <a:off x="457200" y="3810000"/>
            <a:ext cx="82296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09408AD3-78DD-4DA5-A946-5F09BFD7FFA4}"/>
              </a:ext>
            </a:extLst>
          </p:cNvPr>
          <p:cNvSpPr>
            <a:spLocks noGrp="1"/>
          </p:cNvSpPr>
          <p:nvPr>
            <p:ph sz="quarter" idx="18"/>
          </p:nvPr>
        </p:nvSpPr>
        <p:spPr>
          <a:xfrm>
            <a:off x="457200" y="4319588"/>
            <a:ext cx="8245475" cy="366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E8B9112F-8002-40D8-ACBE-FE8FB1E73374}"/>
              </a:ext>
            </a:extLst>
          </p:cNvPr>
          <p:cNvSpPr>
            <a:spLocks noGrp="1"/>
          </p:cNvSpPr>
          <p:nvPr>
            <p:ph sz="quarter" idx="19"/>
          </p:nvPr>
        </p:nvSpPr>
        <p:spPr>
          <a:xfrm>
            <a:off x="457200" y="4778375"/>
            <a:ext cx="8229600" cy="366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8C32E4AF-6D53-43AD-A8B1-6823F38990F9}"/>
              </a:ext>
            </a:extLst>
          </p:cNvPr>
          <p:cNvSpPr>
            <a:spLocks noGrp="1"/>
          </p:cNvSpPr>
          <p:nvPr>
            <p:ph sz="quarter" idx="20"/>
          </p:nvPr>
        </p:nvSpPr>
        <p:spPr>
          <a:xfrm>
            <a:off x="457200" y="5265738"/>
            <a:ext cx="8229600" cy="363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8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539283"/>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956574"/>
            <a:ext cx="8229600" cy="322051"/>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1568223"/>
            <a:ext cx="6400800" cy="436563"/>
          </a:xfrm>
        </p:spPr>
        <p:txBody>
          <a:bodyPr/>
          <a:lstStyle/>
          <a:p>
            <a:endParaRPr lang="en-IN"/>
          </a:p>
        </p:txBody>
      </p:sp>
      <p:sp>
        <p:nvSpPr>
          <p:cNvPr id="5" name="Content Placeholder 4">
            <a:extLst>
              <a:ext uri="{FF2B5EF4-FFF2-40B4-BE49-F238E27FC236}">
                <a16:creationId xmlns:a16="http://schemas.microsoft.com/office/drawing/2014/main" id="{DBC19692-AB11-43B8-BA33-4F2104B7EA9F}"/>
              </a:ext>
            </a:extLst>
          </p:cNvPr>
          <p:cNvSpPr>
            <a:spLocks noGrp="1"/>
          </p:cNvSpPr>
          <p:nvPr>
            <p:ph sz="quarter" idx="14"/>
          </p:nvPr>
        </p:nvSpPr>
        <p:spPr>
          <a:xfrm>
            <a:off x="457200" y="2318597"/>
            <a:ext cx="83058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BFCA2B85-4014-4815-8B98-07BB149DCDCD}"/>
              </a:ext>
            </a:extLst>
          </p:cNvPr>
          <p:cNvSpPr>
            <a:spLocks noGrp="1"/>
          </p:cNvSpPr>
          <p:nvPr>
            <p:ph sz="quarter" idx="15"/>
          </p:nvPr>
        </p:nvSpPr>
        <p:spPr>
          <a:xfrm>
            <a:off x="457200" y="3004397"/>
            <a:ext cx="8229600" cy="33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A611322E-0B61-422A-951F-29BF9FDDFB81}"/>
              </a:ext>
            </a:extLst>
          </p:cNvPr>
          <p:cNvSpPr>
            <a:spLocks noGrp="1"/>
          </p:cNvSpPr>
          <p:nvPr>
            <p:ph sz="quarter" idx="16"/>
          </p:nvPr>
        </p:nvSpPr>
        <p:spPr>
          <a:xfrm>
            <a:off x="533400" y="3461596"/>
            <a:ext cx="8169925" cy="235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a:extLst>
              <a:ext uri="{FF2B5EF4-FFF2-40B4-BE49-F238E27FC236}">
                <a16:creationId xmlns:a16="http://schemas.microsoft.com/office/drawing/2014/main" id="{162DCAD1-3173-468B-8CB3-482E99DCBAF0}"/>
              </a:ext>
            </a:extLst>
          </p:cNvPr>
          <p:cNvSpPr>
            <a:spLocks noGrp="1"/>
          </p:cNvSpPr>
          <p:nvPr>
            <p:ph sz="quarter" idx="17"/>
          </p:nvPr>
        </p:nvSpPr>
        <p:spPr>
          <a:xfrm>
            <a:off x="457200" y="3810000"/>
            <a:ext cx="82296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09408AD3-78DD-4DA5-A946-5F09BFD7FFA4}"/>
              </a:ext>
            </a:extLst>
          </p:cNvPr>
          <p:cNvSpPr>
            <a:spLocks noGrp="1"/>
          </p:cNvSpPr>
          <p:nvPr>
            <p:ph sz="quarter" idx="18"/>
          </p:nvPr>
        </p:nvSpPr>
        <p:spPr>
          <a:xfrm>
            <a:off x="457200" y="4319588"/>
            <a:ext cx="8245475" cy="366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E8B9112F-8002-40D8-ACBE-FE8FB1E73374}"/>
              </a:ext>
            </a:extLst>
          </p:cNvPr>
          <p:cNvSpPr>
            <a:spLocks noGrp="1"/>
          </p:cNvSpPr>
          <p:nvPr>
            <p:ph sz="quarter" idx="19"/>
          </p:nvPr>
        </p:nvSpPr>
        <p:spPr>
          <a:xfrm>
            <a:off x="457200" y="4778375"/>
            <a:ext cx="8229600" cy="366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8C32E4AF-6D53-43AD-A8B1-6823F38990F9}"/>
              </a:ext>
            </a:extLst>
          </p:cNvPr>
          <p:cNvSpPr>
            <a:spLocks noGrp="1"/>
          </p:cNvSpPr>
          <p:nvPr>
            <p:ph sz="quarter" idx="20"/>
          </p:nvPr>
        </p:nvSpPr>
        <p:spPr>
          <a:xfrm>
            <a:off x="457200" y="5265738"/>
            <a:ext cx="8229600" cy="363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DEFA054B-9F48-4514-8EC9-56AA6D6E799F}"/>
              </a:ext>
            </a:extLst>
          </p:cNvPr>
          <p:cNvSpPr>
            <a:spLocks noGrp="1"/>
          </p:cNvSpPr>
          <p:nvPr>
            <p:ph sz="quarter" idx="21"/>
          </p:nvPr>
        </p:nvSpPr>
        <p:spPr>
          <a:xfrm>
            <a:off x="457201" y="5715000"/>
            <a:ext cx="8229600" cy="363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303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35814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36576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3657600"/>
            <a:ext cx="1143000" cy="533400"/>
          </a:xfrm>
        </p:spPr>
        <p:txBody>
          <a:bodyPr/>
          <a:lstStyle/>
          <a:p>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 Placeholder 5">
            <a:extLst>
              <a:ext uri="{FF2B5EF4-FFF2-40B4-BE49-F238E27FC236}">
                <a16:creationId xmlns:a16="http://schemas.microsoft.com/office/drawing/2014/main" id="{A79DDF1A-9C42-41B0-8291-F11BE6ADD756}"/>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pic>
        <p:nvPicPr>
          <p:cNvPr id="12" name="Picture 11">
            <a:extLst>
              <a:ext uri="{FF2B5EF4-FFF2-40B4-BE49-F238E27FC236}">
                <a16:creationId xmlns:a16="http://schemas.microsoft.com/office/drawing/2014/main" id="{3D7EFA54-B30D-4B22-9980-DF179701158B}"/>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69928" y="6429136"/>
            <a:ext cx="901048" cy="27479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70" r:id="rId15"/>
    <p:sldLayoutId id="2147483671" r:id="rId16"/>
    <p:sldLayoutId id="2147483672" r:id="rId17"/>
    <p:sldLayoutId id="2147483673" r:id="rId18"/>
    <p:sldLayoutId id="2147483674" r:id="rId19"/>
    <p:sldLayoutId id="2147483675" r:id="rId20"/>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0.xml"/><Relationship Id="rId5"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5148"/>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05196"/>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286256"/>
            <a:ext cx="3864864" cy="4962144"/>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12</a:t>
            </a:r>
          </a:p>
        </p:txBody>
      </p:sp>
      <p:sp>
        <p:nvSpPr>
          <p:cNvPr id="5" name="Text Placeholder 4"/>
          <p:cNvSpPr>
            <a:spLocks noGrp="1"/>
          </p:cNvSpPr>
          <p:nvPr>
            <p:ph type="body" sz="quarter" idx="15"/>
          </p:nvPr>
        </p:nvSpPr>
        <p:spPr>
          <a:xfrm>
            <a:off x="4572000" y="3892294"/>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Leadership</a:t>
            </a:r>
          </a:p>
        </p:txBody>
      </p:sp>
      <p:pic>
        <p:nvPicPr>
          <p:cNvPr id="16" name="Picture Placeholder 15" descr="Pearson Logo">
            <a:extLst>
              <a:ext uri="{FF2B5EF4-FFF2-40B4-BE49-F238E27FC236}">
                <a16:creationId xmlns:a16="http://schemas.microsoft.com/office/drawing/2014/main" id="{EF232D35-F213-43C3-85C0-14781890F07D}"/>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470859" y="6425195"/>
            <a:ext cx="907304" cy="27670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cs typeface="Consolas" panose="020B0609020204030204" pitchFamily="49" charset="0"/>
              </a:rPr>
              <a:t>Central Tenets and Main Limitations of Behavioral Theories </a:t>
            </a:r>
            <a:r>
              <a:rPr lang="en-US" sz="2800" dirty="0">
                <a:latin typeface="+mj-lt"/>
                <a:cs typeface="Consolas" panose="020B0609020204030204" pitchFamily="49" charset="0"/>
              </a:rPr>
              <a:t>(1 of 2)</a:t>
            </a:r>
          </a:p>
        </p:txBody>
      </p:sp>
      <p:sp>
        <p:nvSpPr>
          <p:cNvPr id="3" name="Content Placeholder 2"/>
          <p:cNvSpPr>
            <a:spLocks noGrp="1"/>
          </p:cNvSpPr>
          <p:nvPr>
            <p:ph idx="1"/>
          </p:nvPr>
        </p:nvSpPr>
        <p:spPr>
          <a:xfrm>
            <a:off x="457200" y="1600200"/>
            <a:ext cx="8229600" cy="2446824"/>
          </a:xfrm>
        </p:spPr>
        <p:txBody>
          <a:bodyPr tIns="18000">
            <a:spAutoFit/>
          </a:bodyPr>
          <a:lstStyle/>
          <a:p>
            <a:pPr marL="256032" indent="-256032">
              <a:buSzPct val="100000"/>
            </a:pPr>
            <a:r>
              <a:rPr lang="en-US" sz="2400" b="1" dirty="0">
                <a:latin typeface="Arial" panose="020B0604020202020204" pitchFamily="34" charset="0"/>
                <a:cs typeface="Arial" panose="020B0604020202020204" pitchFamily="34" charset="0"/>
              </a:rPr>
              <a:t>Behavioral theories of leadership </a:t>
            </a:r>
            <a:r>
              <a:rPr lang="en-US" sz="2400" dirty="0">
                <a:latin typeface="Arial" panose="020B0604020202020204" pitchFamily="34" charset="0"/>
                <a:cs typeface="Arial" panose="020B0604020202020204" pitchFamily="34" charset="0"/>
              </a:rPr>
              <a:t>imply we can </a:t>
            </a:r>
            <a:r>
              <a:rPr lang="en-US" sz="2400" i="1" dirty="0">
                <a:latin typeface="Arial" panose="020B0604020202020204" pitchFamily="34" charset="0"/>
                <a:cs typeface="Arial" panose="020B0604020202020204" pitchFamily="34" charset="0"/>
              </a:rPr>
              <a:t>train</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people to be leaders.</a:t>
            </a:r>
          </a:p>
          <a:p>
            <a:pPr marL="797814" lvl="1" indent="-342900"/>
            <a:r>
              <a:rPr lang="en-US" sz="2400" dirty="0">
                <a:latin typeface="Arial" panose="020B0604020202020204" pitchFamily="34" charset="0"/>
                <a:cs typeface="Arial" panose="020B0604020202020204" pitchFamily="34" charset="0"/>
              </a:rPr>
              <a:t>The Ohio State studies found two behaviors that accounted for most leadership behavior:</a:t>
            </a:r>
          </a:p>
          <a:p>
            <a:pPr lvl="2"/>
            <a:r>
              <a:rPr lang="en-US" sz="2400" b="1" dirty="0">
                <a:latin typeface="Arial" panose="020B0604020202020204" pitchFamily="34" charset="0"/>
                <a:cs typeface="Arial" panose="020B0604020202020204" pitchFamily="34" charset="0"/>
              </a:rPr>
              <a:t>Initiating structure</a:t>
            </a:r>
          </a:p>
          <a:p>
            <a:pPr lvl="2"/>
            <a:r>
              <a:rPr lang="en-US" sz="2400" b="1" dirty="0">
                <a:latin typeface="Arial" panose="020B0604020202020204" pitchFamily="34" charset="0"/>
                <a:cs typeface="Arial" panose="020B0604020202020204" pitchFamily="34" charset="0"/>
              </a:rPr>
              <a:t>Consideration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35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cs typeface="Consolas" panose="020B0609020204030204" pitchFamily="49" charset="0"/>
              </a:rPr>
              <a:t>Central Tenets and Main Limitations of Behavioral Theories </a:t>
            </a:r>
            <a:r>
              <a:rPr lang="en-US" sz="2800" dirty="0">
                <a:latin typeface="+mj-lt"/>
                <a:cs typeface="Consolas" panose="020B0609020204030204" pitchFamily="49" charset="0"/>
              </a:rPr>
              <a:t>(2 of 2)</a:t>
            </a:r>
          </a:p>
        </p:txBody>
      </p:sp>
      <p:sp>
        <p:nvSpPr>
          <p:cNvPr id="3" name="Content Placeholder 2"/>
          <p:cNvSpPr>
            <a:spLocks noGrp="1"/>
          </p:cNvSpPr>
          <p:nvPr>
            <p:ph idx="1"/>
          </p:nvPr>
        </p:nvSpPr>
        <p:spPr>
          <a:xfrm>
            <a:off x="457200" y="1600200"/>
            <a:ext cx="8229600" cy="2911275"/>
          </a:xfrm>
        </p:spPr>
        <p:txBody>
          <a:bodyPr tIns="18000">
            <a:spAutoFit/>
          </a:bodyPr>
          <a:lstStyle/>
          <a:p>
            <a:pPr marL="256032" indent="-256032">
              <a:buSzPct val="100000"/>
            </a:pPr>
            <a:r>
              <a:rPr lang="en-US" sz="2400" b="1" dirty="0">
                <a:latin typeface="Arial" panose="020B0604020202020204" pitchFamily="34" charset="0"/>
                <a:cs typeface="Arial" panose="020B0604020202020204" pitchFamily="34" charset="0"/>
              </a:rPr>
              <a:t>Summary of Trait Theories and Behavioral Theories</a:t>
            </a:r>
          </a:p>
          <a:p>
            <a:pPr marL="797814" lvl="1" indent="-342900"/>
            <a:r>
              <a:rPr lang="en-US" sz="2400" dirty="0">
                <a:latin typeface="Arial" panose="020B0604020202020204" pitchFamily="34" charset="0"/>
                <a:cs typeface="Arial" panose="020B0604020202020204" pitchFamily="34" charset="0"/>
              </a:rPr>
              <a:t>Research indicates there is validity for both the trait and behavioral theories. </a:t>
            </a:r>
          </a:p>
          <a:p>
            <a:pPr marL="1428051" lvl="2" indent="-342900"/>
            <a:r>
              <a:rPr lang="en-US" sz="2400" dirty="0">
                <a:latin typeface="Arial" panose="020B0604020202020204" pitchFamily="34" charset="0"/>
                <a:cs typeface="Arial" panose="020B0604020202020204" pitchFamily="34" charset="0"/>
              </a:rPr>
              <a:t>Parts of each theory can help explain facets of leadership emergence and effectiveness. </a:t>
            </a:r>
          </a:p>
          <a:p>
            <a:pPr marL="797814" lvl="1" indent="-342900"/>
            <a:r>
              <a:rPr lang="en-US" sz="2400" dirty="0">
                <a:latin typeface="Arial" panose="020B0604020202020204" pitchFamily="34" charset="0"/>
                <a:cs typeface="Arial" panose="020B0604020202020204" pitchFamily="34" charset="0"/>
              </a:rPr>
              <a:t>Traits and behaviors do not guarantee success though.</a:t>
            </a:r>
          </a:p>
          <a:p>
            <a:pPr lvl="2"/>
            <a:r>
              <a:rPr lang="en-US" sz="2400" dirty="0">
                <a:latin typeface="Arial" panose="020B0604020202020204" pitchFamily="34" charset="0"/>
                <a:cs typeface="Arial" panose="020B0604020202020204" pitchFamily="34" charset="0"/>
              </a:rPr>
              <a:t>Context matters too.</a:t>
            </a:r>
          </a:p>
        </p:txBody>
      </p:sp>
    </p:spTree>
    <p:extLst>
      <p:ext uri="{BB962C8B-B14F-4D97-AF65-F5344CB8AC3E}">
        <p14:creationId xmlns:p14="http://schemas.microsoft.com/office/powerpoint/2010/main" val="358550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Contrast Contingency Theories of Leadership </a:t>
            </a:r>
            <a:r>
              <a:rPr lang="en-US" sz="2800" dirty="0">
                <a:latin typeface="+mj-lt"/>
              </a:rPr>
              <a:t>(1 of 7)</a:t>
            </a:r>
          </a:p>
        </p:txBody>
      </p:sp>
      <p:sp>
        <p:nvSpPr>
          <p:cNvPr id="3" name="Content Placeholder 2"/>
          <p:cNvSpPr>
            <a:spLocks noGrp="1"/>
          </p:cNvSpPr>
          <p:nvPr>
            <p:ph idx="1"/>
          </p:nvPr>
        </p:nvSpPr>
        <p:spPr>
          <a:xfrm>
            <a:off x="457200" y="1600200"/>
            <a:ext cx="8229600" cy="2406231"/>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Fiedler contingency model: </a:t>
            </a:r>
            <a:r>
              <a:rPr lang="en-US" sz="2400" dirty="0">
                <a:latin typeface="Arial" panose="020B0604020202020204" pitchFamily="34" charset="0"/>
                <a:cs typeface="Arial" panose="020B0604020202020204" pitchFamily="34" charset="0"/>
              </a:rPr>
              <a:t>effective group performance depends upon the proper match between the leader’s style of interacting with subordinates and the degree to which the situation gives control to the leader.</a:t>
            </a:r>
          </a:p>
          <a:p>
            <a:pPr marL="797814" lvl="1" indent="-342900"/>
            <a:r>
              <a:rPr lang="en-US" sz="2400" dirty="0">
                <a:latin typeface="Arial" panose="020B0604020202020204" pitchFamily="34" charset="0"/>
                <a:cs typeface="Arial" panose="020B0604020202020204" pitchFamily="34" charset="0"/>
              </a:rPr>
              <a:t>Task-oriented</a:t>
            </a:r>
          </a:p>
          <a:p>
            <a:pPr marL="797814" lvl="1" indent="-342900"/>
            <a:r>
              <a:rPr lang="en-US" sz="2400" dirty="0">
                <a:latin typeface="Arial" panose="020B0604020202020204" pitchFamily="34" charset="0"/>
                <a:cs typeface="Arial" panose="020B0604020202020204" pitchFamily="34" charset="0"/>
              </a:rPr>
              <a:t>Relationship-oriented</a:t>
            </a:r>
          </a:p>
        </p:txBody>
      </p:sp>
    </p:spTree>
    <p:extLst>
      <p:ext uri="{BB962C8B-B14F-4D97-AF65-F5344CB8AC3E}">
        <p14:creationId xmlns:p14="http://schemas.microsoft.com/office/powerpoint/2010/main" val="2396736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Contrast Contingency Theories of Leadership </a:t>
            </a:r>
            <a:r>
              <a:rPr lang="en-US" sz="2800" dirty="0">
                <a:latin typeface="+mj-lt"/>
              </a:rPr>
              <a:t>(2 of 7)</a:t>
            </a:r>
          </a:p>
        </p:txBody>
      </p:sp>
      <p:sp>
        <p:nvSpPr>
          <p:cNvPr id="3" name="Content Placeholder 2"/>
          <p:cNvSpPr>
            <a:spLocks noGrp="1"/>
          </p:cNvSpPr>
          <p:nvPr>
            <p:ph idx="1"/>
          </p:nvPr>
        </p:nvSpPr>
        <p:spPr>
          <a:xfrm>
            <a:off x="457200" y="1586735"/>
            <a:ext cx="8229600" cy="2190788"/>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Defining the Situation</a:t>
            </a:r>
          </a:p>
          <a:p>
            <a:pPr marL="740664" lvl="1"/>
            <a:r>
              <a:rPr lang="en-US" sz="2400" dirty="0">
                <a:latin typeface="Arial" panose="020B0604020202020204" pitchFamily="34" charset="0"/>
                <a:cs typeface="Arial" panose="020B0604020202020204" pitchFamily="34" charset="0"/>
              </a:rPr>
              <a:t>Contingency dimensions:</a:t>
            </a:r>
          </a:p>
          <a:p>
            <a:pPr lvl="2"/>
            <a:r>
              <a:rPr lang="en-US" sz="2400" b="1" dirty="0">
                <a:latin typeface="Arial" panose="020B0604020202020204" pitchFamily="34" charset="0"/>
                <a:cs typeface="Arial" panose="020B0604020202020204" pitchFamily="34" charset="0"/>
              </a:rPr>
              <a:t>Leader–member relations</a:t>
            </a:r>
          </a:p>
          <a:p>
            <a:pPr lvl="2"/>
            <a:r>
              <a:rPr lang="en-US" sz="2400" b="1" dirty="0">
                <a:latin typeface="Arial" panose="020B0604020202020204" pitchFamily="34" charset="0"/>
                <a:cs typeface="Arial" panose="020B0604020202020204" pitchFamily="34" charset="0"/>
              </a:rPr>
              <a:t>Task structure</a:t>
            </a:r>
          </a:p>
          <a:p>
            <a:pPr lvl="2"/>
            <a:r>
              <a:rPr lang="en-US" sz="2400" b="1" dirty="0">
                <a:latin typeface="Arial" panose="020B0604020202020204" pitchFamily="34" charset="0"/>
                <a:cs typeface="Arial" panose="020B0604020202020204" pitchFamily="34" charset="0"/>
              </a:rPr>
              <a:t>Position power</a:t>
            </a:r>
          </a:p>
        </p:txBody>
      </p:sp>
    </p:spTree>
    <p:extLst>
      <p:ext uri="{BB962C8B-B14F-4D97-AF65-F5344CB8AC3E}">
        <p14:creationId xmlns:p14="http://schemas.microsoft.com/office/powerpoint/2010/main" val="1994432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cs typeface="Arial Narrow"/>
              </a:rPr>
              <a:t>Contrast Contingency Theories of Leadership </a:t>
            </a:r>
            <a:r>
              <a:rPr lang="en-US" sz="2800" dirty="0">
                <a:cs typeface="Arial Narrow"/>
              </a:rPr>
              <a:t>(3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86534"/>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12.1 </a:t>
            </a:r>
            <a:r>
              <a:rPr lang="en-US" sz="2400">
                <a:latin typeface="Arial" panose="020B0604020202020204" pitchFamily="34" charset="0"/>
                <a:cs typeface="Arial" panose="020B0604020202020204" pitchFamily="34" charset="0"/>
              </a:rPr>
              <a:t>Predictions from the Fiedler Model</a:t>
            </a:r>
          </a:p>
        </p:txBody>
      </p:sp>
      <p:pic>
        <p:nvPicPr>
          <p:cNvPr id="8" name="Picture Placeholder 7" descr="A line graph shows the predictions from the Fiedler model of task oriented and relationship oriented leaders.&#10;Long description is available in notes, press F6">
            <a:extLst>
              <a:ext uri="{FF2B5EF4-FFF2-40B4-BE49-F238E27FC236}">
                <a16:creationId xmlns:a16="http://schemas.microsoft.com/office/drawing/2014/main" id="{65363017-4E0C-4ED8-A5FF-0C39909C0FA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589131" y="2209800"/>
            <a:ext cx="5965738" cy="4043022"/>
          </a:xfrm>
          <a:prstGeom prst="rect">
            <a:avLst/>
          </a:prstGeom>
        </p:spPr>
      </p:pic>
    </p:spTree>
    <p:extLst>
      <p:ext uri="{BB962C8B-B14F-4D97-AF65-F5344CB8AC3E}">
        <p14:creationId xmlns:p14="http://schemas.microsoft.com/office/powerpoint/2010/main" val="91030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Contrast Contingency Theories of Leadership </a:t>
            </a:r>
            <a:r>
              <a:rPr lang="en-US" sz="2800" dirty="0">
                <a:latin typeface="+mj-lt"/>
              </a:rPr>
              <a:t>(4 of 7)</a:t>
            </a:r>
          </a:p>
        </p:txBody>
      </p:sp>
      <p:sp>
        <p:nvSpPr>
          <p:cNvPr id="3" name="Content Placeholder 2"/>
          <p:cNvSpPr>
            <a:spLocks noGrp="1"/>
          </p:cNvSpPr>
          <p:nvPr>
            <p:ph idx="1"/>
          </p:nvPr>
        </p:nvSpPr>
        <p:spPr>
          <a:xfrm>
            <a:off x="457200" y="1589045"/>
            <a:ext cx="8229600" cy="2329287"/>
          </a:xfrm>
        </p:spPr>
        <p:txBody>
          <a:bodyPr tIns="18000" bIns="18000" anchor="ctr" anchorCtr="0">
            <a:spAutoFit/>
          </a:bodyPr>
          <a:lstStyle/>
          <a:p>
            <a:pPr marL="256032" indent="-256032">
              <a:buSzPct val="100000"/>
            </a:pPr>
            <a:r>
              <a:rPr lang="en-US" sz="2400" b="1" dirty="0">
                <a:cs typeface="Arial" charset="0"/>
              </a:rPr>
              <a:t>Situational leadership theory (</a:t>
            </a:r>
            <a:r>
              <a:rPr lang="en-US" sz="2400" b="1" spc="-300" dirty="0">
                <a:cs typeface="Arial" charset="0"/>
              </a:rPr>
              <a:t>S L </a:t>
            </a:r>
            <a:r>
              <a:rPr lang="en-US" sz="2400" b="1" dirty="0">
                <a:cs typeface="Arial" charset="0"/>
              </a:rPr>
              <a:t>T) </a:t>
            </a:r>
            <a:r>
              <a:rPr lang="en-US" sz="2400" dirty="0">
                <a:cs typeface="Arial" charset="0"/>
              </a:rPr>
              <a:t>is a contingency theory that focuses on the followers.</a:t>
            </a:r>
          </a:p>
          <a:p>
            <a:pPr marL="787400" lvl="1" indent="-342900"/>
            <a:r>
              <a:rPr lang="en-US" sz="2400" dirty="0">
                <a:cs typeface="Arial" charset="0"/>
              </a:rPr>
              <a:t>Successful leadership is achieved by selecting the right leadership style, which is contingent on the level of the followers’ readiness to accomplish a specific task.</a:t>
            </a:r>
            <a:endParaRPr lang="en-US" sz="2400" dirty="0"/>
          </a:p>
        </p:txBody>
      </p:sp>
    </p:spTree>
    <p:extLst>
      <p:ext uri="{BB962C8B-B14F-4D97-AF65-F5344CB8AC3E}">
        <p14:creationId xmlns:p14="http://schemas.microsoft.com/office/powerpoint/2010/main" val="41647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Contrast Contingency Theories of Leadership </a:t>
            </a:r>
            <a:r>
              <a:rPr lang="en-US" sz="2800" dirty="0"/>
              <a:t>(5 of 7)</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454341"/>
            <a:ext cx="8229600" cy="775015"/>
          </a:xfrm>
        </p:spPr>
        <p:txBody>
          <a:bodyPr tIns="18000" bIns="18000">
            <a:spAutoFit/>
          </a:bodyPr>
          <a:lstStyle/>
          <a:p>
            <a:pPr marL="0" indent="0">
              <a:buNone/>
            </a:pPr>
            <a:r>
              <a:rPr lang="en-US" sz="2400" b="1">
                <a:latin typeface="Arial" panose="020B0604020202020204" pitchFamily="34" charset="0"/>
                <a:cs typeface="Arial" panose="020B0604020202020204" pitchFamily="34" charset="0"/>
              </a:rPr>
              <a:t>Exhibit 12.2 </a:t>
            </a:r>
            <a:r>
              <a:rPr lang="en-US" sz="2400">
                <a:latin typeface="Arial" panose="020B0604020202020204" pitchFamily="34" charset="0"/>
                <a:cs typeface="Arial" panose="020B0604020202020204" pitchFamily="34" charset="0"/>
              </a:rPr>
              <a:t>Manager Leadership Styles by Behavior in Situational Leadership Theory</a:t>
            </a:r>
          </a:p>
        </p:txBody>
      </p:sp>
      <p:pic>
        <p:nvPicPr>
          <p:cNvPr id="9" name="Picture Placeholder 8" descr="A graph shows the manager leadership styles by behavior in situational leadership theory.&#10;Long description is available in notes, press F6">
            <a:extLst>
              <a:ext uri="{FF2B5EF4-FFF2-40B4-BE49-F238E27FC236}">
                <a16:creationId xmlns:a16="http://schemas.microsoft.com/office/drawing/2014/main" id="{13C9128D-A89D-4B43-A1FE-DD105D7445B9}"/>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3154594" y="2375569"/>
            <a:ext cx="2853860" cy="2535173"/>
          </a:xfrm>
          <a:prstGeom prst="rect">
            <a:avLst/>
          </a:prstGeom>
        </p:spPr>
      </p:pic>
      <p:sp>
        <p:nvSpPr>
          <p:cNvPr id="5" name="Content Placeholder 4">
            <a:extLst>
              <a:ext uri="{FF2B5EF4-FFF2-40B4-BE49-F238E27FC236}">
                <a16:creationId xmlns:a16="http://schemas.microsoft.com/office/drawing/2014/main" id="{A49E7D1D-5803-4DC8-9632-2E90C5102118}"/>
              </a:ext>
            </a:extLst>
          </p:cNvPr>
          <p:cNvSpPr>
            <a:spLocks noGrp="1"/>
          </p:cNvSpPr>
          <p:nvPr>
            <p:ph sz="quarter" idx="14"/>
          </p:nvPr>
        </p:nvSpPr>
        <p:spPr>
          <a:xfrm>
            <a:off x="457200" y="5031677"/>
            <a:ext cx="8229600" cy="1267458"/>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K. H. Blanchard, D. </a:t>
            </a:r>
            <a:r>
              <a:rPr lang="en-US" dirty="0" err="1">
                <a:latin typeface="Arial" panose="020B0604020202020204" pitchFamily="34" charset="0"/>
                <a:cs typeface="Arial" panose="020B0604020202020204" pitchFamily="34" charset="0"/>
              </a:rPr>
              <a:t>Zigarmi</a:t>
            </a:r>
            <a:r>
              <a:rPr lang="en-US" dirty="0">
                <a:latin typeface="Arial" panose="020B0604020202020204" pitchFamily="34" charset="0"/>
                <a:cs typeface="Arial" panose="020B0604020202020204" pitchFamily="34" charset="0"/>
              </a:rPr>
              <a:t>, and R. B. Nelson, “Situational Leadership After 25 Years: A Retrospective,” </a:t>
            </a:r>
            <a:r>
              <a:rPr lang="en-US" i="1" dirty="0">
                <a:latin typeface="Arial" panose="020B0604020202020204" pitchFamily="34" charset="0"/>
                <a:cs typeface="Arial" panose="020B0604020202020204" pitchFamily="34" charset="0"/>
              </a:rPr>
              <a:t>The Journal of Leadership Studies</a:t>
            </a:r>
            <a:r>
              <a:rPr lang="en-US" dirty="0">
                <a:latin typeface="Arial" panose="020B0604020202020204" pitchFamily="34" charset="0"/>
                <a:cs typeface="Arial" panose="020B0604020202020204" pitchFamily="34" charset="0"/>
              </a:rPr>
              <a:t>, 1, no. 1 (1993): 21–36; and G. Tortorella and F. </a:t>
            </a:r>
            <a:r>
              <a:rPr lang="en-US" dirty="0" err="1">
                <a:latin typeface="Arial" panose="020B0604020202020204" pitchFamily="34" charset="0"/>
                <a:cs typeface="Arial" panose="020B0604020202020204" pitchFamily="34" charset="0"/>
              </a:rPr>
              <a:t>Fogliatto</a:t>
            </a:r>
            <a:r>
              <a:rPr lang="en-US" dirty="0">
                <a:latin typeface="Arial" panose="020B0604020202020204" pitchFamily="34" charset="0"/>
                <a:cs typeface="Arial" panose="020B0604020202020204" pitchFamily="34" charset="0"/>
              </a:rPr>
              <a:t>, “Implementation of Lean Manufacturing and Situational Leadership Styles: An Empirical Study,” </a:t>
            </a:r>
            <a:r>
              <a:rPr lang="en-US" i="1" dirty="0">
                <a:latin typeface="Arial" panose="020B0604020202020204" pitchFamily="34" charset="0"/>
                <a:cs typeface="Arial" panose="020B0604020202020204" pitchFamily="34" charset="0"/>
              </a:rPr>
              <a:t>Leadership &amp; Organization Development Journal</a:t>
            </a:r>
            <a:r>
              <a:rPr lang="en-US" dirty="0">
                <a:latin typeface="Arial" panose="020B0604020202020204" pitchFamily="34" charset="0"/>
                <a:cs typeface="Arial" panose="020B0604020202020204" pitchFamily="34" charset="0"/>
              </a:rPr>
              <a:t> 38, no. 7 (2017): 946–68.</a:t>
            </a:r>
          </a:p>
        </p:txBody>
      </p:sp>
    </p:spTree>
    <p:extLst>
      <p:ext uri="{BB962C8B-B14F-4D97-AF65-F5344CB8AC3E}">
        <p14:creationId xmlns:p14="http://schemas.microsoft.com/office/powerpoint/2010/main" val="266577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Contrast Contingency Theories of Leadership </a:t>
            </a:r>
            <a:r>
              <a:rPr lang="en-US" sz="2800" dirty="0">
                <a:latin typeface="+mj-lt"/>
              </a:rPr>
              <a:t>(6 of 7)</a:t>
            </a:r>
          </a:p>
        </p:txBody>
      </p:sp>
      <p:sp>
        <p:nvSpPr>
          <p:cNvPr id="3" name="Content Placeholder 2"/>
          <p:cNvSpPr>
            <a:spLocks noGrp="1"/>
          </p:cNvSpPr>
          <p:nvPr>
            <p:ph idx="1"/>
          </p:nvPr>
        </p:nvSpPr>
        <p:spPr>
          <a:xfrm>
            <a:off x="457200" y="1581287"/>
            <a:ext cx="8229600" cy="4014364"/>
          </a:xfrm>
        </p:spPr>
        <p:txBody>
          <a:bodyPr tIns="18000" bIns="18000" anchor="ctr" anchorCtr="0">
            <a:spAutoFit/>
          </a:bodyPr>
          <a:lstStyle/>
          <a:p>
            <a:pPr marL="0" indent="0">
              <a:buSzPct val="100000"/>
              <a:buNone/>
            </a:pPr>
            <a:r>
              <a:rPr lang="en-US" sz="2400" b="1" dirty="0">
                <a:latin typeface="Arial" panose="020B0604020202020204" pitchFamily="34" charset="0"/>
                <a:cs typeface="Arial" panose="020B0604020202020204" pitchFamily="34" charset="0"/>
              </a:rPr>
              <a:t>Follower Contingency Theories</a:t>
            </a:r>
          </a:p>
          <a:p>
            <a:pPr marL="256032" indent="-256032">
              <a:buSzPct val="100000"/>
            </a:pPr>
            <a:r>
              <a:rPr lang="en-US" sz="2400" dirty="0">
                <a:latin typeface="Arial" panose="020B0604020202020204" pitchFamily="34" charset="0"/>
                <a:cs typeface="Arial" panose="020B0604020202020204" pitchFamily="34" charset="0"/>
              </a:rPr>
              <a:t>The</a:t>
            </a:r>
            <a:r>
              <a:rPr lang="en-US" sz="2400" b="1" dirty="0">
                <a:latin typeface="Arial" panose="020B0604020202020204" pitchFamily="34" charset="0"/>
                <a:cs typeface="Arial" panose="020B0604020202020204" pitchFamily="34" charset="0"/>
              </a:rPr>
              <a:t> leader–participation model </a:t>
            </a:r>
            <a:r>
              <a:rPr lang="en-US" sz="2400" dirty="0">
                <a:latin typeface="Arial" panose="020B0604020202020204" pitchFamily="34" charset="0"/>
                <a:cs typeface="Arial" panose="020B0604020202020204" pitchFamily="34" charset="0"/>
              </a:rPr>
              <a:t>relates leadership behavior and participation in decision making.</a:t>
            </a:r>
          </a:p>
          <a:p>
            <a:pPr marL="793941" lvl="1" indent="-342900">
              <a:buSzPct val="100000"/>
            </a:pPr>
            <a:r>
              <a:rPr lang="en-US" sz="2400" dirty="0">
                <a:latin typeface="Arial" panose="020B0604020202020204" pitchFamily="34" charset="0"/>
                <a:cs typeface="Arial" panose="020B0604020202020204" pitchFamily="34" charset="0"/>
              </a:rPr>
              <a:t>Leader behavior must adjust to reflect the task structure.</a:t>
            </a:r>
          </a:p>
          <a:p>
            <a:pPr marL="256032" indent="-256032">
              <a:buSzPct val="100000"/>
            </a:pPr>
            <a:r>
              <a:rPr lang="en-US" sz="2400" b="1" dirty="0">
                <a:latin typeface="Arial" panose="020B0604020202020204" pitchFamily="34" charset="0"/>
                <a:cs typeface="Arial" panose="020B0604020202020204" pitchFamily="34" charset="0"/>
              </a:rPr>
              <a:t>Shared leadership theory</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leadership is capable of being enacted by a collective.</a:t>
            </a:r>
          </a:p>
          <a:p>
            <a:pPr marL="256032" indent="-256032">
              <a:buSzPct val="100000"/>
            </a:pPr>
            <a:r>
              <a:rPr lang="en-US" sz="2400" b="1" dirty="0">
                <a:latin typeface="Arial" panose="020B0604020202020204" pitchFamily="34" charset="0"/>
                <a:cs typeface="Arial" panose="020B0604020202020204" pitchFamily="34" charset="0"/>
              </a:rPr>
              <a:t>Followership</a:t>
            </a:r>
            <a:r>
              <a:rPr lang="en-US" sz="2400" dirty="0">
                <a:latin typeface="Arial" panose="020B0604020202020204" pitchFamily="34" charset="0"/>
                <a:cs typeface="Arial" panose="020B0604020202020204" pitchFamily="34" charset="0"/>
              </a:rPr>
              <a:t>: the capability of followers to put into practice a leader’s vision or set of goals.</a:t>
            </a:r>
          </a:p>
        </p:txBody>
      </p:sp>
    </p:spTree>
    <p:extLst>
      <p:ext uri="{BB962C8B-B14F-4D97-AF65-F5344CB8AC3E}">
        <p14:creationId xmlns:p14="http://schemas.microsoft.com/office/powerpoint/2010/main" val="401556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Contrast Contingency Theories of Leadership </a:t>
            </a:r>
            <a:r>
              <a:rPr lang="en-US" sz="2800" dirty="0">
                <a:latin typeface="+mj-lt"/>
              </a:rPr>
              <a:t>(7 of 7)</a:t>
            </a:r>
          </a:p>
        </p:txBody>
      </p:sp>
      <p:sp>
        <p:nvSpPr>
          <p:cNvPr id="3" name="Content Placeholder 2"/>
          <p:cNvSpPr>
            <a:spLocks noGrp="1"/>
          </p:cNvSpPr>
          <p:nvPr>
            <p:ph idx="1"/>
          </p:nvPr>
        </p:nvSpPr>
        <p:spPr>
          <a:xfrm>
            <a:off x="457200" y="1600200"/>
            <a:ext cx="8229600" cy="2867896"/>
          </a:xfrm>
        </p:spPr>
        <p:txBody>
          <a:bodyPr tIns="18000" bIns="18000" anchor="ctr" anchorCtr="0">
            <a:spAutoFit/>
          </a:bodyPr>
          <a:lstStyle/>
          <a:p>
            <a:pPr marL="0" indent="0">
              <a:buSzPct val="100000"/>
              <a:buNone/>
            </a:pPr>
            <a:r>
              <a:rPr lang="en-US" sz="2400" b="1" dirty="0">
                <a:latin typeface="Arial" panose="020B0604020202020204" pitchFamily="34" charset="0"/>
                <a:cs typeface="Arial" panose="020B0604020202020204" pitchFamily="34" charset="0"/>
              </a:rPr>
              <a:t>Leading in Times of Crisis</a:t>
            </a:r>
          </a:p>
          <a:p>
            <a:pPr marL="256032" indent="-256032">
              <a:buSzPct val="100000"/>
            </a:pPr>
            <a:r>
              <a:rPr lang="en-US" sz="2400" dirty="0">
                <a:latin typeface="Arial" panose="020B0604020202020204" pitchFamily="34" charset="0"/>
                <a:cs typeface="Arial" panose="020B0604020202020204" pitchFamily="34" charset="0"/>
              </a:rPr>
              <a:t>“Cometh the hour, cometh the man.” </a:t>
            </a:r>
          </a:p>
          <a:p>
            <a:pPr marL="793941" lvl="1" indent="-342900">
              <a:buSzPct val="100000"/>
            </a:pPr>
            <a:r>
              <a:rPr lang="en-US" sz="2400" dirty="0">
                <a:latin typeface="Arial" panose="020B0604020202020204" pitchFamily="34" charset="0"/>
                <a:cs typeface="Arial" panose="020B0604020202020204" pitchFamily="34" charset="0"/>
              </a:rPr>
              <a:t>Think crisis, think female effect</a:t>
            </a:r>
          </a:p>
          <a:p>
            <a:pPr marL="256032" indent="-256032">
              <a:buSzPct val="100000"/>
            </a:pPr>
            <a:r>
              <a:rPr lang="en-US" sz="2400" dirty="0">
                <a:latin typeface="Arial" panose="020B0604020202020204" pitchFamily="34" charset="0"/>
                <a:cs typeface="Arial" panose="020B0604020202020204" pitchFamily="34" charset="0"/>
              </a:rPr>
              <a:t>Charismatic leadership</a:t>
            </a:r>
          </a:p>
          <a:p>
            <a:pPr marL="793941" lvl="1" indent="-342900">
              <a:buSzPct val="100000"/>
            </a:pPr>
            <a:r>
              <a:rPr lang="en-US" sz="2400" dirty="0">
                <a:latin typeface="Arial" panose="020B0604020202020204" pitchFamily="34" charset="0"/>
                <a:cs typeface="Arial" panose="020B0604020202020204" pitchFamily="34" charset="0"/>
              </a:rPr>
              <a:t>Visionary</a:t>
            </a:r>
          </a:p>
          <a:p>
            <a:pPr marL="793941" lvl="1" indent="-342900">
              <a:buSzPct val="100000"/>
            </a:pPr>
            <a:r>
              <a:rPr lang="en-US" sz="2400" dirty="0">
                <a:latin typeface="Arial" panose="020B0604020202020204" pitchFamily="34" charset="0"/>
                <a:cs typeface="Arial" panose="020B0604020202020204" pitchFamily="34" charset="0"/>
              </a:rPr>
              <a:t>Crisis-responsive</a:t>
            </a:r>
          </a:p>
        </p:txBody>
      </p:sp>
    </p:spTree>
    <p:extLst>
      <p:ext uri="{BB962C8B-B14F-4D97-AF65-F5344CB8AC3E}">
        <p14:creationId xmlns:p14="http://schemas.microsoft.com/office/powerpoint/2010/main" val="359293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cs typeface="Arial Narrow"/>
              </a:rPr>
              <a:t>Positive Leadership Styles and Relationships</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95981"/>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12.3 </a:t>
            </a:r>
            <a:r>
              <a:rPr lang="en-US" sz="2400">
                <a:latin typeface="Arial" panose="020B0604020202020204" pitchFamily="34" charset="0"/>
                <a:cs typeface="Arial" panose="020B0604020202020204" pitchFamily="34" charset="0"/>
              </a:rPr>
              <a:t>Leader-Member Exchange Theory</a:t>
            </a:r>
          </a:p>
        </p:txBody>
      </p:sp>
      <p:pic>
        <p:nvPicPr>
          <p:cNvPr id="8" name="Picture Placeholder 7" descr="A flowchart shows the leader-member exchange theory.&#10;Long description is available in notes, press F6">
            <a:extLst>
              <a:ext uri="{FF2B5EF4-FFF2-40B4-BE49-F238E27FC236}">
                <a16:creationId xmlns:a16="http://schemas.microsoft.com/office/drawing/2014/main" id="{3E4E5719-3920-4A12-8DC2-3434923F9E9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57204" y="2362200"/>
            <a:ext cx="7829592" cy="2948246"/>
          </a:xfrm>
          <a:prstGeom prst="rect">
            <a:avLst/>
          </a:prstGeom>
        </p:spPr>
      </p:pic>
    </p:spTree>
    <p:extLst>
      <p:ext uri="{BB962C8B-B14F-4D97-AF65-F5344CB8AC3E}">
        <p14:creationId xmlns:p14="http://schemas.microsoft.com/office/powerpoint/2010/main" val="170355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313"/>
            <a:ext cx="8229600" cy="590349"/>
          </a:xfrm>
        </p:spPr>
        <p:txBody>
          <a:bodyPr wrap="square" tIns="18000" bIns="18000" anchor="ctr" anchorCtr="0">
            <a:spAutoFit/>
          </a:bodyPr>
          <a:lstStyle/>
          <a:p>
            <a:r>
              <a:rPr lang="en-US" sz="3600" dirty="0">
                <a:latin typeface="+mj-lt"/>
              </a:rPr>
              <a:t>Learning Objectives </a:t>
            </a:r>
            <a:r>
              <a:rPr lang="en-US" sz="2800" dirty="0">
                <a:latin typeface="+mj-lt"/>
              </a:rPr>
              <a:t>(1 of 2)</a:t>
            </a:r>
            <a:endParaRPr lang="en-IN" sz="2800" dirty="0">
              <a:latin typeface="+mj-lt"/>
            </a:endParaRPr>
          </a:p>
        </p:txBody>
      </p:sp>
      <p:sp>
        <p:nvSpPr>
          <p:cNvPr id="5" name="Content Placeholder 4"/>
          <p:cNvSpPr>
            <a:spLocks noGrp="1"/>
          </p:cNvSpPr>
          <p:nvPr>
            <p:ph idx="1"/>
          </p:nvPr>
        </p:nvSpPr>
        <p:spPr>
          <a:xfrm>
            <a:off x="457200" y="1066800"/>
            <a:ext cx="8229600" cy="3198756"/>
          </a:xfrm>
        </p:spPr>
        <p:txBody>
          <a:bodyPr tIns="18000" bIns="18000" anchor="ctr" anchorCtr="0">
            <a:spAutoFit/>
          </a:bodyPr>
          <a:lstStyle/>
          <a:p>
            <a:pPr marL="685800" lvl="0" indent="-68580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12.1</a:t>
            </a:r>
            <a:r>
              <a:rPr lang="en-US" sz="2400" dirty="0">
                <a:latin typeface="Arial" panose="020B0604020202020204" pitchFamily="34" charset="0"/>
                <a:cs typeface="Arial" panose="020B0604020202020204" pitchFamily="34" charset="0"/>
              </a:rPr>
              <a:t> Summarize the conclusions of trait theories of leadership.</a:t>
            </a:r>
          </a:p>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12.2 </a:t>
            </a:r>
            <a:r>
              <a:rPr lang="en-US" sz="2400" dirty="0">
                <a:latin typeface="Arial" panose="020B0604020202020204" pitchFamily="34" charset="0"/>
                <a:cs typeface="Arial" panose="020B0604020202020204" pitchFamily="34" charset="0"/>
              </a:rPr>
              <a:t>Identify the central tenets and main limitations of behavioral theories.</a:t>
            </a:r>
          </a:p>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12.3 </a:t>
            </a:r>
            <a:r>
              <a:rPr lang="en-US" sz="2400" dirty="0">
                <a:latin typeface="Arial" panose="020B0604020202020204" pitchFamily="34" charset="0"/>
                <a:cs typeface="Arial" panose="020B0604020202020204" pitchFamily="34" charset="0"/>
              </a:rPr>
              <a:t>Contrast contingency theories of leadership.</a:t>
            </a:r>
          </a:p>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12.4 </a:t>
            </a:r>
            <a:r>
              <a:rPr lang="en-US" sz="2400" dirty="0">
                <a:latin typeface="Arial" panose="020B0604020202020204" pitchFamily="34" charset="0"/>
                <a:cs typeface="Arial" panose="020B0604020202020204" pitchFamily="34" charset="0"/>
              </a:rPr>
              <a:t>Describe the positive leadership styles and relationships.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57BCAF1-FC4F-4E98-BFCA-2A7A7458691D}"/>
              </a:ext>
            </a:extLst>
          </p:cNvPr>
          <p:cNvSpPr>
            <a:spLocks noGrp="1"/>
          </p:cNvSpPr>
          <p:nvPr>
            <p:ph type="title"/>
          </p:nvPr>
        </p:nvSpPr>
        <p:spPr>
          <a:xfrm>
            <a:off x="457200" y="130204"/>
            <a:ext cx="8229600" cy="1144347"/>
          </a:xfrm>
        </p:spPr>
        <p:txBody>
          <a:bodyPr tIns="18000" bIns="18000" anchor="ctr">
            <a:spAutoFit/>
          </a:bodyPr>
          <a:lstStyle/>
          <a:p>
            <a:r>
              <a:rPr lang="en-US" dirty="0"/>
              <a:t>Contemporary Theories of Leadership </a:t>
            </a:r>
            <a:r>
              <a:rPr lang="en-US" sz="2800" dirty="0"/>
              <a:t>(1 of 11)</a:t>
            </a:r>
          </a:p>
        </p:txBody>
      </p:sp>
      <p:sp>
        <p:nvSpPr>
          <p:cNvPr id="12" name="Content Placeholder 11">
            <a:extLst>
              <a:ext uri="{FF2B5EF4-FFF2-40B4-BE49-F238E27FC236}">
                <a16:creationId xmlns:a16="http://schemas.microsoft.com/office/drawing/2014/main" id="{E3A3D8F8-4492-40D6-BED8-1C12B9AB286C}"/>
              </a:ext>
            </a:extLst>
          </p:cNvPr>
          <p:cNvSpPr>
            <a:spLocks noGrp="1"/>
          </p:cNvSpPr>
          <p:nvPr>
            <p:ph idx="1"/>
          </p:nvPr>
        </p:nvSpPr>
        <p:spPr>
          <a:xfrm>
            <a:off x="457200" y="1533355"/>
            <a:ext cx="8229600" cy="344128"/>
          </a:xfrm>
        </p:spPr>
        <p:txBody>
          <a:bodyPr tIns="18000" bIns="18000">
            <a:spAutoFit/>
          </a:bodyPr>
          <a:lstStyle/>
          <a:p>
            <a:pPr marL="0" indent="0">
              <a:buNone/>
            </a:pPr>
            <a:r>
              <a:rPr lang="en-US" sz="2000" b="1" dirty="0">
                <a:latin typeface="Arial" panose="020B0604020202020204" pitchFamily="34" charset="0"/>
                <a:cs typeface="Arial" panose="020B0604020202020204" pitchFamily="34" charset="0"/>
              </a:rPr>
              <a:t>Exhibit 12.4</a:t>
            </a:r>
            <a:r>
              <a:rPr lang="en-US" sz="2000" dirty="0">
                <a:latin typeface="Arial" panose="020B0604020202020204" pitchFamily="34" charset="0"/>
                <a:cs typeface="Arial" panose="020B0604020202020204" pitchFamily="34" charset="0"/>
              </a:rPr>
              <a:t> Key Characteristics of Charismatic Leaders</a:t>
            </a:r>
          </a:p>
        </p:txBody>
      </p:sp>
      <p:sp>
        <p:nvSpPr>
          <p:cNvPr id="14" name="Content Placeholder 13">
            <a:extLst>
              <a:ext uri="{FF2B5EF4-FFF2-40B4-BE49-F238E27FC236}">
                <a16:creationId xmlns:a16="http://schemas.microsoft.com/office/drawing/2014/main" id="{D1D83911-8258-4867-836C-9E5A6E9E1998}"/>
              </a:ext>
            </a:extLst>
          </p:cNvPr>
          <p:cNvSpPr>
            <a:spLocks noGrp="1"/>
          </p:cNvSpPr>
          <p:nvPr>
            <p:ph sz="quarter" idx="14"/>
          </p:nvPr>
        </p:nvSpPr>
        <p:spPr>
          <a:xfrm>
            <a:off x="457200" y="2104716"/>
            <a:ext cx="8229600" cy="3344950"/>
          </a:xfrm>
        </p:spPr>
        <p:txBody>
          <a:bodyPr wrap="square" tIns="18000" bIns="18000">
            <a:spAutoFit/>
          </a:bodyPr>
          <a:lstStyle/>
          <a:p>
            <a:pPr marL="342900" indent="-342900">
              <a:spcBef>
                <a:spcPts val="600"/>
              </a:spcBef>
              <a:buFont typeface="+mj-lt"/>
              <a:buAutoNum type="arabicPeriod"/>
            </a:pPr>
            <a:r>
              <a:rPr lang="en-US" sz="2000" i="1" dirty="0">
                <a:latin typeface="Arial" panose="020B0604020202020204" pitchFamily="34" charset="0"/>
                <a:cs typeface="Arial" panose="020B0604020202020204" pitchFamily="34" charset="0"/>
              </a:rPr>
              <a:t>Vision and articulation</a:t>
            </a:r>
            <a:r>
              <a:rPr lang="en-US" sz="2000" dirty="0">
                <a:latin typeface="Arial" panose="020B0604020202020204" pitchFamily="34" charset="0"/>
                <a:cs typeface="Arial" panose="020B0604020202020204" pitchFamily="34" charset="0"/>
              </a:rPr>
              <a:t>. Has a vision—expressed as an idealized goal—that proposes a future better than the status quo; able to clarify the importance of the vision in terms that are understandable to others.</a:t>
            </a:r>
          </a:p>
          <a:p>
            <a:pPr marL="342900" indent="-342900">
              <a:spcBef>
                <a:spcPts val="600"/>
              </a:spcBef>
              <a:buFont typeface="+mj-lt"/>
              <a:buAutoNum type="arabicPeriod"/>
            </a:pPr>
            <a:r>
              <a:rPr lang="en-US" sz="2000" i="1" dirty="0">
                <a:latin typeface="Arial" panose="020B0604020202020204" pitchFamily="34" charset="0"/>
                <a:cs typeface="Arial" panose="020B0604020202020204" pitchFamily="34" charset="0"/>
              </a:rPr>
              <a:t>Personal risk</a:t>
            </a:r>
            <a:r>
              <a:rPr lang="en-US" sz="2000" dirty="0">
                <a:latin typeface="Arial" panose="020B0604020202020204" pitchFamily="34" charset="0"/>
                <a:cs typeface="Arial" panose="020B0604020202020204" pitchFamily="34" charset="0"/>
              </a:rPr>
              <a:t>. Willing to take on high personal risk, incur high costs, and engage in self-sacrifice to achieve the vision.</a:t>
            </a:r>
          </a:p>
          <a:p>
            <a:pPr marL="342900" indent="-342900">
              <a:spcBef>
                <a:spcPts val="600"/>
              </a:spcBef>
              <a:buFont typeface="+mj-lt"/>
              <a:buAutoNum type="arabicPeriod"/>
            </a:pPr>
            <a:r>
              <a:rPr lang="en-US" sz="2000" i="1" dirty="0">
                <a:latin typeface="Arial" panose="020B0604020202020204" pitchFamily="34" charset="0"/>
                <a:cs typeface="Arial" panose="020B0604020202020204" pitchFamily="34" charset="0"/>
              </a:rPr>
              <a:t>Sensitivity to follower needs</a:t>
            </a:r>
            <a:r>
              <a:rPr lang="en-US" sz="2000" dirty="0">
                <a:latin typeface="Arial" panose="020B0604020202020204" pitchFamily="34" charset="0"/>
                <a:cs typeface="Arial" panose="020B0604020202020204" pitchFamily="34" charset="0"/>
              </a:rPr>
              <a:t>. Perceptive of others’ abilities and responsive to their needs and feelings.</a:t>
            </a:r>
          </a:p>
          <a:p>
            <a:pPr marL="342900" indent="-342900">
              <a:spcBef>
                <a:spcPts val="600"/>
              </a:spcBef>
              <a:buFont typeface="+mj-lt"/>
              <a:buAutoNum type="arabicPeriod"/>
            </a:pPr>
            <a:r>
              <a:rPr lang="en-US" sz="2000" i="1" dirty="0">
                <a:latin typeface="Arial" panose="020B0604020202020204" pitchFamily="34" charset="0"/>
                <a:cs typeface="Arial" panose="020B0604020202020204" pitchFamily="34" charset="0"/>
              </a:rPr>
              <a:t>Unconventional behavior</a:t>
            </a:r>
            <a:r>
              <a:rPr lang="en-US" sz="2000" dirty="0">
                <a:latin typeface="Arial" panose="020B0604020202020204" pitchFamily="34" charset="0"/>
                <a:cs typeface="Arial" panose="020B0604020202020204" pitchFamily="34" charset="0"/>
              </a:rPr>
              <a:t>. Engages in behaviors that are perceived as novel and counter to norms.</a:t>
            </a:r>
          </a:p>
        </p:txBody>
      </p:sp>
      <p:sp>
        <p:nvSpPr>
          <p:cNvPr id="13" name="Content Placeholder 12">
            <a:extLst>
              <a:ext uri="{FF2B5EF4-FFF2-40B4-BE49-F238E27FC236}">
                <a16:creationId xmlns:a16="http://schemas.microsoft.com/office/drawing/2014/main" id="{98783850-95EB-4B63-963E-2BF103328291}"/>
              </a:ext>
            </a:extLst>
          </p:cNvPr>
          <p:cNvSpPr>
            <a:spLocks noGrp="1"/>
          </p:cNvSpPr>
          <p:nvPr>
            <p:ph sz="quarter" idx="19"/>
          </p:nvPr>
        </p:nvSpPr>
        <p:spPr>
          <a:xfrm>
            <a:off x="457200" y="5619748"/>
            <a:ext cx="8229600" cy="528794"/>
          </a:xfrm>
        </p:spPr>
        <p:txBody>
          <a:bodyPr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J. A. Conger and R. N. Kanungo, </a:t>
            </a:r>
            <a:r>
              <a:rPr lang="en-US" i="1" dirty="0">
                <a:latin typeface="Arial" panose="020B0604020202020204" pitchFamily="34" charset="0"/>
                <a:cs typeface="Arial" panose="020B0604020202020204" pitchFamily="34" charset="0"/>
              </a:rPr>
              <a:t>Charismatic Leadership in Organizations</a:t>
            </a:r>
            <a:r>
              <a:rPr lang="en-US" dirty="0">
                <a:latin typeface="Arial" panose="020B0604020202020204" pitchFamily="34" charset="0"/>
                <a:cs typeface="Arial" panose="020B0604020202020204" pitchFamily="34" charset="0"/>
              </a:rPr>
              <a:t> (Thousand Oaks, CA: Sage, 1998), 94.</a:t>
            </a:r>
          </a:p>
        </p:txBody>
      </p:sp>
    </p:spTree>
    <p:extLst>
      <p:ext uri="{BB962C8B-B14F-4D97-AF65-F5344CB8AC3E}">
        <p14:creationId xmlns:p14="http://schemas.microsoft.com/office/powerpoint/2010/main" val="2722824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(2 of 11)</a:t>
            </a:r>
          </a:p>
        </p:txBody>
      </p:sp>
      <p:sp>
        <p:nvSpPr>
          <p:cNvPr id="3" name="Content Placeholder 2"/>
          <p:cNvSpPr>
            <a:spLocks noGrp="1"/>
          </p:cNvSpPr>
          <p:nvPr>
            <p:ph idx="1"/>
          </p:nvPr>
        </p:nvSpPr>
        <p:spPr>
          <a:xfrm>
            <a:off x="457200" y="1600200"/>
            <a:ext cx="8229600" cy="2190788"/>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How Charismatic Leaders Influence Followers</a:t>
            </a:r>
          </a:p>
          <a:p>
            <a:pPr marL="797814" lvl="1" indent="-342900"/>
            <a:r>
              <a:rPr lang="en-US" sz="2400" dirty="0">
                <a:latin typeface="Arial" panose="020B0604020202020204" pitchFamily="34" charset="0"/>
                <a:cs typeface="Arial" panose="020B0604020202020204" pitchFamily="34" charset="0"/>
              </a:rPr>
              <a:t>Articulating an appealing </a:t>
            </a:r>
            <a:r>
              <a:rPr lang="en-US" sz="2400" b="1" dirty="0">
                <a:latin typeface="Arial" panose="020B0604020202020204" pitchFamily="34" charset="0"/>
                <a:cs typeface="Arial" panose="020B0604020202020204" pitchFamily="34" charset="0"/>
              </a:rPr>
              <a:t>vision</a:t>
            </a:r>
            <a:r>
              <a:rPr lang="en-US" sz="2400" dirty="0">
                <a:latin typeface="Arial" panose="020B0604020202020204" pitchFamily="34" charset="0"/>
                <a:cs typeface="Arial" panose="020B0604020202020204" pitchFamily="34" charset="0"/>
              </a:rPr>
              <a:t>.</a:t>
            </a:r>
          </a:p>
          <a:p>
            <a:pPr marL="797814" lvl="1" indent="-342900"/>
            <a:r>
              <a:rPr lang="en-US" sz="2400" dirty="0">
                <a:latin typeface="Arial" panose="020B0604020202020204" pitchFamily="34" charset="0"/>
                <a:cs typeface="Arial" panose="020B0604020202020204" pitchFamily="34" charset="0"/>
              </a:rPr>
              <a:t>Developing a </a:t>
            </a:r>
            <a:r>
              <a:rPr lang="en-US" sz="2400" b="1" dirty="0">
                <a:latin typeface="Arial" panose="020B0604020202020204" pitchFamily="34" charset="0"/>
                <a:cs typeface="Arial" panose="020B0604020202020204" pitchFamily="34" charset="0"/>
              </a:rPr>
              <a:t>vision statement</a:t>
            </a:r>
            <a:r>
              <a:rPr lang="en-US" sz="2400" dirty="0">
                <a:latin typeface="Arial" panose="020B0604020202020204" pitchFamily="34" charset="0"/>
                <a:cs typeface="Arial" panose="020B0604020202020204" pitchFamily="34" charset="0"/>
              </a:rPr>
              <a:t>.</a:t>
            </a:r>
            <a:endParaRPr lang="en-US" sz="2400" b="1" dirty="0">
              <a:solidFill>
                <a:srgbClr val="FF9900"/>
              </a:solidFill>
              <a:latin typeface="Arial" panose="020B0604020202020204" pitchFamily="34" charset="0"/>
              <a:cs typeface="Arial" panose="020B0604020202020204" pitchFamily="34" charset="0"/>
            </a:endParaRPr>
          </a:p>
          <a:p>
            <a:pPr marL="797814" lvl="1" indent="-342900"/>
            <a:r>
              <a:rPr lang="en-US" sz="2400" dirty="0">
                <a:latin typeface="Arial" panose="020B0604020202020204" pitchFamily="34" charset="0"/>
                <a:cs typeface="Arial" panose="020B0604020202020204" pitchFamily="34" charset="0"/>
              </a:rPr>
              <a:t>Establishing a new set of values.</a:t>
            </a:r>
          </a:p>
          <a:p>
            <a:pPr marL="797814" lvl="1" indent="-342900"/>
            <a:r>
              <a:rPr lang="en-US" sz="2400" dirty="0">
                <a:latin typeface="Arial" panose="020B0604020202020204" pitchFamily="34" charset="0"/>
                <a:cs typeface="Arial" panose="020B0604020202020204" pitchFamily="34" charset="0"/>
              </a:rPr>
              <a:t>Conveying courage and conviction about the vision.</a:t>
            </a:r>
          </a:p>
        </p:txBody>
      </p:sp>
    </p:spTree>
    <p:extLst>
      <p:ext uri="{BB962C8B-B14F-4D97-AF65-F5344CB8AC3E}">
        <p14:creationId xmlns:p14="http://schemas.microsoft.com/office/powerpoint/2010/main" val="389379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(3 of 11)</a:t>
            </a:r>
          </a:p>
        </p:txBody>
      </p:sp>
      <p:sp>
        <p:nvSpPr>
          <p:cNvPr id="3" name="Content Placeholder 2"/>
          <p:cNvSpPr>
            <a:spLocks noGrp="1"/>
          </p:cNvSpPr>
          <p:nvPr>
            <p:ph idx="1"/>
          </p:nvPr>
        </p:nvSpPr>
        <p:spPr>
          <a:xfrm>
            <a:off x="457200" y="1579085"/>
            <a:ext cx="8229600" cy="1590623"/>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Does Effective Charismatic Leadership Depend on the Situation?</a:t>
            </a:r>
          </a:p>
          <a:p>
            <a:pPr marL="800100" lvl="1" indent="-342900"/>
            <a:r>
              <a:rPr lang="en-US" sz="2400" dirty="0">
                <a:latin typeface="Arial" panose="020B0604020202020204" pitchFamily="34" charset="0"/>
                <a:cs typeface="Arial" panose="020B0604020202020204" pitchFamily="34" charset="0"/>
              </a:rPr>
              <a:t>People are especially receptive when they sense a crisis or when they are under stress.</a:t>
            </a:r>
          </a:p>
        </p:txBody>
      </p:sp>
    </p:spTree>
    <p:extLst>
      <p:ext uri="{BB962C8B-B14F-4D97-AF65-F5344CB8AC3E}">
        <p14:creationId xmlns:p14="http://schemas.microsoft.com/office/powerpoint/2010/main" val="192260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(4 of 11)</a:t>
            </a:r>
          </a:p>
        </p:txBody>
      </p:sp>
      <p:sp>
        <p:nvSpPr>
          <p:cNvPr id="3" name="Content Placeholder 2"/>
          <p:cNvSpPr>
            <a:spLocks noGrp="1"/>
          </p:cNvSpPr>
          <p:nvPr>
            <p:ph idx="1"/>
          </p:nvPr>
        </p:nvSpPr>
        <p:spPr>
          <a:xfrm>
            <a:off x="457200" y="1600200"/>
            <a:ext cx="8229600" cy="3221839"/>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The Dark Side of Charismatic Leadership</a:t>
            </a:r>
          </a:p>
          <a:p>
            <a:pPr marL="797814" lvl="1" indent="-342900"/>
            <a:r>
              <a:rPr lang="en-US" sz="2400" dirty="0">
                <a:latin typeface="Arial" panose="020B0604020202020204" pitchFamily="34" charset="0"/>
                <a:cs typeface="Arial" panose="020B0604020202020204" pitchFamily="34" charset="0"/>
              </a:rPr>
              <a:t>Many leaders don’t necessarily act in the best interest of their companies.</a:t>
            </a:r>
          </a:p>
          <a:p>
            <a:pPr lvl="2"/>
            <a:r>
              <a:rPr lang="en-US" sz="2400" dirty="0">
                <a:latin typeface="Arial" panose="020B0604020202020204" pitchFamily="34" charset="0"/>
                <a:cs typeface="Arial" panose="020B0604020202020204" pitchFamily="34" charset="0"/>
              </a:rPr>
              <a:t>Many have allowed their personal goals to override the goals of the organization.</a:t>
            </a:r>
          </a:p>
          <a:p>
            <a:pPr lvl="2"/>
            <a:r>
              <a:rPr lang="en-US" sz="2400" dirty="0">
                <a:latin typeface="Arial" panose="020B0604020202020204" pitchFamily="34" charset="0"/>
                <a:cs typeface="Arial" panose="020B0604020202020204" pitchFamily="34" charset="0"/>
              </a:rPr>
              <a:t>Individuals who are narcissistic are also higher in some behaviors associated with charismatic leadership.</a:t>
            </a:r>
          </a:p>
        </p:txBody>
      </p:sp>
    </p:spTree>
    <p:extLst>
      <p:ext uri="{BB962C8B-B14F-4D97-AF65-F5344CB8AC3E}">
        <p14:creationId xmlns:p14="http://schemas.microsoft.com/office/powerpoint/2010/main" val="433484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Contemporary Theories of Leadership </a:t>
            </a:r>
            <a:r>
              <a:rPr lang="en-US" sz="2800" dirty="0"/>
              <a:t>(5 of 11)</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476375"/>
            <a:ext cx="8229600" cy="405683"/>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12.5</a:t>
            </a:r>
            <a:r>
              <a:rPr lang="en-US" sz="2400" dirty="0">
                <a:latin typeface="Arial" panose="020B0604020202020204" pitchFamily="34" charset="0"/>
                <a:cs typeface="Arial" panose="020B0604020202020204" pitchFamily="34" charset="0"/>
              </a:rPr>
              <a:t> Full Range Leadership Model</a:t>
            </a:r>
          </a:p>
        </p:txBody>
      </p:sp>
      <p:pic>
        <p:nvPicPr>
          <p:cNvPr id="8" name="Picture Placeholder 7" descr="A graph depicts the full range leadership model with transactional and transformational phase. &#10;Long description is available in notes, press F6">
            <a:extLst>
              <a:ext uri="{FF2B5EF4-FFF2-40B4-BE49-F238E27FC236}">
                <a16:creationId xmlns:a16="http://schemas.microsoft.com/office/drawing/2014/main" id="{415F2BD9-6B73-40D1-ABDF-2AE3D4DE471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528762" y="2020424"/>
            <a:ext cx="4086477" cy="3586286"/>
          </a:xfrm>
          <a:prstGeom prst="rect">
            <a:avLst/>
          </a:prstGeom>
        </p:spPr>
      </p:pic>
      <p:sp>
        <p:nvSpPr>
          <p:cNvPr id="5" name="Content Placeholder 4">
            <a:extLst>
              <a:ext uri="{FF2B5EF4-FFF2-40B4-BE49-F238E27FC236}">
                <a16:creationId xmlns:a16="http://schemas.microsoft.com/office/drawing/2014/main" id="{A49E7D1D-5803-4DC8-9632-2E90C5102118}"/>
              </a:ext>
            </a:extLst>
          </p:cNvPr>
          <p:cNvSpPr>
            <a:spLocks noGrp="1"/>
          </p:cNvSpPr>
          <p:nvPr>
            <p:ph sz="quarter" idx="14"/>
          </p:nvPr>
        </p:nvSpPr>
        <p:spPr>
          <a:xfrm>
            <a:off x="457200" y="5715000"/>
            <a:ext cx="8229600" cy="528794"/>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Adapted from B. M. Bass and B. J. Avolio, </a:t>
            </a:r>
            <a:r>
              <a:rPr lang="en-US" i="1" dirty="0">
                <a:latin typeface="Arial" panose="020B0604020202020204" pitchFamily="34" charset="0"/>
                <a:cs typeface="Arial" panose="020B0604020202020204" pitchFamily="34" charset="0"/>
              </a:rPr>
              <a:t>Improving Organizational Effectiveness Through Transformational Leadership</a:t>
            </a:r>
            <a:r>
              <a:rPr lang="en-US" dirty="0">
                <a:latin typeface="Arial" panose="020B0604020202020204" pitchFamily="34" charset="0"/>
                <a:cs typeface="Arial" panose="020B0604020202020204" pitchFamily="34" charset="0"/>
              </a:rPr>
              <a:t> (Thousand Oaks, CA: Sage, 1994).</a:t>
            </a:r>
          </a:p>
        </p:txBody>
      </p:sp>
    </p:spTree>
    <p:extLst>
      <p:ext uri="{BB962C8B-B14F-4D97-AF65-F5344CB8AC3E}">
        <p14:creationId xmlns:p14="http://schemas.microsoft.com/office/powerpoint/2010/main" val="1052612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Contemporary Theories of Leadership </a:t>
            </a:r>
            <a:r>
              <a:rPr lang="en-US" sz="2800" dirty="0"/>
              <a:t>(6 of 11)</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571279"/>
            <a:ext cx="8229600" cy="344128"/>
          </a:xfrm>
        </p:spPr>
        <p:txBody>
          <a:bodyPr tIns="18000" bIns="18000">
            <a:spAutoFit/>
          </a:bodyPr>
          <a:lstStyle/>
          <a:p>
            <a:pPr marL="0" indent="0">
              <a:buNone/>
            </a:pPr>
            <a:r>
              <a:rPr lang="en-US" sz="2000" b="1" dirty="0">
                <a:latin typeface="Arial" panose="020B0604020202020204" pitchFamily="34" charset="0"/>
                <a:cs typeface="Arial" panose="020B0604020202020204" pitchFamily="34" charset="0"/>
              </a:rPr>
              <a:t>Exhibit 12.6</a:t>
            </a:r>
            <a:r>
              <a:rPr lang="en-US" sz="2000" dirty="0">
                <a:latin typeface="Arial" panose="020B0604020202020204" pitchFamily="34" charset="0"/>
                <a:cs typeface="Arial" panose="020B0604020202020204" pitchFamily="34" charset="0"/>
              </a:rPr>
              <a:t> Characteristics of Full Range Leadership Styles</a:t>
            </a:r>
          </a:p>
        </p:txBody>
      </p:sp>
      <p:sp>
        <p:nvSpPr>
          <p:cNvPr id="5" name="Content Placeholder 4">
            <a:extLst>
              <a:ext uri="{FF2B5EF4-FFF2-40B4-BE49-F238E27FC236}">
                <a16:creationId xmlns:a16="http://schemas.microsoft.com/office/drawing/2014/main" id="{A49E7D1D-5803-4DC8-9632-2E90C5102118}"/>
              </a:ext>
            </a:extLst>
          </p:cNvPr>
          <p:cNvSpPr>
            <a:spLocks noGrp="1"/>
          </p:cNvSpPr>
          <p:nvPr>
            <p:ph sz="quarter" idx="14"/>
          </p:nvPr>
        </p:nvSpPr>
        <p:spPr>
          <a:xfrm>
            <a:off x="457200" y="2189939"/>
            <a:ext cx="8229600" cy="3768142"/>
          </a:xfrm>
        </p:spPr>
        <p:txBody>
          <a:bodyPr wrap="square" tIns="18000" bIns="18000">
            <a:spAutoFit/>
          </a:bodyPr>
          <a:lstStyle/>
          <a:p>
            <a:pPr marL="0" indent="0">
              <a:buNone/>
            </a:pPr>
            <a:r>
              <a:rPr lang="fr-FR" sz="2000" b="1" dirty="0">
                <a:latin typeface="Arial" panose="020B0604020202020204" pitchFamily="34" charset="0"/>
                <a:cs typeface="Arial" panose="020B0604020202020204" pitchFamily="34" charset="0"/>
              </a:rPr>
              <a:t>Laissez-Faire Leader</a:t>
            </a:r>
          </a:p>
          <a:p>
            <a:pPr marL="0" indent="0">
              <a:buNone/>
            </a:pPr>
            <a:r>
              <a:rPr lang="fr-FR" sz="2000" b="1" dirty="0">
                <a:latin typeface="Arial" panose="020B0604020202020204" pitchFamily="34" charset="0"/>
                <a:cs typeface="Arial" panose="020B0604020202020204" pitchFamily="34" charset="0"/>
              </a:rPr>
              <a:t>Laissez-Faire: </a:t>
            </a:r>
            <a:r>
              <a:rPr lang="fr-FR" sz="2000" dirty="0" err="1">
                <a:latin typeface="Arial" panose="020B0604020202020204" pitchFamily="34" charset="0"/>
                <a:cs typeface="Arial" panose="020B0604020202020204" pitchFamily="34" charset="0"/>
              </a:rPr>
              <a:t>Abdicates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responsibilities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avoids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making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decisions</a:t>
            </a:r>
            <a:r>
              <a:rPr lang="fr-FR" sz="2000" dirty="0">
                <a:latin typeface="Arial" panose="020B0604020202020204" pitchFamily="34" charset="0"/>
                <a:cs typeface="Arial" panose="020B0604020202020204" pitchFamily="34" charset="0"/>
              </a:rPr>
              <a:t>.</a:t>
            </a:r>
          </a:p>
          <a:p>
            <a:pPr marL="0" indent="0">
              <a:buNone/>
            </a:pPr>
            <a:r>
              <a:rPr lang="en-US" sz="2000" b="1" dirty="0">
                <a:latin typeface="Arial" panose="020B0604020202020204" pitchFamily="34" charset="0"/>
                <a:cs typeface="Arial" panose="020B0604020202020204" pitchFamily="34" charset="0"/>
              </a:rPr>
              <a:t>Transactional Leader</a:t>
            </a:r>
          </a:p>
          <a:p>
            <a:pPr marL="0" indent="0">
              <a:buNone/>
            </a:pPr>
            <a:r>
              <a:rPr lang="en-US" sz="2000" b="1" dirty="0">
                <a:latin typeface="Arial" panose="020B0604020202020204" pitchFamily="34" charset="0"/>
                <a:cs typeface="Arial" panose="020B0604020202020204" pitchFamily="34" charset="0"/>
              </a:rPr>
              <a:t>Contingent Reward:</a:t>
            </a:r>
            <a:r>
              <a:rPr lang="en-US" sz="2000" dirty="0">
                <a:latin typeface="Arial" panose="020B0604020202020204" pitchFamily="34" charset="0"/>
                <a:cs typeface="Arial" panose="020B0604020202020204" pitchFamily="34" charset="0"/>
              </a:rPr>
              <a:t> Contracts exchange of rewards for effort, promises rewards for good performance, recognizes accomplishments.</a:t>
            </a:r>
          </a:p>
          <a:p>
            <a:pPr marL="0" indent="0">
              <a:buNone/>
            </a:pPr>
            <a:r>
              <a:rPr lang="en-US" sz="2000" b="1" dirty="0">
                <a:latin typeface="Arial" panose="020B0604020202020204" pitchFamily="34" charset="0"/>
                <a:cs typeface="Arial" panose="020B0604020202020204" pitchFamily="34" charset="0"/>
              </a:rPr>
              <a:t>Management by Exception (active):</a:t>
            </a:r>
            <a:r>
              <a:rPr lang="en-US" sz="2000" dirty="0">
                <a:latin typeface="Arial" panose="020B0604020202020204" pitchFamily="34" charset="0"/>
                <a:cs typeface="Arial" panose="020B0604020202020204" pitchFamily="34" charset="0"/>
              </a:rPr>
              <a:t> Watches and searches for deviations from rules and standards, takes corrective action.</a:t>
            </a:r>
          </a:p>
          <a:p>
            <a:pPr marL="0" indent="0">
              <a:buNone/>
            </a:pPr>
            <a:r>
              <a:rPr lang="en-US" sz="2000" b="1" dirty="0">
                <a:latin typeface="Arial" panose="020B0604020202020204" pitchFamily="34" charset="0"/>
                <a:cs typeface="Arial" panose="020B0604020202020204" pitchFamily="34" charset="0"/>
              </a:rPr>
              <a:t>Management by Exception (passive):</a:t>
            </a:r>
            <a:r>
              <a:rPr lang="en-US" sz="2000" dirty="0">
                <a:latin typeface="Arial" panose="020B0604020202020204" pitchFamily="34" charset="0"/>
                <a:cs typeface="Arial" panose="020B0604020202020204" pitchFamily="34" charset="0"/>
              </a:rPr>
              <a:t> Intervenes only if standards are not met.</a:t>
            </a:r>
          </a:p>
        </p:txBody>
      </p:sp>
    </p:spTree>
    <p:extLst>
      <p:ext uri="{BB962C8B-B14F-4D97-AF65-F5344CB8AC3E}">
        <p14:creationId xmlns:p14="http://schemas.microsoft.com/office/powerpoint/2010/main" val="3915650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Contemporary Theories of Leadership </a:t>
            </a:r>
            <a:r>
              <a:rPr lang="en-US" sz="2800" dirty="0"/>
              <a:t>(7 of 11)</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605818"/>
            <a:ext cx="8229600" cy="3575782"/>
          </a:xfrm>
        </p:spPr>
        <p:txBody>
          <a:bodyPr tIns="18000" bIns="18000">
            <a:spAutoFit/>
          </a:bodyPr>
          <a:lstStyle/>
          <a:p>
            <a:pPr marL="0" indent="0">
              <a:buNone/>
            </a:pPr>
            <a:r>
              <a:rPr lang="en-US" sz="2000" b="1" dirty="0">
                <a:latin typeface="Arial" panose="020B0604020202020204" pitchFamily="34" charset="0"/>
                <a:cs typeface="Arial" panose="020B0604020202020204" pitchFamily="34" charset="0"/>
              </a:rPr>
              <a:t>Transformational Leader</a:t>
            </a:r>
          </a:p>
          <a:p>
            <a:pPr marL="0" indent="0">
              <a:buNone/>
            </a:pPr>
            <a:r>
              <a:rPr lang="en-US" sz="2000" b="1" dirty="0">
                <a:latin typeface="Arial" panose="020B0604020202020204" pitchFamily="34" charset="0"/>
                <a:cs typeface="Arial" panose="020B0604020202020204" pitchFamily="34" charset="0"/>
              </a:rPr>
              <a:t>Idealized Influence:</a:t>
            </a:r>
            <a:r>
              <a:rPr lang="en-US" sz="2000" dirty="0">
                <a:latin typeface="Arial" panose="020B0604020202020204" pitchFamily="34" charset="0"/>
                <a:cs typeface="Arial" panose="020B0604020202020204" pitchFamily="34" charset="0"/>
              </a:rPr>
              <a:t> Provides vision and sense of mission, instills pride, gains respect and trust.</a:t>
            </a:r>
          </a:p>
          <a:p>
            <a:pPr marL="0" indent="0">
              <a:buNone/>
            </a:pPr>
            <a:r>
              <a:rPr lang="en-US" sz="2000" b="1" dirty="0">
                <a:latin typeface="Arial" panose="020B0604020202020204" pitchFamily="34" charset="0"/>
                <a:cs typeface="Arial" panose="020B0604020202020204" pitchFamily="34" charset="0"/>
              </a:rPr>
              <a:t>Inspirational Motivation:</a:t>
            </a:r>
            <a:r>
              <a:rPr lang="en-US" sz="2000" dirty="0">
                <a:latin typeface="Arial" panose="020B0604020202020204" pitchFamily="34" charset="0"/>
                <a:cs typeface="Arial" panose="020B0604020202020204" pitchFamily="34" charset="0"/>
              </a:rPr>
              <a:t> Communicates high expectations, uses symbols to focus efforts, expresses important purposes in simple ways.</a:t>
            </a:r>
          </a:p>
          <a:p>
            <a:pPr marL="0" indent="0">
              <a:buNone/>
            </a:pPr>
            <a:r>
              <a:rPr lang="en-US" sz="2000" b="1" dirty="0">
                <a:latin typeface="Arial" panose="020B0604020202020204" pitchFamily="34" charset="0"/>
                <a:cs typeface="Arial" panose="020B0604020202020204" pitchFamily="34" charset="0"/>
              </a:rPr>
              <a:t>Intellectual Stimulation:</a:t>
            </a:r>
            <a:r>
              <a:rPr lang="en-US" sz="2000" dirty="0">
                <a:latin typeface="Arial" panose="020B0604020202020204" pitchFamily="34" charset="0"/>
                <a:cs typeface="Arial" panose="020B0604020202020204" pitchFamily="34" charset="0"/>
              </a:rPr>
              <a:t> Promotes intelligence, rationality, and careful problem solving.</a:t>
            </a:r>
          </a:p>
          <a:p>
            <a:pPr marL="0" indent="0">
              <a:buNone/>
            </a:pPr>
            <a:r>
              <a:rPr lang="en-US" sz="2000" b="1" dirty="0">
                <a:latin typeface="Arial" panose="020B0604020202020204" pitchFamily="34" charset="0"/>
                <a:cs typeface="Arial" panose="020B0604020202020204" pitchFamily="34" charset="0"/>
              </a:rPr>
              <a:t>Individualized Consideration:</a:t>
            </a:r>
            <a:r>
              <a:rPr lang="en-US" sz="2000" dirty="0">
                <a:latin typeface="Arial" panose="020B0604020202020204" pitchFamily="34" charset="0"/>
                <a:cs typeface="Arial" panose="020B0604020202020204" pitchFamily="34" charset="0"/>
              </a:rPr>
              <a:t> Gives personal attention, treats each employee individually, coaches, advises.</a:t>
            </a:r>
          </a:p>
        </p:txBody>
      </p:sp>
      <p:sp>
        <p:nvSpPr>
          <p:cNvPr id="5" name="Content Placeholder 4">
            <a:extLst>
              <a:ext uri="{FF2B5EF4-FFF2-40B4-BE49-F238E27FC236}">
                <a16:creationId xmlns:a16="http://schemas.microsoft.com/office/drawing/2014/main" id="{A49E7D1D-5803-4DC8-9632-2E90C5102118}"/>
              </a:ext>
            </a:extLst>
          </p:cNvPr>
          <p:cNvSpPr>
            <a:spLocks noGrp="1"/>
          </p:cNvSpPr>
          <p:nvPr>
            <p:ph sz="quarter" idx="14"/>
          </p:nvPr>
        </p:nvSpPr>
        <p:spPr>
          <a:xfrm>
            <a:off x="457200" y="5505048"/>
            <a:ext cx="8229600" cy="528794"/>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 M. Bass, “From Transactional to Transformational Leadership: Learning to Share the Vision,” </a:t>
            </a:r>
            <a:r>
              <a:rPr lang="en-US" i="1" dirty="0">
                <a:latin typeface="Arial" panose="020B0604020202020204" pitchFamily="34" charset="0"/>
                <a:cs typeface="Arial" panose="020B0604020202020204" pitchFamily="34" charset="0"/>
              </a:rPr>
              <a:t>Organizational Dynamics</a:t>
            </a:r>
            <a:r>
              <a:rPr lang="en-US" dirty="0">
                <a:latin typeface="Arial" panose="020B0604020202020204" pitchFamily="34" charset="0"/>
                <a:cs typeface="Arial" panose="020B0604020202020204" pitchFamily="34" charset="0"/>
              </a:rPr>
              <a:t> 18, no. 3 (1990): 19–31.</a:t>
            </a:r>
          </a:p>
        </p:txBody>
      </p:sp>
    </p:spTree>
    <p:extLst>
      <p:ext uri="{BB962C8B-B14F-4D97-AF65-F5344CB8AC3E}">
        <p14:creationId xmlns:p14="http://schemas.microsoft.com/office/powerpoint/2010/main" val="4086187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(8 of 11)</a:t>
            </a:r>
          </a:p>
        </p:txBody>
      </p:sp>
      <p:sp>
        <p:nvSpPr>
          <p:cNvPr id="3" name="Content Placeholder 2"/>
          <p:cNvSpPr>
            <a:spLocks noGrp="1"/>
          </p:cNvSpPr>
          <p:nvPr>
            <p:ph idx="1"/>
          </p:nvPr>
        </p:nvSpPr>
        <p:spPr>
          <a:xfrm>
            <a:off x="457200" y="1590102"/>
            <a:ext cx="8229600" cy="3298783"/>
          </a:xfrm>
        </p:spPr>
        <p:txBody>
          <a:bodyPr tIns="18000" bIns="18000" anchor="ctr" anchorCtr="0">
            <a:spAutoFit/>
          </a:bodyPr>
          <a:lstStyle/>
          <a:p>
            <a:pPr marL="0" indent="0">
              <a:spcBef>
                <a:spcPts val="600"/>
              </a:spcBef>
              <a:buSzPct val="100000"/>
              <a:buNone/>
            </a:pPr>
            <a:r>
              <a:rPr lang="en-US" sz="2400" b="1" dirty="0">
                <a:latin typeface="Arial" panose="020B0604020202020204" pitchFamily="34" charset="0"/>
                <a:cs typeface="Arial" panose="020B0604020202020204" pitchFamily="34" charset="0"/>
              </a:rPr>
              <a:t>Integrating and Evaluating Positive Leadership Styles</a:t>
            </a:r>
          </a:p>
          <a:p>
            <a:pPr marL="256032" indent="-256032">
              <a:spcBef>
                <a:spcPts val="600"/>
              </a:spcBef>
              <a:buSzPct val="100000"/>
            </a:pPr>
            <a:r>
              <a:rPr lang="en-US" sz="2400" dirty="0">
                <a:latin typeface="Arial" panose="020B0604020202020204" pitchFamily="34" charset="0"/>
                <a:cs typeface="Arial" panose="020B0604020202020204" pitchFamily="34" charset="0"/>
              </a:rPr>
              <a:t>Transformational Versus Charismatic Leadership</a:t>
            </a:r>
          </a:p>
          <a:p>
            <a:pPr marL="800100" lvl="1" indent="-342900"/>
            <a:r>
              <a:rPr lang="en-US" sz="2400" dirty="0">
                <a:latin typeface="Arial" panose="020B0604020202020204" pitchFamily="34" charset="0"/>
                <a:cs typeface="Arial" panose="020B0604020202020204" pitchFamily="34" charset="0"/>
              </a:rPr>
              <a:t>Charismatic leadership places more emphasis on the way leaders communicate—are they passionate and dynamic?</a:t>
            </a:r>
          </a:p>
          <a:p>
            <a:pPr marL="800100" lvl="1" indent="-342900"/>
            <a:r>
              <a:rPr lang="en-US" sz="2400" dirty="0">
                <a:latin typeface="Arial" panose="020B0604020202020204" pitchFamily="34" charset="0"/>
                <a:cs typeface="Arial" panose="020B0604020202020204" pitchFamily="34" charset="0"/>
              </a:rPr>
              <a:t>Transformational leadership focuses more on what they are communicating—is it a compelling vision?</a:t>
            </a:r>
          </a:p>
          <a:p>
            <a:pPr marL="800100" lvl="1" indent="-342900"/>
            <a:r>
              <a:rPr lang="en-US" sz="2400" dirty="0">
                <a:latin typeface="Arial" panose="020B0604020202020204" pitchFamily="34" charset="0"/>
                <a:cs typeface="Arial" panose="020B0604020202020204" pitchFamily="34" charset="0"/>
              </a:rPr>
              <a:t>Both focus on the leader’s ability to inspire followers.</a:t>
            </a:r>
          </a:p>
        </p:txBody>
      </p:sp>
    </p:spTree>
    <p:extLst>
      <p:ext uri="{BB962C8B-B14F-4D97-AF65-F5344CB8AC3E}">
        <p14:creationId xmlns:p14="http://schemas.microsoft.com/office/powerpoint/2010/main" val="688613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(9 of 11)</a:t>
            </a:r>
          </a:p>
        </p:txBody>
      </p:sp>
      <p:sp>
        <p:nvSpPr>
          <p:cNvPr id="3" name="Content Placeholder 2"/>
          <p:cNvSpPr>
            <a:spLocks noGrp="1"/>
          </p:cNvSpPr>
          <p:nvPr>
            <p:ph idx="1"/>
          </p:nvPr>
        </p:nvSpPr>
        <p:spPr>
          <a:xfrm>
            <a:off x="457200" y="1590102"/>
            <a:ext cx="8229600" cy="2406231"/>
          </a:xfrm>
        </p:spPr>
        <p:txBody>
          <a:bodyPr tIns="18000" bIns="18000" anchor="ctr" anchorCtr="0">
            <a:spAutoFit/>
          </a:bodyPr>
          <a:lstStyle/>
          <a:p>
            <a:pPr marL="0" indent="0">
              <a:spcBef>
                <a:spcPts val="600"/>
              </a:spcBef>
              <a:buSzPct val="100000"/>
              <a:buNone/>
            </a:pPr>
            <a:r>
              <a:rPr lang="en-US" sz="2400" b="1" dirty="0">
                <a:latin typeface="Arial" panose="020B0604020202020204" pitchFamily="34" charset="0"/>
                <a:cs typeface="Arial" panose="020B0604020202020204" pitchFamily="34" charset="0"/>
              </a:rPr>
              <a:t>Integrating and Evaluating Positive Leadership Styles</a:t>
            </a:r>
          </a:p>
          <a:p>
            <a:pPr marL="256032" indent="-256032">
              <a:spcBef>
                <a:spcPts val="600"/>
              </a:spcBef>
              <a:buSzPct val="100000"/>
            </a:pPr>
            <a:r>
              <a:rPr lang="en-US" sz="2400" dirty="0">
                <a:latin typeface="Arial" panose="020B0604020202020204" pitchFamily="34" charset="0"/>
                <a:cs typeface="Arial" panose="020B0604020202020204" pitchFamily="34" charset="0"/>
              </a:rPr>
              <a:t>Transformational Versus Transactional Leadership</a:t>
            </a:r>
          </a:p>
          <a:p>
            <a:pPr marL="800100" lvl="1" indent="-342900"/>
            <a:r>
              <a:rPr lang="en-US" sz="2400" dirty="0">
                <a:latin typeface="Arial" panose="020B0604020202020204" pitchFamily="34" charset="0"/>
                <a:cs typeface="Arial" panose="020B0604020202020204" pitchFamily="34" charset="0"/>
              </a:rPr>
              <a:t>Transformational leadership builds on transactional leadership and produces levels of follower effort and performance beyond what transactional leadership alone can do.</a:t>
            </a:r>
          </a:p>
        </p:txBody>
      </p:sp>
    </p:spTree>
    <p:extLst>
      <p:ext uri="{BB962C8B-B14F-4D97-AF65-F5344CB8AC3E}">
        <p14:creationId xmlns:p14="http://schemas.microsoft.com/office/powerpoint/2010/main" val="4078866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(10 of 11)</a:t>
            </a:r>
          </a:p>
        </p:txBody>
      </p:sp>
      <p:sp>
        <p:nvSpPr>
          <p:cNvPr id="3" name="Content Placeholder 2"/>
          <p:cNvSpPr>
            <a:spLocks noGrp="1"/>
          </p:cNvSpPr>
          <p:nvPr>
            <p:ph idx="1"/>
          </p:nvPr>
        </p:nvSpPr>
        <p:spPr>
          <a:xfrm>
            <a:off x="457200" y="1578367"/>
            <a:ext cx="8229600" cy="3452671"/>
          </a:xfrm>
        </p:spPr>
        <p:txBody>
          <a:bodyPr tIns="18000" bIns="18000" anchor="ctr" anchorCtr="0">
            <a:spAutoFit/>
          </a:bodyPr>
          <a:lstStyle/>
          <a:p>
            <a:pPr marL="0" indent="0">
              <a:spcBef>
                <a:spcPts val="600"/>
              </a:spcBef>
              <a:buSzPct val="100000"/>
              <a:buNone/>
            </a:pPr>
            <a:r>
              <a:rPr lang="en-US" sz="2400" b="1" dirty="0">
                <a:latin typeface="Arial" panose="020B0604020202020204" pitchFamily="34" charset="0"/>
                <a:cs typeface="Arial" panose="020B0604020202020204" pitchFamily="34" charset="0"/>
              </a:rPr>
              <a:t>Integrating and Evaluating Positive Leadership Styles</a:t>
            </a:r>
          </a:p>
          <a:p>
            <a:pPr marL="256032" indent="-256032">
              <a:spcBef>
                <a:spcPts val="600"/>
              </a:spcBef>
              <a:buSzPct val="100000"/>
            </a:pPr>
            <a:r>
              <a:rPr lang="en-US" sz="2400" dirty="0">
                <a:latin typeface="Arial" panose="020B0604020202020204" pitchFamily="34" charset="0"/>
                <a:cs typeface="Arial" panose="020B0604020202020204" pitchFamily="34" charset="0"/>
              </a:rPr>
              <a:t>Five Reasons Why Transformational Leadership Is Effective</a:t>
            </a:r>
          </a:p>
          <a:p>
            <a:pPr marL="793941" lvl="1" indent="-342900">
              <a:buSzPct val="100000"/>
            </a:pPr>
            <a:r>
              <a:rPr lang="en-US" sz="2400" dirty="0">
                <a:latin typeface="Arial" panose="020B0604020202020204" pitchFamily="34" charset="0"/>
                <a:cs typeface="Arial" panose="020B0604020202020204" pitchFamily="34" charset="0"/>
              </a:rPr>
              <a:t>Affective or attitudinal mechanism</a:t>
            </a:r>
          </a:p>
          <a:p>
            <a:pPr marL="793941" lvl="1" indent="-342900">
              <a:buSzPct val="100000"/>
            </a:pPr>
            <a:r>
              <a:rPr lang="en-US" sz="2400" dirty="0">
                <a:latin typeface="Arial" panose="020B0604020202020204" pitchFamily="34" charset="0"/>
                <a:cs typeface="Arial" panose="020B0604020202020204" pitchFamily="34" charset="0"/>
              </a:rPr>
              <a:t>Motivational mechanism</a:t>
            </a:r>
          </a:p>
          <a:p>
            <a:pPr marL="793941" lvl="1" indent="-342900">
              <a:buSzPct val="100000"/>
            </a:pPr>
            <a:r>
              <a:rPr lang="en-US" sz="2400" dirty="0">
                <a:latin typeface="Arial" panose="020B0604020202020204" pitchFamily="34" charset="0"/>
                <a:cs typeface="Arial" panose="020B0604020202020204" pitchFamily="34" charset="0"/>
              </a:rPr>
              <a:t>Identification mechanism</a:t>
            </a:r>
          </a:p>
          <a:p>
            <a:pPr marL="793941" lvl="1" indent="-342900">
              <a:buSzPct val="100000"/>
            </a:pPr>
            <a:r>
              <a:rPr lang="en-US" sz="2400" dirty="0">
                <a:latin typeface="Arial" panose="020B0604020202020204" pitchFamily="34" charset="0"/>
                <a:cs typeface="Arial" panose="020B0604020202020204" pitchFamily="34" charset="0"/>
              </a:rPr>
              <a:t>Social exchange mechanism</a:t>
            </a:r>
          </a:p>
          <a:p>
            <a:pPr marL="793941" lvl="1" indent="-342900">
              <a:buSzPct val="100000"/>
            </a:pPr>
            <a:r>
              <a:rPr lang="en-US" sz="2400" dirty="0">
                <a:latin typeface="Arial" panose="020B0604020202020204" pitchFamily="34" charset="0"/>
                <a:cs typeface="Arial" panose="020B0604020202020204" pitchFamily="34" charset="0"/>
              </a:rPr>
              <a:t>Justice enhancement mechanism</a:t>
            </a:r>
          </a:p>
        </p:txBody>
      </p:sp>
    </p:spTree>
    <p:extLst>
      <p:ext uri="{BB962C8B-B14F-4D97-AF65-F5344CB8AC3E}">
        <p14:creationId xmlns:p14="http://schemas.microsoft.com/office/powerpoint/2010/main" val="411686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 </a:t>
            </a:r>
            <a:r>
              <a:rPr lang="en-US" sz="2800" dirty="0">
                <a:latin typeface="+mj-lt"/>
              </a:rPr>
              <a:t>(2 of 2)</a:t>
            </a:r>
            <a:endParaRPr lang="en-IN" sz="2800" dirty="0">
              <a:latin typeface="+mj-lt"/>
            </a:endParaRPr>
          </a:p>
        </p:txBody>
      </p:sp>
      <p:sp>
        <p:nvSpPr>
          <p:cNvPr id="5" name="Content Placeholder 4"/>
          <p:cNvSpPr>
            <a:spLocks noGrp="1"/>
          </p:cNvSpPr>
          <p:nvPr>
            <p:ph idx="1"/>
          </p:nvPr>
        </p:nvSpPr>
        <p:spPr>
          <a:xfrm>
            <a:off x="457200" y="1066800"/>
            <a:ext cx="8229600" cy="2637064"/>
          </a:xfrm>
        </p:spPr>
        <p:txBody>
          <a:bodyPr tIns="18000" bIns="18000" anchor="ctr" anchorCtr="0">
            <a:spAutoFit/>
          </a:bodyPr>
          <a:lstStyle/>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12.5 </a:t>
            </a:r>
            <a:r>
              <a:rPr lang="en-US" sz="2400" dirty="0">
                <a:latin typeface="Arial" panose="020B0604020202020204" pitchFamily="34" charset="0"/>
                <a:cs typeface="Arial" panose="020B0604020202020204" pitchFamily="34" charset="0"/>
              </a:rPr>
              <a:t>Discuss the roles of leaders in creating ethical organizations.</a:t>
            </a:r>
          </a:p>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12.6 </a:t>
            </a:r>
            <a:r>
              <a:rPr lang="en-US" sz="2400" dirty="0">
                <a:latin typeface="Arial" panose="020B0604020202020204" pitchFamily="34" charset="0"/>
                <a:cs typeface="Arial" panose="020B0604020202020204" pitchFamily="34" charset="0"/>
              </a:rPr>
              <a:t>Describe how leaders can have a positive impact on their organizations through building trust.</a:t>
            </a:r>
          </a:p>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12.7 </a:t>
            </a:r>
            <a:r>
              <a:rPr lang="en-US" sz="2400" dirty="0">
                <a:latin typeface="Arial" panose="020B0604020202020204" pitchFamily="34" charset="0"/>
                <a:cs typeface="Arial" panose="020B0604020202020204" pitchFamily="34" charset="0"/>
              </a:rPr>
              <a:t>Identify the challenges and opportunities to our understanding of leadership.</a:t>
            </a:r>
          </a:p>
        </p:txBody>
      </p:sp>
    </p:spTree>
    <p:extLst>
      <p:ext uri="{BB962C8B-B14F-4D97-AF65-F5344CB8AC3E}">
        <p14:creationId xmlns:p14="http://schemas.microsoft.com/office/powerpoint/2010/main" val="2643326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(11 of 11)</a:t>
            </a:r>
          </a:p>
        </p:txBody>
      </p:sp>
      <p:sp>
        <p:nvSpPr>
          <p:cNvPr id="3" name="Content Placeholder 2"/>
          <p:cNvSpPr>
            <a:spLocks noGrp="1"/>
          </p:cNvSpPr>
          <p:nvPr>
            <p:ph idx="1"/>
          </p:nvPr>
        </p:nvSpPr>
        <p:spPr>
          <a:xfrm>
            <a:off x="457200" y="1598016"/>
            <a:ext cx="8229600" cy="1667567"/>
          </a:xfrm>
        </p:spPr>
        <p:txBody>
          <a:bodyPr tIns="18000" bIns="18000" anchor="ctr" anchorCtr="0">
            <a:spAutoFit/>
          </a:bodyPr>
          <a:lstStyle/>
          <a:p>
            <a:pPr marL="0" indent="0">
              <a:spcBef>
                <a:spcPts val="600"/>
              </a:spcBef>
              <a:buSzPct val="100000"/>
              <a:buNone/>
            </a:pPr>
            <a:r>
              <a:rPr lang="en-US" sz="2400" b="1" dirty="0">
                <a:latin typeface="Arial" panose="020B0604020202020204" pitchFamily="34" charset="0"/>
                <a:cs typeface="Arial" panose="020B0604020202020204" pitchFamily="34" charset="0"/>
              </a:rPr>
              <a:t>Integrating and Evaluating Positive Leadership Styles</a:t>
            </a:r>
          </a:p>
          <a:p>
            <a:pPr marL="256032" indent="-256032">
              <a:spcBef>
                <a:spcPts val="600"/>
              </a:spcBef>
              <a:buSzPct val="100000"/>
            </a:pPr>
            <a:r>
              <a:rPr lang="en-US" sz="2400" dirty="0">
                <a:latin typeface="Arial" panose="020B0604020202020204" pitchFamily="34" charset="0"/>
                <a:cs typeface="Arial" panose="020B0604020202020204" pitchFamily="34" charset="0"/>
              </a:rPr>
              <a:t>Are There Downsides to Transformational Leadership?</a:t>
            </a:r>
          </a:p>
          <a:p>
            <a:pPr marL="793941" lvl="1" indent="-342900">
              <a:buSzPct val="100000"/>
            </a:pPr>
            <a:r>
              <a:rPr lang="en-US" sz="2400" dirty="0">
                <a:latin typeface="Arial" panose="020B0604020202020204" pitchFamily="34" charset="0"/>
                <a:cs typeface="Arial" panose="020B0604020202020204" pitchFamily="34" charset="0"/>
              </a:rPr>
              <a:t>In general, organizations perform better when they have transformational leaders.</a:t>
            </a:r>
          </a:p>
        </p:txBody>
      </p:sp>
    </p:spTree>
    <p:extLst>
      <p:ext uri="{BB962C8B-B14F-4D97-AF65-F5344CB8AC3E}">
        <p14:creationId xmlns:p14="http://schemas.microsoft.com/office/powerpoint/2010/main" val="395412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Role of Leaders in Creating Ethical Organizations </a:t>
            </a:r>
            <a:r>
              <a:rPr lang="en-US" sz="2800" dirty="0">
                <a:latin typeface="+mj-lt"/>
              </a:rPr>
              <a:t>(1 of 4)</a:t>
            </a:r>
          </a:p>
        </p:txBody>
      </p:sp>
      <p:sp>
        <p:nvSpPr>
          <p:cNvPr id="3" name="Content Placeholder 2"/>
          <p:cNvSpPr>
            <a:spLocks noGrp="1"/>
          </p:cNvSpPr>
          <p:nvPr>
            <p:ph idx="1"/>
          </p:nvPr>
        </p:nvSpPr>
        <p:spPr>
          <a:xfrm>
            <a:off x="457200" y="1600200"/>
            <a:ext cx="8229600" cy="2637064"/>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Authentic Leadership</a:t>
            </a:r>
          </a:p>
          <a:p>
            <a:pPr marL="797814" lvl="1" indent="-342900"/>
            <a:r>
              <a:rPr lang="en-US" sz="2400" b="1" dirty="0">
                <a:latin typeface="Arial" panose="020B0604020202020204" pitchFamily="34" charset="0"/>
                <a:cs typeface="Arial" panose="020B0604020202020204" pitchFamily="34" charset="0"/>
              </a:rPr>
              <a:t>Authentic leaders</a:t>
            </a:r>
            <a:r>
              <a:rPr lang="en-US" sz="2400" dirty="0">
                <a:latin typeface="Arial" panose="020B0604020202020204" pitchFamily="34" charset="0"/>
                <a:cs typeface="Arial" panose="020B0604020202020204" pitchFamily="34" charset="0"/>
              </a:rPr>
              <a:t>:</a:t>
            </a:r>
          </a:p>
          <a:p>
            <a:pPr lvl="2"/>
            <a:r>
              <a:rPr lang="en-US" sz="2400" dirty="0">
                <a:latin typeface="Arial" panose="020B0604020202020204" pitchFamily="34" charset="0"/>
                <a:cs typeface="Arial" panose="020B0604020202020204" pitchFamily="34" charset="0"/>
              </a:rPr>
              <a:t>Know who they are.</a:t>
            </a:r>
          </a:p>
          <a:p>
            <a:pPr lvl="2"/>
            <a:r>
              <a:rPr lang="en-US" sz="2400" dirty="0">
                <a:latin typeface="Arial" panose="020B0604020202020204" pitchFamily="34" charset="0"/>
                <a:cs typeface="Arial" panose="020B0604020202020204" pitchFamily="34" charset="0"/>
              </a:rPr>
              <a:t>Know what they believe in and value.</a:t>
            </a:r>
          </a:p>
          <a:p>
            <a:pPr lvl="2"/>
            <a:r>
              <a:rPr lang="en-US" sz="2400" dirty="0">
                <a:latin typeface="Arial" panose="020B0604020202020204" pitchFamily="34" charset="0"/>
                <a:cs typeface="Arial" panose="020B0604020202020204" pitchFamily="34" charset="0"/>
              </a:rPr>
              <a:t>Act on those values and beliefs openly and candidly.</a:t>
            </a:r>
          </a:p>
          <a:p>
            <a:pPr marL="797814" lvl="1" indent="-342900"/>
            <a:r>
              <a:rPr lang="en-US" sz="2400" dirty="0">
                <a:latin typeface="Arial" panose="020B0604020202020204" pitchFamily="34" charset="0"/>
                <a:cs typeface="Arial" panose="020B0604020202020204" pitchFamily="34" charset="0"/>
              </a:rPr>
              <a:t>The result: people come to have faith in them.</a:t>
            </a:r>
          </a:p>
        </p:txBody>
      </p:sp>
    </p:spTree>
    <p:extLst>
      <p:ext uri="{BB962C8B-B14F-4D97-AF65-F5344CB8AC3E}">
        <p14:creationId xmlns:p14="http://schemas.microsoft.com/office/powerpoint/2010/main" val="1277231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Role of Leaders in Creating Ethical Organizations </a:t>
            </a:r>
            <a:r>
              <a:rPr lang="en-US" sz="2800" dirty="0">
                <a:latin typeface="+mj-lt"/>
              </a:rPr>
              <a:t>(2 of 4)</a:t>
            </a:r>
          </a:p>
        </p:txBody>
      </p:sp>
      <p:sp>
        <p:nvSpPr>
          <p:cNvPr id="3" name="Content Placeholder 2"/>
          <p:cNvSpPr>
            <a:spLocks noGrp="1"/>
          </p:cNvSpPr>
          <p:nvPr>
            <p:ph idx="1"/>
          </p:nvPr>
        </p:nvSpPr>
        <p:spPr>
          <a:xfrm>
            <a:off x="457200" y="1590102"/>
            <a:ext cx="8229600" cy="2329287"/>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(Un)Ethical Leadership</a:t>
            </a:r>
          </a:p>
          <a:p>
            <a:pPr marL="797814" lvl="1" indent="-342900"/>
            <a:r>
              <a:rPr lang="en-US" sz="2400" dirty="0">
                <a:latin typeface="Arial" panose="020B0604020202020204" pitchFamily="34" charset="0"/>
                <a:cs typeface="Arial" panose="020B0604020202020204" pitchFamily="34" charset="0"/>
              </a:rPr>
              <a:t>How leaders serve as ethical role models to followers and thus demonstrate normatively appropriate (or inappropriate) behavior by using their power in (un)ethical ways and by treating others fairly (or unfairly).</a:t>
            </a:r>
          </a:p>
        </p:txBody>
      </p:sp>
    </p:spTree>
    <p:extLst>
      <p:ext uri="{BB962C8B-B14F-4D97-AF65-F5344CB8AC3E}">
        <p14:creationId xmlns:p14="http://schemas.microsoft.com/office/powerpoint/2010/main" val="28019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Role of Leaders in Creating Ethical Organizations </a:t>
            </a:r>
            <a:r>
              <a:rPr lang="en-US" sz="2800" dirty="0">
                <a:latin typeface="+mj-lt"/>
              </a:rPr>
              <a:t>(3 of 4)</a:t>
            </a:r>
          </a:p>
        </p:txBody>
      </p:sp>
      <p:sp>
        <p:nvSpPr>
          <p:cNvPr id="3" name="Content Placeholder 2"/>
          <p:cNvSpPr>
            <a:spLocks noGrp="1"/>
          </p:cNvSpPr>
          <p:nvPr>
            <p:ph idx="1"/>
          </p:nvPr>
        </p:nvSpPr>
        <p:spPr>
          <a:xfrm>
            <a:off x="457200" y="1590790"/>
            <a:ext cx="8229600" cy="2775563"/>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Servant Leadership</a:t>
            </a:r>
          </a:p>
          <a:p>
            <a:pPr marL="797814" lvl="1" indent="-342900"/>
            <a:r>
              <a:rPr lang="en-US" sz="2400" dirty="0">
                <a:latin typeface="Arial" panose="020B0604020202020204" pitchFamily="34" charset="0"/>
                <a:cs typeface="Arial" panose="020B0604020202020204" pitchFamily="34" charset="0"/>
              </a:rPr>
              <a:t>Servant leaders go beyond their self-interest and instead focus on opportunities to help followers grow and develop.</a:t>
            </a:r>
          </a:p>
          <a:p>
            <a:pPr marL="797814" lvl="1" indent="-342900"/>
            <a:r>
              <a:rPr lang="en-US" sz="2400" dirty="0">
                <a:latin typeface="Arial" panose="020B0604020202020204" pitchFamily="34" charset="0"/>
                <a:cs typeface="Arial" panose="020B0604020202020204" pitchFamily="34" charset="0"/>
              </a:rPr>
              <a:t>Characteristic behaviors include listening, empathizing, persuading, accepting stewardship, and actively developing followers’ potential.</a:t>
            </a:r>
          </a:p>
        </p:txBody>
      </p:sp>
    </p:spTree>
    <p:extLst>
      <p:ext uri="{BB962C8B-B14F-4D97-AF65-F5344CB8AC3E}">
        <p14:creationId xmlns:p14="http://schemas.microsoft.com/office/powerpoint/2010/main" val="267760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Role of Leaders in Creating Ethical Organizations </a:t>
            </a:r>
            <a:r>
              <a:rPr lang="en-US" sz="2800" dirty="0">
                <a:latin typeface="+mj-lt"/>
              </a:rPr>
              <a:t>(4 of 4)</a:t>
            </a:r>
          </a:p>
        </p:txBody>
      </p:sp>
      <p:sp>
        <p:nvSpPr>
          <p:cNvPr id="3" name="Content Placeholder 2"/>
          <p:cNvSpPr>
            <a:spLocks noGrp="1"/>
          </p:cNvSpPr>
          <p:nvPr>
            <p:ph idx="1"/>
          </p:nvPr>
        </p:nvSpPr>
        <p:spPr>
          <a:xfrm>
            <a:off x="457200" y="1581808"/>
            <a:ext cx="8229600" cy="4406779"/>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Abusive Supervision</a:t>
            </a:r>
          </a:p>
          <a:p>
            <a:pPr marL="797814" lvl="1" indent="-342900"/>
            <a:r>
              <a:rPr lang="en-US" sz="2400" dirty="0">
                <a:latin typeface="Arial" panose="020B0604020202020204" pitchFamily="34" charset="0"/>
                <a:cs typeface="Arial" panose="020B0604020202020204" pitchFamily="34" charset="0"/>
              </a:rPr>
              <a:t>Refers to the perception that a supervisor is hostile in their verbal and nonverbal behavior.</a:t>
            </a:r>
          </a:p>
          <a:p>
            <a:pPr marL="1428051" lvl="2" indent="-342900"/>
            <a:r>
              <a:rPr lang="en-US" sz="2400" dirty="0">
                <a:latin typeface="Arial" panose="020B0604020202020204" pitchFamily="34" charset="0"/>
                <a:cs typeface="Arial" panose="020B0604020202020204" pitchFamily="34" charset="0"/>
              </a:rPr>
              <a:t>Negatively affects health, leads to increased depression, emotional exhaustion, and job tension perceptions.</a:t>
            </a:r>
          </a:p>
          <a:p>
            <a:pPr marL="1428051" lvl="2" indent="-342900"/>
            <a:r>
              <a:rPr lang="en-US" sz="2400" dirty="0">
                <a:latin typeface="Arial" panose="020B0604020202020204" pitchFamily="34" charset="0"/>
                <a:cs typeface="Arial" panose="020B0604020202020204" pitchFamily="34" charset="0"/>
              </a:rPr>
              <a:t>Leads to decreases in organizational commitment, job satisfaction, and perceived organizational support along with increased work–family conflict. </a:t>
            </a:r>
          </a:p>
          <a:p>
            <a:pPr marL="1428051" lvl="2" indent="-342900"/>
            <a:r>
              <a:rPr lang="en-US" sz="2400" dirty="0">
                <a:latin typeface="Arial" panose="020B0604020202020204" pitchFamily="34" charset="0"/>
                <a:cs typeface="Arial" panose="020B0604020202020204" pitchFamily="34" charset="0"/>
              </a:rPr>
              <a:t>Can adversely affect employee performance and other employee behaviors. </a:t>
            </a:r>
          </a:p>
        </p:txBody>
      </p:sp>
    </p:spTree>
    <p:extLst>
      <p:ext uri="{BB962C8B-B14F-4D97-AF65-F5344CB8AC3E}">
        <p14:creationId xmlns:p14="http://schemas.microsoft.com/office/powerpoint/2010/main" val="2296189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Positive Leadership </a:t>
            </a:r>
            <a:r>
              <a:rPr lang="en-US" sz="2800" dirty="0">
                <a:latin typeface="+mj-lt"/>
              </a:rPr>
              <a:t>(1 of 3)</a:t>
            </a:r>
          </a:p>
        </p:txBody>
      </p:sp>
      <p:sp>
        <p:nvSpPr>
          <p:cNvPr id="3" name="Content Placeholder 2"/>
          <p:cNvSpPr>
            <a:spLocks noGrp="1"/>
          </p:cNvSpPr>
          <p:nvPr>
            <p:ph idx="1"/>
          </p:nvPr>
        </p:nvSpPr>
        <p:spPr>
          <a:xfrm>
            <a:off x="457200" y="1575095"/>
            <a:ext cx="8229600" cy="3221839"/>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Trust and Leadership</a:t>
            </a:r>
          </a:p>
          <a:p>
            <a:pPr marL="797814" lvl="1" indent="-342900"/>
            <a:r>
              <a:rPr lang="en-US" sz="2400" b="1" dirty="0">
                <a:latin typeface="Arial" panose="020B0604020202020204" pitchFamily="34" charset="0"/>
                <a:cs typeface="Arial" panose="020B0604020202020204" pitchFamily="34" charset="0"/>
              </a:rPr>
              <a:t>Trust: </a:t>
            </a:r>
            <a:r>
              <a:rPr lang="en-US" sz="2400" dirty="0">
                <a:latin typeface="Arial" panose="020B0604020202020204" pitchFamily="34" charset="0"/>
                <a:cs typeface="Arial" panose="020B0604020202020204" pitchFamily="34" charset="0"/>
              </a:rPr>
              <a:t>a psychological state that exists when you agree to make yourself vulnerable to another because you have positive expectations about how things are going to turn out.</a:t>
            </a:r>
          </a:p>
          <a:p>
            <a:pPr lvl="2"/>
            <a:r>
              <a:rPr lang="en-US" sz="2400" dirty="0">
                <a:latin typeface="Arial" panose="020B0604020202020204" pitchFamily="34" charset="0"/>
                <a:cs typeface="Arial" panose="020B0604020202020204" pitchFamily="34" charset="0"/>
              </a:rPr>
              <a:t>A primary attribute associated with leadership.</a:t>
            </a:r>
          </a:p>
          <a:p>
            <a:pPr lvl="2"/>
            <a:r>
              <a:rPr lang="en-US" sz="2400" dirty="0">
                <a:latin typeface="Arial" panose="020B0604020202020204" pitchFamily="34" charset="0"/>
                <a:cs typeface="Arial" panose="020B0604020202020204" pitchFamily="34" charset="0"/>
              </a:rPr>
              <a:t>When trust is broken, it can have serious adverse effects on a group’s performance.</a:t>
            </a:r>
          </a:p>
        </p:txBody>
      </p:sp>
    </p:spTree>
    <p:extLst>
      <p:ext uri="{BB962C8B-B14F-4D97-AF65-F5344CB8AC3E}">
        <p14:creationId xmlns:p14="http://schemas.microsoft.com/office/powerpoint/2010/main" val="2545673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701" y="150124"/>
            <a:ext cx="8229600" cy="590349"/>
          </a:xfrm>
        </p:spPr>
        <p:txBody>
          <a:bodyPr tIns="18000" bIns="18000" anchor="ctr" anchorCtr="0">
            <a:spAutoFit/>
          </a:bodyPr>
          <a:lstStyle/>
          <a:p>
            <a:r>
              <a:rPr lang="en-US" dirty="0">
                <a:cs typeface="Arial Narrow"/>
              </a:rPr>
              <a:t>Positive Leadership </a:t>
            </a:r>
            <a:r>
              <a:rPr lang="en-US" sz="2800" dirty="0">
                <a:cs typeface="Arial Narrow"/>
              </a:rPr>
              <a:t>(2 of 3)</a:t>
            </a:r>
            <a:endParaRPr lang="en-US" sz="2800" dirty="0">
              <a:latin typeface="+mj-lt"/>
            </a:endParaRPr>
          </a:p>
        </p:txBody>
      </p:sp>
      <p:sp>
        <p:nvSpPr>
          <p:cNvPr id="5" name="Content Placeholder 4">
            <a:extLst>
              <a:ext uri="{FF2B5EF4-FFF2-40B4-BE49-F238E27FC236}">
                <a16:creationId xmlns:a16="http://schemas.microsoft.com/office/drawing/2014/main" id="{3E2578EB-B78B-476C-BFAB-A59B5545356D}"/>
              </a:ext>
            </a:extLst>
          </p:cNvPr>
          <p:cNvSpPr>
            <a:spLocks noGrp="1"/>
          </p:cNvSpPr>
          <p:nvPr>
            <p:ph idx="1"/>
          </p:nvPr>
        </p:nvSpPr>
        <p:spPr>
          <a:xfrm>
            <a:off x="457200" y="990600"/>
            <a:ext cx="8229600" cy="405683"/>
          </a:xfrm>
        </p:spPr>
        <p:txBody>
          <a:bodyPr tIns="18000" bIns="18000">
            <a:spAutoFit/>
          </a:bodyPr>
          <a:lstStyle/>
          <a:p>
            <a:pPr marL="0" indent="0">
              <a:buNone/>
            </a:pPr>
            <a:r>
              <a:rPr lang="en-US" sz="2400" b="1" dirty="0"/>
              <a:t>Exhibit 12.7</a:t>
            </a:r>
            <a:r>
              <a:rPr lang="en-US" sz="2400" dirty="0"/>
              <a:t> The Nature of Trust</a:t>
            </a:r>
          </a:p>
        </p:txBody>
      </p:sp>
      <p:pic>
        <p:nvPicPr>
          <p:cNvPr id="8" name="Picture Placeholder 7" descr="Components of leader trustworthiness are integrity, benevolence, and ability. Trust influences risk taking, information sharing, group effectiveness, and productivity. ">
            <a:extLst>
              <a:ext uri="{FF2B5EF4-FFF2-40B4-BE49-F238E27FC236}">
                <a16:creationId xmlns:a16="http://schemas.microsoft.com/office/drawing/2014/main" id="{A4A810BA-5AFA-4E30-8109-326D2831665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62493" y="2012878"/>
            <a:ext cx="7819014" cy="2832243"/>
          </a:xfrm>
          <a:prstGeom prst="rect">
            <a:avLst/>
          </a:prstGeom>
        </p:spPr>
      </p:pic>
    </p:spTree>
    <p:extLst>
      <p:ext uri="{BB962C8B-B14F-4D97-AF65-F5344CB8AC3E}">
        <p14:creationId xmlns:p14="http://schemas.microsoft.com/office/powerpoint/2010/main" val="4288717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Positive Leadership </a:t>
            </a:r>
            <a:r>
              <a:rPr lang="en-US" sz="2800" dirty="0">
                <a:latin typeface="+mj-lt"/>
              </a:rPr>
              <a:t>(3 of 3)</a:t>
            </a:r>
          </a:p>
        </p:txBody>
      </p:sp>
      <p:sp>
        <p:nvSpPr>
          <p:cNvPr id="3" name="Content Placeholder 2"/>
          <p:cNvSpPr>
            <a:spLocks noGrp="1"/>
          </p:cNvSpPr>
          <p:nvPr>
            <p:ph idx="1"/>
          </p:nvPr>
        </p:nvSpPr>
        <p:spPr>
          <a:xfrm>
            <a:off x="457200" y="1295400"/>
            <a:ext cx="8229600" cy="4614528"/>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Trust Propensity</a:t>
            </a:r>
          </a:p>
          <a:p>
            <a:pPr lvl="1" indent="-256032">
              <a:buSzPct val="100000"/>
            </a:pPr>
            <a:r>
              <a:rPr lang="en-US" sz="2400" dirty="0">
                <a:latin typeface="Arial" panose="020B0604020202020204" pitchFamily="34" charset="0"/>
                <a:cs typeface="Arial" panose="020B0604020202020204" pitchFamily="34" charset="0"/>
              </a:rPr>
              <a:t>How likely an employee is to trust a leader.</a:t>
            </a:r>
            <a:endParaRPr lang="en-US" sz="2400" b="1" dirty="0">
              <a:latin typeface="Arial" panose="020B0604020202020204" pitchFamily="34" charset="0"/>
              <a:cs typeface="Arial" panose="020B0604020202020204" pitchFamily="34" charset="0"/>
            </a:endParaRPr>
          </a:p>
          <a:p>
            <a:pPr marL="256032" indent="-256032">
              <a:buSzPct val="100000"/>
            </a:pPr>
            <a:r>
              <a:rPr lang="en-US" sz="2400" b="1" dirty="0">
                <a:latin typeface="Arial" panose="020B0604020202020204" pitchFamily="34" charset="0"/>
                <a:cs typeface="Arial" panose="020B0604020202020204" pitchFamily="34" charset="0"/>
              </a:rPr>
              <a:t>Trust and Culture </a:t>
            </a:r>
          </a:p>
          <a:p>
            <a:pPr lvl="1"/>
            <a:r>
              <a:rPr lang="en-US" sz="2400" dirty="0">
                <a:latin typeface="Arial" panose="020B0604020202020204" pitchFamily="34" charset="0"/>
                <a:cs typeface="Arial" panose="020B0604020202020204" pitchFamily="34" charset="0"/>
              </a:rPr>
              <a:t>Does trust look the same in every culture? </a:t>
            </a:r>
          </a:p>
          <a:p>
            <a:pPr marL="256032" indent="-256032">
              <a:buSzPct val="100000"/>
            </a:pPr>
            <a:r>
              <a:rPr lang="en-US" sz="2400" b="1" dirty="0">
                <a:latin typeface="Arial" panose="020B0604020202020204" pitchFamily="34" charset="0"/>
                <a:cs typeface="Arial" panose="020B0604020202020204" pitchFamily="34" charset="0"/>
              </a:rPr>
              <a:t>The Role of Time</a:t>
            </a:r>
          </a:p>
          <a:p>
            <a:pPr lvl="1"/>
            <a:r>
              <a:rPr lang="en-US" sz="2400" dirty="0">
                <a:latin typeface="Arial" panose="020B0604020202020204" pitchFamily="34" charset="0"/>
                <a:cs typeface="Arial" panose="020B0604020202020204" pitchFamily="34" charset="0"/>
              </a:rPr>
              <a:t>We come to trust people by observing their behavior over a period of time.</a:t>
            </a:r>
          </a:p>
          <a:p>
            <a:pPr marL="256032" indent="-256032">
              <a:buSzPct val="100000"/>
            </a:pPr>
            <a:r>
              <a:rPr lang="en-US" sz="2400" b="1" dirty="0">
                <a:latin typeface="Arial" panose="020B0604020202020204" pitchFamily="34" charset="0"/>
                <a:cs typeface="Arial" panose="020B0604020202020204" pitchFamily="34" charset="0"/>
              </a:rPr>
              <a:t>Regaining Trust</a:t>
            </a:r>
          </a:p>
          <a:p>
            <a:pPr lvl="1"/>
            <a:r>
              <a:rPr lang="en-US" sz="2400" dirty="0">
                <a:latin typeface="Arial" panose="020B0604020202020204" pitchFamily="34" charset="0"/>
                <a:cs typeface="Arial" panose="020B0604020202020204" pitchFamily="34" charset="0"/>
              </a:rPr>
              <a:t>Trust can be restored when we observe a consistent pattern of trustworthy behavior by the transgressor.</a:t>
            </a:r>
          </a:p>
        </p:txBody>
      </p:sp>
    </p:spTree>
    <p:extLst>
      <p:ext uri="{BB962C8B-B14F-4D97-AF65-F5344CB8AC3E}">
        <p14:creationId xmlns:p14="http://schemas.microsoft.com/office/powerpoint/2010/main" val="3864016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7A0C978-BD9C-4A40-A171-81C7C944D969}"/>
              </a:ext>
            </a:extLst>
          </p:cNvPr>
          <p:cNvSpPr>
            <a:spLocks noGrp="1"/>
          </p:cNvSpPr>
          <p:nvPr>
            <p:ph type="title"/>
          </p:nvPr>
        </p:nvSpPr>
        <p:spPr>
          <a:xfrm>
            <a:off x="457200" y="142709"/>
            <a:ext cx="8229600" cy="1144347"/>
          </a:xfrm>
        </p:spPr>
        <p:txBody>
          <a:bodyPr tIns="18000" bIns="18000" anchor="ctr">
            <a:spAutoFit/>
          </a:bodyPr>
          <a:lstStyle/>
          <a:p>
            <a:r>
              <a:rPr lang="en-US" dirty="0"/>
              <a:t>Challenges to Our Understanding of Leadership </a:t>
            </a:r>
            <a:r>
              <a:rPr lang="en-US" sz="2800" dirty="0"/>
              <a:t>(1 of 5)</a:t>
            </a:r>
          </a:p>
        </p:txBody>
      </p:sp>
      <p:sp>
        <p:nvSpPr>
          <p:cNvPr id="13" name="Content Placeholder 12">
            <a:extLst>
              <a:ext uri="{FF2B5EF4-FFF2-40B4-BE49-F238E27FC236}">
                <a16:creationId xmlns:a16="http://schemas.microsoft.com/office/drawing/2014/main" id="{112F8CE1-4753-4009-B5C6-48E0D5331553}"/>
              </a:ext>
            </a:extLst>
          </p:cNvPr>
          <p:cNvSpPr>
            <a:spLocks noGrp="1"/>
          </p:cNvSpPr>
          <p:nvPr>
            <p:ph idx="1"/>
          </p:nvPr>
        </p:nvSpPr>
        <p:spPr>
          <a:xfrm>
            <a:off x="457200" y="1443996"/>
            <a:ext cx="8229600" cy="405683"/>
          </a:xfrm>
        </p:spPr>
        <p:txBody>
          <a:bodyPr tIns="18000" bIns="18000">
            <a:spAutoFit/>
          </a:bodyPr>
          <a:lstStyle/>
          <a:p>
            <a:pPr marL="0" indent="0">
              <a:buNone/>
            </a:pPr>
            <a:r>
              <a:rPr lang="en-US" sz="2400" b="1" spc="-300" dirty="0">
                <a:latin typeface="Arial" panose="020B0604020202020204" pitchFamily="34" charset="0"/>
                <a:cs typeface="Arial" panose="020B0604020202020204" pitchFamily="34" charset="0"/>
              </a:rPr>
              <a:t>O </a:t>
            </a:r>
            <a:r>
              <a:rPr lang="en-US" sz="2400" b="1" dirty="0">
                <a:latin typeface="Arial" panose="020B0604020202020204" pitchFamily="34" charset="0"/>
                <a:cs typeface="Arial" panose="020B0604020202020204" pitchFamily="34" charset="0"/>
              </a:rPr>
              <a:t>B POLL</a:t>
            </a:r>
            <a:r>
              <a:rPr lang="en-US" sz="2400" dirty="0">
                <a:latin typeface="Arial" panose="020B0604020202020204" pitchFamily="34" charset="0"/>
                <a:cs typeface="Arial" panose="020B0604020202020204" pitchFamily="34" charset="0"/>
              </a:rPr>
              <a:t> Leadership Representation in Organizations</a:t>
            </a:r>
          </a:p>
        </p:txBody>
      </p:sp>
      <p:pic>
        <p:nvPicPr>
          <p:cNvPr id="24" name="Picture Placeholder 23" descr="A stacked bar graph of the O B poll plots the challenges to our understanding of leadership, and is titled leadership representation in organizations.&#10;Long description is available in notes, press F6&#10; ">
            <a:extLst>
              <a:ext uri="{FF2B5EF4-FFF2-40B4-BE49-F238E27FC236}">
                <a16:creationId xmlns:a16="http://schemas.microsoft.com/office/drawing/2014/main" id="{24B9BA29-29B6-43F7-B63C-FB03700C0A7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5081"/>
          <a:stretch/>
        </p:blipFill>
        <p:spPr>
          <a:xfrm>
            <a:off x="2578435" y="1926671"/>
            <a:ext cx="3987130" cy="2655858"/>
          </a:xfrm>
          <a:prstGeom prst="rect">
            <a:avLst/>
          </a:prstGeom>
        </p:spPr>
      </p:pic>
      <p:sp>
        <p:nvSpPr>
          <p:cNvPr id="15" name="Content Placeholder 14">
            <a:extLst>
              <a:ext uri="{FF2B5EF4-FFF2-40B4-BE49-F238E27FC236}">
                <a16:creationId xmlns:a16="http://schemas.microsoft.com/office/drawing/2014/main" id="{7ABBA2B2-0F5A-4920-B9FB-04ED89357AEB}"/>
              </a:ext>
            </a:extLst>
          </p:cNvPr>
          <p:cNvSpPr>
            <a:spLocks noGrp="1"/>
          </p:cNvSpPr>
          <p:nvPr>
            <p:ph sz="quarter" idx="14"/>
          </p:nvPr>
        </p:nvSpPr>
        <p:spPr>
          <a:xfrm>
            <a:off x="441960" y="4659523"/>
            <a:ext cx="8305800" cy="282573"/>
          </a:xfrm>
        </p:spPr>
        <p:txBody>
          <a:bodyPr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M. Brenan and W. Dupree, “Representation Shapes Black Employees’</a:t>
            </a:r>
          </a:p>
        </p:txBody>
      </p:sp>
      <p:sp>
        <p:nvSpPr>
          <p:cNvPr id="16" name="Content Placeholder 15">
            <a:extLst>
              <a:ext uri="{FF2B5EF4-FFF2-40B4-BE49-F238E27FC236}">
                <a16:creationId xmlns:a16="http://schemas.microsoft.com/office/drawing/2014/main" id="{974B4062-248D-4160-BD77-6D2077762285}"/>
              </a:ext>
            </a:extLst>
          </p:cNvPr>
          <p:cNvSpPr>
            <a:spLocks noGrp="1"/>
          </p:cNvSpPr>
          <p:nvPr>
            <p:ph sz="quarter" idx="15"/>
          </p:nvPr>
        </p:nvSpPr>
        <p:spPr>
          <a:xfrm>
            <a:off x="457200" y="4994170"/>
            <a:ext cx="4068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Work Experience,” </a:t>
            </a:r>
            <a:r>
              <a:rPr lang="en-US" i="1" dirty="0">
                <a:latin typeface="Arial" panose="020B0604020202020204" pitchFamily="34" charset="0"/>
                <a:cs typeface="Arial" panose="020B0604020202020204" pitchFamily="34" charset="0"/>
              </a:rPr>
              <a:t>Gallup</a:t>
            </a:r>
            <a:r>
              <a:rPr lang="en-US" dirty="0">
                <a:latin typeface="Arial" panose="020B0604020202020204" pitchFamily="34" charset="0"/>
                <a:cs typeface="Arial" panose="020B0604020202020204" pitchFamily="34" charset="0"/>
              </a:rPr>
              <a:t>, January 15, 2021,</a:t>
            </a:r>
          </a:p>
        </p:txBody>
      </p:sp>
      <p:sp>
        <p:nvSpPr>
          <p:cNvPr id="17" name="Content Placeholder 16">
            <a:extLst>
              <a:ext uri="{FF2B5EF4-FFF2-40B4-BE49-F238E27FC236}">
                <a16:creationId xmlns:a16="http://schemas.microsoft.com/office/drawing/2014/main" id="{302AC89E-366B-421C-B7AF-A9A123B84F02}"/>
              </a:ext>
            </a:extLst>
          </p:cNvPr>
          <p:cNvSpPr>
            <a:spLocks noGrp="1"/>
          </p:cNvSpPr>
          <p:nvPr>
            <p:ph sz="quarter" idx="16"/>
          </p:nvPr>
        </p:nvSpPr>
        <p:spPr>
          <a:xfrm>
            <a:off x="4618802" y="4994169"/>
            <a:ext cx="3312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hlinkClick r:id="rId4"/>
              </a:rPr>
              <a:t>https://news.gallup.com/poll/328457/</a:t>
            </a:r>
            <a:endParaRPr lang="en-US" dirty="0">
              <a:latin typeface="Arial" panose="020B0604020202020204" pitchFamily="34" charset="0"/>
              <a:cs typeface="Arial" panose="020B0604020202020204" pitchFamily="34" charset="0"/>
            </a:endParaRPr>
          </a:p>
        </p:txBody>
      </p:sp>
      <p:sp>
        <p:nvSpPr>
          <p:cNvPr id="18" name="Content Placeholder 17">
            <a:extLst>
              <a:ext uri="{FF2B5EF4-FFF2-40B4-BE49-F238E27FC236}">
                <a16:creationId xmlns:a16="http://schemas.microsoft.com/office/drawing/2014/main" id="{4ADD00A9-857A-4255-9E68-89A5BFD759FA}"/>
              </a:ext>
            </a:extLst>
          </p:cNvPr>
          <p:cNvSpPr>
            <a:spLocks noGrp="1"/>
          </p:cNvSpPr>
          <p:nvPr>
            <p:ph sz="quarter" idx="17"/>
          </p:nvPr>
        </p:nvSpPr>
        <p:spPr>
          <a:xfrm>
            <a:off x="457200" y="5340988"/>
            <a:ext cx="5715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hlinkClick r:id="rId4"/>
              </a:rPr>
              <a:t>representation-shapes-black-employees-work-experience.aspx;</a:t>
            </a:r>
            <a:endParaRPr lang="en-US" dirty="0">
              <a:latin typeface="Arial" panose="020B0604020202020204" pitchFamily="34" charset="0"/>
              <a:cs typeface="Arial" panose="020B0604020202020204" pitchFamily="34" charset="0"/>
            </a:endParaRPr>
          </a:p>
        </p:txBody>
      </p:sp>
      <p:sp>
        <p:nvSpPr>
          <p:cNvPr id="19" name="Content Placeholder 18">
            <a:extLst>
              <a:ext uri="{FF2B5EF4-FFF2-40B4-BE49-F238E27FC236}">
                <a16:creationId xmlns:a16="http://schemas.microsoft.com/office/drawing/2014/main" id="{339F82AC-8A8A-43AB-9D8E-4F459DC789D5}"/>
              </a:ext>
            </a:extLst>
          </p:cNvPr>
          <p:cNvSpPr>
            <a:spLocks noGrp="1"/>
          </p:cNvSpPr>
          <p:nvPr>
            <p:ph sz="quarter" idx="18"/>
          </p:nvPr>
        </p:nvSpPr>
        <p:spPr>
          <a:xfrm>
            <a:off x="6274802" y="5340987"/>
            <a:ext cx="2016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C. Lloyd, “The Culture</a:t>
            </a:r>
          </a:p>
        </p:txBody>
      </p:sp>
      <p:sp>
        <p:nvSpPr>
          <p:cNvPr id="20" name="Content Placeholder 19">
            <a:extLst>
              <a:ext uri="{FF2B5EF4-FFF2-40B4-BE49-F238E27FC236}">
                <a16:creationId xmlns:a16="http://schemas.microsoft.com/office/drawing/2014/main" id="{E31C1F83-6D42-4951-87EA-04FBC6DCF74C}"/>
              </a:ext>
            </a:extLst>
          </p:cNvPr>
          <p:cNvSpPr>
            <a:spLocks noGrp="1"/>
          </p:cNvSpPr>
          <p:nvPr>
            <p:ph sz="quarter" idx="19"/>
          </p:nvPr>
        </p:nvSpPr>
        <p:spPr>
          <a:xfrm>
            <a:off x="457200" y="5675634"/>
            <a:ext cx="5076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Costs of No Black Leaders,” </a:t>
            </a:r>
            <a:r>
              <a:rPr lang="en-US" i="1" dirty="0">
                <a:latin typeface="Arial" panose="020B0604020202020204" pitchFamily="34" charset="0"/>
                <a:cs typeface="Arial" panose="020B0604020202020204" pitchFamily="34" charset="0"/>
              </a:rPr>
              <a:t>Gallup</a:t>
            </a:r>
            <a:r>
              <a:rPr lang="en-US" dirty="0">
                <a:latin typeface="Arial" panose="020B0604020202020204" pitchFamily="34" charset="0"/>
                <a:cs typeface="Arial" panose="020B0604020202020204" pitchFamily="34" charset="0"/>
              </a:rPr>
              <a:t>, February 11, 2021,</a:t>
            </a:r>
          </a:p>
        </p:txBody>
      </p:sp>
      <p:sp>
        <p:nvSpPr>
          <p:cNvPr id="21" name="Content Placeholder 20">
            <a:extLst>
              <a:ext uri="{FF2B5EF4-FFF2-40B4-BE49-F238E27FC236}">
                <a16:creationId xmlns:a16="http://schemas.microsoft.com/office/drawing/2014/main" id="{09AC54BE-55FB-4905-8CC8-7D6A44609AC3}"/>
              </a:ext>
            </a:extLst>
          </p:cNvPr>
          <p:cNvSpPr>
            <a:spLocks noGrp="1"/>
          </p:cNvSpPr>
          <p:nvPr>
            <p:ph sz="quarter" idx="20"/>
          </p:nvPr>
        </p:nvSpPr>
        <p:spPr>
          <a:xfrm>
            <a:off x="5579460" y="5661660"/>
            <a:ext cx="28956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hlinkClick r:id="rId5"/>
              </a:rPr>
              <a:t>https://news.gallup.com/opinion/</a:t>
            </a:r>
            <a:endParaRPr lang="en-US" dirty="0">
              <a:latin typeface="Arial" panose="020B0604020202020204" pitchFamily="34" charset="0"/>
              <a:cs typeface="Arial" panose="020B0604020202020204" pitchFamily="34" charset="0"/>
            </a:endParaRPr>
          </a:p>
        </p:txBody>
      </p:sp>
      <p:sp>
        <p:nvSpPr>
          <p:cNvPr id="22" name="Content Placeholder 21">
            <a:extLst>
              <a:ext uri="{FF2B5EF4-FFF2-40B4-BE49-F238E27FC236}">
                <a16:creationId xmlns:a16="http://schemas.microsoft.com/office/drawing/2014/main" id="{F460811D-33F8-42E0-BACA-FBCDF94A30EA}"/>
              </a:ext>
            </a:extLst>
          </p:cNvPr>
          <p:cNvSpPr>
            <a:spLocks noGrp="1"/>
          </p:cNvSpPr>
          <p:nvPr>
            <p:ph sz="quarter" idx="21"/>
          </p:nvPr>
        </p:nvSpPr>
        <p:spPr>
          <a:xfrm>
            <a:off x="457201" y="6026787"/>
            <a:ext cx="4571999" cy="282573"/>
          </a:xfrm>
        </p:spPr>
        <p:txBody>
          <a:bodyPr wrap="square" tIns="18000" bIns="18000">
            <a:spAutoFit/>
          </a:bodyPr>
          <a:lstStyle/>
          <a:p>
            <a:pPr marL="0" indent="0">
              <a:buNone/>
            </a:pPr>
            <a:r>
              <a:rPr lang="en-US" dirty="0" err="1">
                <a:latin typeface="Arial" panose="020B0604020202020204" pitchFamily="34" charset="0"/>
                <a:cs typeface="Arial" panose="020B0604020202020204" pitchFamily="34" charset="0"/>
                <a:hlinkClick r:id="rId5"/>
              </a:rPr>
              <a:t>gallup</a:t>
            </a:r>
            <a:r>
              <a:rPr lang="en-US" dirty="0">
                <a:latin typeface="Arial" panose="020B0604020202020204" pitchFamily="34" charset="0"/>
                <a:cs typeface="Arial" panose="020B0604020202020204" pitchFamily="34" charset="0"/>
                <a:hlinkClick r:id="rId5"/>
              </a:rPr>
              <a:t>/329588/culture-costs-no-black-leaders.aspx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3658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Challenges to Our Understanding of Leadership </a:t>
            </a:r>
            <a:r>
              <a:rPr lang="en-US" sz="2800" dirty="0"/>
              <a:t>(2 of 5)</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419225"/>
            <a:ext cx="8229600" cy="405683"/>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12.8</a:t>
            </a:r>
            <a:r>
              <a:rPr lang="en-US" sz="2400" dirty="0">
                <a:latin typeface="Arial" panose="020B0604020202020204" pitchFamily="34" charset="0"/>
                <a:cs typeface="Arial" panose="020B0604020202020204" pitchFamily="34" charset="0"/>
              </a:rPr>
              <a:t> Neutralizers of and Substitutes for Leadership</a:t>
            </a:r>
          </a:p>
        </p:txBody>
      </p:sp>
      <p:graphicFrame>
        <p:nvGraphicFramePr>
          <p:cNvPr id="9" name="Table 4">
            <a:extLst>
              <a:ext uri="{FF2B5EF4-FFF2-40B4-BE49-F238E27FC236}">
                <a16:creationId xmlns:a16="http://schemas.microsoft.com/office/drawing/2014/main" id="{840CC0F1-A61C-4DE9-B0FA-F6DEB6B085B9}"/>
              </a:ext>
            </a:extLst>
          </p:cNvPr>
          <p:cNvGraphicFramePr>
            <a:graphicFrameLocks noGrp="1"/>
          </p:cNvGraphicFramePr>
          <p:nvPr>
            <p:extLst>
              <p:ext uri="{D42A27DB-BD31-4B8C-83A1-F6EECF244321}">
                <p14:modId xmlns:p14="http://schemas.microsoft.com/office/powerpoint/2010/main" val="3414978577"/>
              </p:ext>
            </p:extLst>
          </p:nvPr>
        </p:nvGraphicFramePr>
        <p:xfrm>
          <a:off x="457200" y="1986833"/>
          <a:ext cx="8244000" cy="3694472"/>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2551269694"/>
                    </a:ext>
                  </a:extLst>
                </a:gridCol>
                <a:gridCol w="3124200">
                  <a:extLst>
                    <a:ext uri="{9D8B030D-6E8A-4147-A177-3AD203B41FA5}">
                      <a16:colId xmlns:a16="http://schemas.microsoft.com/office/drawing/2014/main" val="3330411612"/>
                    </a:ext>
                  </a:extLst>
                </a:gridCol>
                <a:gridCol w="2529000">
                  <a:extLst>
                    <a:ext uri="{9D8B030D-6E8A-4147-A177-3AD203B41FA5}">
                      <a16:colId xmlns:a16="http://schemas.microsoft.com/office/drawing/2014/main" val="845657314"/>
                    </a:ext>
                  </a:extLst>
                </a:gridCol>
              </a:tblGrid>
              <a:tr h="396143">
                <a:tc>
                  <a:txBody>
                    <a:bodyPr/>
                    <a:lstStyle/>
                    <a:p>
                      <a:pPr algn="l"/>
                      <a:r>
                        <a:rPr lang="en-US" sz="1400" noProof="0">
                          <a:solidFill>
                            <a:schemeClr val="bg1"/>
                          </a:solidFill>
                          <a:latin typeface="Arial" panose="020B0604020202020204" pitchFamily="34" charset="0"/>
                          <a:cs typeface="Arial" panose="020B0604020202020204" pitchFamily="34" charset="0"/>
                        </a:rPr>
                        <a:t>Defining Characteristics</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sz="1400" noProof="0">
                          <a:solidFill>
                            <a:schemeClr val="bg1"/>
                          </a:solidFill>
                          <a:latin typeface="Arial" panose="020B0604020202020204" pitchFamily="34" charset="0"/>
                          <a:cs typeface="Arial" panose="020B0604020202020204" pitchFamily="34" charset="0"/>
                        </a:rPr>
                        <a:t>Relationship-Oriented Leadership</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sz="1400" noProof="0">
                          <a:solidFill>
                            <a:schemeClr val="bg1"/>
                          </a:solidFill>
                          <a:latin typeface="Arial" panose="020B0604020202020204" pitchFamily="34" charset="0"/>
                          <a:cs typeface="Arial" panose="020B0604020202020204" pitchFamily="34" charset="0"/>
                        </a:rPr>
                        <a:t>Task-Oriented Leadership</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32625895"/>
                  </a:ext>
                </a:extLst>
              </a:tr>
              <a:tr h="967800">
                <a:tc>
                  <a:txBody>
                    <a:bodyPr/>
                    <a:lstStyle/>
                    <a:p>
                      <a:pPr algn="l"/>
                      <a:r>
                        <a:rPr lang="en-US" sz="1400" b="0" noProof="0">
                          <a:latin typeface="Arial" panose="020B0604020202020204" pitchFamily="34" charset="0"/>
                          <a:cs typeface="Arial" panose="020B0604020202020204" pitchFamily="34" charset="0"/>
                        </a:rPr>
                        <a:t>Individual</a:t>
                      </a:r>
                    </a:p>
                    <a:p>
                      <a:pPr marL="0" indent="180975" algn="l"/>
                      <a:r>
                        <a:rPr lang="en-US" sz="1400" b="0" noProof="0">
                          <a:latin typeface="Arial" panose="020B0604020202020204" pitchFamily="34" charset="0"/>
                          <a:cs typeface="Arial" panose="020B0604020202020204" pitchFamily="34" charset="0"/>
                        </a:rPr>
                        <a:t>Experience/training</a:t>
                      </a:r>
                    </a:p>
                    <a:p>
                      <a:pPr marL="0" indent="180975" algn="l"/>
                      <a:r>
                        <a:rPr lang="en-US" sz="1400" b="0" noProof="0">
                          <a:latin typeface="Arial" panose="020B0604020202020204" pitchFamily="34" charset="0"/>
                          <a:cs typeface="Arial" panose="020B0604020202020204" pitchFamily="34" charset="0"/>
                        </a:rPr>
                        <a:t>Professionalism</a:t>
                      </a:r>
                    </a:p>
                    <a:p>
                      <a:pPr marL="0" indent="180975" algn="l"/>
                      <a:r>
                        <a:rPr lang="en-US" sz="1400" b="0" noProof="0">
                          <a:latin typeface="Arial" panose="020B0604020202020204" pitchFamily="34" charset="0"/>
                          <a:cs typeface="Arial" panose="020B0604020202020204" pitchFamily="34" charset="0"/>
                        </a:rPr>
                        <a:t>Indifference to rewards</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a:latin typeface="Arial" panose="020B0604020202020204" pitchFamily="34" charset="0"/>
                        <a:cs typeface="Arial" panose="020B0604020202020204" pitchFamily="34" charset="0"/>
                      </a:endParaRPr>
                    </a:p>
                    <a:p>
                      <a:pPr algn="l"/>
                      <a:r>
                        <a:rPr lang="en-US" sz="1400" b="0" noProof="0">
                          <a:latin typeface="Arial" panose="020B0604020202020204" pitchFamily="34" charset="0"/>
                          <a:cs typeface="Arial" panose="020B0604020202020204" pitchFamily="34" charset="0"/>
                        </a:rPr>
                        <a:t>No effect on</a:t>
                      </a:r>
                    </a:p>
                    <a:p>
                      <a:pPr algn="l"/>
                      <a:r>
                        <a:rPr lang="en-US" sz="1400" b="0" noProof="0">
                          <a:latin typeface="Arial" panose="020B0604020202020204" pitchFamily="34" charset="0"/>
                          <a:cs typeface="Arial" panose="020B0604020202020204" pitchFamily="34" charset="0"/>
                        </a:rPr>
                        <a:t>Substitutes for</a:t>
                      </a:r>
                    </a:p>
                    <a:p>
                      <a:pPr algn="l"/>
                      <a:r>
                        <a:rPr lang="en-US" sz="1400" b="0" noProof="0">
                          <a:latin typeface="Arial" panose="020B0604020202020204" pitchFamily="34" charset="0"/>
                          <a:cs typeface="Arial" panose="020B0604020202020204" pitchFamily="34" charset="0"/>
                        </a:rPr>
                        <a:t>Neutralizes</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a:latin typeface="Arial" panose="020B0604020202020204" pitchFamily="34" charset="0"/>
                        <a:cs typeface="Arial" panose="020B0604020202020204" pitchFamily="34" charset="0"/>
                      </a:endParaRPr>
                    </a:p>
                    <a:p>
                      <a:pPr algn="l"/>
                      <a:r>
                        <a:rPr lang="en-US" sz="1400" b="0" noProof="0">
                          <a:latin typeface="Arial" panose="020B0604020202020204" pitchFamily="34" charset="0"/>
                          <a:cs typeface="Arial" panose="020B0604020202020204" pitchFamily="34" charset="0"/>
                        </a:rPr>
                        <a:t>Substitutes for</a:t>
                      </a:r>
                    </a:p>
                    <a:p>
                      <a:pPr algn="l"/>
                      <a:r>
                        <a:rPr lang="en-US" sz="1400" b="0" noProof="0">
                          <a:latin typeface="Arial" panose="020B0604020202020204" pitchFamily="34" charset="0"/>
                          <a:cs typeface="Arial" panose="020B0604020202020204" pitchFamily="34" charset="0"/>
                        </a:rPr>
                        <a:t>Substitutes for</a:t>
                      </a:r>
                    </a:p>
                    <a:p>
                      <a:pPr algn="l"/>
                      <a:r>
                        <a:rPr lang="en-US" sz="1400" b="0" noProof="0">
                          <a:latin typeface="Arial" panose="020B0604020202020204" pitchFamily="34" charset="0"/>
                          <a:cs typeface="Arial" panose="020B0604020202020204" pitchFamily="34" charset="0"/>
                        </a:rPr>
                        <a:t>Neutralizes</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55313237"/>
                  </a:ext>
                </a:extLst>
              </a:tr>
              <a:tr h="967800">
                <a:tc>
                  <a:txBody>
                    <a:bodyPr/>
                    <a:lstStyle/>
                    <a:p>
                      <a:r>
                        <a:rPr lang="en-US" sz="1400" b="0" i="0" u="none" strike="noStrike" kern="1200" baseline="0" noProof="0">
                          <a:solidFill>
                            <a:schemeClr val="tx1"/>
                          </a:solidFill>
                          <a:latin typeface="Arial" panose="020B0604020202020204" pitchFamily="34" charset="0"/>
                          <a:ea typeface="+mn-ea"/>
                          <a:cs typeface="Arial" panose="020B0604020202020204" pitchFamily="34" charset="0"/>
                        </a:rPr>
                        <a:t>Job</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Highly structured task</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Provides its own feedback</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Intrinsically satisfying</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a:latin typeface="Arial" panose="020B0604020202020204" pitchFamily="34" charset="0"/>
                        <a:cs typeface="Arial" panose="020B0604020202020204" pitchFamily="34" charset="0"/>
                      </a:endParaRPr>
                    </a:p>
                    <a:p>
                      <a:pPr algn="l"/>
                      <a:r>
                        <a:rPr lang="en-US" sz="1400" b="0" noProof="0">
                          <a:latin typeface="Arial" panose="020B0604020202020204" pitchFamily="34" charset="0"/>
                          <a:cs typeface="Arial" panose="020B0604020202020204" pitchFamily="34" charset="0"/>
                        </a:rPr>
                        <a:t>No effect on</a:t>
                      </a:r>
                    </a:p>
                    <a:p>
                      <a:pPr algn="l"/>
                      <a:r>
                        <a:rPr lang="en-US" sz="1400" b="0" noProof="0">
                          <a:latin typeface="Arial" panose="020B0604020202020204" pitchFamily="34" charset="0"/>
                          <a:cs typeface="Arial" panose="020B0604020202020204" pitchFamily="34" charset="0"/>
                        </a:rPr>
                        <a:t>No effect on</a:t>
                      </a:r>
                    </a:p>
                    <a:p>
                      <a:pPr algn="l"/>
                      <a:r>
                        <a:rPr lang="en-US" sz="1400" b="0" noProof="0">
                          <a:latin typeface="Arial" panose="020B0604020202020204" pitchFamily="34" charset="0"/>
                          <a:cs typeface="Arial" panose="020B0604020202020204" pitchFamily="34" charset="0"/>
                        </a:rPr>
                        <a:t>Substitutes for</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a:latin typeface="Arial" panose="020B0604020202020204" pitchFamily="34" charset="0"/>
                        <a:cs typeface="Arial" panose="020B0604020202020204" pitchFamily="34" charset="0"/>
                      </a:endParaRPr>
                    </a:p>
                    <a:p>
                      <a:pPr algn="l"/>
                      <a:r>
                        <a:rPr lang="en-US" sz="1400" b="0" noProof="0">
                          <a:latin typeface="Arial" panose="020B0604020202020204" pitchFamily="34" charset="0"/>
                          <a:cs typeface="Arial" panose="020B0604020202020204" pitchFamily="34" charset="0"/>
                        </a:rPr>
                        <a:t>Substitutes for</a:t>
                      </a:r>
                    </a:p>
                    <a:p>
                      <a:pPr algn="l"/>
                      <a:r>
                        <a:rPr lang="en-US" sz="1400" b="0" noProof="0">
                          <a:latin typeface="Arial" panose="020B0604020202020204" pitchFamily="34" charset="0"/>
                          <a:cs typeface="Arial" panose="020B0604020202020204" pitchFamily="34" charset="0"/>
                        </a:rPr>
                        <a:t>Substitutes for</a:t>
                      </a:r>
                    </a:p>
                    <a:p>
                      <a:pPr algn="l"/>
                      <a:r>
                        <a:rPr lang="en-US" sz="1400" b="0" noProof="0">
                          <a:latin typeface="Arial" panose="020B0604020202020204" pitchFamily="34" charset="0"/>
                          <a:cs typeface="Arial" panose="020B0604020202020204" pitchFamily="34" charset="0"/>
                        </a:rPr>
                        <a:t>No effect on</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51109361"/>
                  </a:ext>
                </a:extLst>
              </a:tr>
              <a:tr h="967800">
                <a:tc>
                  <a:txBody>
                    <a:bodyPr/>
                    <a:lstStyle/>
                    <a:p>
                      <a:r>
                        <a:rPr lang="en-US" sz="1400" b="0" i="0" u="none" strike="noStrike" kern="1200" baseline="0" noProof="0">
                          <a:solidFill>
                            <a:schemeClr val="tx1"/>
                          </a:solidFill>
                          <a:latin typeface="Arial" panose="020B0604020202020204" pitchFamily="34" charset="0"/>
                          <a:ea typeface="+mn-ea"/>
                          <a:cs typeface="Arial" panose="020B0604020202020204" pitchFamily="34" charset="0"/>
                        </a:rPr>
                        <a:t>Organization</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Explicit formalized goals</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Rigid rules and procedures</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Cohesive work groups</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a:latin typeface="Arial" panose="020B0604020202020204" pitchFamily="34" charset="0"/>
                        <a:cs typeface="Arial" panose="020B0604020202020204" pitchFamily="34" charset="0"/>
                      </a:endParaRPr>
                    </a:p>
                    <a:p>
                      <a:pPr algn="l"/>
                      <a:r>
                        <a:rPr lang="en-US" sz="1400" b="0" noProof="0">
                          <a:latin typeface="Arial" panose="020B0604020202020204" pitchFamily="34" charset="0"/>
                          <a:cs typeface="Arial" panose="020B0604020202020204" pitchFamily="34" charset="0"/>
                        </a:rPr>
                        <a:t>No effect on</a:t>
                      </a:r>
                    </a:p>
                    <a:p>
                      <a:pPr algn="l"/>
                      <a:r>
                        <a:rPr lang="en-US" sz="1400" b="0" noProof="0">
                          <a:latin typeface="Arial" panose="020B0604020202020204" pitchFamily="34" charset="0"/>
                          <a:cs typeface="Arial" panose="020B0604020202020204" pitchFamily="34" charset="0"/>
                        </a:rPr>
                        <a:t>No effect on</a:t>
                      </a:r>
                    </a:p>
                    <a:p>
                      <a:pPr algn="l"/>
                      <a:r>
                        <a:rPr lang="en-US" sz="1400" b="0" noProof="0">
                          <a:latin typeface="Arial" panose="020B0604020202020204" pitchFamily="34" charset="0"/>
                          <a:cs typeface="Arial" panose="020B0604020202020204" pitchFamily="34" charset="0"/>
                        </a:rPr>
                        <a:t>Substitutes for</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dirty="0">
                        <a:latin typeface="Arial" panose="020B0604020202020204" pitchFamily="34" charset="0"/>
                        <a:cs typeface="Arial" panose="020B0604020202020204" pitchFamily="34" charset="0"/>
                      </a:endParaRPr>
                    </a:p>
                    <a:p>
                      <a:pPr algn="l"/>
                      <a:r>
                        <a:rPr lang="en-US" sz="1400" b="0" noProof="0" dirty="0">
                          <a:latin typeface="Arial" panose="020B0604020202020204" pitchFamily="34" charset="0"/>
                          <a:cs typeface="Arial" panose="020B0604020202020204" pitchFamily="34" charset="0"/>
                        </a:rPr>
                        <a:t>Substitutes for</a:t>
                      </a:r>
                    </a:p>
                    <a:p>
                      <a:pPr algn="l"/>
                      <a:r>
                        <a:rPr lang="en-US" sz="1400" b="0" noProof="0" dirty="0">
                          <a:latin typeface="Arial" panose="020B0604020202020204" pitchFamily="34" charset="0"/>
                          <a:cs typeface="Arial" panose="020B0604020202020204" pitchFamily="34" charset="0"/>
                        </a:rPr>
                        <a:t>Substitutes for</a:t>
                      </a:r>
                    </a:p>
                    <a:p>
                      <a:pPr algn="l"/>
                      <a:r>
                        <a:rPr lang="en-US" sz="1400" b="0" noProof="0" dirty="0">
                          <a:latin typeface="Arial" panose="020B0604020202020204" pitchFamily="34" charset="0"/>
                          <a:cs typeface="Arial" panose="020B0604020202020204" pitchFamily="34" charset="0"/>
                        </a:rPr>
                        <a:t>Substitutes for</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42432613"/>
                  </a:ext>
                </a:extLst>
              </a:tr>
            </a:tbl>
          </a:graphicData>
        </a:graphic>
      </p:graphicFrame>
      <p:sp>
        <p:nvSpPr>
          <p:cNvPr id="5" name="Content Placeholder 4">
            <a:extLst>
              <a:ext uri="{FF2B5EF4-FFF2-40B4-BE49-F238E27FC236}">
                <a16:creationId xmlns:a16="http://schemas.microsoft.com/office/drawing/2014/main" id="{A49E7D1D-5803-4DC8-9632-2E90C5102118}"/>
              </a:ext>
            </a:extLst>
          </p:cNvPr>
          <p:cNvSpPr>
            <a:spLocks noGrp="1"/>
          </p:cNvSpPr>
          <p:nvPr>
            <p:ph sz="quarter" idx="14"/>
          </p:nvPr>
        </p:nvSpPr>
        <p:spPr>
          <a:xfrm>
            <a:off x="457200" y="5811977"/>
            <a:ext cx="8229600" cy="467239"/>
          </a:xfrm>
        </p:spPr>
        <p:txBody>
          <a:bodyPr wrap="square" tIns="18000" bIns="18000">
            <a:spAutoFit/>
          </a:bodyPr>
          <a:lstStyle/>
          <a:p>
            <a:pPr marL="0" indent="0">
              <a:buNone/>
            </a:pPr>
            <a:r>
              <a:rPr lang="en-US" sz="1400" i="1" dirty="0">
                <a:latin typeface="Arial" panose="020B0604020202020204" pitchFamily="34" charset="0"/>
                <a:cs typeface="Arial" panose="020B0604020202020204" pitchFamily="34" charset="0"/>
              </a:rPr>
              <a:t>Source:</a:t>
            </a:r>
            <a:r>
              <a:rPr lang="en-US" sz="1400" dirty="0">
                <a:latin typeface="Arial" panose="020B0604020202020204" pitchFamily="34" charset="0"/>
                <a:cs typeface="Arial" panose="020B0604020202020204" pitchFamily="34" charset="0"/>
              </a:rPr>
              <a:t> Based on K. B. Lowe and W. L. Gardner, “Ten Years of the Leadership Quarterly: Contributions and Challenges for the Future,” </a:t>
            </a:r>
            <a:r>
              <a:rPr lang="en-US" sz="1400" i="1" dirty="0">
                <a:latin typeface="Arial" panose="020B0604020202020204" pitchFamily="34" charset="0"/>
                <a:cs typeface="Arial" panose="020B0604020202020204" pitchFamily="34" charset="0"/>
              </a:rPr>
              <a:t>Leadership Quarterly</a:t>
            </a:r>
            <a:r>
              <a:rPr lang="en-US" sz="1400" dirty="0">
                <a:latin typeface="Arial" panose="020B0604020202020204" pitchFamily="34" charset="0"/>
                <a:cs typeface="Arial" panose="020B0604020202020204" pitchFamily="34" charset="0"/>
              </a:rPr>
              <a:t> 11, </a:t>
            </a:r>
            <a:r>
              <a:rPr lang="en-US" sz="1400" spc="-200" dirty="0">
                <a:latin typeface="Arial" panose="020B0604020202020204" pitchFamily="34" charset="0"/>
                <a:cs typeface="Arial" panose="020B0604020202020204" pitchFamily="34" charset="0"/>
              </a:rPr>
              <a:t>n </a:t>
            </a:r>
            <a:r>
              <a:rPr lang="en-US" sz="1400" dirty="0">
                <a:latin typeface="Arial" panose="020B0604020202020204" pitchFamily="34" charset="0"/>
                <a:cs typeface="Arial" panose="020B0604020202020204" pitchFamily="34" charset="0"/>
              </a:rPr>
              <a:t>o. 4 (2000): 459–514.</a:t>
            </a:r>
          </a:p>
        </p:txBody>
      </p:sp>
    </p:spTree>
    <p:extLst>
      <p:ext uri="{BB962C8B-B14F-4D97-AF65-F5344CB8AC3E}">
        <p14:creationId xmlns:p14="http://schemas.microsoft.com/office/powerpoint/2010/main" val="140609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(1 of 6)</a:t>
            </a:r>
          </a:p>
        </p:txBody>
      </p:sp>
      <p:sp>
        <p:nvSpPr>
          <p:cNvPr id="3" name="Content Placeholder 2"/>
          <p:cNvSpPr>
            <a:spLocks noGrp="1"/>
          </p:cNvSpPr>
          <p:nvPr>
            <p:ph idx="1"/>
          </p:nvPr>
        </p:nvSpPr>
        <p:spPr>
          <a:xfrm>
            <a:off x="457200" y="1600200"/>
            <a:ext cx="8229600" cy="2521647"/>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Leadership</a:t>
            </a:r>
            <a:r>
              <a:rPr lang="en-US" sz="2400" dirty="0">
                <a:latin typeface="Arial" panose="020B0604020202020204" pitchFamily="34" charset="0"/>
                <a:cs typeface="Arial" panose="020B0604020202020204" pitchFamily="34" charset="0"/>
              </a:rPr>
              <a:t> is the ability to influence a group toward the achievement of a vision or set of goals.</a:t>
            </a:r>
          </a:p>
          <a:p>
            <a:pPr marL="797814" lvl="1" indent="-342900">
              <a:defRPr/>
            </a:pPr>
            <a:r>
              <a:rPr lang="en-US" sz="2400" dirty="0">
                <a:latin typeface="Arial" panose="020B0604020202020204" pitchFamily="34" charset="0"/>
                <a:cs typeface="Arial" panose="020B0604020202020204" pitchFamily="34" charset="0"/>
              </a:rPr>
              <a:t>Not all leaders are managers, nor are all managers leaders.</a:t>
            </a:r>
          </a:p>
          <a:p>
            <a:pPr>
              <a:defRPr/>
            </a:pPr>
            <a:r>
              <a:rPr lang="en-US" sz="2400" dirty="0">
                <a:latin typeface="Arial" panose="020B0604020202020204" pitchFamily="34" charset="0"/>
                <a:cs typeface="Arial" panose="020B0604020202020204" pitchFamily="34" charset="0"/>
              </a:rPr>
              <a:t>Nonsanctioned leadership is often as important or more important than formal influence</a:t>
            </a:r>
            <a:r>
              <a:rPr lang="en-US" sz="2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31689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Challenges to Our Understanding of Leadership </a:t>
            </a:r>
            <a:r>
              <a:rPr lang="en-US" sz="2800" dirty="0">
                <a:latin typeface="+mj-lt"/>
              </a:rPr>
              <a:t>(3 of 5)</a:t>
            </a:r>
          </a:p>
        </p:txBody>
      </p:sp>
      <p:sp>
        <p:nvSpPr>
          <p:cNvPr id="3" name="Content Placeholder 2"/>
          <p:cNvSpPr>
            <a:spLocks noGrp="1"/>
          </p:cNvSpPr>
          <p:nvPr>
            <p:ph idx="1"/>
          </p:nvPr>
        </p:nvSpPr>
        <p:spPr>
          <a:xfrm>
            <a:off x="457200" y="1590102"/>
            <a:ext cx="8229600" cy="3531736"/>
          </a:xfrm>
        </p:spPr>
        <p:txBody>
          <a:bodyPr t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Leadership Opportunities</a:t>
            </a:r>
          </a:p>
          <a:p>
            <a:pPr marL="256032" indent="-256032">
              <a:buSzPct val="100000"/>
            </a:pPr>
            <a:r>
              <a:rPr lang="en-US" sz="2400" dirty="0">
                <a:latin typeface="Arial" panose="020B0604020202020204" pitchFamily="34" charset="0"/>
                <a:cs typeface="Arial" panose="020B0604020202020204" pitchFamily="34" charset="0"/>
              </a:rPr>
              <a:t>Identifying and Selecting Leaders</a:t>
            </a:r>
          </a:p>
          <a:p>
            <a:pPr marL="707073" lvl="1" indent="-256032">
              <a:buSzPct val="100000"/>
            </a:pPr>
            <a:r>
              <a:rPr lang="en-US" sz="2400" dirty="0">
                <a:latin typeface="Arial" panose="020B0604020202020204" pitchFamily="34" charset="0"/>
                <a:cs typeface="Arial" panose="020B0604020202020204" pitchFamily="34" charset="0"/>
              </a:rPr>
              <a:t>Identifying effective leaders:</a:t>
            </a:r>
          </a:p>
          <a:p>
            <a:pPr marL="1367028" lvl="2" indent="-342900">
              <a:buSzPct val="100000"/>
            </a:pPr>
            <a:r>
              <a:rPr lang="en-US" sz="2400" dirty="0">
                <a:latin typeface="Arial" panose="020B0604020202020204" pitchFamily="34" charset="0"/>
                <a:cs typeface="Arial" panose="020B0604020202020204" pitchFamily="34" charset="0"/>
              </a:rPr>
              <a:t>Review specific requirements for the position.</a:t>
            </a:r>
          </a:p>
          <a:p>
            <a:pPr marL="1367028" lvl="2" indent="-342900">
              <a:buSzPct val="100000"/>
            </a:pPr>
            <a:r>
              <a:rPr lang="en-US" sz="2400" dirty="0">
                <a:latin typeface="Arial" panose="020B0604020202020204" pitchFamily="34" charset="0"/>
                <a:cs typeface="Arial" panose="020B0604020202020204" pitchFamily="34" charset="0"/>
              </a:rPr>
              <a:t>Consider personality tests to identify leadership traits.</a:t>
            </a:r>
          </a:p>
          <a:p>
            <a:pPr marL="1367028" lvl="2" indent="-342900">
              <a:buSzPct val="100000"/>
            </a:pPr>
            <a:r>
              <a:rPr lang="en-US" sz="2400" dirty="0">
                <a:latin typeface="Arial" panose="020B0604020202020204" pitchFamily="34" charset="0"/>
                <a:cs typeface="Arial" panose="020B0604020202020204" pitchFamily="34" charset="0"/>
              </a:rPr>
              <a:t>Situation-specific experience is relevant.</a:t>
            </a:r>
          </a:p>
          <a:p>
            <a:pPr marL="800100" lvl="1" indent="-342900"/>
            <a:r>
              <a:rPr lang="en-US" sz="2400" dirty="0">
                <a:latin typeface="Arial" panose="020B0604020202020204" pitchFamily="34" charset="0"/>
                <a:cs typeface="Arial" panose="020B0604020202020204" pitchFamily="34" charset="0"/>
              </a:rPr>
              <a:t>Plan for a change in leadership.</a:t>
            </a:r>
          </a:p>
        </p:txBody>
      </p:sp>
    </p:spTree>
    <p:extLst>
      <p:ext uri="{BB962C8B-B14F-4D97-AF65-F5344CB8AC3E}">
        <p14:creationId xmlns:p14="http://schemas.microsoft.com/office/powerpoint/2010/main" val="361252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Challenges to Our Understanding of Leadership </a:t>
            </a:r>
            <a:r>
              <a:rPr lang="en-US" sz="2800" dirty="0">
                <a:latin typeface="+mj-lt"/>
              </a:rPr>
              <a:t>(4 of 5)</a:t>
            </a:r>
          </a:p>
        </p:txBody>
      </p:sp>
      <p:sp>
        <p:nvSpPr>
          <p:cNvPr id="3" name="Content Placeholder 2"/>
          <p:cNvSpPr>
            <a:spLocks noGrp="1"/>
          </p:cNvSpPr>
          <p:nvPr>
            <p:ph idx="1"/>
          </p:nvPr>
        </p:nvSpPr>
        <p:spPr>
          <a:xfrm>
            <a:off x="457200" y="1590102"/>
            <a:ext cx="8229600" cy="1280060"/>
          </a:xfrm>
        </p:spPr>
        <p:txBody>
          <a:bodyPr t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Training and Developing Leaders</a:t>
            </a:r>
          </a:p>
          <a:p>
            <a:pPr marL="738188" lvl="1" indent="-342900"/>
            <a:r>
              <a:rPr lang="en-US" sz="2400" dirty="0">
                <a:latin typeface="Arial" panose="020B0604020202020204" pitchFamily="34" charset="0"/>
                <a:cs typeface="Arial" panose="020B0604020202020204" pitchFamily="34" charset="0"/>
              </a:rPr>
              <a:t>What are our current staffing needs?</a:t>
            </a:r>
          </a:p>
          <a:p>
            <a:pPr marL="738188" lvl="1" indent="-342900"/>
            <a:r>
              <a:rPr lang="en-US" sz="2400" dirty="0">
                <a:latin typeface="Arial" panose="020B0604020202020204" pitchFamily="34" charset="0"/>
                <a:cs typeface="Arial" panose="020B0604020202020204" pitchFamily="34" charset="0"/>
              </a:rPr>
              <a:t>What is our current leadership talent pool like?</a:t>
            </a:r>
          </a:p>
        </p:txBody>
      </p:sp>
    </p:spTree>
    <p:extLst>
      <p:ext uri="{BB962C8B-B14F-4D97-AF65-F5344CB8AC3E}">
        <p14:creationId xmlns:p14="http://schemas.microsoft.com/office/powerpoint/2010/main" val="4263822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Challenges to Our Understanding of Leadership </a:t>
            </a:r>
            <a:r>
              <a:rPr lang="en-US" sz="2800" dirty="0"/>
              <a:t>(5 of 5)</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419225"/>
            <a:ext cx="8229600" cy="775015"/>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12.9</a:t>
            </a:r>
            <a:r>
              <a:rPr lang="en-US" sz="2400" dirty="0">
                <a:latin typeface="Arial" panose="020B0604020202020204" pitchFamily="34" charset="0"/>
                <a:cs typeface="Arial" panose="020B0604020202020204" pitchFamily="34" charset="0"/>
              </a:rPr>
              <a:t> Career and Psychological Functions of the Mentoring Relationship</a:t>
            </a:r>
          </a:p>
        </p:txBody>
      </p:sp>
      <p:graphicFrame>
        <p:nvGraphicFramePr>
          <p:cNvPr id="9" name="Table 4">
            <a:extLst>
              <a:ext uri="{FF2B5EF4-FFF2-40B4-BE49-F238E27FC236}">
                <a16:creationId xmlns:a16="http://schemas.microsoft.com/office/drawing/2014/main" id="{840CC0F1-A61C-4DE9-B0FA-F6DEB6B085B9}"/>
              </a:ext>
            </a:extLst>
          </p:cNvPr>
          <p:cNvGraphicFramePr>
            <a:graphicFrameLocks noGrp="1"/>
          </p:cNvGraphicFramePr>
          <p:nvPr>
            <p:extLst>
              <p:ext uri="{D42A27DB-BD31-4B8C-83A1-F6EECF244321}">
                <p14:modId xmlns:p14="http://schemas.microsoft.com/office/powerpoint/2010/main" val="2862167217"/>
              </p:ext>
            </p:extLst>
          </p:nvPr>
        </p:nvGraphicFramePr>
        <p:xfrm>
          <a:off x="457200" y="2316718"/>
          <a:ext cx="8229600" cy="3874156"/>
        </p:xfrm>
        <a:graphic>
          <a:graphicData uri="http://schemas.openxmlformats.org/drawingml/2006/table">
            <a:tbl>
              <a:tblPr firstRow="1" bandRow="1">
                <a:tableStyleId>{3B4B98B0-60AC-42C2-AFA5-B58CD77FA1E5}</a:tableStyleId>
              </a:tblPr>
              <a:tblGrid>
                <a:gridCol w="4419600">
                  <a:extLst>
                    <a:ext uri="{9D8B030D-6E8A-4147-A177-3AD203B41FA5}">
                      <a16:colId xmlns:a16="http://schemas.microsoft.com/office/drawing/2014/main" val="2551269694"/>
                    </a:ext>
                  </a:extLst>
                </a:gridCol>
                <a:gridCol w="3810000">
                  <a:extLst>
                    <a:ext uri="{9D8B030D-6E8A-4147-A177-3AD203B41FA5}">
                      <a16:colId xmlns:a16="http://schemas.microsoft.com/office/drawing/2014/main" val="3330411612"/>
                    </a:ext>
                  </a:extLst>
                </a:gridCol>
              </a:tblGrid>
              <a:tr h="421798">
                <a:tc>
                  <a:txBody>
                    <a:bodyPr/>
                    <a:lstStyle/>
                    <a:p>
                      <a:pPr algn="l"/>
                      <a:r>
                        <a:rPr lang="en-US" sz="1600" noProof="0">
                          <a:solidFill>
                            <a:schemeClr val="bg1"/>
                          </a:solidFill>
                          <a:latin typeface="Arial" panose="020B0604020202020204" pitchFamily="34" charset="0"/>
                          <a:cs typeface="Arial" panose="020B0604020202020204" pitchFamily="34" charset="0"/>
                        </a:rPr>
                        <a:t>Career Functions</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sz="1600" noProof="0">
                          <a:solidFill>
                            <a:schemeClr val="bg1"/>
                          </a:solidFill>
                          <a:latin typeface="Arial" panose="020B0604020202020204" pitchFamily="34" charset="0"/>
                          <a:cs typeface="Arial" panose="020B0604020202020204" pitchFamily="34" charset="0"/>
                        </a:rPr>
                        <a:t>Psychosocial Functions</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32625895"/>
                  </a:ext>
                </a:extLst>
              </a:tr>
              <a:tr h="2824084">
                <a:tc>
                  <a:txBody>
                    <a:bodyPr/>
                    <a:lstStyle/>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Lobbying to get the protégé challenging and visible assignments</a:t>
                      </a:r>
                    </a:p>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Coaching the protégé to help develop their skills and achieve work objectives</a:t>
                      </a:r>
                    </a:p>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Providing exposure to influential individuals within the organization</a:t>
                      </a:r>
                    </a:p>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Protecting the protégé from possible risks to their reputation</a:t>
                      </a:r>
                    </a:p>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Sponsoring the protégé by nominating them for potential advances or promotions</a:t>
                      </a:r>
                    </a:p>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Acting as a sounding board for ideas the protégé might be hesitant to share with a direct supervisor</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180000" indent="-180000" algn="l" defTabSz="914400" rtl="0" eaLnBrk="1" latinLnBrk="0" hangingPunct="1">
                        <a:buFont typeface="Arial" panose="020B0604020202020204" pitchFamily="34" charset="0"/>
                        <a:buChar char="•"/>
                      </a:pPr>
                      <a:r>
                        <a:rPr lang="en-US" sz="1600" b="0" kern="1200" noProof="0" dirty="0">
                          <a:solidFill>
                            <a:schemeClr val="tx1"/>
                          </a:solidFill>
                          <a:latin typeface="Arial" panose="020B0604020202020204" pitchFamily="34" charset="0"/>
                          <a:ea typeface="+mn-ea"/>
                          <a:cs typeface="Arial" panose="020B0604020202020204" pitchFamily="34" charset="0"/>
                        </a:rPr>
                        <a:t>Counseling the protégé to bolster their self-confidence</a:t>
                      </a:r>
                    </a:p>
                    <a:p>
                      <a:pPr marL="180000" indent="-180000" algn="l" defTabSz="914400" rtl="0" eaLnBrk="1" latinLnBrk="0" hangingPunct="1">
                        <a:buFont typeface="Arial" panose="020B0604020202020204" pitchFamily="34" charset="0"/>
                        <a:buChar char="•"/>
                      </a:pPr>
                      <a:r>
                        <a:rPr lang="en-US" sz="1600" b="0" kern="1200" noProof="0" dirty="0">
                          <a:solidFill>
                            <a:schemeClr val="tx1"/>
                          </a:solidFill>
                          <a:latin typeface="Arial" panose="020B0604020202020204" pitchFamily="34" charset="0"/>
                          <a:ea typeface="+mn-ea"/>
                          <a:cs typeface="Arial" panose="020B0604020202020204" pitchFamily="34" charset="0"/>
                        </a:rPr>
                        <a:t>Sharing personal experiences with the protégé</a:t>
                      </a:r>
                    </a:p>
                    <a:p>
                      <a:pPr marL="180000" indent="-180000" algn="l" defTabSz="914400" rtl="0" eaLnBrk="1" latinLnBrk="0" hangingPunct="1">
                        <a:buFont typeface="Arial" panose="020B0604020202020204" pitchFamily="34" charset="0"/>
                        <a:buChar char="•"/>
                      </a:pPr>
                      <a:r>
                        <a:rPr lang="en-US" sz="1600" b="0" kern="1200" noProof="0" dirty="0">
                          <a:solidFill>
                            <a:schemeClr val="tx1"/>
                          </a:solidFill>
                          <a:latin typeface="Arial" panose="020B0604020202020204" pitchFamily="34" charset="0"/>
                          <a:ea typeface="+mn-ea"/>
                          <a:cs typeface="Arial" panose="020B0604020202020204" pitchFamily="34" charset="0"/>
                        </a:rPr>
                        <a:t>Providing friendship and acceptance</a:t>
                      </a:r>
                    </a:p>
                    <a:p>
                      <a:pPr marL="180000" indent="-180000" algn="l" defTabSz="914400" rtl="0" eaLnBrk="1" latinLnBrk="0" hangingPunct="1">
                        <a:buFont typeface="Arial" panose="020B0604020202020204" pitchFamily="34" charset="0"/>
                        <a:buChar char="•"/>
                      </a:pPr>
                      <a:r>
                        <a:rPr lang="en-US" sz="1600" b="0" kern="1200" noProof="0" dirty="0">
                          <a:solidFill>
                            <a:schemeClr val="tx1"/>
                          </a:solidFill>
                          <a:latin typeface="Arial" panose="020B0604020202020204" pitchFamily="34" charset="0"/>
                          <a:ea typeface="+mn-ea"/>
                          <a:cs typeface="Arial" panose="020B0604020202020204" pitchFamily="34" charset="0"/>
                        </a:rPr>
                        <a:t>Acting as a role model</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55313237"/>
                  </a:ext>
                </a:extLst>
              </a:tr>
            </a:tbl>
          </a:graphicData>
        </a:graphic>
      </p:graphicFrame>
    </p:spTree>
    <p:extLst>
      <p:ext uri="{BB962C8B-B14F-4D97-AF65-F5344CB8AC3E}">
        <p14:creationId xmlns:p14="http://schemas.microsoft.com/office/powerpoint/2010/main" val="1911971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(1 of 7)</a:t>
            </a:r>
          </a:p>
        </p:txBody>
      </p:sp>
      <p:sp>
        <p:nvSpPr>
          <p:cNvPr id="4" name="Content Placeholder 3"/>
          <p:cNvSpPr>
            <a:spLocks noGrp="1"/>
          </p:cNvSpPr>
          <p:nvPr>
            <p:ph idx="1"/>
          </p:nvPr>
        </p:nvSpPr>
        <p:spPr>
          <a:xfrm>
            <a:off x="457200" y="1217875"/>
            <a:ext cx="8229600" cy="3183367"/>
          </a:xfrm>
        </p:spPr>
        <p:txBody>
          <a:bodyPr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Although extroverted people are more likely to be hired or promoted into leadership positions, extroversion does not necessarily predict more effective leadership. Instead, try to focus on how the person leads and their leadership skills. </a:t>
            </a:r>
          </a:p>
          <a:p>
            <a:pPr marL="256032" lvl="0" indent="-256032">
              <a:buSzPct val="100000"/>
            </a:pPr>
            <a:r>
              <a:rPr lang="en-US" sz="2400" dirty="0">
                <a:latin typeface="Arial" panose="020B0604020202020204" pitchFamily="34" charset="0"/>
                <a:cs typeface="Arial" panose="020B0604020202020204" pitchFamily="34" charset="0"/>
              </a:rPr>
              <a:t>As a leader, the worst thing that you can probably do is to do nothing. Although there may be times when inaction is necessary, it may spell disaster if it is your default style.</a:t>
            </a:r>
          </a:p>
        </p:txBody>
      </p:sp>
    </p:spTree>
    <p:extLst>
      <p:ext uri="{BB962C8B-B14F-4D97-AF65-F5344CB8AC3E}">
        <p14:creationId xmlns:p14="http://schemas.microsoft.com/office/powerpoint/2010/main" val="360070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(2 of 7)</a:t>
            </a:r>
          </a:p>
        </p:txBody>
      </p:sp>
      <p:sp>
        <p:nvSpPr>
          <p:cNvPr id="4" name="Content Placeholder 3"/>
          <p:cNvSpPr>
            <a:spLocks noGrp="1"/>
          </p:cNvSpPr>
          <p:nvPr>
            <p:ph idx="1"/>
          </p:nvPr>
        </p:nvSpPr>
        <p:spPr>
          <a:xfrm>
            <a:off x="457200" y="1004910"/>
            <a:ext cx="8229600" cy="4252890"/>
          </a:xfrm>
        </p:spPr>
        <p:txBody>
          <a:bodyPr tIns="18000" bIns="18000" anchor="ctr" anchorCtr="0">
            <a:spAutoFit/>
          </a:bodyPr>
          <a:lstStyle/>
          <a:p>
            <a:pPr lvl="0">
              <a:spcBef>
                <a:spcPts val="1200"/>
              </a:spcBef>
            </a:pPr>
            <a:r>
              <a:rPr lang="en-US" sz="2400" dirty="0">
                <a:latin typeface="Arial" panose="020B0604020202020204" pitchFamily="34" charset="0"/>
                <a:cs typeface="Arial" panose="020B0604020202020204" pitchFamily="34" charset="0"/>
              </a:rPr>
              <a:t>When it comes to leadership, there may very well be no one-size-fits-all approach. When deciding how to act as a leader, consider the situation and context first (e.g., the culture, the climate, the follower base) and decide which approach may be most appropriate. Moreover, consider the outcomes and side effects of the approaches you choose and work pre-emptively to address them.</a:t>
            </a:r>
          </a:p>
          <a:p>
            <a:pPr lvl="0">
              <a:spcBef>
                <a:spcPts val="1200"/>
              </a:spcBef>
            </a:pPr>
            <a:r>
              <a:rPr lang="en-US" sz="2400" dirty="0">
                <a:latin typeface="Arial" panose="020B0604020202020204" pitchFamily="34" charset="0"/>
                <a:cs typeface="Arial" panose="020B0604020202020204" pitchFamily="34" charset="0"/>
              </a:rPr>
              <a:t>Out of all the behavior leaders engage in, two are the most important: initiating structure and consideration. Depending upon the situation, leadership problems require some degree of both to be solved.</a:t>
            </a:r>
          </a:p>
        </p:txBody>
      </p:sp>
    </p:spTree>
    <p:extLst>
      <p:ext uri="{BB962C8B-B14F-4D97-AF65-F5344CB8AC3E}">
        <p14:creationId xmlns:p14="http://schemas.microsoft.com/office/powerpoint/2010/main" val="67916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(3 of 7)</a:t>
            </a:r>
          </a:p>
        </p:txBody>
      </p:sp>
      <p:sp>
        <p:nvSpPr>
          <p:cNvPr id="4" name="Content Placeholder 3"/>
          <p:cNvSpPr>
            <a:spLocks noGrp="1"/>
          </p:cNvSpPr>
          <p:nvPr>
            <p:ph idx="1"/>
          </p:nvPr>
        </p:nvSpPr>
        <p:spPr>
          <a:xfrm>
            <a:off x="457200" y="874357"/>
            <a:ext cx="8229600" cy="5145443"/>
          </a:xfrm>
        </p:spPr>
        <p:txBody>
          <a:bodyPr tIns="18000" bIns="18000" anchor="ctr" anchorCtr="0">
            <a:spAutoFit/>
          </a:bodyPr>
          <a:lstStyle/>
          <a:p>
            <a:pPr lvl="0">
              <a:spcBef>
                <a:spcPts val="1200"/>
              </a:spcBef>
            </a:pPr>
            <a:r>
              <a:rPr lang="en-US" sz="2400" dirty="0">
                <a:latin typeface="Arial" panose="020B0604020202020204" pitchFamily="34" charset="0"/>
                <a:cs typeface="Arial" panose="020B0604020202020204" pitchFamily="34" charset="0"/>
              </a:rPr>
              <a:t>Leadership should be built on a solid foundation of managerial and transactional leadership, which sets the structure for the goals to be accomplished to realize the vision. </a:t>
            </a:r>
          </a:p>
          <a:p>
            <a:pPr lvl="0">
              <a:spcBef>
                <a:spcPts val="1200"/>
              </a:spcBef>
            </a:pPr>
            <a:r>
              <a:rPr lang="en-US" sz="2400" dirty="0">
                <a:latin typeface="Arial" panose="020B0604020202020204" pitchFamily="34" charset="0"/>
                <a:cs typeface="Arial" panose="020B0604020202020204" pitchFamily="34" charset="0"/>
              </a:rPr>
              <a:t>Charismatic and transformational leadership can be practical tools for inspiring and motivating followers to do great things and build high-quality relationships with followers. However, they can also be used for unethical purposes, which should be avoided. </a:t>
            </a:r>
          </a:p>
          <a:p>
            <a:pPr lvl="0">
              <a:spcBef>
                <a:spcPts val="1200"/>
              </a:spcBef>
            </a:pPr>
            <a:r>
              <a:rPr lang="en-US" sz="2400" dirty="0">
                <a:latin typeface="Arial" panose="020B0604020202020204" pitchFamily="34" charset="0"/>
                <a:cs typeface="Arial" panose="020B0604020202020204" pitchFamily="34" charset="0"/>
              </a:rPr>
              <a:t>Understand the ethical context and issues surrounding the leadership problems you are charged with addressing. Strive to act authentically, ethically, and in a way that serves your followers.</a:t>
            </a:r>
          </a:p>
        </p:txBody>
      </p:sp>
    </p:spTree>
    <p:extLst>
      <p:ext uri="{BB962C8B-B14F-4D97-AF65-F5344CB8AC3E}">
        <p14:creationId xmlns:p14="http://schemas.microsoft.com/office/powerpoint/2010/main" val="1777015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(4 of 7)</a:t>
            </a:r>
          </a:p>
        </p:txBody>
      </p:sp>
      <p:sp>
        <p:nvSpPr>
          <p:cNvPr id="4" name="Content Placeholder 3"/>
          <p:cNvSpPr>
            <a:spLocks noGrp="1"/>
          </p:cNvSpPr>
          <p:nvPr>
            <p:ph idx="1"/>
          </p:nvPr>
        </p:nvSpPr>
        <p:spPr>
          <a:xfrm>
            <a:off x="457200" y="914400"/>
            <a:ext cx="8229600" cy="4622222"/>
          </a:xfrm>
        </p:spPr>
        <p:txBody>
          <a:bodyPr tIns="18000" bIns="18000" anchor="ctr" anchorCtr="0">
            <a:spAutoFit/>
          </a:bodyPr>
          <a:lstStyle/>
          <a:p>
            <a:pPr lvl="0">
              <a:spcBef>
                <a:spcPts val="1200"/>
              </a:spcBef>
            </a:pPr>
            <a:r>
              <a:rPr lang="en-US" sz="2400" dirty="0">
                <a:latin typeface="Arial" panose="020B0604020202020204" pitchFamily="34" charset="0"/>
                <a:cs typeface="Arial" panose="020B0604020202020204" pitchFamily="34" charset="0"/>
              </a:rPr>
              <a:t>Understand the negative consequences of destructive and abusive leadership. Regulate your emotions and your actions to avoid this type of behavior. If you do act abusively, own up to your misbehavior and work with the victim constructively to move forward and ensure that it does not happen again. </a:t>
            </a:r>
          </a:p>
          <a:p>
            <a:pPr lvl="0">
              <a:spcBef>
                <a:spcPts val="1200"/>
              </a:spcBef>
            </a:pPr>
            <a:r>
              <a:rPr lang="en-US" sz="2400" dirty="0">
                <a:latin typeface="Arial" panose="020B0604020202020204" pitchFamily="34" charset="0"/>
                <a:cs typeface="Arial" panose="020B0604020202020204" pitchFamily="34" charset="0"/>
              </a:rPr>
              <a:t>When establishing relationships with followers, try not to “play favorites.” Although it may not be possible to develop high-quality exchange relationships with all your followers, try to treat everyone fairly and supportively, and base any recognition and resources given out on performance and skill, not friendship or how much you like them.</a:t>
            </a:r>
          </a:p>
        </p:txBody>
      </p:sp>
    </p:spTree>
    <p:extLst>
      <p:ext uri="{BB962C8B-B14F-4D97-AF65-F5344CB8AC3E}">
        <p14:creationId xmlns:p14="http://schemas.microsoft.com/office/powerpoint/2010/main" val="1723449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(5 of 7)</a:t>
            </a:r>
          </a:p>
        </p:txBody>
      </p:sp>
      <p:sp>
        <p:nvSpPr>
          <p:cNvPr id="4" name="Content Placeholder 3"/>
          <p:cNvSpPr>
            <a:spLocks noGrp="1"/>
          </p:cNvSpPr>
          <p:nvPr>
            <p:ph idx="1"/>
          </p:nvPr>
        </p:nvSpPr>
        <p:spPr>
          <a:xfrm>
            <a:off x="457200" y="990600"/>
            <a:ext cx="8229600" cy="2991007"/>
          </a:xfrm>
        </p:spPr>
        <p:txBody>
          <a:bodyPr tIns="18000" bIns="18000" anchor="ctr" anchorCtr="0">
            <a:spAutoFit/>
          </a:bodyPr>
          <a:lstStyle/>
          <a:p>
            <a:pPr>
              <a:spcBef>
                <a:spcPts val="1200"/>
              </a:spcBef>
            </a:pPr>
            <a:r>
              <a:rPr lang="en-US" sz="2400" dirty="0">
                <a:latin typeface="Arial" panose="020B0604020202020204" pitchFamily="34" charset="0"/>
                <a:cs typeface="Arial" panose="020B0604020202020204" pitchFamily="34" charset="0"/>
              </a:rPr>
              <a:t>Trust is a critical component of the leader–follower relationship. Not only is it important to feel trusted by your followers (and to know that they trust you), but it is also vital for your followers to know that you trust them. Work toward building trust over time, and when trust is broken, quickly own up to it. Also, know that trust is challenging to rebuild after an ethical violation (e.g., deception) and may never fully recover. </a:t>
            </a:r>
          </a:p>
        </p:txBody>
      </p:sp>
    </p:spTree>
    <p:extLst>
      <p:ext uri="{BB962C8B-B14F-4D97-AF65-F5344CB8AC3E}">
        <p14:creationId xmlns:p14="http://schemas.microsoft.com/office/powerpoint/2010/main" val="2402461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(6 of 7)</a:t>
            </a:r>
          </a:p>
        </p:txBody>
      </p:sp>
      <p:sp>
        <p:nvSpPr>
          <p:cNvPr id="4" name="Content Placeholder 3"/>
          <p:cNvSpPr>
            <a:spLocks noGrp="1"/>
          </p:cNvSpPr>
          <p:nvPr>
            <p:ph idx="1"/>
          </p:nvPr>
        </p:nvSpPr>
        <p:spPr>
          <a:xfrm>
            <a:off x="457200" y="1175266"/>
            <a:ext cx="8229600" cy="2621675"/>
          </a:xfrm>
        </p:spPr>
        <p:txBody>
          <a:bodyPr tIns="18000" bIns="18000" anchor="ctr" anchorCtr="0">
            <a:spAutoFit/>
          </a:bodyPr>
          <a:lstStyle/>
          <a:p>
            <a:pPr>
              <a:spcBef>
                <a:spcPts val="1200"/>
              </a:spcBef>
            </a:pPr>
            <a:r>
              <a:rPr lang="en-US" sz="2400" dirty="0">
                <a:latin typeface="Arial" panose="020B0604020202020204" pitchFamily="34" charset="0"/>
                <a:cs typeface="Arial" panose="020B0604020202020204" pitchFamily="34" charset="0"/>
              </a:rPr>
              <a:t>Certain aspects of the organization (e.g., its culture, climate, structure) can sometimes neutralize the effects of leadership. Moreover, other aspects of the organization may “fill in” or “substitute” for the absence of leadership. Try to recognize if this is happening and get a sense of the effect that it is having. There could be a missed opportunity to improve processes by enhancing leadership.</a:t>
            </a:r>
          </a:p>
        </p:txBody>
      </p:sp>
    </p:spTree>
    <p:extLst>
      <p:ext uri="{BB962C8B-B14F-4D97-AF65-F5344CB8AC3E}">
        <p14:creationId xmlns:p14="http://schemas.microsoft.com/office/powerpoint/2010/main" val="3052834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(7 of 7)</a:t>
            </a:r>
          </a:p>
        </p:txBody>
      </p:sp>
      <p:sp>
        <p:nvSpPr>
          <p:cNvPr id="4" name="Content Placeholder 3"/>
          <p:cNvSpPr>
            <a:spLocks noGrp="1"/>
          </p:cNvSpPr>
          <p:nvPr>
            <p:ph idx="1"/>
          </p:nvPr>
        </p:nvSpPr>
        <p:spPr>
          <a:xfrm>
            <a:off x="457200" y="928710"/>
            <a:ext cx="8229600" cy="4252890"/>
          </a:xfrm>
        </p:spPr>
        <p:txBody>
          <a:bodyPr tIns="18000" bIns="18000" anchor="ctr" anchorCtr="0">
            <a:spAutoFit/>
          </a:bodyPr>
          <a:lstStyle/>
          <a:p>
            <a:pPr>
              <a:spcBef>
                <a:spcPts val="1200"/>
              </a:spcBef>
            </a:pPr>
            <a:r>
              <a:rPr lang="en-US" sz="2400" dirty="0">
                <a:latin typeface="Arial" panose="020B0604020202020204" pitchFamily="34" charset="0"/>
                <a:cs typeface="Arial" panose="020B0604020202020204" pitchFamily="34" charset="0"/>
              </a:rPr>
              <a:t>Many contend that leadership is all about perception. People can behave in ways that make them “appear” like leaders. Otherwise, influential people may be passed up for a leadership position or promotion because they do not “come off” as leaders. Try to be mindful of your own leadership biases and use objective criteria as much as possible when making decisions, especially those involving identifying leaders. </a:t>
            </a:r>
          </a:p>
          <a:p>
            <a:pPr>
              <a:spcBef>
                <a:spcPts val="1200"/>
              </a:spcBef>
            </a:pPr>
            <a:r>
              <a:rPr lang="en-US" sz="2400" dirty="0">
                <a:latin typeface="Arial" panose="020B0604020202020204" pitchFamily="34" charset="0"/>
                <a:cs typeface="Arial" panose="020B0604020202020204" pitchFamily="34" charset="0"/>
              </a:rPr>
              <a:t>Consider evidence-based leadership selection, training and development, and mentoring programs to leverage the power of leadership in your organization.</a:t>
            </a:r>
          </a:p>
        </p:txBody>
      </p:sp>
    </p:spTree>
    <p:extLst>
      <p:ext uri="{BB962C8B-B14F-4D97-AF65-F5344CB8AC3E}">
        <p14:creationId xmlns:p14="http://schemas.microsoft.com/office/powerpoint/2010/main" val="145172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(2 of 6)</a:t>
            </a:r>
          </a:p>
        </p:txBody>
      </p:sp>
      <p:sp>
        <p:nvSpPr>
          <p:cNvPr id="3" name="Content Placeholder 2"/>
          <p:cNvSpPr>
            <a:spLocks noGrp="1"/>
          </p:cNvSpPr>
          <p:nvPr>
            <p:ph idx="1"/>
          </p:nvPr>
        </p:nvSpPr>
        <p:spPr>
          <a:xfrm>
            <a:off x="457200" y="1589964"/>
            <a:ext cx="8229600" cy="2329287"/>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Trait theories of leadership </a:t>
            </a:r>
            <a:r>
              <a:rPr lang="en-US" sz="2400" dirty="0">
                <a:latin typeface="Arial" panose="020B0604020202020204" pitchFamily="34" charset="0"/>
                <a:cs typeface="Arial" panose="020B0604020202020204" pitchFamily="34" charset="0"/>
              </a:rPr>
              <a:t>focus on personal qualities and characteristics.</a:t>
            </a:r>
          </a:p>
          <a:p>
            <a:pPr marL="797814" lvl="1" indent="-342900">
              <a:defRPr/>
            </a:pPr>
            <a:r>
              <a:rPr lang="en-US" sz="2400" dirty="0">
                <a:latin typeface="Arial" panose="020B0604020202020204" pitchFamily="34" charset="0"/>
                <a:cs typeface="Arial" panose="020B0604020202020204" pitchFamily="34" charset="0"/>
              </a:rPr>
              <a:t>The search for personality, social, physical, or intellectual attributes that differentiate leaders from </a:t>
            </a:r>
            <a:r>
              <a:rPr lang="en-US" sz="2400" dirty="0" err="1">
                <a:latin typeface="Arial" panose="020B0604020202020204" pitchFamily="34" charset="0"/>
                <a:cs typeface="Arial" panose="020B0604020202020204" pitchFamily="34" charset="0"/>
              </a:rPr>
              <a:t>nonleaders</a:t>
            </a:r>
            <a:r>
              <a:rPr lang="en-US" sz="2400" dirty="0">
                <a:latin typeface="Arial" panose="020B0604020202020204" pitchFamily="34" charset="0"/>
                <a:cs typeface="Arial" panose="020B0604020202020204" pitchFamily="34" charset="0"/>
              </a:rPr>
              <a:t> goes back to the earliest stages of leadership research.</a:t>
            </a:r>
          </a:p>
        </p:txBody>
      </p:sp>
    </p:spTree>
    <p:extLst>
      <p:ext uri="{BB962C8B-B14F-4D97-AF65-F5344CB8AC3E}">
        <p14:creationId xmlns:p14="http://schemas.microsoft.com/office/powerpoint/2010/main" val="1105550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Discussion Questions</a:t>
            </a:r>
            <a:endParaRPr lang="en-US" b="0" dirty="0">
              <a:latin typeface="+mj-lt"/>
            </a:endParaRPr>
          </a:p>
        </p:txBody>
      </p:sp>
      <p:sp>
        <p:nvSpPr>
          <p:cNvPr id="3" name="Content Placeholder 2"/>
          <p:cNvSpPr>
            <a:spLocks noGrp="1"/>
          </p:cNvSpPr>
          <p:nvPr>
            <p:ph idx="1"/>
          </p:nvPr>
        </p:nvSpPr>
        <p:spPr>
          <a:xfrm>
            <a:off x="485224" y="914400"/>
            <a:ext cx="8201576" cy="5029200"/>
          </a:xfrm>
        </p:spPr>
        <p:txBody>
          <a:bodyPr wrap="square" tIns="18000" bIns="18000" anchor="ctr" anchorCtr="0">
            <a:spAutoFit/>
          </a:bodyPr>
          <a:lstStyle/>
          <a:p>
            <a:pPr>
              <a:spcBef>
                <a:spcPts val="1200"/>
              </a:spcBef>
            </a:pPr>
            <a:r>
              <a:rPr lang="en-US" sz="2400" dirty="0">
                <a:latin typeface="Arial" panose="020B0604020202020204" pitchFamily="34" charset="0"/>
                <a:cs typeface="Arial" panose="020B0604020202020204" pitchFamily="34" charset="0"/>
              </a:rPr>
              <a:t>Compare and contrast the leadership styles of two well-known individuals, for example the President of the United States and Elon Musk, head of Tesla. How are the leadership styles of the two individuals different? Which leadership traits are most important to the individuals’ success? Explain.</a:t>
            </a:r>
          </a:p>
          <a:p>
            <a:pPr>
              <a:spcBef>
                <a:spcPts val="1200"/>
              </a:spcBef>
            </a:pPr>
            <a:r>
              <a:rPr lang="en-US" sz="2400" dirty="0">
                <a:latin typeface="Arial" panose="020B0604020202020204" pitchFamily="34" charset="0"/>
                <a:cs typeface="Arial" panose="020B0604020202020204" pitchFamily="34" charset="0"/>
              </a:rPr>
              <a:t>Which leadership traits are most important for an individual in the police force? Now compare your response to the traits that are important for the individual leading the organizing committee for the upcoming Olympic games. Where are there similarities and where are there differences? What does your response tell you about leadership in the workplace? </a:t>
            </a:r>
          </a:p>
        </p:txBody>
      </p:sp>
    </p:spTree>
    <p:extLst>
      <p:ext uri="{BB962C8B-B14F-4D97-AF65-F5344CB8AC3E}">
        <p14:creationId xmlns:p14="http://schemas.microsoft.com/office/powerpoint/2010/main" val="527154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(3 of 6)</a:t>
            </a:r>
          </a:p>
        </p:txBody>
      </p:sp>
      <p:sp>
        <p:nvSpPr>
          <p:cNvPr id="3" name="Content Placeholder 2"/>
          <p:cNvSpPr>
            <a:spLocks noGrp="1"/>
          </p:cNvSpPr>
          <p:nvPr>
            <p:ph idx="1"/>
          </p:nvPr>
        </p:nvSpPr>
        <p:spPr>
          <a:xfrm>
            <a:off x="457200" y="1589358"/>
            <a:ext cx="8229600" cy="2675536"/>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Personality Traits and Leadership</a:t>
            </a:r>
          </a:p>
          <a:p>
            <a:r>
              <a:rPr lang="en-US" sz="2400" dirty="0">
                <a:latin typeface="Arial" panose="020B0604020202020204" pitchFamily="34" charset="0"/>
                <a:cs typeface="Arial" panose="020B0604020202020204" pitchFamily="34" charset="0"/>
              </a:rPr>
              <a:t>Good leaders:</a:t>
            </a:r>
          </a:p>
          <a:p>
            <a:pPr marL="797814" lvl="1" indent="-342900"/>
            <a:r>
              <a:rPr lang="en-US" sz="2400" dirty="0">
                <a:latin typeface="Arial" panose="020B0604020202020204" pitchFamily="34" charset="0"/>
                <a:cs typeface="Arial" panose="020B0604020202020204" pitchFamily="34" charset="0"/>
              </a:rPr>
              <a:t>Are able to assert themselves (extroverted).</a:t>
            </a:r>
          </a:p>
          <a:p>
            <a:pPr marL="797814" lvl="1" indent="-342900"/>
            <a:r>
              <a:rPr lang="en-US" sz="2400" dirty="0">
                <a:latin typeface="Arial" panose="020B0604020202020204" pitchFamily="34" charset="0"/>
                <a:cs typeface="Arial" panose="020B0604020202020204" pitchFamily="34" charset="0"/>
              </a:rPr>
              <a:t>Are disciplined and able to keep commitments they make (conscientious).</a:t>
            </a:r>
          </a:p>
          <a:p>
            <a:pPr marL="797814" lvl="1" indent="-342900"/>
            <a:r>
              <a:rPr lang="en-US" sz="2400" dirty="0">
                <a:latin typeface="Arial" panose="020B0604020202020204" pitchFamily="34" charset="0"/>
                <a:cs typeface="Arial" panose="020B0604020202020204" pitchFamily="34" charset="0"/>
              </a:rPr>
              <a:t>Are creative and flexible.</a:t>
            </a:r>
          </a:p>
        </p:txBody>
      </p:sp>
    </p:spTree>
    <p:extLst>
      <p:ext uri="{BB962C8B-B14F-4D97-AF65-F5344CB8AC3E}">
        <p14:creationId xmlns:p14="http://schemas.microsoft.com/office/powerpoint/2010/main" val="427530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(4 of 6)</a:t>
            </a:r>
          </a:p>
        </p:txBody>
      </p:sp>
      <p:sp>
        <p:nvSpPr>
          <p:cNvPr id="3" name="Content Placeholder 2"/>
          <p:cNvSpPr>
            <a:spLocks noGrp="1"/>
          </p:cNvSpPr>
          <p:nvPr>
            <p:ph idx="1"/>
          </p:nvPr>
        </p:nvSpPr>
        <p:spPr>
          <a:xfrm>
            <a:off x="457200" y="1577355"/>
            <a:ext cx="8229600" cy="3898947"/>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Big Five Traits</a:t>
            </a:r>
          </a:p>
          <a:p>
            <a:pPr marL="793941" lvl="1" indent="-342900">
              <a:buSzPct val="100000"/>
            </a:pPr>
            <a:r>
              <a:rPr lang="en-US" sz="2400" dirty="0">
                <a:latin typeface="Arial" panose="020B0604020202020204" pitchFamily="34" charset="0"/>
                <a:cs typeface="Arial" panose="020B0604020202020204" pitchFamily="34" charset="0"/>
              </a:rPr>
              <a:t>Extraversion to be the strongest predictor of motivation to lead and leader emergence. </a:t>
            </a:r>
          </a:p>
          <a:p>
            <a:pPr marL="793941" lvl="1" indent="-342900">
              <a:buSzPct val="100000"/>
            </a:pPr>
            <a:r>
              <a:rPr lang="en-US" sz="2400" dirty="0">
                <a:latin typeface="Arial" panose="020B0604020202020204" pitchFamily="34" charset="0"/>
                <a:cs typeface="Arial" panose="020B0604020202020204" pitchFamily="34" charset="0"/>
              </a:rPr>
              <a:t>Unlike agreeableness and emotional stability, conscientiousness and openness to experience also showed strong relationships to leadership, though not quite as strong as extraversion.</a:t>
            </a:r>
          </a:p>
          <a:p>
            <a:r>
              <a:rPr lang="en-US" sz="2400" b="1" dirty="0">
                <a:latin typeface="Arial" panose="020B0604020202020204" pitchFamily="34" charset="0"/>
                <a:cs typeface="Arial" panose="020B0604020202020204" pitchFamily="34" charset="0"/>
              </a:rPr>
              <a:t>Proactive Personality Traits</a:t>
            </a:r>
          </a:p>
          <a:p>
            <a:r>
              <a:rPr lang="en-US" sz="2400" b="1" dirty="0">
                <a:latin typeface="Arial" panose="020B0604020202020204" pitchFamily="34" charset="0"/>
                <a:cs typeface="Arial" panose="020B0604020202020204" pitchFamily="34" charset="0"/>
              </a:rPr>
              <a:t>Dark Triad Traits</a:t>
            </a:r>
          </a:p>
        </p:txBody>
      </p:sp>
    </p:spTree>
    <p:extLst>
      <p:ext uri="{BB962C8B-B14F-4D97-AF65-F5344CB8AC3E}">
        <p14:creationId xmlns:p14="http://schemas.microsoft.com/office/powerpoint/2010/main" val="411054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(5 of 6)</a:t>
            </a:r>
          </a:p>
        </p:txBody>
      </p:sp>
      <p:sp>
        <p:nvSpPr>
          <p:cNvPr id="3" name="Content Placeholder 2"/>
          <p:cNvSpPr>
            <a:spLocks noGrp="1"/>
          </p:cNvSpPr>
          <p:nvPr>
            <p:ph idx="1"/>
          </p:nvPr>
        </p:nvSpPr>
        <p:spPr>
          <a:xfrm>
            <a:off x="457200" y="1587345"/>
            <a:ext cx="8229600" cy="3083340"/>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Emotional Intelligence and Leadership</a:t>
            </a:r>
          </a:p>
          <a:p>
            <a:r>
              <a:rPr lang="en-US" sz="2400" dirty="0">
                <a:latin typeface="Arial" panose="020B0604020202020204" pitchFamily="34" charset="0"/>
                <a:cs typeface="Arial" panose="020B0604020202020204" pitchFamily="34" charset="0"/>
              </a:rPr>
              <a:t>Another trait that may indicate effective leadership is emotional intelligence (</a:t>
            </a:r>
            <a:r>
              <a:rPr lang="en-US" sz="2400" spc="-300" dirty="0">
                <a:latin typeface="Arial" panose="020B0604020202020204" pitchFamily="34" charset="0"/>
                <a:cs typeface="Arial" panose="020B0604020202020204" pitchFamily="34" charset="0"/>
              </a:rPr>
              <a:t>E </a:t>
            </a:r>
            <a:r>
              <a:rPr lang="en-US" sz="2400" dirty="0">
                <a:latin typeface="Arial" panose="020B0604020202020204" pitchFamily="34" charset="0"/>
                <a:cs typeface="Arial" panose="020B0604020202020204" pitchFamily="34" charset="0"/>
              </a:rPr>
              <a:t>I).</a:t>
            </a:r>
          </a:p>
          <a:p>
            <a:pPr marL="725487" lvl="1" indent="-342900"/>
            <a:r>
              <a:rPr lang="en-US" sz="2400" dirty="0">
                <a:latin typeface="Arial" panose="020B0604020202020204" pitchFamily="34" charset="0"/>
                <a:cs typeface="Arial" panose="020B0604020202020204" pitchFamily="34" charset="0"/>
              </a:rPr>
              <a:t>A core component of </a:t>
            </a:r>
            <a:r>
              <a:rPr lang="en-US" sz="2400" kern="0" spc="-300" dirty="0">
                <a:latin typeface="Arial" panose="020B0604020202020204" pitchFamily="34" charset="0"/>
                <a:cs typeface="Arial" panose="020B0604020202020204" pitchFamily="34" charset="0"/>
              </a:rPr>
              <a:t>E </a:t>
            </a:r>
            <a:r>
              <a:rPr lang="en-US" sz="2400" dirty="0">
                <a:latin typeface="Arial" panose="020B0604020202020204" pitchFamily="34" charset="0"/>
                <a:cs typeface="Arial" panose="020B0604020202020204" pitchFamily="34" charset="0"/>
              </a:rPr>
              <a:t>I is empathy.</a:t>
            </a:r>
          </a:p>
          <a:p>
            <a:r>
              <a:rPr lang="en-US" sz="2400" dirty="0">
                <a:latin typeface="Arial" panose="020B0604020202020204" pitchFamily="34" charset="0"/>
                <a:cs typeface="Arial" panose="020B0604020202020204" pitchFamily="34" charset="0"/>
              </a:rPr>
              <a:t>People high in </a:t>
            </a:r>
            <a:r>
              <a:rPr lang="en-US" sz="2400" spc="-300" dirty="0">
                <a:latin typeface="Arial" panose="020B0604020202020204" pitchFamily="34" charset="0"/>
                <a:cs typeface="Arial" panose="020B0604020202020204" pitchFamily="34" charset="0"/>
              </a:rPr>
              <a:t>E </a:t>
            </a:r>
            <a:r>
              <a:rPr lang="en-US" sz="2400" dirty="0">
                <a:latin typeface="Arial" panose="020B0604020202020204" pitchFamily="34" charset="0"/>
                <a:cs typeface="Arial" panose="020B0604020202020204" pitchFamily="34" charset="0"/>
              </a:rPr>
              <a:t>I are more likely to emerge as leaders, even after taking cognitive ability and personality into account.</a:t>
            </a:r>
          </a:p>
        </p:txBody>
      </p:sp>
    </p:spTree>
    <p:extLst>
      <p:ext uri="{BB962C8B-B14F-4D97-AF65-F5344CB8AC3E}">
        <p14:creationId xmlns:p14="http://schemas.microsoft.com/office/powerpoint/2010/main" val="387578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(6 of 6)</a:t>
            </a:r>
          </a:p>
        </p:txBody>
      </p:sp>
      <p:sp>
        <p:nvSpPr>
          <p:cNvPr id="3" name="Content Placeholder 2"/>
          <p:cNvSpPr>
            <a:spLocks noGrp="1"/>
          </p:cNvSpPr>
          <p:nvPr>
            <p:ph idx="1"/>
          </p:nvPr>
        </p:nvSpPr>
        <p:spPr>
          <a:xfrm>
            <a:off x="457200" y="1600200"/>
            <a:ext cx="8229600" cy="2036899"/>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Two conclusions:</a:t>
            </a:r>
          </a:p>
          <a:p>
            <a:pPr marL="797814" lvl="1" indent="-342900"/>
            <a:r>
              <a:rPr lang="en-US" sz="2400" dirty="0">
                <a:latin typeface="Arial" panose="020B0604020202020204" pitchFamily="34" charset="0"/>
                <a:cs typeface="Arial" panose="020B0604020202020204" pitchFamily="34" charset="0"/>
              </a:rPr>
              <a:t>Traits can predict leadership.</a:t>
            </a:r>
          </a:p>
          <a:p>
            <a:pPr marL="797814" lvl="1" indent="-342900"/>
            <a:r>
              <a:rPr lang="en-US" sz="2400" dirty="0">
                <a:latin typeface="Arial" panose="020B0604020202020204" pitchFamily="34" charset="0"/>
                <a:cs typeface="Arial" panose="020B0604020202020204" pitchFamily="34" charset="0"/>
              </a:rPr>
              <a:t>Traits do a better job predicting the emergence of leaders than they do at distinguishing between effective and ineffective leaders.</a:t>
            </a:r>
          </a:p>
        </p:txBody>
      </p:sp>
    </p:spTree>
    <p:extLst>
      <p:ext uri="{BB962C8B-B14F-4D97-AF65-F5344CB8AC3E}">
        <p14:creationId xmlns:p14="http://schemas.microsoft.com/office/powerpoint/2010/main" val="2669135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8936</TotalTime>
  <Words>9185</Words>
  <Application>Microsoft Office PowerPoint</Application>
  <PresentationFormat>On-screen Show (4:3)</PresentationFormat>
  <Paragraphs>523</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Times New Roman</vt:lpstr>
      <vt:lpstr>Verdana</vt:lpstr>
      <vt:lpstr>Wingdings</vt:lpstr>
      <vt:lpstr>508 Lecture</vt:lpstr>
      <vt:lpstr>Organizational Behavior</vt:lpstr>
      <vt:lpstr>Learning Objectives (1 of 2)</vt:lpstr>
      <vt:lpstr>Learning Objectives (2 of 2)</vt:lpstr>
      <vt:lpstr>Summarize the Conclusions of Trait Theories of Leadership (1 of 6)</vt:lpstr>
      <vt:lpstr>Summarize the Conclusions of Trait Theories of Leadership (2 of 6)</vt:lpstr>
      <vt:lpstr>Summarize the Conclusions of Trait Theories of Leadership (3 of 6)</vt:lpstr>
      <vt:lpstr>Summarize the Conclusions of Trait Theories of Leadership (4 of 6)</vt:lpstr>
      <vt:lpstr>Summarize the Conclusions of Trait Theories of Leadership (5 of 6)</vt:lpstr>
      <vt:lpstr>Summarize the Conclusions of Trait Theories of Leadership (6 of 6)</vt:lpstr>
      <vt:lpstr>Central Tenets and Main Limitations of Behavioral Theories (1 of 2)</vt:lpstr>
      <vt:lpstr>Central Tenets and Main Limitations of Behavioral Theories (2 of 2)</vt:lpstr>
      <vt:lpstr>Contrast Contingency Theories of Leadership (1 of 7)</vt:lpstr>
      <vt:lpstr>Contrast Contingency Theories of Leadership (2 of 7)</vt:lpstr>
      <vt:lpstr>Contrast Contingency Theories of Leadership (3 of 7)</vt:lpstr>
      <vt:lpstr>Contrast Contingency Theories of Leadership (4 of 7)</vt:lpstr>
      <vt:lpstr>Contrast Contingency Theories of Leadership (5 of 7)</vt:lpstr>
      <vt:lpstr>Contrast Contingency Theories of Leadership (6 of 7)</vt:lpstr>
      <vt:lpstr>Contrast Contingency Theories of Leadership (7 of 7)</vt:lpstr>
      <vt:lpstr>Positive Leadership Styles and Relationships</vt:lpstr>
      <vt:lpstr>Contemporary Theories of Leadership (1 of 11)</vt:lpstr>
      <vt:lpstr>Contemporary Theories of Leadership (2 of 11)</vt:lpstr>
      <vt:lpstr>Contemporary Theories of Leadership (3 of 11)</vt:lpstr>
      <vt:lpstr>Contemporary Theories of Leadership (4 of 11)</vt:lpstr>
      <vt:lpstr>Contemporary Theories of Leadership (5 of 11)</vt:lpstr>
      <vt:lpstr>Contemporary Theories of Leadership (6 of 11)</vt:lpstr>
      <vt:lpstr>Contemporary Theories of Leadership (7 of 11)</vt:lpstr>
      <vt:lpstr>Contemporary Theories of Leadership (8 of 11)</vt:lpstr>
      <vt:lpstr>Contemporary Theories of Leadership (9 of 11)</vt:lpstr>
      <vt:lpstr>Contemporary Theories of Leadership (10 of 11)</vt:lpstr>
      <vt:lpstr>Contemporary Theories of Leadership (11 of 11)</vt:lpstr>
      <vt:lpstr>Role of Leaders in Creating Ethical Organizations (1 of 4)</vt:lpstr>
      <vt:lpstr>Role of Leaders in Creating Ethical Organizations (2 of 4)</vt:lpstr>
      <vt:lpstr>Role of Leaders in Creating Ethical Organizations (3 of 4)</vt:lpstr>
      <vt:lpstr>Role of Leaders in Creating Ethical Organizations (4 of 4)</vt:lpstr>
      <vt:lpstr>Positive Leadership (1 of 3)</vt:lpstr>
      <vt:lpstr>Positive Leadership (2 of 3)</vt:lpstr>
      <vt:lpstr>Positive Leadership (3 of 3)</vt:lpstr>
      <vt:lpstr>Challenges to Our Understanding of Leadership (1 of 5)</vt:lpstr>
      <vt:lpstr>Challenges to Our Understanding of Leadership (2 of 5)</vt:lpstr>
      <vt:lpstr>Challenges to Our Understanding of Leadership (3 of 5)</vt:lpstr>
      <vt:lpstr>Challenges to Our Understanding of Leadership (4 of 5)</vt:lpstr>
      <vt:lpstr>Challenges to Our Understanding of Leadership (5 of 5)</vt:lpstr>
      <vt:lpstr>Implications for Managers (1 of 7)</vt:lpstr>
      <vt:lpstr>Implications for Managers (2 of 7)</vt:lpstr>
      <vt:lpstr>Implications for Managers (3 of 7)</vt:lpstr>
      <vt:lpstr>Implications for Managers (4 of 7)</vt:lpstr>
      <vt:lpstr>Implications for Managers (5 of 7)</vt:lpstr>
      <vt:lpstr>Implications for Managers (6 of 7)</vt:lpstr>
      <vt:lpstr>Implications for Managers (7 of 7)</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12, Leadership</dc:title>
  <dc:subject/>
  <dc:creator>P. Robbins and A. Judge</dc:creator>
  <cp:keywords>Organizational Behavior</cp:keywords>
  <dc:description>Additional information may be found in the Notes Pane of each slide by pressing F6.</dc:description>
  <cp:lastModifiedBy>Network Admin</cp:lastModifiedBy>
  <cp:revision>1915</cp:revision>
  <dcterms:created xsi:type="dcterms:W3CDTF">2014-07-14T20:04:21Z</dcterms:created>
  <dcterms:modified xsi:type="dcterms:W3CDTF">2022-02-07T02:44:04Z</dcterms:modified>
  <cp:category>Organizational Behavior</cp:category>
</cp:coreProperties>
</file>