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12" r:id="rId2"/>
    <p:sldId id="380" r:id="rId3"/>
    <p:sldId id="781" r:id="rId4"/>
    <p:sldId id="468" r:id="rId5"/>
    <p:sldId id="528" r:id="rId6"/>
    <p:sldId id="470" r:id="rId7"/>
    <p:sldId id="529" r:id="rId8"/>
    <p:sldId id="472" r:id="rId9"/>
    <p:sldId id="530" r:id="rId10"/>
    <p:sldId id="531" r:id="rId11"/>
    <p:sldId id="532" r:id="rId12"/>
    <p:sldId id="533" r:id="rId13"/>
    <p:sldId id="475" r:id="rId14"/>
    <p:sldId id="534" r:id="rId15"/>
    <p:sldId id="535" r:id="rId16"/>
    <p:sldId id="536" r:id="rId17"/>
    <p:sldId id="537" r:id="rId18"/>
    <p:sldId id="480" r:id="rId19"/>
    <p:sldId id="538" r:id="rId20"/>
    <p:sldId id="539" r:id="rId21"/>
    <p:sldId id="540" r:id="rId22"/>
    <p:sldId id="484" r:id="rId23"/>
    <p:sldId id="541" r:id="rId24"/>
    <p:sldId id="542" r:id="rId25"/>
    <p:sldId id="543" r:id="rId26"/>
    <p:sldId id="527" r:id="rId27"/>
    <p:sldId id="544" r:id="rId28"/>
    <p:sldId id="798" r:id="rId29"/>
    <p:sldId id="799" r:id="rId30"/>
    <p:sldId id="800" r:id="rId31"/>
    <p:sldId id="489" r:id="rId32"/>
    <p:sldId id="801" r:id="rId33"/>
    <p:sldId id="802" r:id="rId34"/>
    <p:sldId id="803" r:id="rId35"/>
    <p:sldId id="805" r:id="rId36"/>
    <p:sldId id="490" r:id="rId37"/>
    <p:sldId id="779" r:id="rId38"/>
    <p:sldId id="780" r:id="rId39"/>
    <p:sldId id="492" r:id="rId40"/>
    <p:sldId id="493" r:id="rId41"/>
    <p:sldId id="521" r:id="rId42"/>
    <p:sldId id="522" r:id="rId43"/>
    <p:sldId id="523" r:id="rId44"/>
    <p:sldId id="524" r:id="rId45"/>
    <p:sldId id="778"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0" autoAdjust="0"/>
    <p:restoredTop sz="66667" autoAdjust="0"/>
  </p:normalViewPr>
  <p:slideViewPr>
    <p:cSldViewPr>
      <p:cViewPr varScale="1">
        <p:scale>
          <a:sx n="45" d="100"/>
          <a:sy n="45" d="100"/>
        </p:scale>
        <p:origin x="1548" y="36"/>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474"/>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Formal organizational networks can be complicated, including hundreds of people and a half dozen or more hierarchical levels. However, they have substantial implications for power and influence in organizations, as information flows through networks.</a:t>
            </a:r>
          </a:p>
          <a:p>
            <a:pPr>
              <a:spcBef>
                <a:spcPct val="0"/>
              </a:spcBef>
            </a:pPr>
            <a:endParaRPr lang="en-US" dirty="0"/>
          </a:p>
          <a:p>
            <a:pPr>
              <a:spcBef>
                <a:spcPct val="0"/>
              </a:spcBef>
            </a:pPr>
            <a:r>
              <a:rPr lang="en-US" dirty="0"/>
              <a:t>As shown in Exhibit 13.1, we have condensed these networks into three common small groups of five people each: chain, wheel, and all-channel. The chain rigidly follows the formal chain of command; this network approximates the communication channels you might find in a rigid three-level organization. The wheel relies on a central figure to act as the conduit for all group communication; it simulates the communication network you might find in a work group directed by a manager. The manager’s central role, especially in larger work groups, enables them to enjoy access to diverse ideas and knowledge, support, and higher power and status. The all-channel network permits group members to actively communicate with each other; it is most often characterized by self-managed teams, in which group members are free to contribute and no single person takes on a leadership role. Many organizations today like to aspire toward the all-channel network, meaning that anyone can communicate with anyone.</a:t>
            </a:r>
          </a:p>
          <a:p>
            <a:pPr>
              <a:spcBef>
                <a:spcPct val="0"/>
              </a:spcBef>
            </a:pPr>
            <a:endParaRPr lang="en-US" dirty="0"/>
          </a:p>
          <a:p>
            <a:pPr>
              <a:spcBef>
                <a:spcPct val="0"/>
              </a:spcBef>
            </a:pPr>
            <a:r>
              <a:rPr lang="en-US" dirty="0"/>
              <a:t>Long Description:</a:t>
            </a:r>
          </a:p>
          <a:p>
            <a:pPr>
              <a:spcBef>
                <a:spcPct val="0"/>
              </a:spcBef>
            </a:pPr>
            <a:r>
              <a:rPr lang="en-US" dirty="0"/>
              <a:t>Chain consists of 5 people. Among them, two people communicate to each other. </a:t>
            </a:r>
          </a:p>
          <a:p>
            <a:pPr>
              <a:spcBef>
                <a:spcPct val="0"/>
              </a:spcBef>
            </a:pPr>
            <a:r>
              <a:rPr lang="en-US" dirty="0"/>
              <a:t>Wheel relies on a central figure to act as the conduit for all group communication.</a:t>
            </a:r>
          </a:p>
          <a:p>
            <a:pPr>
              <a:spcBef>
                <a:spcPct val="0"/>
              </a:spcBef>
            </a:pPr>
            <a:r>
              <a:rPr lang="en-US" dirty="0"/>
              <a:t>The all-channel network permits group members to actively communicate with each other.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22250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As Exhibit 13.2 demonstrates, the effectiveness of each network is determined by the outcome you are interested in.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08820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tool to assess the exchange of resources and dependencies within an organization is </a:t>
            </a:r>
            <a:r>
              <a:rPr lang="en-US" i="1" dirty="0"/>
              <a:t>social network analysis</a:t>
            </a:r>
            <a:r>
              <a:rPr lang="en-US" dirty="0"/>
              <a:t>. This method examines patterns of communication among organizational members to identify how information flows between them. </a:t>
            </a:r>
          </a:p>
          <a:p>
            <a:r>
              <a:rPr lang="en-US" dirty="0"/>
              <a:t>Within a social network, or connections between people who share professional interests, each individual or group is called a node, and the links between nodes are called ties. When nodes communicate or exchange resources frequently, they are said to have very strong ties. </a:t>
            </a:r>
          </a:p>
          <a:p>
            <a:r>
              <a:rPr lang="en-US" dirty="0"/>
              <a:t>Exhibit 13.3 shows a graphical illustration of the associations among individuals in a social network, called a </a:t>
            </a:r>
            <a:r>
              <a:rPr lang="en-US" i="1" dirty="0"/>
              <a:t>sociogram. </a:t>
            </a:r>
            <a:r>
              <a:rPr lang="en-US" dirty="0"/>
              <a:t>It functions like an informal version of an organization chart. The difference is that a formal organization chart shows how authority is supposed to flow, whereas a sociogram shows how resources </a:t>
            </a:r>
            <a:r>
              <a:rPr lang="en-US" i="1" dirty="0"/>
              <a:t>really </a:t>
            </a:r>
            <a:r>
              <a:rPr lang="en-US" dirty="0"/>
              <a:t>flow in an organization. </a:t>
            </a:r>
          </a:p>
          <a:p>
            <a:r>
              <a:rPr lang="en-US" dirty="0"/>
              <a:t>Networks can create substantial power dynamics such as enforcing norms or creating change within an organization. So, employees who have many connections to an organizational social network are less likely to engage in corruption. Those in the position of brokers tend to have more power because they can leverage the unique resources they can acquire from different groups. In other words, many people are dependent upon brokers, which gives the brokers more power.</a:t>
            </a:r>
          </a:p>
          <a:p>
            <a:r>
              <a:rPr lang="en-US" dirty="0"/>
              <a:t>There are many ways to implement a social network analysis in an organization. Some organizations keep track of the flow of e-mail communications or document sharing across departments. Other organizations look at data from human resources information systems, analyzing how supervisors and subordinates interact with one another. </a:t>
            </a:r>
          </a:p>
          <a:p>
            <a:endParaRPr lang="en-US" dirty="0"/>
          </a:p>
          <a:p>
            <a:r>
              <a:rPr lang="en-US" dirty="0"/>
              <a:t>Long Description:</a:t>
            </a:r>
          </a:p>
          <a:p>
            <a:r>
              <a:rPr lang="en-US" dirty="0"/>
              <a:t>Groups of people named project team, sales and marketing, customers, customer service, finance, operations and suppliers, interact with each other. Individuals are also involves in this interactions.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58297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Research has identified nine distinct influence tactics:</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First is legitimacy: relying on your authority position or saying a request accords with organizational policies or rules.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Second is rational persuasion:</a:t>
            </a:r>
            <a:r>
              <a:rPr lang="en-US" baseline="0"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resenting logical arguments and factual evidence to demonstrate a request is reasonable.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Third is inspirational appeals:</a:t>
            </a:r>
            <a:r>
              <a:rPr lang="en-US" baseline="0" dirty="0">
                <a:latin typeface="Arial" panose="020B0604020202020204" pitchFamily="34" charset="0"/>
                <a:cs typeface="Arial" panose="020B0604020202020204" pitchFamily="34" charset="0"/>
              </a:rPr>
              <a:t> d</a:t>
            </a:r>
            <a:r>
              <a:rPr lang="en-US" dirty="0">
                <a:latin typeface="Arial" panose="020B0604020202020204" pitchFamily="34" charset="0"/>
                <a:cs typeface="Arial" panose="020B0604020202020204" pitchFamily="34" charset="0"/>
              </a:rPr>
              <a:t>eveloping emotional commitment by appealing to a target’s values, needs, hopes, and aspirations.</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Fourth is consultation:</a:t>
            </a:r>
            <a:r>
              <a:rPr lang="en-US" baseline="0" dirty="0">
                <a:latin typeface="Arial" panose="020B0604020202020204" pitchFamily="34" charset="0"/>
                <a:cs typeface="Arial" panose="020B0604020202020204" pitchFamily="34" charset="0"/>
              </a:rPr>
              <a:t> i</a:t>
            </a:r>
            <a:r>
              <a:rPr lang="en-US" dirty="0">
                <a:latin typeface="Arial" panose="020B0604020202020204" pitchFamily="34" charset="0"/>
                <a:cs typeface="Arial" panose="020B0604020202020204" pitchFamily="34" charset="0"/>
              </a:rPr>
              <a:t>ncreasing the target’s support by involving him or her in deciding how you will accomplish your plan.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Fifth is exchange:</a:t>
            </a:r>
            <a:r>
              <a:rPr lang="en-US" baseline="0" dirty="0">
                <a:latin typeface="Arial" panose="020B0604020202020204" pitchFamily="34" charset="0"/>
                <a:cs typeface="Arial" panose="020B0604020202020204" pitchFamily="34" charset="0"/>
              </a:rPr>
              <a:t> r</a:t>
            </a:r>
            <a:r>
              <a:rPr lang="en-US" dirty="0">
                <a:latin typeface="Arial" panose="020B0604020202020204" pitchFamily="34" charset="0"/>
                <a:cs typeface="Arial" panose="020B0604020202020204" pitchFamily="34" charset="0"/>
              </a:rPr>
              <a:t>ewarding the target with benefits or favors in exchange for following a request.</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Sixth is personal appeals:</a:t>
            </a:r>
            <a:r>
              <a:rPr lang="en-US" baseline="0" dirty="0">
                <a:latin typeface="Arial" panose="020B0604020202020204" pitchFamily="34" charset="0"/>
                <a:cs typeface="Arial" panose="020B0604020202020204" pitchFamily="34" charset="0"/>
              </a:rPr>
              <a:t> a</a:t>
            </a:r>
            <a:r>
              <a:rPr lang="en-US" dirty="0">
                <a:latin typeface="Arial" panose="020B0604020202020204" pitchFamily="34" charset="0"/>
                <a:cs typeface="Arial" panose="020B0604020202020204" pitchFamily="34" charset="0"/>
              </a:rPr>
              <a:t>sking for compliance based on friendship or loyalty.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Seventh is ingratiation:</a:t>
            </a:r>
            <a:r>
              <a:rPr lang="en-US" baseline="0" dirty="0">
                <a:latin typeface="Arial" panose="020B0604020202020204" pitchFamily="34" charset="0"/>
                <a:cs typeface="Arial" panose="020B0604020202020204" pitchFamily="34" charset="0"/>
              </a:rPr>
              <a:t> u</a:t>
            </a:r>
            <a:r>
              <a:rPr lang="en-US" dirty="0">
                <a:latin typeface="Arial" panose="020B0604020202020204" pitchFamily="34" charset="0"/>
                <a:cs typeface="Arial" panose="020B0604020202020204" pitchFamily="34" charset="0"/>
              </a:rPr>
              <a:t>sing flattery, praise, or friendly behavior prior to making a request.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Eighth is pressure:</a:t>
            </a:r>
            <a:r>
              <a:rPr lang="en-US" baseline="0" dirty="0">
                <a:latin typeface="Arial" panose="020B0604020202020204" pitchFamily="34" charset="0"/>
                <a:cs typeface="Arial" panose="020B0604020202020204" pitchFamily="34" charset="0"/>
              </a:rPr>
              <a:t> u</a:t>
            </a:r>
            <a:r>
              <a:rPr lang="en-US" dirty="0">
                <a:latin typeface="Arial" panose="020B0604020202020204" pitchFamily="34" charset="0"/>
                <a:cs typeface="Arial" panose="020B0604020202020204" pitchFamily="34" charset="0"/>
              </a:rPr>
              <a:t>sing warnings, repeated demands, and threats.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Ninth is coalitions:</a:t>
            </a:r>
            <a:r>
              <a:rPr lang="en-US" baseline="0" dirty="0">
                <a:latin typeface="Arial" panose="020B0604020202020204" pitchFamily="34" charset="0"/>
                <a:cs typeface="Arial" panose="020B0604020202020204" pitchFamily="34" charset="0"/>
              </a:rPr>
              <a:t> e</a:t>
            </a:r>
            <a:r>
              <a:rPr lang="en-US" dirty="0">
                <a:latin typeface="Arial" panose="020B0604020202020204" pitchFamily="34" charset="0"/>
                <a:cs typeface="Arial" panose="020B0604020202020204" pitchFamily="34" charset="0"/>
              </a:rPr>
              <a:t>nlisting the aid or support of others to persuade the target to agree.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42801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Some tactics are more effective than others. Rational persuasion, inspirational appeals, and consultation tend to be equally effective in influencing performance at work. Rational persuasion, although still effective at helping build relationships at work, tends to not be as superbly effective as inspirational appeal and consultation. The pressure tactic tends to backfire and is typically the least effective. Using ingratiation can improve relational outcomes of influence at work, for example, during job interviews, but perhaps only when the audience does not really care about the outcome of the request or if it is routine.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0664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As Exhibit 13.4 shows, rational persuasion is the only tactic effective across organizational levels. Inspirational appeals work best as a downward influencing tactic with subordinates.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0910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We often rely on </a:t>
            </a:r>
            <a:r>
              <a:rPr lang="en-US" b="1" dirty="0">
                <a:latin typeface="Arial" panose="020B0604020202020204" pitchFamily="34" charset="0"/>
                <a:cs typeface="Arial" panose="020B0604020202020204" pitchFamily="34" charset="0"/>
              </a:rPr>
              <a:t>automatic processing</a:t>
            </a:r>
            <a:r>
              <a:rPr lang="en-US" dirty="0">
                <a:latin typeface="Arial" panose="020B0604020202020204" pitchFamily="34" charset="0"/>
                <a:cs typeface="Arial" panose="020B0604020202020204" pitchFamily="34" charset="0"/>
              </a:rPr>
              <a:t>, a relatively superficial consideration of evidence and information that takes little time or effort, making use of heuristics like those we discussed in the chapter on perception and decision making. Automatic processing can lead people to jump to conclusions about others that would normally, after careful thought, cause someone to be more skeptical or critical.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contrast, </a:t>
            </a:r>
            <a:r>
              <a:rPr lang="en-US" b="1" dirty="0">
                <a:latin typeface="Arial" panose="020B0604020202020204" pitchFamily="34" charset="0"/>
                <a:cs typeface="Arial" panose="020B0604020202020204" pitchFamily="34" charset="0"/>
              </a:rPr>
              <a:t>controlled processing </a:t>
            </a:r>
            <a:r>
              <a:rPr lang="en-US" b="0" dirty="0">
                <a:latin typeface="Arial" panose="020B0604020202020204" pitchFamily="34" charset="0"/>
                <a:cs typeface="Arial" panose="020B0604020202020204" pitchFamily="34" charset="0"/>
              </a:rPr>
              <a:t>involves a </a:t>
            </a:r>
            <a:r>
              <a:rPr lang="en-US" dirty="0">
                <a:latin typeface="Arial" panose="020B0604020202020204" pitchFamily="34" charset="0"/>
                <a:cs typeface="Arial" panose="020B0604020202020204" pitchFamily="34" charset="0"/>
              </a:rPr>
              <a:t>detailed consideration of evidence and information relying on facts, figures, and logic. Controlled processing requires effort and energy, but it is harder to fool someone who has taken the time and effort to engage in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what makes someone engage in either shallow or deep processing? Some research suggests that a motivational trait, need for cognition, predicts the tendency to engage in controlled processing. These individuals are more likely to be persuaded by evidence and facts and are more likely to evaluate arguments carefully and critically before coming to a conclusion. Those who are lower in their need for cognition are more likely to use automatic processing strategies, relying on intuition and emotion to guide their evaluation of persuasive messages</a:t>
            </a:r>
            <a:r>
              <a:rPr lang="en-US" b="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4502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cs typeface="Arial" panose="020B0604020202020204" pitchFamily="34" charset="0"/>
              </a:rPr>
              <a:t>People differ in terms of their </a:t>
            </a:r>
            <a:r>
              <a:rPr lang="en-US" b="0" dirty="0">
                <a:latin typeface="+mn-lt"/>
                <a:cs typeface="Arial" panose="020B0604020202020204" pitchFamily="34" charset="0"/>
              </a:rPr>
              <a:t>political skill</a:t>
            </a:r>
            <a:r>
              <a:rPr lang="en-IN" sz="1200" b="0" i="0" u="none" strike="noStrike" kern="1200" baseline="0" dirty="0">
                <a:solidFill>
                  <a:schemeClr val="tx1"/>
                </a:solidFill>
                <a:latin typeface="+mn-lt"/>
                <a:ea typeface="+mn-ea"/>
                <a:cs typeface="+mn-cs"/>
              </a:rPr>
              <a:t>—</a:t>
            </a:r>
            <a:r>
              <a:rPr lang="en-US" dirty="0">
                <a:latin typeface="+mn-lt"/>
                <a:cs typeface="Arial" panose="020B0604020202020204" pitchFamily="34" charset="0"/>
              </a:rPr>
              <a:t>their ability to influence others to enhance their own objectives. The politically skilled are more effective users of all influence tactics</a:t>
            </a:r>
            <a:r>
              <a:rPr lang="en-US" sz="1200" kern="1200" dirty="0">
                <a:solidFill>
                  <a:schemeClr val="tx1"/>
                </a:solidFill>
                <a:effectLst/>
                <a:latin typeface="+mn-lt"/>
                <a:ea typeface="+mn-ea"/>
                <a:cs typeface="Arial" panose="020B0604020202020204" pitchFamily="34" charset="0"/>
              </a:rPr>
              <a:t>, leading to many positive outcomes in the workplace. People who are politically skilled have higher self-efficacy, job satisfaction, work productivity, and career success. They are less likely to be victims of workplace aggression</a:t>
            </a:r>
            <a:r>
              <a:rPr lang="en-US" dirty="0">
                <a:latin typeface="+mn-lt"/>
                <a:cs typeface="Arial" panose="020B0604020202020204" pitchFamily="34" charset="0"/>
              </a:rPr>
              <a:t>. Political skill also appears more effective when the stakes are high. </a:t>
            </a:r>
          </a:p>
          <a:p>
            <a:pPr>
              <a:spcBef>
                <a:spcPct val="0"/>
              </a:spcBef>
            </a:pPr>
            <a:r>
              <a:rPr lang="en-US" sz="1200" kern="1200" dirty="0">
                <a:solidFill>
                  <a:schemeClr val="tx1"/>
                </a:solidFill>
                <a:effectLst/>
                <a:latin typeface="+mn-lt"/>
                <a:ea typeface="+mn-ea"/>
                <a:cs typeface="Arial" panose="020B0604020202020204" pitchFamily="34" charset="0"/>
              </a:rPr>
              <a:t>Finally, the politically skilled are able to exert their influence without others detecting it, a key element in effectiveness.</a:t>
            </a:r>
            <a:endParaRPr lang="en-US" dirty="0">
              <a:latin typeface="+mn-lt"/>
              <a:cs typeface="Arial" panose="020B0604020202020204" pitchFamily="34" charset="0"/>
            </a:endParaRPr>
          </a:p>
          <a:p>
            <a:pPr>
              <a:spcBef>
                <a:spcPct val="0"/>
              </a:spcBef>
            </a:pPr>
            <a:r>
              <a:rPr lang="en-US" dirty="0">
                <a:latin typeface="+mn-lt"/>
                <a:cs typeface="Arial" panose="020B0604020202020204" pitchFamily="34" charset="0"/>
              </a:rPr>
              <a:t>Also, we know that</a:t>
            </a:r>
            <a:r>
              <a:rPr lang="en-US" baseline="0" dirty="0">
                <a:latin typeface="+mn-lt"/>
                <a:cs typeface="Arial" panose="020B0604020202020204" pitchFamily="34" charset="0"/>
              </a:rPr>
              <a:t> </a:t>
            </a:r>
            <a:r>
              <a:rPr lang="en-US" dirty="0">
                <a:latin typeface="+mn-lt"/>
                <a:cs typeface="Arial" panose="020B0604020202020204" pitchFamily="34" charset="0"/>
              </a:rPr>
              <a:t>cultures within organizations differ markedly:</a:t>
            </a:r>
            <a:r>
              <a:rPr lang="en-US" baseline="0" dirty="0">
                <a:latin typeface="+mn-lt"/>
                <a:cs typeface="Arial" panose="020B0604020202020204" pitchFamily="34" charset="0"/>
              </a:rPr>
              <a:t> </a:t>
            </a:r>
            <a:r>
              <a:rPr lang="en-US" dirty="0">
                <a:latin typeface="+mn-lt"/>
                <a:cs typeface="Arial" panose="020B0604020202020204" pitchFamily="34" charset="0"/>
              </a:rPr>
              <a:t>some are warm, relaxed, and supportive; others are formal and conservative. Some cultures encourage participation and consultation, some encourage reason, and still others rely on pressure. People who fit the culture of the organization tend to obtain more influence. Specifically, extroverts tend to be more influential in team-oriented organizations, and highly conscientious people are more influential in organizations that value working alone on technical tasks. Part of the reason people who fit the culture are influential is that they are able to perform especially well in the domains deemed most important for success. In other words, they are influential because they are competent. So the organization itself will influence which subset of power tactics is viewed as acceptable for use.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59314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Does power corrupt? Evidence suggests that power leads people to place their own interests ahead of others. Powerful people react—especially negatively—to any threats to their competence. </a:t>
            </a:r>
            <a:r>
              <a:rPr lang="en-US" dirty="0">
                <a:latin typeface="Arial" panose="020B0604020202020204" pitchFamily="34" charset="0"/>
                <a:cs typeface="Arial" panose="020B0604020202020204" pitchFamily="34" charset="0"/>
              </a:rPr>
              <a:t>Power also appears to lead individuals to “objectify” others</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dirty="0">
                <a:latin typeface="Arial" panose="020B0604020202020204" pitchFamily="34" charset="0"/>
                <a:cs typeface="Arial" panose="020B0604020202020204" pitchFamily="34" charset="0"/>
              </a:rPr>
              <a:t>to see them as tools to obtain their instrumental goals</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dirty="0">
                <a:latin typeface="Arial" panose="020B0604020202020204" pitchFamily="34" charset="0"/>
                <a:cs typeface="Arial" panose="020B0604020202020204" pitchFamily="34" charset="0"/>
              </a:rPr>
              <a:t>and to see relationships as more peripheral.</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dirty="0">
                <a:latin typeface="Arial" panose="020B0604020202020204" pitchFamily="34" charset="0"/>
                <a:cs typeface="Arial" panose="020B0604020202020204" pitchFamily="34" charset="0"/>
              </a:rPr>
              <a:t>People in power are more willing to denigrate others. Power also leads to overconfident decision making.</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People do not necessarily hold on to power forever. Power can be systematically maintained over time, or it can be lost.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91983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latin typeface="Arial" panose="020B0604020202020204" pitchFamily="34" charset="0"/>
                <a:cs typeface="Arial" panose="020B0604020202020204" pitchFamily="34" charset="0"/>
              </a:rPr>
              <a:t>Sexual harassment </a:t>
            </a:r>
            <a:r>
              <a:rPr lang="en-US" dirty="0">
                <a:latin typeface="Arial" panose="020B0604020202020204" pitchFamily="34" charset="0"/>
                <a:cs typeface="Arial" panose="020B0604020202020204" pitchFamily="34" charset="0"/>
              </a:rPr>
              <a:t>is defined as any unwanted activity of a sexual nature that affects an individual’s employment and creates a hostile work environment.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Most studies confirm that the concept of power is central to understanding sexual harassment. Sexual harassment is more likely to occur when there are large power differentials.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bottom line is that managers have a responsibility to protect their employees from a hostile work environment.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28412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 studying this chapter, you should be able to: </a:t>
            </a:r>
          </a:p>
          <a:p>
            <a:pPr marL="171450" lvl="0" indent="-171450" hangingPunct="0">
              <a:buFont typeface="Arial" panose="020B0604020202020204" pitchFamily="34" charset="0"/>
              <a:buChar char="•"/>
            </a:pPr>
            <a:r>
              <a:rPr lang="en-US" dirty="0"/>
              <a:t>Contrast leadership and power.</a:t>
            </a:r>
          </a:p>
          <a:p>
            <a:pPr marL="171450" lvl="0" indent="-171450" hangingPunct="0">
              <a:buFont typeface="Arial" panose="020B0604020202020204" pitchFamily="34" charset="0"/>
              <a:buChar char="•"/>
            </a:pPr>
            <a:r>
              <a:rPr lang="en-US" dirty="0"/>
              <a:t>Explain the three bases of formal power and the two bases of personal power.</a:t>
            </a:r>
          </a:p>
          <a:p>
            <a:pPr marL="171450" lvl="0" indent="-171450" hangingPunct="0">
              <a:buFont typeface="Arial" panose="020B0604020202020204" pitchFamily="34" charset="0"/>
              <a:buChar char="•"/>
            </a:pPr>
            <a:r>
              <a:rPr lang="en-US" dirty="0"/>
              <a:t>Explain the role of dependence in power relationships.</a:t>
            </a:r>
          </a:p>
          <a:p>
            <a:pPr marL="171450" lvl="0" indent="-171450" hangingPunct="0">
              <a:buFont typeface="Arial" panose="020B0604020202020204" pitchFamily="34" charset="0"/>
              <a:buChar char="•"/>
            </a:pPr>
            <a:r>
              <a:rPr lang="en-US" dirty="0"/>
              <a:t>Identify influence tactics and their contingencies.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following are some ways managers can protect themselves and their employees from sexual harassment:</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Make sure an active policy defines what constitutes sexual harassment, informs employees they can be fired for sexually harassing another employee, and establishes procedures for how complaints can be made.</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Reassure employees that they will not encounter retaliation if they issue a complaint.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71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Managers also need to: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Investigate every complaint and include the legal and human resource departments.</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Make sure offenders are disciplined or terminated.</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Set up in-house seminars to raise employee awareness of the issues surrounding sexual harassment.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01150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Political behavior </a:t>
            </a:r>
            <a:r>
              <a:rPr lang="en-US" dirty="0">
                <a:latin typeface="Arial" panose="020B0604020202020204" pitchFamily="34" charset="0"/>
                <a:cs typeface="Arial" panose="020B0604020202020204" pitchFamily="34" charset="0"/>
              </a:rPr>
              <a:t>is defined as those activities that are not required as part of one’s formal role in the organization, but that influence, or attempt to influence, the distribution of advantages and disadvantages within the organization. This definition encompasses key elements. Political behavior is outside one’s specified job requirements. It encompasses efforts to influence the goals, criteria, or processes used for decisio</a:t>
            </a:r>
            <a:r>
              <a:rPr lang="en-US" baseline="0"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making. It includes such varied political behaviors as withholding key information from decision makers, whistle-blowing, spreading rumors, and leaking confidential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590242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Research has demonstrated that there are multiple ways people construe politics: (1) some are reactive, believing that it involves engaging in destructive and manipulative behavior; some are (2) reluctant, viewing it as a necessary evil; still others are (3) strategic and view politics as a useful way of getting things done; and finally, some have more of an (4) integrated perception, viewing politics as central to the reality of decision making.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Interviews with experienced managers show that most believe political behavior is a major part of organizational life. Many managers report some use of political behavior is ethical if it does not directly harm anyone else. They describe politics as necessary and believe someone who never uses political behavior will have a hard time getting things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48392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informal communication network in a group or organization is called the </a:t>
            </a:r>
            <a:r>
              <a:rPr lang="en-US" b="1" dirty="0">
                <a:latin typeface="Arial" panose="020B0604020202020204" pitchFamily="34" charset="0"/>
                <a:cs typeface="Arial" panose="020B0604020202020204" pitchFamily="34" charset="0"/>
              </a:rPr>
              <a:t>grapevine</a:t>
            </a:r>
            <a:r>
              <a:rPr lang="en-US"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Typically, the grapevine and gossip are viewed negatively by most people. Indeed, research shows that untrustworthy gossip can cause people to unfairly judge and dislike 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Overall, the grapevine is a mixed blessing, leading to positive performance because of the sense of social pressure it produces while also undermining employee well-being.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Furthermore, rumors and gossip transmitted through the grapevine may play an important role in transmitting information, exercising political will, and navigating the hierarchy.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53664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Now that we have discussed the constant presence of politics in organizations, let us discuss the causes and consequences of these behaviors.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Factors contributing to political behavior, as shown here in Exhibit 13.5, include individual factors. Researchers have identified certain personality traits, needs, and other factors that are likely to be related to political behavior. Employees who are high self-monitors, possess an internal locus of control, and have a high need for power are more likely to engage in political behavior. The high self-monitor is more sensitive to social cues and is more likely to be skilled in political behavior than the low self-monitor. Individuals with an internal locus of control are more prone to take a proactive stance and attempt to manipulate situations in their favor. The Machiavellian personality is comfortable using politics as a means to further his/her self-interest. An individual’s investment in the organization, perceived alternatives, and expectations of success will also influence the tendency to pursue illegitimate means of political action.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organizational factors that influence politics are many. Political activity is probably more a function of the organization’s characteristics than of individual difference variables. When an organization’s resources are declining, when the existing pattern of resources is changing, and when there is opportunity for promotions, politics is more likely to surface. Cultures characterized by low trust, role ambiguity, unclear performance evaluation systems, </a:t>
            </a:r>
            <a:r>
              <a:rPr lang="en-US" b="1" i="0" dirty="0">
                <a:latin typeface="Arial" panose="020B0604020202020204" pitchFamily="34" charset="0"/>
                <a:cs typeface="Arial" panose="020B0604020202020204" pitchFamily="34" charset="0"/>
              </a:rPr>
              <a:t>zero-sum</a:t>
            </a:r>
            <a:r>
              <a:rPr lang="en-US" dirty="0">
                <a:latin typeface="Arial" panose="020B0604020202020204" pitchFamily="34" charset="0"/>
                <a:cs typeface="Arial" panose="020B0604020202020204" pitchFamily="34" charset="0"/>
              </a:rPr>
              <a:t> reward allocation practices, democratic decision</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high pressures for performance, and self-serving senior managers will create breeding grounds for politicking. When organizations downsize to improve efficiency, people may engage in political actions to safeguard what they have. Promotion decisions have consistently been found to be one of the most political in organizations.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flowchart flows from left to right. </a:t>
            </a:r>
          </a:p>
          <a:p>
            <a:pPr>
              <a:spcBef>
                <a:spcPct val="0"/>
              </a:spcBef>
            </a:pPr>
            <a:r>
              <a:rPr lang="en-US" dirty="0">
                <a:latin typeface="Arial" panose="020B0604020202020204" pitchFamily="34" charset="0"/>
                <a:cs typeface="Arial" panose="020B0604020202020204" pitchFamily="34" charset="0"/>
              </a:rPr>
              <a:t>The individual factors are high self-monitors, internal locus of control, high Machiavellian personality, organizational investment, perceives job alternatives, and expectations of success. </a:t>
            </a:r>
          </a:p>
          <a:p>
            <a:pPr>
              <a:spcBef>
                <a:spcPct val="0"/>
              </a:spcBef>
            </a:pPr>
            <a:r>
              <a:rPr lang="en-US" dirty="0">
                <a:latin typeface="Arial" panose="020B0604020202020204" pitchFamily="34" charset="0"/>
                <a:cs typeface="Arial" panose="020B0604020202020204" pitchFamily="34" charset="0"/>
              </a:rPr>
              <a:t>The organizational factors are reallocation of resources, promotion opportunities, low trust, role ambiguity, unclear performance evaluation system, zero-sum reward practices, democratic decision making, high performance pressures, and self-serving senior managers. </a:t>
            </a:r>
          </a:p>
          <a:p>
            <a:pPr>
              <a:spcBef>
                <a:spcPct val="0"/>
              </a:spcBef>
            </a:pPr>
            <a:r>
              <a:rPr lang="en-US" dirty="0">
                <a:latin typeface="Arial" panose="020B0604020202020204" pitchFamily="34" charset="0"/>
                <a:cs typeface="Arial" panose="020B0604020202020204" pitchFamily="34" charset="0"/>
              </a:rPr>
              <a:t>Political behavior flow from left to right. </a:t>
            </a:r>
          </a:p>
          <a:p>
            <a:pPr>
              <a:spcBef>
                <a:spcPct val="0"/>
              </a:spcBef>
            </a:pPr>
            <a:r>
              <a:rPr lang="en-US" dirty="0">
                <a:latin typeface="Arial" panose="020B0604020202020204" pitchFamily="34" charset="0"/>
                <a:cs typeface="Arial" panose="020B0604020202020204" pitchFamily="34" charset="0"/>
              </a:rPr>
              <a:t>Rewards and averted punishments are the favorable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48332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many ways, political behavior is a very interpersonal phenomenon. It involves interaction between two or more people, with one or more of these people attempting to influence the others to do something. Professor Robert Cialdini has devoted much of his career to identifying the social forces behind how people can be influenced.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Many of these may seem familiar to you—indeed, they are common social forces that have a substantial impact on behavior in organizations.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Reciprocity: People are motivated to give back to others who have done something for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Consistency/commitment: People are motivated to remain consistent with and committed toward decisions or choices they have already made.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Social proof: People look to others for proof, verification, and validation that they have acted in the right way.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Liking: People who like one another tend to agree with one another. • Authority: People are more likely to say yes to requests from power-holders.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Scarcity: People want more of what is not as available or that which is becoming less available.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Unity: The newest principle of persuasion: People are most influenced by those with whom they identify.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85709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How do people in general react to organizational politics? Let’s look at the evidence.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In general, most people view politics in one of four ways: (1) as destructive and manipulative, (2) as a necessary evil, (3) as a useful strategy to get things done, and (4) as an immutable aspect of organizational life.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Regardless, for most people who are unwilling to play the politics game, outcomes tend to be predominantly negative. See Exhibit 13.6 for a diagram of this situation, illustrating how politics lead to decreased job satisfaction, increased anxiety and stress, increased turnover, and reduced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133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When employees see politics as a threat, they often respond with </a:t>
            </a:r>
            <a:r>
              <a:rPr lang="en-US" b="1" i="0" dirty="0">
                <a:latin typeface="Arial" panose="020B0604020202020204" pitchFamily="34" charset="0"/>
                <a:cs typeface="Arial" panose="020B0604020202020204" pitchFamily="34" charset="0"/>
              </a:rPr>
              <a:t>defensive behaviors</a:t>
            </a:r>
            <a:r>
              <a:rPr lang="en-US" dirty="0">
                <a:latin typeface="Arial" panose="020B0604020202020204" pitchFamily="34" charset="0"/>
                <a:cs typeface="Arial" panose="020B0604020202020204" pitchFamily="34" charset="0"/>
              </a:rPr>
              <a:t>—reactive and protective behaviors to avoid action, blame, or change. Exhibit 13.7 provides some examples of these behaviors. Defensive behaviors are often associated with negative feelings toward the job and work environment. In the short run, employees may find that defensiveness protects their self-interest, but in the long run it wears them down. People who consistently rely on defensiveness find that, eventually, it is the only way they know how to behave. At that point, they lose the trust and support of their peers, bosses, employees, and clients.</a:t>
            </a:r>
          </a:p>
        </p:txBody>
      </p:sp>
      <p:sp>
        <p:nvSpPr>
          <p:cNvPr id="4" name="Slide Number Placeholder 3"/>
          <p:cNvSpPr>
            <a:spLocks noGrp="1"/>
          </p:cNvSpPr>
          <p:nvPr>
            <p:ph type="sldNum" sz="quarter" idx="5"/>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93424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96438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lvl="0" indent="-171450" hangingPunct="0">
              <a:buFont typeface="Arial" panose="020B0604020202020204" pitchFamily="34" charset="0"/>
              <a:buChar char="•"/>
            </a:pPr>
            <a:r>
              <a:rPr lang="en-US" dirty="0"/>
              <a:t>Identify the causes and consequences of abuse of power.</a:t>
            </a:r>
          </a:p>
          <a:p>
            <a:pPr marL="171450" lvl="0" indent="-171450" hangingPunct="0">
              <a:buFont typeface="Arial" panose="020B0604020202020204" pitchFamily="34" charset="0"/>
              <a:buChar char="•"/>
            </a:pPr>
            <a:r>
              <a:rPr lang="en-US" dirty="0"/>
              <a:t>Describe how politics work in organizations.</a:t>
            </a:r>
          </a:p>
          <a:p>
            <a:pPr marL="171450" lvl="0" indent="-171450">
              <a:buFont typeface="Arial" panose="020B0604020202020204" pitchFamily="34" charset="0"/>
              <a:buChar char="•"/>
            </a:pPr>
            <a:r>
              <a:rPr lang="en-US" dirty="0"/>
              <a:t>Identify the causes, consequences, and ethics of political behavior.</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26531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899219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By definition, </a:t>
            </a:r>
            <a:r>
              <a:rPr lang="en-US" b="1" dirty="0">
                <a:latin typeface="Arial" panose="020B0604020202020204" pitchFamily="34" charset="0"/>
                <a:cs typeface="Arial" panose="020B0604020202020204" pitchFamily="34" charset="0"/>
              </a:rPr>
              <a:t>voice</a:t>
            </a:r>
            <a:r>
              <a:rPr lang="en-US" dirty="0">
                <a:latin typeface="Arial" panose="020B0604020202020204" pitchFamily="34" charset="0"/>
                <a:cs typeface="Arial" panose="020B0604020202020204" pitchFamily="34" charset="0"/>
              </a:rPr>
              <a:t> is a form of influence— it challenges the status quo, supports others’ viewpoints, adds constructively, or is defensive or destructive. It also reaffirms the employee experience—by giving voice to others, is space for people to share their concerns and ideas in a way that contributes to the organization and crafts a fair, equitable work environment.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It is easy to ignore </a:t>
            </a:r>
            <a:r>
              <a:rPr lang="en-US" b="1" dirty="0">
                <a:latin typeface="Arial" panose="020B0604020202020204" pitchFamily="34" charset="0"/>
                <a:cs typeface="Arial" panose="020B0604020202020204" pitchFamily="34" charset="0"/>
              </a:rPr>
              <a:t>silence</a:t>
            </a:r>
            <a:r>
              <a:rPr lang="en-US" dirty="0">
                <a:latin typeface="Arial" panose="020B0604020202020204" pitchFamily="34" charset="0"/>
                <a:cs typeface="Arial" panose="020B0604020202020204" pitchFamily="34" charset="0"/>
              </a:rPr>
              <a:t> because it is defined by the absence of influence. However, this is often a mistake—silence itself can be a form of influence, communicating noninterest, the inability to deal with a topic, or a desire to cooperate smoothly without interruption.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96146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We know that people have an ongoing interest in how others perceive and evaluate them. Being perceived positively by others should have benefits for people in organizations. The process by which individuals attempt to control the impression others form of them is called </a:t>
            </a:r>
            <a:r>
              <a:rPr lang="en-US" b="1" i="0" dirty="0"/>
              <a:t>impression management (IM). </a:t>
            </a:r>
          </a:p>
          <a:p>
            <a:pPr>
              <a:spcBef>
                <a:spcPct val="0"/>
              </a:spcBef>
            </a:pPr>
            <a:r>
              <a:rPr lang="en-US" dirty="0"/>
              <a:t>Exhibit 13.8 shows IM techniques.</a:t>
            </a:r>
          </a:p>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101663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913653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420389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59190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Although there are no clear-cut ways to differentiate ethical from unethical politicking, there are some questions you should consider.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For example, what is the utility of engaging in politicking? Sometimes we engage in political behavior for little good reason. Major league baseball player Al Martin claimed he played football at USC when in fact he never did. As a baseball player, he had little to gain by pretending to have played football. Outright lies like this may be a rather extreme example of impression management, but many of us have distorted information to make a favorable impression. One thing to keep in mind is whether it’s really worth the risk.</a:t>
            </a:r>
          </a:p>
          <a:p>
            <a:pPr>
              <a:spcBef>
                <a:spcPct val="0"/>
              </a:spcBef>
            </a:pPr>
            <a:endParaRPr lang="en-US" dirty="0">
              <a:latin typeface="Arial" panose="020B0604020202020204" pitchFamily="34" charset="0"/>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When faced with an ethical dilemma regarding organizational politics, one question to ask is, “How does the utility of engaging in the political behavior balance out any harm (or potential harm) it will do to others?” Complimenting a supervisor on his or her appearance in order to curry favor is probably much less harmful than grabbing credit for a project that others deserve.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Also, does the political activity conform to standards of equity and justice? Sometimes it is difficult to weigh the costs and benefits of a political action, but its ethicality is clear. The department head who inflates the performance evaluation of a favored employee and deflates the evaluation of a disfavored employee—and then uses these evaluations to justify giving the former a big raise and nothing to the latter—has treated the disfavored employee unfairly.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Unfortunately, powerful people can become very good at explaining self-serving behaviors in terms of the organization’s best interests. They can persuasively argue that unfair actions are really fair and just. Our point is that immoral people can justify almost any behavior. Those who are powerful, articulate, and persuasive are most vulnerable to ethical lapses because they are likely to be able to get away with unethical practices successfully. If you have a strong power base, recognize the ability of power to corrupt. Remember that it’s a lot easier for the powerless to act ethically, if for no other reason than they typically have very little political discretion to exploit.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980731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considering the OB Poll, you may think that if you work hard, advancement should come easy. However, there is a different way to think about this, as Professor Bud </a:t>
            </a:r>
            <a:r>
              <a:rPr lang="en-US" dirty="0" err="1"/>
              <a:t>Bilanich</a:t>
            </a:r>
            <a:r>
              <a:rPr lang="en-US" dirty="0"/>
              <a:t> of the University of Denver notes: “Working hard. . . isn’t going to be enough because your competition is also working hard and making contributions.” “To me, I think that hard work . . . is kind of like the price of admission.” The second most critical factor highlights the role of politics in making your hard work pay off: politics.</a:t>
            </a:r>
          </a:p>
          <a:p>
            <a:endParaRPr lang="en-US" dirty="0"/>
          </a:p>
          <a:p>
            <a:r>
              <a:rPr lang="en-US" dirty="0"/>
              <a:t>Long Description:</a:t>
            </a:r>
          </a:p>
          <a:p>
            <a:r>
              <a:rPr lang="en-US" dirty="0"/>
              <a:t>The graph is titled which of the following do you think would most help you get a better or a promotion. </a:t>
            </a:r>
          </a:p>
          <a:p>
            <a:r>
              <a:rPr lang="en-US" dirty="0"/>
              <a:t>The horizontal axis is marked with different factors. The vertical axis is marked with percentage. The data from the graph in the format factors: percentage is as follows. Hard work: 24 percent. Networking: 19 percent. Graduate education: 16 percent. Additional certifications: 14 percent. On-the-job training: 10 percent. Mentorship: 8 percent.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351512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Mapping your political career. One of the most useful ways to think about power and politics is in terms of your own career. </a:t>
            </a:r>
          </a:p>
          <a:p>
            <a:pPr lvl="0"/>
            <a:r>
              <a:rPr lang="en-US" sz="1200" kern="1200" dirty="0">
                <a:solidFill>
                  <a:schemeClr val="tx1"/>
                </a:solidFill>
                <a:effectLst/>
                <a:latin typeface="+mn-lt"/>
                <a:ea typeface="+mn-ea"/>
                <a:cs typeface="+mn-cs"/>
              </a:rPr>
              <a:t>Think about your career in your organization of choice. What are your ambitions? Who has the power to help you get there? What is your relationship with these people? The best way to answer these questions is with a political map, like the one shown in Exhibit 13.9, which can help you sketch out your relationships with the people upon whom your career depends.</a:t>
            </a:r>
            <a:r>
              <a:rPr lang="en-US" sz="1200" kern="1200" baseline="0" dirty="0">
                <a:solidFill>
                  <a:schemeClr val="tx1"/>
                </a:solidFill>
                <a:effectLst/>
                <a:latin typeface="+mn-lt"/>
                <a:ea typeface="+mn-ea"/>
                <a:cs typeface="+mn-cs"/>
              </a:rPr>
              <a:t> </a:t>
            </a:r>
          </a:p>
          <a:p>
            <a:pPr lvl="0"/>
            <a:endParaRPr lang="en-US" sz="1200" kern="1200" baseline="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Power and politics are a part of organizational life.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Long Description:</a:t>
            </a:r>
          </a:p>
          <a:p>
            <a:pPr lvl="0"/>
            <a:r>
              <a:rPr lang="en-US" sz="1200" b="0" i="0" u="none" strike="noStrike" dirty="0">
                <a:solidFill>
                  <a:srgbClr val="000000"/>
                </a:solidFill>
                <a:effectLst/>
                <a:latin typeface="Arial" panose="020B0604020202020204" pitchFamily="34" charset="0"/>
                <a:cs typeface="Arial" panose="020B0604020202020204" pitchFamily="34" charset="0"/>
              </a:rPr>
              <a:t>The political map has two sections. The first section shows that you are connected to Jamie, operations; Jia, sales; Marty,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I </a:t>
            </a:r>
            <a:r>
              <a:rPr lang="en-US" sz="1200" b="0" i="0" u="none" strike="noStrike" dirty="0">
                <a:solidFill>
                  <a:srgbClr val="000000"/>
                </a:solidFill>
                <a:effectLst/>
                <a:latin typeface="Arial" panose="020B0604020202020204" pitchFamily="34" charset="0"/>
                <a:cs typeface="Arial" panose="020B0604020202020204" pitchFamily="34" charset="0"/>
              </a:rPr>
              <a:t>T; Lane, </a:t>
            </a:r>
            <a:r>
              <a:rPr lang="en-US" sz="1200" b="0" i="0" u="none" strike="noStrike" spc="-150" baseline="0" dirty="0">
                <a:solidFill>
                  <a:srgbClr val="000000"/>
                </a:solidFill>
                <a:effectLst/>
                <a:latin typeface="Arial" panose="020B0604020202020204" pitchFamily="34" charset="0"/>
                <a:cs typeface="Arial" panose="020B0604020202020204" pitchFamily="34" charset="0"/>
              </a:rPr>
              <a:t>H </a:t>
            </a:r>
            <a:r>
              <a:rPr lang="en-US" sz="1200" b="0" i="0" u="none" strike="noStrike" dirty="0">
                <a:solidFill>
                  <a:srgbClr val="000000"/>
                </a:solidFill>
                <a:effectLst/>
                <a:latin typeface="Arial" panose="020B0604020202020204" pitchFamily="34" charset="0"/>
                <a:cs typeface="Arial" panose="020B0604020202020204" pitchFamily="34" charset="0"/>
              </a:rPr>
              <a:t>R; and Margot, finance. Jia and Marty are marked with no connection at all. Lane is a close connection. Margot is a loose connection. Jamie operations has got three close connections, one loose connection, and one no connection at all. The second section below shows that Jamie, operations is connected with Anna, senior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V </a:t>
            </a:r>
            <a:r>
              <a:rPr lang="en-US" sz="1200" b="0" i="0" u="none" strike="noStrike" dirty="0">
                <a:solidFill>
                  <a:srgbClr val="000000"/>
                </a:solidFill>
                <a:effectLst/>
                <a:latin typeface="Arial" panose="020B0604020202020204" pitchFamily="34" charset="0"/>
                <a:cs typeface="Arial" panose="020B0604020202020204" pitchFamily="34" charset="0"/>
              </a:rPr>
              <a:t>P, Jamie's boss; Destiny, Jamie's spouse; and Tamar, Jamie's best friend; who all are in close connection with Jamie, Mark, Jamie's former coworker is in loose connection, and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C </a:t>
            </a:r>
            <a:r>
              <a:rPr lang="en-US" sz="1200" b="0" i="0" u="none" strike="noStrike" dirty="0">
                <a:solidFill>
                  <a:srgbClr val="000000"/>
                </a:solidFill>
                <a:effectLst/>
                <a:latin typeface="Arial" panose="020B0604020202020204" pitchFamily="34" charset="0"/>
                <a:cs typeface="Arial" panose="020B0604020202020204" pitchFamily="34" charset="0"/>
              </a:rPr>
              <a:t>J, Jamie's favorite blogger is in no connection at all. The first section get connected with the second section.</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191827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Consider cultivating multiple bases of power and selectively (yet ethically) drawing upon them when the situation calls for it.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In managing your business, unit, team, or career, consider the network of dependence and communication (e.g., the grapevine) between people and organizations and use this information to guide strategic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As a manager, inspirational appeals work very well in inspiring subordinates toward a common goal. As an employee, rational persuasion is the most effective approach when managing upward, and ingratiation is most effective with coworkers.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27366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Power </a:t>
            </a:r>
            <a:r>
              <a:rPr lang="en-US" dirty="0"/>
              <a:t>refers to a capacity, discretion, and means to enforce one’s will over others. Power may exist but not be used. It is, therefore, a capacity or potential. Probably the most important aspect of power is that it is a function of </a:t>
            </a:r>
            <a:r>
              <a:rPr lang="en-US" b="1" i="0" dirty="0"/>
              <a:t>dependence.</a:t>
            </a:r>
            <a:r>
              <a:rPr lang="en-US" dirty="0"/>
              <a:t> The more people rely or depend upon the powerful person</a:t>
            </a:r>
            <a:r>
              <a:rPr lang="en-IN" sz="1200" b="0" i="0" u="none" strike="noStrike" kern="1200" baseline="0" dirty="0">
                <a:solidFill>
                  <a:schemeClr val="tx1"/>
                </a:solidFill>
                <a:latin typeface="+mn-lt"/>
                <a:ea typeface="+mn-ea"/>
                <a:cs typeface="+mn-cs"/>
              </a:rPr>
              <a:t>—</a:t>
            </a:r>
            <a:r>
              <a:rPr lang="en-US" dirty="0"/>
              <a:t>who controls something the others rely on or want</a:t>
            </a:r>
            <a:r>
              <a:rPr lang="en-IN" sz="1200" b="0" i="0" u="none" strike="noStrike" kern="1200" baseline="0" dirty="0">
                <a:solidFill>
                  <a:schemeClr val="tx1"/>
                </a:solidFill>
                <a:latin typeface="+mn-lt"/>
                <a:ea typeface="+mn-ea"/>
                <a:cs typeface="+mn-cs"/>
              </a:rPr>
              <a:t>—</a:t>
            </a:r>
            <a:r>
              <a:rPr lang="en-US" dirty="0"/>
              <a:t>the more powerful that person becomes. When people begin to have more alternatives and options or begin to rely on themselves or different people, the powerful person loses power.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460471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In addition, </a:t>
            </a:r>
          </a:p>
          <a:p>
            <a:endParaRPr lang="en-US" dirty="0">
              <a:latin typeface="Arial" panose="020B0604020202020204" pitchFamily="34" charset="0"/>
              <a:cs typeface="Arial" panose="020B0604020202020204" pitchFamily="34" charset="0"/>
            </a:endParaRP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In general, it is best to avoid pressure tactics and defensive behaviors.</a:t>
            </a: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The sequencing of influence tactics matters—it is better to start with “softer” influence tactics (e.g., inspirational appeals) and move to “harder” tactics (e.g., coalitions) if the softer tactics fail. </a:t>
            </a: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Understand that people process influence attempts both automatically and in a controlled fashion—leverage your influence attempts in a way that accommodates and recognizes both types of processing.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997361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Furthermore, </a:t>
            </a:r>
          </a:p>
          <a:p>
            <a:endParaRPr lang="en-US"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Influence and politics are skills to be learned— work to develop your skill and cultivate motivation for political influence.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For those reluctant to engage in politics, try to reframe the behavior (to yourself or to others) as prosocial or to help others.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reduce the likelihood of problematic political behavior, try to reframe resource allocation fairly, avoiding a zero-sum approach where possible.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189184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In addition, </a:t>
            </a:r>
          </a:p>
          <a:p>
            <a:endParaRPr lang="en-US" dirty="0">
              <a:latin typeface="Arial" panose="020B0604020202020204" pitchFamily="34" charset="0"/>
              <a:cs typeface="Arial" panose="020B0604020202020204" pitchFamily="34" charset="0"/>
            </a:endParaRP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Both voice and silence are strategic influence behaviors—although they may be more or less appropriate depending on the situation, in general, voice is a preferable behavior, and silence can be a damaging behavior. Try to foster an environment where people feel safe sharing and voicing their concerns and avoiding environments that dissuade people </a:t>
            </a:r>
            <a:r>
              <a:rPr lang="en-US" sz="1200">
                <a:latin typeface="Arial" panose="020B0604020202020204" pitchFamily="34" charset="0"/>
                <a:cs typeface="Arial" panose="020B0604020202020204" pitchFamily="34" charset="0"/>
              </a:rPr>
              <a:t>from sharing.</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935888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Finally, </a:t>
            </a:r>
          </a:p>
          <a:p>
            <a:endParaRPr lang="en-US" dirty="0">
              <a:latin typeface="Arial" panose="020B0604020202020204" pitchFamily="34" charset="0"/>
              <a:cs typeface="Arial" panose="020B0604020202020204" pitchFamily="34" charset="0"/>
            </a:endParaRP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Everyone engages in IM to some extent, and it can be very effective earlier on in a business relationship. However, as time passes, others may be more likely to recognize that you are using these techniques, and they can backfire.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Pick your battles. Not all situations require political behavior to be solved. Whenever confronted with a situation that might require political influence, ask yourself several questions. Is it worth it? Can others be harmed by my political behavior? Can I engage in political behavior while also following standards for justice and ethics?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429834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2807009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is the relationship between leadership and power? Power doesn’t require goal compatibility, just dependence. In contrast, leadership requires some congruence between the goals of the leader and those being led.</a:t>
            </a:r>
            <a:r>
              <a:rPr lang="en-US" baseline="0" dirty="0"/>
              <a:t> </a:t>
            </a:r>
            <a:r>
              <a:rPr lang="en-US" dirty="0"/>
              <a:t>The direction of influence for leaders is downward.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20070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We can divide power into two general groupings: formal and personal.</a:t>
            </a:r>
          </a:p>
          <a:p>
            <a:pPr>
              <a:spcBef>
                <a:spcPct val="0"/>
              </a:spcBef>
            </a:pPr>
            <a:endParaRPr lang="en-US" dirty="0"/>
          </a:p>
          <a:p>
            <a:pPr>
              <a:spcBef>
                <a:spcPct val="0"/>
              </a:spcBef>
            </a:pPr>
            <a:r>
              <a:rPr lang="en-US" dirty="0"/>
              <a:t>Formal power is based on an individual’s position in an organization. There are three types of formal power: coercive, reward, and legitimate.</a:t>
            </a:r>
            <a:r>
              <a:rPr lang="en-US" baseline="0" dirty="0"/>
              <a:t> </a:t>
            </a:r>
            <a:r>
              <a:rPr lang="en-US" b="1" i="0" dirty="0"/>
              <a:t>Coercive power </a:t>
            </a:r>
            <a:r>
              <a:rPr lang="en-US" dirty="0"/>
              <a:t>depends on fear of negative results from failing to comply or acting in a way that would anger the power-holder. Coercive power comes also from withholding key information. People in an organization who have data or knowledge others need can make others dependent on them. </a:t>
            </a:r>
          </a:p>
          <a:p>
            <a:pPr>
              <a:spcBef>
                <a:spcPct val="0"/>
              </a:spcBef>
            </a:pPr>
            <a:endParaRPr lang="en-US" dirty="0"/>
          </a:p>
          <a:p>
            <a:pPr>
              <a:spcBef>
                <a:spcPct val="0"/>
              </a:spcBef>
            </a:pPr>
            <a:r>
              <a:rPr lang="en-US" b="1" dirty="0"/>
              <a:t>Reward power </a:t>
            </a:r>
            <a:r>
              <a:rPr lang="en-US" dirty="0"/>
              <a:t>is the opposite of coercive power. People comply because doing so produces positive benefits; therefore, one who can distribute rewards that others view as valuable will have power over those others. These rewards can be either financial—such as controlling pay rates, raises, and bonuses—or nonfinancial, including recognition, promotions, interesting work assignments, friendly colleagues, and preferred work shifts or sales territories.</a:t>
            </a:r>
          </a:p>
          <a:p>
            <a:pPr>
              <a:spcBef>
                <a:spcPct val="0"/>
              </a:spcBef>
            </a:pPr>
            <a:endParaRPr lang="en-US" dirty="0"/>
          </a:p>
          <a:p>
            <a:pPr>
              <a:spcBef>
                <a:spcPct val="0"/>
              </a:spcBef>
            </a:pPr>
            <a:r>
              <a:rPr lang="en-US" b="1" dirty="0"/>
              <a:t>Legitimate power </a:t>
            </a:r>
            <a:r>
              <a:rPr lang="en-US" dirty="0"/>
              <a:t>is shown in formal groups and organizations through one’s structural position. It represents the power a person receives as a result of his</a:t>
            </a:r>
            <a:r>
              <a:rPr lang="en-US" baseline="0" dirty="0"/>
              <a:t> or </a:t>
            </a:r>
            <a:r>
              <a:rPr lang="en-US" dirty="0"/>
              <a:t>her position in the formal hierarchy. Legitimate power is broader than the power to coerce and reward. It includes acceptance of the authority of a position by members of an organization. </a:t>
            </a:r>
          </a:p>
          <a:p>
            <a:pPr>
              <a:spcBef>
                <a:spcPct val="0"/>
              </a:spcBef>
            </a:pPr>
            <a:endParaRPr lang="en-US" dirty="0"/>
          </a:p>
          <a:p>
            <a:pPr>
              <a:spcBef>
                <a:spcPct val="0"/>
              </a:spcBef>
            </a:pPr>
            <a:r>
              <a:rPr lang="en-US" dirty="0"/>
              <a:t>The second group of power—personal power—comes from an individual’s unique characteristics and includes expert power and referent power</a:t>
            </a:r>
            <a:r>
              <a:rPr lang="en-US" i="1" dirty="0"/>
              <a:t>. </a:t>
            </a:r>
          </a:p>
          <a:p>
            <a:pPr>
              <a:spcBef>
                <a:spcPct val="0"/>
              </a:spcBef>
            </a:pPr>
            <a:r>
              <a:rPr lang="en-US" b="1" dirty="0"/>
              <a:t>Expert power </a:t>
            </a:r>
            <a:r>
              <a:rPr lang="en-US" dirty="0"/>
              <a:t>is influence wielded as a result of expertise, special skill, or knowledge. As jobs become more specialized, we become increasingly dependent on experts to achieve goals. </a:t>
            </a:r>
            <a:r>
              <a:rPr lang="en-US" b="1" dirty="0"/>
              <a:t>Referent power</a:t>
            </a:r>
            <a:r>
              <a:rPr lang="en-US" dirty="0"/>
              <a:t> is based on identification with a person who has desirable resources or personal traits. If I admire and identify with you, you can exercise power over me because I want to please you. Referent power develops out of admiration of another and a desire to be like that person; it is a lot like charisma. It also explains why celebrities are paid millions of dollars to endorse products in commercials. Some people who are not in formal leadership positions nonetheless have referent power and exert influence over others because of their charismatic dynamism, likability, and emotional effects on us.</a:t>
            </a:r>
          </a:p>
        </p:txBody>
      </p:sp>
      <p:sp>
        <p:nvSpPr>
          <p:cNvPr id="4" name="Slide Number Placeholder 3"/>
          <p:cNvSpPr>
            <a:spLocks noGrp="1"/>
          </p:cNvSpPr>
          <p:nvPr>
            <p:ph type="sldNum" sz="quarter" idx="10"/>
          </p:nvPr>
        </p:nvSpPr>
        <p:spPr>
          <a:xfrm>
            <a:off x="3886200" y="8706678"/>
            <a:ext cx="2971800" cy="457200"/>
          </a:xfrm>
        </p:spPr>
        <p:txBody>
          <a:bodyPr/>
          <a:lstStyle/>
          <a:p>
            <a:endParaRPr lang="en-US" dirty="0"/>
          </a:p>
          <a:p>
            <a:endParaRPr lang="en-US" dirty="0"/>
          </a:p>
          <a:p>
            <a:fld id="{A73D6722-9B4D-4E29-B226-C325925A8118}" type="slidenum">
              <a:rPr lang="en-US" smtClean="0"/>
              <a:pPr/>
              <a:t>6</a:t>
            </a:fld>
            <a:endParaRPr lang="en-US" dirty="0"/>
          </a:p>
        </p:txBody>
      </p:sp>
    </p:spTree>
    <p:extLst>
      <p:ext uri="{BB962C8B-B14F-4D97-AF65-F5344CB8AC3E}">
        <p14:creationId xmlns:p14="http://schemas.microsoft.com/office/powerpoint/2010/main" val="271367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Which bases of power are most effective? This is a complicated question. Regarding the dependents in the power relationship, different bases of power are effective depending upon the perceptions and characteristics of the dependent. For example, dependents view angry leaders as higher on formal power, and in turn are more loyal toward these leaders and perceive them as more effective. On the other hand, dependents are likely to perceive coercive and low-referent leaders as ineffective, become less loyal toward these leaders, and even engage in deviant behaviors directed at these leaders. It does appear though, that referent power can be an especially powerful motivator.</a:t>
            </a:r>
          </a:p>
        </p:txBody>
      </p:sp>
      <p:sp>
        <p:nvSpPr>
          <p:cNvPr id="4" name="Slide Number Placeholder 3"/>
          <p:cNvSpPr>
            <a:spLocks noGrp="1"/>
          </p:cNvSpPr>
          <p:nvPr>
            <p:ph type="sldNum" sz="quarter" idx="10"/>
          </p:nvPr>
        </p:nvSpPr>
        <p:spPr>
          <a:xfrm>
            <a:off x="3886200" y="8706678"/>
            <a:ext cx="2971800" cy="457200"/>
          </a:xfrm>
        </p:spPr>
        <p:txBody>
          <a:bodyPr/>
          <a:lstStyle/>
          <a:p>
            <a:endParaRPr lang="en-US" dirty="0"/>
          </a:p>
          <a:p>
            <a:endParaRPr lang="en-US" dirty="0"/>
          </a:p>
          <a:p>
            <a:fld id="{A73D6722-9B4D-4E29-B226-C325925A8118}" type="slidenum">
              <a:rPr lang="en-US" smtClean="0"/>
              <a:pPr/>
              <a:t>7</a:t>
            </a:fld>
            <a:endParaRPr lang="en-US" dirty="0"/>
          </a:p>
        </p:txBody>
      </p:sp>
    </p:spTree>
    <p:extLst>
      <p:ext uri="{BB962C8B-B14F-4D97-AF65-F5344CB8AC3E}">
        <p14:creationId xmlns:p14="http://schemas.microsoft.com/office/powerpoint/2010/main" val="29402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general dependency postulate says the greater B’s dependency on A, the greater the power A has over B. When you possess anything that others require but that you alone control, you make them dependent upon you and, therefore, you gain power over them. Dependency, then, is inversely proportional to the alternative sources of supply. This is why most organizations develop multiple suppliers rather than using just one. It also explains why so many of us aspire to financial independence.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75423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creates dependence? To create dependence, the thing(s) you control must be perceived as being important. However, note that there are many degrees of importance, from needing the resource for survival to wanting a resource that is in fashion or adds to convenience.</a:t>
            </a:r>
          </a:p>
          <a:p>
            <a:pPr>
              <a:spcBef>
                <a:spcPct val="0"/>
              </a:spcBef>
            </a:pPr>
            <a:endParaRPr lang="en-US" dirty="0"/>
          </a:p>
          <a:p>
            <a:pPr>
              <a:spcBef>
                <a:spcPct val="0"/>
              </a:spcBef>
            </a:pPr>
            <a:r>
              <a:rPr lang="en-US" dirty="0"/>
              <a:t>A resource als</a:t>
            </a:r>
            <a:r>
              <a:rPr lang="en-US" baseline="0" dirty="0"/>
              <a:t>o </a:t>
            </a:r>
            <a:r>
              <a:rPr lang="en-US" dirty="0"/>
              <a:t>needs to be perceived as scarce to create dependence. The scarcity–dependency relationship can further be seen in the power of occupational categories. Individuals in occupations in which the supply of personnel is low relative to demand can negotiate compensation and benefit packages far more attractive than can those in occupations where there is an abundance of candidates. </a:t>
            </a:r>
          </a:p>
          <a:p>
            <a:pPr>
              <a:spcBef>
                <a:spcPct val="0"/>
              </a:spcBef>
            </a:pPr>
            <a:endParaRPr lang="en-US" dirty="0"/>
          </a:p>
          <a:p>
            <a:pPr>
              <a:spcBef>
                <a:spcPct val="0"/>
              </a:spcBef>
            </a:pPr>
            <a:r>
              <a:rPr lang="en-US" dirty="0" err="1"/>
              <a:t>Nonsubstitutability</a:t>
            </a:r>
            <a:r>
              <a:rPr lang="en-US" dirty="0"/>
              <a:t> means the fewer viable substitutes for a resource, the more power control that resource provides.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784992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5242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36400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20738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737692"/>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827454"/>
            <a:ext cx="8229600" cy="342815"/>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29932"/>
            <a:ext cx="8229600" cy="342815"/>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48996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56616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566160"/>
            <a:ext cx="1143000" cy="533400"/>
          </a:xfrm>
        </p:spPr>
        <p:txBody>
          <a:bodyPr/>
          <a:lstStyle/>
          <a:p>
            <a:endParaRPr lang="en-IN"/>
          </a:p>
        </p:txBody>
      </p:sp>
      <p:sp>
        <p:nvSpPr>
          <p:cNvPr id="9" name="Content Placeholder 8">
            <a:extLst>
              <a:ext uri="{FF2B5EF4-FFF2-40B4-BE49-F238E27FC236}">
                <a16:creationId xmlns:a16="http://schemas.microsoft.com/office/drawing/2014/main" id="{2C568A57-D5E1-4472-83A8-1423DED67920}"/>
              </a:ext>
            </a:extLst>
          </p:cNvPr>
          <p:cNvSpPr>
            <a:spLocks noGrp="1"/>
          </p:cNvSpPr>
          <p:nvPr>
            <p:ph sz="quarter" idx="17"/>
          </p:nvPr>
        </p:nvSpPr>
        <p:spPr>
          <a:xfrm>
            <a:off x="457200" y="3060864"/>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EFFD280F-831C-4508-B76E-62B604AE031D}"/>
              </a:ext>
            </a:extLst>
          </p:cNvPr>
          <p:cNvSpPr>
            <a:spLocks noGrp="1"/>
          </p:cNvSpPr>
          <p:nvPr>
            <p:ph sz="quarter" idx="18"/>
          </p:nvPr>
        </p:nvSpPr>
        <p:spPr>
          <a:xfrm>
            <a:off x="457200" y="3689014"/>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B31923AA-136C-4B8B-B287-C13B0171EE3B}"/>
              </a:ext>
            </a:extLst>
          </p:cNvPr>
          <p:cNvSpPr>
            <a:spLocks noGrp="1"/>
          </p:cNvSpPr>
          <p:nvPr>
            <p:ph sz="quarter" idx="19"/>
          </p:nvPr>
        </p:nvSpPr>
        <p:spPr>
          <a:xfrm>
            <a:off x="457200" y="4340008"/>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DA67F579-8F41-47BD-8BD6-87C5C9AE0BDD}"/>
              </a:ext>
            </a:extLst>
          </p:cNvPr>
          <p:cNvSpPr>
            <a:spLocks noGrp="1"/>
          </p:cNvSpPr>
          <p:nvPr>
            <p:ph sz="quarter" idx="20"/>
          </p:nvPr>
        </p:nvSpPr>
        <p:spPr>
          <a:xfrm>
            <a:off x="457200" y="4947741"/>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93DD51CB-EA26-4A42-849F-0B9FCC0E0DD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3" name="Picture 12">
            <a:extLst>
              <a:ext uri="{FF2B5EF4-FFF2-40B4-BE49-F238E27FC236}">
                <a16:creationId xmlns:a16="http://schemas.microsoft.com/office/drawing/2014/main" id="{960F6C76-C247-41EB-A2A3-CD7AC9F53A7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 id="2147483669"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26522"/>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926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13</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Power and Politics</a:t>
            </a:r>
          </a:p>
        </p:txBody>
      </p:sp>
      <p:pic>
        <p:nvPicPr>
          <p:cNvPr id="11" name="Picture Placeholder 10" descr="Pearson Logo">
            <a:extLst>
              <a:ext uri="{FF2B5EF4-FFF2-40B4-BE49-F238E27FC236}">
                <a16:creationId xmlns:a16="http://schemas.microsoft.com/office/drawing/2014/main" id="{35E0D446-399C-42D1-AE0F-925A8BB57F51}"/>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69971" y="6427762"/>
            <a:ext cx="893003" cy="272238"/>
          </a:xfrm>
          <a:prstGeom prst="rect">
            <a:avLst/>
          </a:prstGeom>
        </p:spPr>
      </p:pic>
      <p:sp>
        <p:nvSpPr>
          <p:cNvPr id="6" name="Text Placeholder 5"/>
          <p:cNvSpPr>
            <a:spLocks noGrp="1"/>
          </p:cNvSpPr>
          <p:nvPr>
            <p:ph type="body" sz="quarter" idx="16"/>
          </p:nvPr>
        </p:nvSpPr>
        <p:spPr>
          <a:xfrm>
            <a:off x="2895600" y="6456008"/>
            <a:ext cx="57912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9600"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(3 of 5)</a:t>
            </a:r>
          </a:p>
        </p:txBody>
      </p:sp>
      <p:sp>
        <p:nvSpPr>
          <p:cNvPr id="3" name="Content Placeholder 2">
            <a:extLst>
              <a:ext uri="{FF2B5EF4-FFF2-40B4-BE49-F238E27FC236}">
                <a16:creationId xmlns:a16="http://schemas.microsoft.com/office/drawing/2014/main" id="{7AB3DC53-CD4A-4526-82AA-AA8F75D6D079}"/>
              </a:ext>
            </a:extLst>
          </p:cNvPr>
          <p:cNvSpPr>
            <a:spLocks noGrp="1"/>
          </p:cNvSpPr>
          <p:nvPr>
            <p:ph idx="1"/>
          </p:nvPr>
        </p:nvSpPr>
        <p:spPr>
          <a:xfrm>
            <a:off x="466725" y="1428750"/>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13.1</a:t>
            </a:r>
            <a:r>
              <a:rPr lang="en-US" sz="2400" dirty="0">
                <a:latin typeface="Arial" panose="020B0604020202020204" pitchFamily="34" charset="0"/>
                <a:cs typeface="Arial" panose="020B0604020202020204" pitchFamily="34" charset="0"/>
              </a:rPr>
              <a:t> Three Common Small-Group Networks</a:t>
            </a:r>
          </a:p>
        </p:txBody>
      </p:sp>
      <p:pic>
        <p:nvPicPr>
          <p:cNvPr id="9" name="Picture Placeholder 8" descr="A figure shows the three common small-group networks: chain, wheel, and all channel.&#10;Long description is available in notes, press F6">
            <a:extLst>
              <a:ext uri="{FF2B5EF4-FFF2-40B4-BE49-F238E27FC236}">
                <a16:creationId xmlns:a16="http://schemas.microsoft.com/office/drawing/2014/main" id="{4035959C-D292-4384-AD87-A1BD4214550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951735" y="2294753"/>
            <a:ext cx="7240531" cy="2582047"/>
          </a:xfrm>
          <a:prstGeom prst="rect">
            <a:avLst/>
          </a:prstGeom>
        </p:spPr>
      </p:pic>
    </p:spTree>
    <p:extLst>
      <p:ext uri="{BB962C8B-B14F-4D97-AF65-F5344CB8AC3E}">
        <p14:creationId xmlns:p14="http://schemas.microsoft.com/office/powerpoint/2010/main" val="77767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(4 of 5)</a:t>
            </a:r>
          </a:p>
        </p:txBody>
      </p:sp>
      <p:sp>
        <p:nvSpPr>
          <p:cNvPr id="5" name="Content Placeholder 4">
            <a:extLst>
              <a:ext uri="{FF2B5EF4-FFF2-40B4-BE49-F238E27FC236}">
                <a16:creationId xmlns:a16="http://schemas.microsoft.com/office/drawing/2014/main" id="{3D7EBAFA-8710-4EAC-AAA8-9EABB933CC3B}"/>
              </a:ext>
            </a:extLst>
          </p:cNvPr>
          <p:cNvSpPr>
            <a:spLocks noGrp="1"/>
          </p:cNvSpPr>
          <p:nvPr>
            <p:ph idx="1"/>
          </p:nvPr>
        </p:nvSpPr>
        <p:spPr>
          <a:xfrm>
            <a:off x="466725" y="1428750"/>
            <a:ext cx="822007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13.2</a:t>
            </a:r>
            <a:r>
              <a:rPr lang="en-US" sz="2400" dirty="0">
                <a:latin typeface="Arial" panose="020B0604020202020204" pitchFamily="34" charset="0"/>
                <a:cs typeface="Arial" panose="020B0604020202020204" pitchFamily="34" charset="0"/>
              </a:rPr>
              <a:t> Small-Group Networks and Effectiveness Criteria</a:t>
            </a:r>
          </a:p>
        </p:txBody>
      </p:sp>
      <p:graphicFrame>
        <p:nvGraphicFramePr>
          <p:cNvPr id="8" name="Table 8">
            <a:extLst>
              <a:ext uri="{FF2B5EF4-FFF2-40B4-BE49-F238E27FC236}">
                <a16:creationId xmlns:a16="http://schemas.microsoft.com/office/drawing/2014/main" id="{3FD43AD6-0A66-4222-99CD-C8D58B97277D}"/>
              </a:ext>
            </a:extLst>
          </p:cNvPr>
          <p:cNvGraphicFramePr>
            <a:graphicFrameLocks noGrp="1"/>
          </p:cNvGraphicFramePr>
          <p:nvPr>
            <p:extLst>
              <p:ext uri="{D42A27DB-BD31-4B8C-83A1-F6EECF244321}">
                <p14:modId xmlns:p14="http://schemas.microsoft.com/office/powerpoint/2010/main" val="356387287"/>
              </p:ext>
            </p:extLst>
          </p:nvPr>
        </p:nvGraphicFramePr>
        <p:xfrm>
          <a:off x="634425" y="2584450"/>
          <a:ext cx="7875148" cy="2661920"/>
        </p:xfrm>
        <a:graphic>
          <a:graphicData uri="http://schemas.openxmlformats.org/drawingml/2006/table">
            <a:tbl>
              <a:tblPr firstRow="1" bandRow="1">
                <a:tableStyleId>{3B4B98B0-60AC-42C2-AFA5-B58CD77FA1E5}</a:tableStyleId>
              </a:tblPr>
              <a:tblGrid>
                <a:gridCol w="1968787">
                  <a:extLst>
                    <a:ext uri="{9D8B030D-6E8A-4147-A177-3AD203B41FA5}">
                      <a16:colId xmlns:a16="http://schemas.microsoft.com/office/drawing/2014/main" val="3186265779"/>
                    </a:ext>
                  </a:extLst>
                </a:gridCol>
                <a:gridCol w="1968787">
                  <a:extLst>
                    <a:ext uri="{9D8B030D-6E8A-4147-A177-3AD203B41FA5}">
                      <a16:colId xmlns:a16="http://schemas.microsoft.com/office/drawing/2014/main" val="1542148906"/>
                    </a:ext>
                  </a:extLst>
                </a:gridCol>
                <a:gridCol w="1968787">
                  <a:extLst>
                    <a:ext uri="{9D8B030D-6E8A-4147-A177-3AD203B41FA5}">
                      <a16:colId xmlns:a16="http://schemas.microsoft.com/office/drawing/2014/main" val="3350637769"/>
                    </a:ext>
                  </a:extLst>
                </a:gridCol>
                <a:gridCol w="1968787">
                  <a:extLst>
                    <a:ext uri="{9D8B030D-6E8A-4147-A177-3AD203B41FA5}">
                      <a16:colId xmlns:a16="http://schemas.microsoft.com/office/drawing/2014/main" val="1341101750"/>
                    </a:ext>
                  </a:extLst>
                </a:gridCol>
              </a:tblGrid>
              <a:tr h="370840">
                <a:tc>
                  <a:txBody>
                    <a:bodyPr/>
                    <a:lstStyle/>
                    <a:p>
                      <a:r>
                        <a:rPr lang="en-IN" sz="1800" dirty="0">
                          <a:solidFill>
                            <a:schemeClr val="bg1"/>
                          </a:solidFill>
                          <a:latin typeface="Arial" panose="020B0604020202020204" pitchFamily="34" charset="0"/>
                          <a:cs typeface="Arial" panose="020B0604020202020204" pitchFamily="34" charset="0"/>
                        </a:rPr>
                        <a:t>Criteria</a:t>
                      </a:r>
                      <a:endParaRPr lang="en-US" sz="1800" noProof="0" dirty="0">
                        <a:solidFill>
                          <a:schemeClr val="bg1"/>
                        </a:solidFill>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i="1" dirty="0">
                          <a:solidFill>
                            <a:schemeClr val="bg1"/>
                          </a:solidFill>
                          <a:latin typeface="Arial" panose="020B0604020202020204" pitchFamily="34" charset="0"/>
                          <a:cs typeface="Arial" panose="020B0604020202020204" pitchFamily="34" charset="0"/>
                        </a:rPr>
                        <a:t>Chain</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solidFill>
                            <a:schemeClr val="bg1"/>
                          </a:solidFill>
                          <a:latin typeface="Arial" panose="020B0604020202020204" pitchFamily="34" charset="0"/>
                          <a:cs typeface="Arial" panose="020B0604020202020204" pitchFamily="34" charset="0"/>
                        </a:rPr>
                        <a:t>Networks </a:t>
                      </a:r>
                      <a:r>
                        <a:rPr lang="en-IN" sz="1800" i="1" dirty="0">
                          <a:solidFill>
                            <a:schemeClr val="bg1"/>
                          </a:solidFill>
                          <a:latin typeface="Arial" panose="020B0604020202020204" pitchFamily="34" charset="0"/>
                          <a:cs typeface="Arial" panose="020B0604020202020204" pitchFamily="34" charset="0"/>
                        </a:rPr>
                        <a:t>Wheel</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i="1" dirty="0">
                          <a:solidFill>
                            <a:schemeClr val="bg1"/>
                          </a:solidFill>
                          <a:latin typeface="Arial" panose="020B0604020202020204" pitchFamily="34" charset="0"/>
                          <a:cs typeface="Arial" panose="020B0604020202020204" pitchFamily="34" charset="0"/>
                        </a:rPr>
                        <a:t>All-Channel</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5094918"/>
                  </a:ext>
                </a:extLst>
              </a:tr>
              <a:tr h="370840">
                <a:tc>
                  <a:txBody>
                    <a:bodyPr/>
                    <a:lstStyle/>
                    <a:p>
                      <a:r>
                        <a:rPr lang="en-IN" sz="1800" dirty="0">
                          <a:latin typeface="Arial" panose="020B0604020202020204" pitchFamily="34" charset="0"/>
                          <a:cs typeface="Arial" panose="020B0604020202020204" pitchFamily="34" charset="0"/>
                        </a:rPr>
                        <a:t>Speed</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Fast</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Fast</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81148099"/>
                  </a:ext>
                </a:extLst>
              </a:tr>
              <a:tr h="370840">
                <a:tc>
                  <a:txBody>
                    <a:bodyPr/>
                    <a:lstStyle/>
                    <a:p>
                      <a:r>
                        <a:rPr lang="en-IN" sz="1800" dirty="0">
                          <a:latin typeface="Arial" panose="020B0604020202020204" pitchFamily="34" charset="0"/>
                          <a:cs typeface="Arial" panose="020B0604020202020204" pitchFamily="34" charset="0"/>
                        </a:rPr>
                        <a:t>Accuracy</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404045613"/>
                  </a:ext>
                </a:extLst>
              </a:tr>
              <a:tr h="370840">
                <a:tc>
                  <a:txBody>
                    <a:bodyPr/>
                    <a:lstStyle/>
                    <a:p>
                      <a:r>
                        <a:rPr lang="en-IN" sz="1800" dirty="0">
                          <a:latin typeface="Arial" panose="020B0604020202020204" pitchFamily="34" charset="0"/>
                          <a:cs typeface="Arial" panose="020B0604020202020204" pitchFamily="34" charset="0"/>
                        </a:rPr>
                        <a:t>Emergence of a leader</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None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34605926"/>
                  </a:ext>
                </a:extLst>
              </a:tr>
              <a:tr h="370840">
                <a:tc>
                  <a:txBody>
                    <a:bodyPr/>
                    <a:lstStyle/>
                    <a:p>
                      <a:r>
                        <a:rPr lang="en-IN" sz="1800" dirty="0">
                          <a:latin typeface="Arial" panose="020B0604020202020204" pitchFamily="34" charset="0"/>
                          <a:cs typeface="Arial" panose="020B0604020202020204" pitchFamily="34" charset="0"/>
                        </a:rPr>
                        <a:t>Member satisfaction</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Low</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730738"/>
                  </a:ext>
                </a:extLst>
              </a:tr>
            </a:tbl>
          </a:graphicData>
        </a:graphic>
      </p:graphicFrame>
    </p:spTree>
    <p:extLst>
      <p:ext uri="{BB962C8B-B14F-4D97-AF65-F5344CB8AC3E}">
        <p14:creationId xmlns:p14="http://schemas.microsoft.com/office/powerpoint/2010/main" val="38638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(5 of 5)</a:t>
            </a:r>
          </a:p>
        </p:txBody>
      </p:sp>
      <p:sp>
        <p:nvSpPr>
          <p:cNvPr id="3" name="Content Placeholder 2">
            <a:extLst>
              <a:ext uri="{FF2B5EF4-FFF2-40B4-BE49-F238E27FC236}">
                <a16:creationId xmlns:a16="http://schemas.microsoft.com/office/drawing/2014/main" id="{A341D919-346A-45CF-803A-623B60A7A73C}"/>
              </a:ext>
            </a:extLst>
          </p:cNvPr>
          <p:cNvSpPr>
            <a:spLocks noGrp="1"/>
          </p:cNvSpPr>
          <p:nvPr>
            <p:ph idx="1"/>
          </p:nvPr>
        </p:nvSpPr>
        <p:spPr>
          <a:xfrm>
            <a:off x="466725" y="1447800"/>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13.3</a:t>
            </a:r>
            <a:r>
              <a:rPr lang="en-US" sz="2400" dirty="0">
                <a:latin typeface="Arial" panose="020B0604020202020204" pitchFamily="34" charset="0"/>
                <a:cs typeface="Arial" panose="020B0604020202020204" pitchFamily="34" charset="0"/>
              </a:rPr>
              <a:t> An Organizational Sociogram</a:t>
            </a:r>
          </a:p>
        </p:txBody>
      </p:sp>
      <p:pic>
        <p:nvPicPr>
          <p:cNvPr id="7" name="Picture Placeholder 6" descr="A figure shows the graphical illustration of the associations among individuals in a social network, and is titles organizational sociogram.&#10;Long description is available in notes, press F6">
            <a:extLst>
              <a:ext uri="{FF2B5EF4-FFF2-40B4-BE49-F238E27FC236}">
                <a16:creationId xmlns:a16="http://schemas.microsoft.com/office/drawing/2014/main" id="{5A38749F-DA48-419A-8CB7-43997CFCC2F2}"/>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1974373" y="2084125"/>
            <a:ext cx="5207477" cy="3970873"/>
          </a:xfrm>
          <a:prstGeom prst="rect">
            <a:avLst/>
          </a:prstGeom>
        </p:spPr>
      </p:pic>
    </p:spTree>
    <p:extLst>
      <p:ext uri="{BB962C8B-B14F-4D97-AF65-F5344CB8AC3E}">
        <p14:creationId xmlns:p14="http://schemas.microsoft.com/office/powerpoint/2010/main" val="304730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(1 of 5)</a:t>
            </a:r>
          </a:p>
        </p:txBody>
      </p:sp>
      <p:sp>
        <p:nvSpPr>
          <p:cNvPr id="5" name="Content Placeholder 4"/>
          <p:cNvSpPr>
            <a:spLocks noGrp="1"/>
          </p:cNvSpPr>
          <p:nvPr>
            <p:ph idx="1"/>
          </p:nvPr>
        </p:nvSpPr>
        <p:spPr/>
        <p:txBody>
          <a:bodyPr tIns="18000" bIns="18000" anchor="ctr" anchorCtr="0">
            <a:spAutoFit/>
          </a:bodyPr>
          <a:lstStyle/>
          <a:p>
            <a:r>
              <a:rPr lang="en-US" sz="2400" dirty="0">
                <a:latin typeface="Arial" panose="020B0604020202020204" pitchFamily="34" charset="0"/>
                <a:cs typeface="Arial" panose="020B0604020202020204" pitchFamily="34" charset="0"/>
              </a:rPr>
              <a:t>Influence tactics:</a:t>
            </a:r>
          </a:p>
          <a:p>
            <a:pPr lvl="1"/>
            <a:r>
              <a:rPr lang="en-US" sz="2400" dirty="0">
                <a:latin typeface="Arial" panose="020B0604020202020204" pitchFamily="34" charset="0"/>
                <a:cs typeface="Arial" panose="020B0604020202020204" pitchFamily="34" charset="0"/>
              </a:rPr>
              <a:t>Legitimacy</a:t>
            </a:r>
          </a:p>
          <a:p>
            <a:pPr lvl="1"/>
            <a:r>
              <a:rPr lang="en-US" sz="2400" dirty="0">
                <a:latin typeface="Arial" panose="020B0604020202020204" pitchFamily="34" charset="0"/>
                <a:cs typeface="Arial" panose="020B0604020202020204" pitchFamily="34" charset="0"/>
              </a:rPr>
              <a:t>Rational persuasion</a:t>
            </a:r>
          </a:p>
          <a:p>
            <a:pPr lvl="1"/>
            <a:r>
              <a:rPr lang="en-US" sz="2400" dirty="0">
                <a:latin typeface="Arial" panose="020B0604020202020204" pitchFamily="34" charset="0"/>
                <a:cs typeface="Arial" panose="020B0604020202020204" pitchFamily="34" charset="0"/>
              </a:rPr>
              <a:t>Inspirational appeals</a:t>
            </a:r>
          </a:p>
          <a:p>
            <a:pPr lvl="1"/>
            <a:r>
              <a:rPr lang="en-US" sz="2400" dirty="0">
                <a:latin typeface="Arial" panose="020B0604020202020204" pitchFamily="34" charset="0"/>
                <a:cs typeface="Arial" panose="020B0604020202020204" pitchFamily="34" charset="0"/>
              </a:rPr>
              <a:t>Consultation</a:t>
            </a:r>
          </a:p>
          <a:p>
            <a:pPr lvl="1"/>
            <a:r>
              <a:rPr lang="en-US" sz="2400" dirty="0">
                <a:latin typeface="Arial" panose="020B0604020202020204" pitchFamily="34" charset="0"/>
                <a:cs typeface="Arial" panose="020B0604020202020204" pitchFamily="34" charset="0"/>
              </a:rPr>
              <a:t>Exchange</a:t>
            </a:r>
          </a:p>
          <a:p>
            <a:pPr lvl="1">
              <a:buClr>
                <a:schemeClr val="bg2"/>
              </a:buClr>
              <a:defRPr/>
            </a:pPr>
            <a:r>
              <a:rPr lang="en-US" sz="2400" dirty="0">
                <a:latin typeface="Arial" panose="020B0604020202020204" pitchFamily="34" charset="0"/>
                <a:cs typeface="Arial" panose="020B0604020202020204" pitchFamily="34" charset="0"/>
              </a:rPr>
              <a:t>Personal appeals</a:t>
            </a:r>
          </a:p>
          <a:p>
            <a:pPr lvl="1">
              <a:buClr>
                <a:schemeClr val="bg2"/>
              </a:buClr>
              <a:defRPr/>
            </a:pPr>
            <a:r>
              <a:rPr lang="en-US" sz="2400" dirty="0">
                <a:latin typeface="Arial" panose="020B0604020202020204" pitchFamily="34" charset="0"/>
                <a:cs typeface="Arial" panose="020B0604020202020204" pitchFamily="34" charset="0"/>
              </a:rPr>
              <a:t>Ingratiation</a:t>
            </a:r>
          </a:p>
          <a:p>
            <a:pPr lvl="1">
              <a:buClr>
                <a:schemeClr val="bg2"/>
              </a:buClr>
              <a:defRPr/>
            </a:pPr>
            <a:r>
              <a:rPr lang="en-US" sz="2400" dirty="0">
                <a:latin typeface="Arial" panose="020B0604020202020204" pitchFamily="34" charset="0"/>
                <a:cs typeface="Arial" panose="020B0604020202020204" pitchFamily="34" charset="0"/>
              </a:rPr>
              <a:t>Pressure</a:t>
            </a:r>
          </a:p>
          <a:p>
            <a:pPr lvl="1">
              <a:buClr>
                <a:schemeClr val="bg2"/>
              </a:buClr>
              <a:defRPr/>
            </a:pPr>
            <a:r>
              <a:rPr lang="en-US" sz="2400" dirty="0">
                <a:latin typeface="Arial" panose="020B0604020202020204" pitchFamily="34" charset="0"/>
                <a:cs typeface="Arial" panose="020B0604020202020204" pitchFamily="34" charset="0"/>
              </a:rPr>
              <a:t>Coalitions</a:t>
            </a:r>
          </a:p>
        </p:txBody>
      </p:sp>
    </p:spTree>
    <p:extLst>
      <p:ext uri="{BB962C8B-B14F-4D97-AF65-F5344CB8AC3E}">
        <p14:creationId xmlns:p14="http://schemas.microsoft.com/office/powerpoint/2010/main" val="44122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(2 of 5)</a:t>
            </a:r>
          </a:p>
        </p:txBody>
      </p:sp>
      <p:sp>
        <p:nvSpPr>
          <p:cNvPr id="5" name="Content Placeholder 4"/>
          <p:cNvSpPr>
            <a:spLocks noGrp="1"/>
          </p:cNvSpPr>
          <p:nvPr>
            <p:ph idx="1"/>
          </p:nvPr>
        </p:nvSpPr>
        <p:spPr>
          <a:xfrm>
            <a:off x="457200" y="1600200"/>
            <a:ext cx="8229600" cy="28525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Some tactics are more effective than others.</a:t>
            </a:r>
          </a:p>
          <a:p>
            <a:pPr marL="797814" lvl="1" indent="-342900"/>
            <a:r>
              <a:rPr lang="en-US" sz="2400" dirty="0">
                <a:latin typeface="Arial" panose="020B0604020202020204" pitchFamily="34" charset="0"/>
                <a:cs typeface="Arial" panose="020B0604020202020204" pitchFamily="34" charset="0"/>
              </a:rPr>
              <a:t>Rational persuasion, inspirational appeals, and consultation are equally effective in influencing performance at work.</a:t>
            </a:r>
          </a:p>
          <a:p>
            <a:pPr marL="797814" lvl="1" indent="-342900"/>
            <a:r>
              <a:rPr lang="en-US" sz="2400" dirty="0">
                <a:latin typeface="Arial" panose="020B0604020202020204" pitchFamily="34" charset="0"/>
                <a:cs typeface="Arial" panose="020B0604020202020204" pitchFamily="34" charset="0"/>
              </a:rPr>
              <a:t>Pressure tends to backfire.</a:t>
            </a:r>
          </a:p>
          <a:p>
            <a:pPr marL="797814" lvl="1" indent="-342900"/>
            <a:r>
              <a:rPr lang="en-US" sz="2400" dirty="0">
                <a:latin typeface="Arial" panose="020B0604020202020204" pitchFamily="34" charset="0"/>
                <a:cs typeface="Arial" panose="020B0604020202020204" pitchFamily="34" charset="0"/>
              </a:rPr>
              <a:t>Using ingratiation can improve relational outcomes of influence at work.</a:t>
            </a:r>
          </a:p>
        </p:txBody>
      </p:sp>
    </p:spTree>
    <p:extLst>
      <p:ext uri="{BB962C8B-B14F-4D97-AF65-F5344CB8AC3E}">
        <p14:creationId xmlns:p14="http://schemas.microsoft.com/office/powerpoint/2010/main" val="134783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9600" cy="1144347"/>
          </a:xfrm>
        </p:spPr>
        <p:txBody>
          <a:bodyPr wrap="square" tIns="18000" bIns="18000" anchor="ctr" anchorCtr="0">
            <a:spAutoFit/>
          </a:bodyPr>
          <a:lstStyle/>
          <a:p>
            <a:r>
              <a:rPr lang="en-US" sz="3600" dirty="0">
                <a:latin typeface="+mj-lt"/>
              </a:rPr>
              <a:t>Identify Influence Tactics and Their Contingencies </a:t>
            </a:r>
            <a:r>
              <a:rPr lang="en-US" sz="2800" dirty="0">
                <a:latin typeface="+mj-lt"/>
              </a:rPr>
              <a:t>(3 of 5)</a:t>
            </a:r>
          </a:p>
        </p:txBody>
      </p:sp>
      <p:sp>
        <p:nvSpPr>
          <p:cNvPr id="5" name="Content Placeholder 4">
            <a:extLst>
              <a:ext uri="{FF2B5EF4-FFF2-40B4-BE49-F238E27FC236}">
                <a16:creationId xmlns:a16="http://schemas.microsoft.com/office/drawing/2014/main" id="{0EBBDC3D-ADF1-483B-9300-C78A6852F2FB}"/>
              </a:ext>
            </a:extLst>
          </p:cNvPr>
          <p:cNvSpPr>
            <a:spLocks noGrp="1"/>
          </p:cNvSpPr>
          <p:nvPr>
            <p:ph idx="1"/>
          </p:nvPr>
        </p:nvSpPr>
        <p:spPr>
          <a:xfrm>
            <a:off x="466725" y="1450819"/>
            <a:ext cx="822007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13.4</a:t>
            </a:r>
            <a:r>
              <a:rPr lang="en-US" sz="2400" dirty="0">
                <a:latin typeface="Arial" panose="020B0604020202020204" pitchFamily="34" charset="0"/>
                <a:cs typeface="Arial" panose="020B0604020202020204" pitchFamily="34" charset="0"/>
              </a:rPr>
              <a:t> Preferred Influence Tactics by Influence Direction</a:t>
            </a:r>
          </a:p>
        </p:txBody>
      </p:sp>
      <p:graphicFrame>
        <p:nvGraphicFramePr>
          <p:cNvPr id="7" name="Table 7">
            <a:extLst>
              <a:ext uri="{FF2B5EF4-FFF2-40B4-BE49-F238E27FC236}">
                <a16:creationId xmlns:a16="http://schemas.microsoft.com/office/drawing/2014/main" id="{A44DF02D-C50A-40A8-AED8-45C0C925AC2F}"/>
              </a:ext>
            </a:extLst>
          </p:cNvPr>
          <p:cNvGraphicFramePr>
            <a:graphicFrameLocks noGrp="1"/>
          </p:cNvGraphicFramePr>
          <p:nvPr>
            <p:extLst>
              <p:ext uri="{D42A27DB-BD31-4B8C-83A1-F6EECF244321}">
                <p14:modId xmlns:p14="http://schemas.microsoft.com/office/powerpoint/2010/main" val="2404658815"/>
              </p:ext>
            </p:extLst>
          </p:nvPr>
        </p:nvGraphicFramePr>
        <p:xfrm>
          <a:off x="883920" y="2544445"/>
          <a:ext cx="7376160" cy="1833880"/>
        </p:xfrm>
        <a:graphic>
          <a:graphicData uri="http://schemas.openxmlformats.org/drawingml/2006/table">
            <a:tbl>
              <a:tblPr firstRow="1" bandRow="1">
                <a:tableStyleId>{3B4B98B0-60AC-42C2-AFA5-B58CD77FA1E5}</a:tableStyleId>
              </a:tblPr>
              <a:tblGrid>
                <a:gridCol w="2458720">
                  <a:extLst>
                    <a:ext uri="{9D8B030D-6E8A-4147-A177-3AD203B41FA5}">
                      <a16:colId xmlns:a16="http://schemas.microsoft.com/office/drawing/2014/main" val="806130094"/>
                    </a:ext>
                  </a:extLst>
                </a:gridCol>
                <a:gridCol w="2458720">
                  <a:extLst>
                    <a:ext uri="{9D8B030D-6E8A-4147-A177-3AD203B41FA5}">
                      <a16:colId xmlns:a16="http://schemas.microsoft.com/office/drawing/2014/main" val="2635135993"/>
                    </a:ext>
                  </a:extLst>
                </a:gridCol>
                <a:gridCol w="2458720">
                  <a:extLst>
                    <a:ext uri="{9D8B030D-6E8A-4147-A177-3AD203B41FA5}">
                      <a16:colId xmlns:a16="http://schemas.microsoft.com/office/drawing/2014/main" val="4275091782"/>
                    </a:ext>
                  </a:extLst>
                </a:gridCol>
              </a:tblGrid>
              <a:tr h="370840">
                <a:tc>
                  <a:txBody>
                    <a:bodyPr/>
                    <a:lstStyle/>
                    <a:p>
                      <a:r>
                        <a:rPr lang="en-US" noProof="0">
                          <a:solidFill>
                            <a:schemeClr val="bg1"/>
                          </a:solidFill>
                          <a:latin typeface="Arial" panose="020B0604020202020204" pitchFamily="34" charset="0"/>
                          <a:cs typeface="Arial" panose="020B0604020202020204" pitchFamily="34" charset="0"/>
                        </a:rPr>
                        <a:t>Upward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noProof="0">
                          <a:solidFill>
                            <a:schemeClr val="bg1"/>
                          </a:solidFill>
                          <a:latin typeface="Arial" panose="020B0604020202020204" pitchFamily="34" charset="0"/>
                          <a:cs typeface="Arial" panose="020B0604020202020204" pitchFamily="34" charset="0"/>
                        </a:rPr>
                        <a:t>Downward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noProof="0">
                          <a:solidFill>
                            <a:schemeClr val="bg1"/>
                          </a:solidFill>
                          <a:latin typeface="Arial" panose="020B0604020202020204" pitchFamily="34" charset="0"/>
                          <a:cs typeface="Arial" panose="020B0604020202020204" pitchFamily="34" charset="0"/>
                        </a:rPr>
                        <a:t>Lateral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369914749"/>
                  </a:ext>
                </a:extLst>
              </a:tr>
              <a:tr h="370840">
                <a:tc>
                  <a:txBody>
                    <a:bodyPr/>
                    <a:lstStyle/>
                    <a:p>
                      <a:r>
                        <a:rPr lang="en-US" noProof="0">
                          <a:latin typeface="Arial" panose="020B0604020202020204" pitchFamily="34" charset="0"/>
                          <a:cs typeface="Arial" panose="020B0604020202020204" pitchFamily="34" charset="0"/>
                        </a:rPr>
                        <a:t>Rational persuasion</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noProof="0">
                          <a:latin typeface="Arial" panose="020B0604020202020204" pitchFamily="34" charset="0"/>
                          <a:cs typeface="Arial" panose="020B0604020202020204" pitchFamily="34" charset="0"/>
                        </a:rPr>
                        <a:t>Rational persuasion Inspirational appeals Ingratiation Legitimacy</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noProof="0" dirty="0">
                          <a:latin typeface="Arial" panose="020B0604020202020204" pitchFamily="34" charset="0"/>
                          <a:cs typeface="Arial" panose="020B0604020202020204" pitchFamily="34" charset="0"/>
                        </a:rPr>
                        <a:t>Rational persuasion Consultation Ingratiation Exchange Legitimacy Personal appeals Coalitions</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723886247"/>
                  </a:ext>
                </a:extLst>
              </a:tr>
            </a:tbl>
          </a:graphicData>
        </a:graphic>
      </p:graphicFrame>
    </p:spTree>
    <p:extLst>
      <p:ext uri="{BB962C8B-B14F-4D97-AF65-F5344CB8AC3E}">
        <p14:creationId xmlns:p14="http://schemas.microsoft.com/office/powerpoint/2010/main" val="359404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(4 of 5)</a:t>
            </a:r>
          </a:p>
        </p:txBody>
      </p:sp>
      <p:sp>
        <p:nvSpPr>
          <p:cNvPr id="5" name="Content Placeholder 4"/>
          <p:cNvSpPr>
            <a:spLocks noGrp="1"/>
          </p:cNvSpPr>
          <p:nvPr>
            <p:ph idx="1"/>
          </p:nvPr>
        </p:nvSpPr>
        <p:spPr>
          <a:xfrm>
            <a:off x="457200" y="1590429"/>
            <a:ext cx="8229600" cy="359117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Automatic and Controlled Processing of Influence</a:t>
            </a:r>
          </a:p>
          <a:p>
            <a:pPr marL="797814" lvl="1" indent="-342900"/>
            <a:r>
              <a:rPr lang="en-US" sz="2400" b="1" dirty="0">
                <a:latin typeface="Arial" panose="020B0604020202020204" pitchFamily="34" charset="0"/>
                <a:cs typeface="Arial" panose="020B0604020202020204" pitchFamily="34" charset="0"/>
              </a:rPr>
              <a:t>Automatic processing</a:t>
            </a:r>
            <a:r>
              <a:rPr lang="en-US" sz="2400" dirty="0">
                <a:latin typeface="Arial" panose="020B0604020202020204" pitchFamily="34" charset="0"/>
                <a:cs typeface="Arial" panose="020B0604020202020204" pitchFamily="34" charset="0"/>
              </a:rPr>
              <a:t>: a relatively superficial consideration of evidence and information that takes little time or effort and makes use of heuristics.</a:t>
            </a:r>
          </a:p>
          <a:p>
            <a:pPr marL="797814" lvl="1" indent="-342900"/>
            <a:r>
              <a:rPr lang="en-US" sz="2400" b="1" dirty="0">
                <a:latin typeface="Arial" panose="020B0604020202020204" pitchFamily="34" charset="0"/>
                <a:cs typeface="Arial" panose="020B0604020202020204" pitchFamily="34" charset="0"/>
              </a:rPr>
              <a:t>Controlled processing</a:t>
            </a:r>
            <a:r>
              <a:rPr lang="en-US" sz="2400" dirty="0">
                <a:latin typeface="Arial" panose="020B0604020202020204" pitchFamily="34" charset="0"/>
                <a:cs typeface="Arial" panose="020B0604020202020204" pitchFamily="34" charset="0"/>
              </a:rPr>
              <a:t>: a detailed consideration of evidence and information relying on facts, figures, and logic.</a:t>
            </a:r>
          </a:p>
          <a:p>
            <a:pPr marL="797814" lvl="1" indent="-342900"/>
            <a:r>
              <a:rPr lang="en-US" sz="2400" b="1" dirty="0">
                <a:latin typeface="Arial" panose="020B0604020202020204" pitchFamily="34" charset="0"/>
                <a:cs typeface="Arial" panose="020B0604020202020204" pitchFamily="34" charset="0"/>
              </a:rPr>
              <a:t>Need for cognition: </a:t>
            </a:r>
            <a:r>
              <a:rPr lang="en-US" sz="2400" dirty="0">
                <a:latin typeface="Arial" panose="020B0604020202020204" pitchFamily="34" charset="0"/>
                <a:cs typeface="Arial" panose="020B0604020202020204" pitchFamily="34" charset="0"/>
              </a:rPr>
              <a:t>a personality trait of individuals depicting the ongoing desire to think and learn.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89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(5 of 5)</a:t>
            </a:r>
          </a:p>
        </p:txBody>
      </p:sp>
      <p:sp>
        <p:nvSpPr>
          <p:cNvPr id="5" name="Content Placeholder 4"/>
          <p:cNvSpPr>
            <a:spLocks noGrp="1"/>
          </p:cNvSpPr>
          <p:nvPr>
            <p:ph idx="1"/>
          </p:nvPr>
        </p:nvSpPr>
        <p:spPr>
          <a:xfrm>
            <a:off x="457200" y="1460621"/>
            <a:ext cx="8229600" cy="44067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Applying Influence Tactics</a:t>
            </a:r>
          </a:p>
          <a:p>
            <a:pPr marL="797814" lvl="1" indent="-342900"/>
            <a:r>
              <a:rPr lang="en-US" sz="2400" dirty="0">
                <a:latin typeface="Arial" panose="020B0604020202020204" pitchFamily="34" charset="0"/>
                <a:cs typeface="Arial" panose="020B0604020202020204" pitchFamily="34" charset="0"/>
              </a:rPr>
              <a:t>People differ in terms of their </a:t>
            </a:r>
            <a:r>
              <a:rPr lang="en-US" sz="2400" b="1" dirty="0">
                <a:latin typeface="Arial" panose="020B0604020202020204" pitchFamily="34" charset="0"/>
                <a:cs typeface="Arial" panose="020B0604020202020204" pitchFamily="34" charset="0"/>
              </a:rPr>
              <a:t>political skill:</a:t>
            </a:r>
            <a:r>
              <a:rPr lang="en-US" sz="2400" dirty="0">
                <a:latin typeface="Arial" panose="020B0604020202020204" pitchFamily="34" charset="0"/>
                <a:cs typeface="Arial" panose="020B0604020202020204" pitchFamily="34" charset="0"/>
              </a:rPr>
              <a:t> their ability to influence others to enhance their own objectives.</a:t>
            </a:r>
          </a:p>
          <a:p>
            <a:pPr marL="1428051" lvl="2" indent="-342900"/>
            <a:r>
              <a:rPr lang="en-US" sz="2400" dirty="0">
                <a:latin typeface="Arial" panose="020B0604020202020204" pitchFamily="34" charset="0"/>
                <a:cs typeface="Arial" panose="020B0604020202020204" pitchFamily="34" charset="0"/>
              </a:rPr>
              <a:t>The politically skilled are more effective users of all the influence tactics.</a:t>
            </a:r>
          </a:p>
          <a:p>
            <a:pPr marL="797814" lvl="1" indent="-342900"/>
            <a:r>
              <a:rPr lang="en-US" sz="2400" dirty="0">
                <a:latin typeface="Arial" panose="020B0604020202020204" pitchFamily="34" charset="0"/>
                <a:cs typeface="Arial" panose="020B0604020202020204" pitchFamily="34" charset="0"/>
              </a:rPr>
              <a:t>Cultures within organizations differ markedly: some are warm, relaxed, and supportive; others are formal and conservative.</a:t>
            </a:r>
          </a:p>
          <a:p>
            <a:pPr marL="1428051" lvl="2" indent="-342900"/>
            <a:r>
              <a:rPr lang="en-US" sz="2400" dirty="0">
                <a:latin typeface="Arial" panose="020B0604020202020204" pitchFamily="34" charset="0"/>
                <a:cs typeface="Arial" panose="020B0604020202020204" pitchFamily="34" charset="0"/>
              </a:rPr>
              <a:t>People who fit the culture of the organization tend to obtain more influence.</a:t>
            </a:r>
          </a:p>
        </p:txBody>
      </p:sp>
    </p:spTree>
    <p:extLst>
      <p:ext uri="{BB962C8B-B14F-4D97-AF65-F5344CB8AC3E}">
        <p14:creationId xmlns:p14="http://schemas.microsoft.com/office/powerpoint/2010/main" val="104361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(1 of 4)</a:t>
            </a:r>
          </a:p>
        </p:txBody>
      </p:sp>
      <p:sp>
        <p:nvSpPr>
          <p:cNvPr id="3" name="Content Placeholder 2"/>
          <p:cNvSpPr>
            <a:spLocks noGrp="1"/>
          </p:cNvSpPr>
          <p:nvPr>
            <p:ph idx="1"/>
          </p:nvPr>
        </p:nvSpPr>
        <p:spPr>
          <a:xfrm>
            <a:off x="457200" y="1606372"/>
            <a:ext cx="8229600" cy="380382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Does power corrupt?</a:t>
            </a:r>
          </a:p>
          <a:p>
            <a:pPr marL="800100" lvl="1" indent="-342900"/>
            <a:r>
              <a:rPr lang="en-US" sz="2400" dirty="0">
                <a:latin typeface="Arial" panose="020B0604020202020204" pitchFamily="34" charset="0"/>
                <a:cs typeface="Arial" panose="020B0604020202020204" pitchFamily="34" charset="0"/>
              </a:rPr>
              <a:t>Power leads people to: </a:t>
            </a:r>
          </a:p>
          <a:p>
            <a:pPr marL="1120775" lvl="2" indent="-342900"/>
            <a:r>
              <a:rPr lang="en-US" sz="2400" dirty="0">
                <a:latin typeface="Arial" panose="020B0604020202020204" pitchFamily="34" charset="0"/>
                <a:cs typeface="Arial" panose="020B0604020202020204" pitchFamily="34" charset="0"/>
              </a:rPr>
              <a:t>Place their own interests ahead of others.</a:t>
            </a:r>
          </a:p>
          <a:p>
            <a:pPr marL="1120775" lvl="2" indent="-342900"/>
            <a:r>
              <a:rPr lang="en-US" sz="2400" dirty="0">
                <a:latin typeface="Arial" panose="020B0604020202020204" pitchFamily="34" charset="0"/>
                <a:cs typeface="Arial" panose="020B0604020202020204" pitchFamily="34" charset="0"/>
              </a:rPr>
              <a:t>React, especially negatively, to any threats to their competence.</a:t>
            </a:r>
          </a:p>
          <a:p>
            <a:pPr marL="1120775" lvl="2" indent="-342900"/>
            <a:r>
              <a:rPr lang="en-US" sz="2400" dirty="0">
                <a:latin typeface="Arial" panose="020B0604020202020204" pitchFamily="34" charset="0"/>
                <a:cs typeface="Arial" panose="020B0604020202020204" pitchFamily="34" charset="0"/>
              </a:rPr>
              <a:t>See people as tools to obtain their instrumental goals.</a:t>
            </a:r>
          </a:p>
          <a:p>
            <a:pPr marL="1120775" lvl="2" indent="-342900"/>
            <a:r>
              <a:rPr lang="en-US" sz="2400" dirty="0">
                <a:latin typeface="Arial" panose="020B0604020202020204" pitchFamily="34" charset="0"/>
                <a:cs typeface="Arial" panose="020B0604020202020204" pitchFamily="34" charset="0"/>
              </a:rPr>
              <a:t>Be more willing to denigrate others.</a:t>
            </a:r>
          </a:p>
          <a:p>
            <a:pPr marL="1120775" lvl="2" indent="-342900"/>
            <a:r>
              <a:rPr lang="en-US" sz="2400" dirty="0">
                <a:latin typeface="Arial" panose="020B0604020202020204" pitchFamily="34" charset="0"/>
                <a:cs typeface="Arial" panose="020B0604020202020204" pitchFamily="34" charset="0"/>
              </a:rPr>
              <a:t>Be overconfident in decision making. </a:t>
            </a:r>
          </a:p>
        </p:txBody>
      </p:sp>
    </p:spTree>
    <p:extLst>
      <p:ext uri="{BB962C8B-B14F-4D97-AF65-F5344CB8AC3E}">
        <p14:creationId xmlns:p14="http://schemas.microsoft.com/office/powerpoint/2010/main" val="18728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(2 of 4)</a:t>
            </a:r>
          </a:p>
        </p:txBody>
      </p:sp>
      <p:sp>
        <p:nvSpPr>
          <p:cNvPr id="3" name="Content Placeholder 2"/>
          <p:cNvSpPr>
            <a:spLocks noGrp="1"/>
          </p:cNvSpPr>
          <p:nvPr>
            <p:ph idx="1"/>
          </p:nvPr>
        </p:nvSpPr>
        <p:spPr>
          <a:xfrm>
            <a:off x="457200" y="1546797"/>
            <a:ext cx="8229600" cy="287280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Sexual harassment</a:t>
            </a:r>
            <a:r>
              <a:rPr lang="en-US" sz="2400" dirty="0">
                <a:latin typeface="Arial" panose="020B0604020202020204" pitchFamily="34" charset="0"/>
                <a:cs typeface="Arial" panose="020B0604020202020204" pitchFamily="34" charset="0"/>
              </a:rPr>
              <a:t>: any unwanted activity of a sexual nature that affects an individual’s employment and creates a hostile work environment.</a:t>
            </a:r>
          </a:p>
          <a:p>
            <a:pPr marL="793941" lvl="1" indent="-342900">
              <a:buSzPct val="100000"/>
            </a:pPr>
            <a:r>
              <a:rPr lang="en-US" sz="2400" dirty="0">
                <a:latin typeface="Arial" panose="020B0604020202020204" pitchFamily="34" charset="0"/>
                <a:cs typeface="Arial" panose="020B0604020202020204" pitchFamily="34" charset="0"/>
              </a:rPr>
              <a:t>Sexual harassment is more likely to occur when there are large power differentials.</a:t>
            </a:r>
          </a:p>
          <a:p>
            <a:pPr marL="256032" indent="-256032">
              <a:buSzPct val="100000"/>
            </a:pPr>
            <a:r>
              <a:rPr lang="en-US" sz="2400" dirty="0">
                <a:latin typeface="Arial" panose="020B0604020202020204" pitchFamily="34" charset="0"/>
                <a:cs typeface="Arial" panose="020B0604020202020204" pitchFamily="34" charset="0"/>
              </a:rPr>
              <a:t>Managers have a responsibility to protect their employees from a hostile work environment.</a:t>
            </a:r>
          </a:p>
        </p:txBody>
      </p:sp>
    </p:spTree>
    <p:extLst>
      <p:ext uri="{BB962C8B-B14F-4D97-AF65-F5344CB8AC3E}">
        <p14:creationId xmlns:p14="http://schemas.microsoft.com/office/powerpoint/2010/main" val="7015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4" name="Content Placeholder 3"/>
          <p:cNvSpPr>
            <a:spLocks noGrp="1"/>
          </p:cNvSpPr>
          <p:nvPr>
            <p:ph idx="1"/>
          </p:nvPr>
        </p:nvSpPr>
        <p:spPr>
          <a:xfrm>
            <a:off x="467360" y="1071880"/>
            <a:ext cx="8219440" cy="2460092"/>
          </a:xfrm>
        </p:spPr>
        <p:txBody>
          <a:bodyPr wrap="square" tIns="18000" bIns="18000" anchor="ctr" anchorCtr="0">
            <a:spAutoFit/>
          </a:bodyPr>
          <a:lstStyle/>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13.1</a:t>
            </a:r>
            <a:r>
              <a:rPr lang="en-US" sz="2400" dirty="0">
                <a:latin typeface="Arial" panose="020B0604020202020204" pitchFamily="34" charset="0"/>
                <a:cs typeface="Arial" panose="020B0604020202020204" pitchFamily="34" charset="0"/>
              </a:rPr>
              <a:t> Contrast leadership and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13.2 </a:t>
            </a:r>
            <a:r>
              <a:rPr lang="en-US" sz="2400" dirty="0">
                <a:latin typeface="Arial" panose="020B0604020202020204" pitchFamily="34" charset="0"/>
                <a:cs typeface="Arial" panose="020B0604020202020204" pitchFamily="34" charset="0"/>
              </a:rPr>
              <a:t>Explain the three bases of formal power and the two bases of personal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13.3 </a:t>
            </a:r>
            <a:r>
              <a:rPr lang="en-US" sz="2400" dirty="0">
                <a:latin typeface="Arial" panose="020B0604020202020204" pitchFamily="34" charset="0"/>
                <a:cs typeface="Arial" panose="020B0604020202020204" pitchFamily="34" charset="0"/>
              </a:rPr>
              <a:t>Explain the role of dependence in power relationships.</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13.4 </a:t>
            </a:r>
            <a:r>
              <a:rPr lang="en-US" sz="2400" dirty="0">
                <a:latin typeface="Arial" panose="020B0604020202020204" pitchFamily="34" charset="0"/>
                <a:cs typeface="Arial" panose="020B0604020202020204" pitchFamily="34" charset="0"/>
              </a:rPr>
              <a:t>Identify influence tactics and their contingencies.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(3 of 4)</a:t>
            </a:r>
          </a:p>
        </p:txBody>
      </p:sp>
      <p:sp>
        <p:nvSpPr>
          <p:cNvPr id="3" name="Content Placeholder 2"/>
          <p:cNvSpPr>
            <a:spLocks noGrp="1"/>
          </p:cNvSpPr>
          <p:nvPr>
            <p:ph idx="1"/>
          </p:nvPr>
        </p:nvSpPr>
        <p:spPr>
          <a:xfrm>
            <a:off x="457200" y="1521481"/>
            <a:ext cx="8229600" cy="312671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Mangers should:</a:t>
            </a:r>
          </a:p>
          <a:p>
            <a:pPr marL="800100" lvl="1" indent="-342900"/>
            <a:r>
              <a:rPr lang="en-US" sz="2400" dirty="0">
                <a:latin typeface="Arial" panose="020B0604020202020204" pitchFamily="34" charset="0"/>
                <a:cs typeface="Arial" panose="020B0604020202020204" pitchFamily="34" charset="0"/>
              </a:rPr>
              <a:t>Make sure an active policy defines what constitutes sexual harassment, informs employees they can be fired for sexually harassing another employee, and establishes procedures for how complaints can be made.</a:t>
            </a:r>
          </a:p>
          <a:p>
            <a:pPr marL="800100" lvl="1" indent="-342900"/>
            <a:r>
              <a:rPr lang="en-US" sz="2400" dirty="0">
                <a:latin typeface="Arial" panose="020B0604020202020204" pitchFamily="34" charset="0"/>
                <a:cs typeface="Arial" panose="020B0604020202020204" pitchFamily="34" charset="0"/>
              </a:rPr>
              <a:t>Reassure employees that they will not encounter retaliation if they issue a complaint.</a:t>
            </a:r>
          </a:p>
        </p:txBody>
      </p:sp>
    </p:spTree>
    <p:extLst>
      <p:ext uri="{BB962C8B-B14F-4D97-AF65-F5344CB8AC3E}">
        <p14:creationId xmlns:p14="http://schemas.microsoft.com/office/powerpoint/2010/main" val="30891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(4 of 4)</a:t>
            </a:r>
          </a:p>
        </p:txBody>
      </p:sp>
      <p:sp>
        <p:nvSpPr>
          <p:cNvPr id="3" name="Content Placeholder 2"/>
          <p:cNvSpPr>
            <a:spLocks noGrp="1"/>
          </p:cNvSpPr>
          <p:nvPr>
            <p:ph idx="1"/>
          </p:nvPr>
        </p:nvSpPr>
        <p:spPr>
          <a:xfrm>
            <a:off x="457200" y="1447800"/>
            <a:ext cx="8229600" cy="2834331"/>
          </a:xfrm>
        </p:spPr>
        <p:txBody>
          <a:bodyPr tIns="18000" bIns="18000" anchor="ctr" anchorCtr="0">
            <a:spAutoFit/>
          </a:bodyPr>
          <a:lstStyle/>
          <a:p>
            <a:pPr marL="222250" indent="-222250">
              <a:buSzPct val="100000"/>
            </a:pPr>
            <a:r>
              <a:rPr lang="en-US" sz="2400" dirty="0">
                <a:latin typeface="Arial" panose="020B0604020202020204" pitchFamily="34" charset="0"/>
                <a:cs typeface="Arial" panose="020B0604020202020204" pitchFamily="34" charset="0"/>
              </a:rPr>
              <a:t> In addition, managers should:</a:t>
            </a:r>
          </a:p>
          <a:p>
            <a:pPr marL="800989" lvl="1" indent="-342900"/>
            <a:r>
              <a:rPr lang="en-US" sz="2400" dirty="0">
                <a:latin typeface="Arial" panose="020B0604020202020204" pitchFamily="34" charset="0"/>
                <a:cs typeface="Arial" panose="020B0604020202020204" pitchFamily="34" charset="0"/>
              </a:rPr>
              <a:t>Investigate every complaint and include the legal and human resource departments.</a:t>
            </a:r>
          </a:p>
          <a:p>
            <a:pPr marL="800989" lvl="1" indent="-342900"/>
            <a:r>
              <a:rPr lang="en-US" sz="2400" dirty="0">
                <a:latin typeface="Arial" panose="020B0604020202020204" pitchFamily="34" charset="0"/>
                <a:cs typeface="Arial" panose="020B0604020202020204" pitchFamily="34" charset="0"/>
              </a:rPr>
              <a:t>Make sure offenders are disciplined or terminated.</a:t>
            </a:r>
          </a:p>
          <a:p>
            <a:pPr marL="800989" lvl="1" indent="-342900"/>
            <a:r>
              <a:rPr lang="en-US" sz="2400" dirty="0">
                <a:latin typeface="Arial" panose="020B0604020202020204" pitchFamily="34" charset="0"/>
                <a:cs typeface="Arial" panose="020B0604020202020204" pitchFamily="34" charset="0"/>
              </a:rPr>
              <a:t>Set up in-house seminars to raise employee awareness of the issues surrounding sexual harassment.</a:t>
            </a:r>
          </a:p>
        </p:txBody>
      </p:sp>
    </p:spTree>
    <p:extLst>
      <p:ext uri="{BB962C8B-B14F-4D97-AF65-F5344CB8AC3E}">
        <p14:creationId xmlns:p14="http://schemas.microsoft.com/office/powerpoint/2010/main" val="225370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(1 of 3)</a:t>
            </a:r>
          </a:p>
        </p:txBody>
      </p:sp>
      <p:sp>
        <p:nvSpPr>
          <p:cNvPr id="3" name="Content Placeholder 2"/>
          <p:cNvSpPr>
            <a:spLocks noGrp="1"/>
          </p:cNvSpPr>
          <p:nvPr>
            <p:ph idx="1"/>
          </p:nvPr>
        </p:nvSpPr>
        <p:spPr>
          <a:xfrm>
            <a:off x="457200" y="1600200"/>
            <a:ext cx="8229600" cy="3591171"/>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Political behavior:</a:t>
            </a:r>
            <a:r>
              <a:rPr lang="en-US" sz="2400" dirty="0">
                <a:latin typeface="Arial" panose="020B0604020202020204" pitchFamily="34" charset="0"/>
                <a:cs typeface="Arial" panose="020B0604020202020204" pitchFamily="34" charset="0"/>
              </a:rPr>
              <a:t> activities that are not required as part of one’s formal role in the organization, but that influence the distribution of advantages within the organization.</a:t>
            </a:r>
          </a:p>
          <a:p>
            <a:pPr marL="797814" lvl="1" indent="-342900"/>
            <a:r>
              <a:rPr lang="en-US" sz="2400" dirty="0">
                <a:latin typeface="Arial" panose="020B0604020202020204" pitchFamily="34" charset="0"/>
                <a:cs typeface="Arial" panose="020B0604020202020204" pitchFamily="34" charset="0"/>
              </a:rPr>
              <a:t>Outside of one’s specified job requirements.</a:t>
            </a:r>
          </a:p>
          <a:p>
            <a:pPr marL="797814" lvl="1" indent="-342900"/>
            <a:r>
              <a:rPr lang="en-US" sz="2400" dirty="0">
                <a:latin typeface="Arial" panose="020B0604020202020204" pitchFamily="34" charset="0"/>
                <a:cs typeface="Arial" panose="020B0604020202020204" pitchFamily="34" charset="0"/>
              </a:rPr>
              <a:t>Encompasses efforts to </a:t>
            </a:r>
            <a:r>
              <a:rPr lang="en-US" sz="2400">
                <a:latin typeface="Arial" panose="020B0604020202020204" pitchFamily="34" charset="0"/>
                <a:cs typeface="Arial" panose="020B0604020202020204" pitchFamily="34" charset="0"/>
              </a:rPr>
              <a:t>influence decision-making </a:t>
            </a:r>
            <a:r>
              <a:rPr lang="en-US" sz="2400" dirty="0">
                <a:latin typeface="Arial" panose="020B0604020202020204" pitchFamily="34" charset="0"/>
                <a:cs typeface="Arial" panose="020B0604020202020204" pitchFamily="34" charset="0"/>
              </a:rPr>
              <a:t>goals, criteria, or processes.</a:t>
            </a:r>
          </a:p>
          <a:p>
            <a:pPr marL="797814" lvl="1" indent="-342900"/>
            <a:r>
              <a:rPr lang="en-US" sz="2400" dirty="0">
                <a:latin typeface="Arial" panose="020B0604020202020204" pitchFamily="34" charset="0"/>
                <a:cs typeface="Arial" panose="020B0604020202020204" pitchFamily="34" charset="0"/>
              </a:rPr>
              <a:t>Includes such behaviors as withholding information, whistle-blowing, spreading rumors, and leaking confidential information.</a:t>
            </a:r>
          </a:p>
        </p:txBody>
      </p:sp>
    </p:spTree>
    <p:extLst>
      <p:ext uri="{BB962C8B-B14F-4D97-AF65-F5344CB8AC3E}">
        <p14:creationId xmlns:p14="http://schemas.microsoft.com/office/powerpoint/2010/main" val="120104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(2 of 3)</a:t>
            </a:r>
          </a:p>
        </p:txBody>
      </p:sp>
      <p:sp>
        <p:nvSpPr>
          <p:cNvPr id="3" name="Content Placeholder 2"/>
          <p:cNvSpPr>
            <a:spLocks noGrp="1"/>
          </p:cNvSpPr>
          <p:nvPr>
            <p:ph idx="1"/>
          </p:nvPr>
        </p:nvSpPr>
        <p:spPr>
          <a:xfrm>
            <a:off x="457200" y="1447800"/>
            <a:ext cx="8229600" cy="2637064"/>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The reality of politics</a:t>
            </a:r>
          </a:p>
          <a:p>
            <a:pPr marL="793941" lvl="1" indent="-342900">
              <a:buSzPct val="100000"/>
            </a:pPr>
            <a:r>
              <a:rPr lang="en-US" sz="2400" dirty="0">
                <a:latin typeface="Arial" panose="020B0604020202020204" pitchFamily="34" charset="0"/>
                <a:cs typeface="Arial" panose="020B0604020202020204" pitchFamily="34" charset="0"/>
              </a:rPr>
              <a:t>People view politics differently </a:t>
            </a:r>
          </a:p>
          <a:p>
            <a:pPr marL="1367028" lvl="2" indent="-342900">
              <a:buSzPct val="100000"/>
            </a:pPr>
            <a:r>
              <a:rPr lang="en-US" sz="2400" dirty="0">
                <a:latin typeface="Arial" panose="020B0604020202020204" pitchFamily="34" charset="0"/>
                <a:cs typeface="Arial" panose="020B0604020202020204" pitchFamily="34" charset="0"/>
              </a:rPr>
              <a:t>Reactive</a:t>
            </a:r>
          </a:p>
          <a:p>
            <a:pPr marL="1367028" lvl="2" indent="-342900">
              <a:buSzPct val="100000"/>
            </a:pPr>
            <a:r>
              <a:rPr lang="en-US" sz="2400" dirty="0">
                <a:latin typeface="Arial" panose="020B0604020202020204" pitchFamily="34" charset="0"/>
                <a:cs typeface="Arial" panose="020B0604020202020204" pitchFamily="34" charset="0"/>
              </a:rPr>
              <a:t>Reluctant</a:t>
            </a:r>
          </a:p>
          <a:p>
            <a:pPr marL="1367028" lvl="2" indent="-342900">
              <a:buSzPct val="100000"/>
            </a:pPr>
            <a:r>
              <a:rPr lang="en-US" sz="2400" dirty="0">
                <a:latin typeface="Arial" panose="020B0604020202020204" pitchFamily="34" charset="0"/>
                <a:cs typeface="Arial" panose="020B0604020202020204" pitchFamily="34" charset="0"/>
              </a:rPr>
              <a:t>Strategic</a:t>
            </a:r>
          </a:p>
          <a:p>
            <a:pPr marL="1367028" lvl="2" indent="-342900">
              <a:buSzPct val="100000"/>
            </a:pPr>
            <a:r>
              <a:rPr lang="en-US" sz="2400" dirty="0">
                <a:latin typeface="Arial" panose="020B0604020202020204" pitchFamily="34" charset="0"/>
                <a:cs typeface="Arial" panose="020B0604020202020204" pitchFamily="34" charset="0"/>
              </a:rPr>
              <a:t>Integrated perception</a:t>
            </a:r>
          </a:p>
        </p:txBody>
      </p:sp>
    </p:spTree>
    <p:extLst>
      <p:ext uri="{BB962C8B-B14F-4D97-AF65-F5344CB8AC3E}">
        <p14:creationId xmlns:p14="http://schemas.microsoft.com/office/powerpoint/2010/main" val="373515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(3 of 3)</a:t>
            </a:r>
          </a:p>
        </p:txBody>
      </p:sp>
      <p:sp>
        <p:nvSpPr>
          <p:cNvPr id="3" name="Content Placeholder 2"/>
          <p:cNvSpPr>
            <a:spLocks noGrp="1"/>
          </p:cNvSpPr>
          <p:nvPr>
            <p:ph idx="1"/>
          </p:nvPr>
        </p:nvSpPr>
        <p:spPr>
          <a:xfrm>
            <a:off x="457200" y="1533577"/>
            <a:ext cx="8229600" cy="159062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Grapevine: </a:t>
            </a:r>
            <a:r>
              <a:rPr lang="en-US" sz="2400" dirty="0">
                <a:latin typeface="Arial" panose="020B0604020202020204" pitchFamily="34" charset="0"/>
                <a:cs typeface="Arial" panose="020B0604020202020204" pitchFamily="34" charset="0"/>
              </a:rPr>
              <a:t>an organization’s informal communication network. </a:t>
            </a:r>
          </a:p>
          <a:p>
            <a:pPr marL="793941" lvl="1" indent="-342900">
              <a:buSzPct val="100000"/>
            </a:pPr>
            <a:r>
              <a:rPr lang="en-US" sz="2400" dirty="0">
                <a:latin typeface="Arial" panose="020B0604020202020204" pitchFamily="34" charset="0"/>
                <a:cs typeface="Arial" panose="020B0604020202020204" pitchFamily="34" charset="0"/>
              </a:rPr>
              <a:t>The grapevine and gossip are viewed negatively by most people.</a:t>
            </a:r>
          </a:p>
        </p:txBody>
      </p:sp>
    </p:spTree>
    <p:extLst>
      <p:ext uri="{BB962C8B-B14F-4D97-AF65-F5344CB8AC3E}">
        <p14:creationId xmlns:p14="http://schemas.microsoft.com/office/powerpoint/2010/main" val="241698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0075" cy="1144347"/>
          </a:xfrm>
        </p:spPr>
        <p:txBody>
          <a:bodyPr wrap="square" tIns="18000" bIns="18000" anchor="ctr" anchorCtr="0">
            <a:spAutoFit/>
          </a:bodyPr>
          <a:lstStyle/>
          <a:p>
            <a:r>
              <a:rPr lang="en-US" sz="3600" dirty="0">
                <a:latin typeface="+mj-lt"/>
              </a:rPr>
              <a:t>Causes and Consequences of Political Behavior </a:t>
            </a:r>
            <a:r>
              <a:rPr lang="en-US" sz="2800" dirty="0">
                <a:latin typeface="+mj-lt"/>
              </a:rPr>
              <a:t>(1 of 14)</a:t>
            </a:r>
          </a:p>
        </p:txBody>
      </p:sp>
      <p:sp>
        <p:nvSpPr>
          <p:cNvPr id="3" name="Content Placeholder 2">
            <a:extLst>
              <a:ext uri="{FF2B5EF4-FFF2-40B4-BE49-F238E27FC236}">
                <a16:creationId xmlns:a16="http://schemas.microsoft.com/office/drawing/2014/main" id="{90727094-54F1-4575-94D7-35C8316B25D2}"/>
              </a:ext>
            </a:extLst>
          </p:cNvPr>
          <p:cNvSpPr>
            <a:spLocks noGrp="1"/>
          </p:cNvSpPr>
          <p:nvPr>
            <p:ph idx="1"/>
          </p:nvPr>
        </p:nvSpPr>
        <p:spPr>
          <a:xfrm>
            <a:off x="466725" y="1406885"/>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13.5</a:t>
            </a:r>
            <a:r>
              <a:rPr lang="en-US" sz="2400" dirty="0">
                <a:latin typeface="Arial" panose="020B0604020202020204" pitchFamily="34" charset="0"/>
                <a:cs typeface="Arial" panose="020B0604020202020204" pitchFamily="34" charset="0"/>
              </a:rPr>
              <a:t> Factors That Influence Political Behavior</a:t>
            </a:r>
          </a:p>
        </p:txBody>
      </p:sp>
      <p:pic>
        <p:nvPicPr>
          <p:cNvPr id="9" name="Picture Placeholder 8" descr="A flowchart displays the individual and organizational factors that influence the political behavior, which in turn lead to favorable outcomes.&#10;Long description is available in notes, press F6">
            <a:extLst>
              <a:ext uri="{FF2B5EF4-FFF2-40B4-BE49-F238E27FC236}">
                <a16:creationId xmlns:a16="http://schemas.microsoft.com/office/drawing/2014/main" id="{C793C735-95D4-44A3-A3AF-3A054F943C3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1093421" y="2056280"/>
            <a:ext cx="6957158" cy="3793191"/>
          </a:xfrm>
          <a:prstGeom prst="rect">
            <a:avLst/>
          </a:prstGeom>
        </p:spPr>
      </p:pic>
    </p:spTree>
    <p:extLst>
      <p:ext uri="{BB962C8B-B14F-4D97-AF65-F5344CB8AC3E}">
        <p14:creationId xmlns:p14="http://schemas.microsoft.com/office/powerpoint/2010/main" val="89473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(2 of 14)</a:t>
            </a:r>
          </a:p>
        </p:txBody>
      </p:sp>
      <p:sp>
        <p:nvSpPr>
          <p:cNvPr id="3" name="Content Placeholder 2"/>
          <p:cNvSpPr>
            <a:spLocks noGrp="1"/>
          </p:cNvSpPr>
          <p:nvPr>
            <p:ph idx="1"/>
          </p:nvPr>
        </p:nvSpPr>
        <p:spPr>
          <a:xfrm>
            <a:off x="457200" y="1600200"/>
            <a:ext cx="8229600" cy="3529616"/>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Factors Contributing to Political Behavior Acquiescence</a:t>
            </a:r>
          </a:p>
          <a:p>
            <a:pPr marL="793941" lvl="1" indent="-342900">
              <a:buSzPct val="100000"/>
            </a:pPr>
            <a:r>
              <a:rPr lang="en-US" sz="2400" dirty="0">
                <a:latin typeface="Arial" panose="020B0604020202020204" pitchFamily="34" charset="0"/>
                <a:cs typeface="Arial" panose="020B0604020202020204" pitchFamily="34" charset="0"/>
              </a:rPr>
              <a:t>Reciprocity</a:t>
            </a:r>
          </a:p>
          <a:p>
            <a:pPr marL="793941" lvl="1" indent="-342900">
              <a:buSzPct val="100000"/>
            </a:pPr>
            <a:r>
              <a:rPr lang="en-US" sz="2400" dirty="0">
                <a:latin typeface="Arial" panose="020B0604020202020204" pitchFamily="34" charset="0"/>
                <a:cs typeface="Arial" panose="020B0604020202020204" pitchFamily="34" charset="0"/>
              </a:rPr>
              <a:t>Consistency/commitment</a:t>
            </a:r>
          </a:p>
          <a:p>
            <a:pPr marL="793941" lvl="1" indent="-342900">
              <a:buSzPct val="100000"/>
            </a:pPr>
            <a:r>
              <a:rPr lang="en-US" sz="2400" dirty="0">
                <a:latin typeface="Arial" panose="020B0604020202020204" pitchFamily="34" charset="0"/>
                <a:cs typeface="Arial" panose="020B0604020202020204" pitchFamily="34" charset="0"/>
              </a:rPr>
              <a:t>Social proof</a:t>
            </a:r>
          </a:p>
          <a:p>
            <a:pPr marL="793941" lvl="1" indent="-342900">
              <a:buSzPct val="100000"/>
            </a:pPr>
            <a:r>
              <a:rPr lang="en-US" sz="2400" dirty="0">
                <a:latin typeface="Arial" panose="020B0604020202020204" pitchFamily="34" charset="0"/>
                <a:cs typeface="Arial" panose="020B0604020202020204" pitchFamily="34" charset="0"/>
              </a:rPr>
              <a:t>Liking</a:t>
            </a:r>
          </a:p>
          <a:p>
            <a:pPr marL="793941" lvl="1" indent="-342900">
              <a:buSzPct val="100000"/>
            </a:pPr>
            <a:r>
              <a:rPr lang="en-US" sz="2400" dirty="0">
                <a:latin typeface="Arial" panose="020B0604020202020204" pitchFamily="34" charset="0"/>
                <a:cs typeface="Arial" panose="020B0604020202020204" pitchFamily="34" charset="0"/>
              </a:rPr>
              <a:t>Authority</a:t>
            </a:r>
          </a:p>
          <a:p>
            <a:pPr marL="793941" lvl="1" indent="-342900">
              <a:buSzPct val="100000"/>
            </a:pPr>
            <a:r>
              <a:rPr lang="en-US" sz="2400" dirty="0">
                <a:latin typeface="Arial" panose="020B0604020202020204" pitchFamily="34" charset="0"/>
                <a:cs typeface="Arial" panose="020B0604020202020204" pitchFamily="34" charset="0"/>
              </a:rPr>
              <a:t>Scarcity</a:t>
            </a:r>
          </a:p>
          <a:p>
            <a:pPr marL="793941" lvl="1" indent="-342900">
              <a:buSzPct val="100000"/>
            </a:pPr>
            <a:r>
              <a:rPr lang="en-US" sz="2400" dirty="0">
                <a:latin typeface="Arial" panose="020B0604020202020204" pitchFamily="34" charset="0"/>
                <a:cs typeface="Arial" panose="020B0604020202020204" pitchFamily="34" charset="0"/>
              </a:rPr>
              <a:t>Unity</a:t>
            </a:r>
          </a:p>
        </p:txBody>
      </p:sp>
    </p:spTree>
    <p:extLst>
      <p:ext uri="{BB962C8B-B14F-4D97-AF65-F5344CB8AC3E}">
        <p14:creationId xmlns:p14="http://schemas.microsoft.com/office/powerpoint/2010/main" val="97813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0075" cy="1144347"/>
          </a:xfrm>
        </p:spPr>
        <p:txBody>
          <a:bodyPr wrap="square" tIns="18000" bIns="18000" anchor="ctr" anchorCtr="0">
            <a:spAutoFit/>
          </a:bodyPr>
          <a:lstStyle/>
          <a:p>
            <a:r>
              <a:rPr lang="en-US" sz="3600" dirty="0">
                <a:latin typeface="+mj-lt"/>
              </a:rPr>
              <a:t>Causes and Consequences of Political Behavior </a:t>
            </a:r>
            <a:r>
              <a:rPr lang="en-US" sz="2800" dirty="0">
                <a:latin typeface="+mj-lt"/>
              </a:rPr>
              <a:t>(3 of 14)</a:t>
            </a:r>
          </a:p>
        </p:txBody>
      </p:sp>
      <p:sp>
        <p:nvSpPr>
          <p:cNvPr id="3" name="Content Placeholder 2">
            <a:extLst>
              <a:ext uri="{FF2B5EF4-FFF2-40B4-BE49-F238E27FC236}">
                <a16:creationId xmlns:a16="http://schemas.microsoft.com/office/drawing/2014/main" id="{84F83AF6-7710-4935-AADE-A8B03B5ECBAA}"/>
              </a:ext>
            </a:extLst>
          </p:cNvPr>
          <p:cNvSpPr>
            <a:spLocks noGrp="1"/>
          </p:cNvSpPr>
          <p:nvPr>
            <p:ph idx="1"/>
          </p:nvPr>
        </p:nvSpPr>
        <p:spPr>
          <a:xfrm>
            <a:off x="466725" y="1419225"/>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13.6</a:t>
            </a:r>
            <a:r>
              <a:rPr lang="en-US" sz="2400" dirty="0">
                <a:latin typeface="Arial" panose="020B0604020202020204" pitchFamily="34" charset="0"/>
                <a:cs typeface="Arial" panose="020B0604020202020204" pitchFamily="34" charset="0"/>
              </a:rPr>
              <a:t> Employee Responses to Organizational Politics</a:t>
            </a:r>
          </a:p>
        </p:txBody>
      </p:sp>
      <p:pic>
        <p:nvPicPr>
          <p:cNvPr id="6" name="Picture Placeholder 5" descr="A flow diagram shows that the organizational politics may threaten employees and the responses are decreased job satisfaction, increased anxiety and stress, increased turnover, and reduced performance.">
            <a:extLst>
              <a:ext uri="{FF2B5EF4-FFF2-40B4-BE49-F238E27FC236}">
                <a16:creationId xmlns:a16="http://schemas.microsoft.com/office/drawing/2014/main" id="{0EE520F0-540A-46D9-9F5B-97EAFDFFB0E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2549560" y="2094779"/>
            <a:ext cx="4044880" cy="4074333"/>
          </a:xfrm>
          <a:prstGeom prst="rect">
            <a:avLst/>
          </a:prstGeom>
        </p:spPr>
      </p:pic>
    </p:spTree>
    <p:extLst>
      <p:ext uri="{BB962C8B-B14F-4D97-AF65-F5344CB8AC3E}">
        <p14:creationId xmlns:p14="http://schemas.microsoft.com/office/powerpoint/2010/main" val="3269782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(4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13.7</a:t>
            </a:r>
            <a:r>
              <a:rPr lang="en-US" sz="2400" dirty="0"/>
              <a:t> Defensive Behaviors</a:t>
            </a:r>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2226677"/>
            <a:ext cx="8220075" cy="3724541"/>
          </a:xfrm>
        </p:spPr>
        <p:txBody>
          <a:bodyPr>
            <a:spAutoFit/>
          </a:bodyPr>
          <a:lstStyle/>
          <a:p>
            <a:pPr marL="0" indent="0">
              <a:spcBef>
                <a:spcPts val="1000"/>
              </a:spcBef>
              <a:buNone/>
            </a:pPr>
            <a:r>
              <a:rPr lang="en-US" sz="1800" b="1" dirty="0"/>
              <a:t>Avoiding Action</a:t>
            </a:r>
          </a:p>
          <a:p>
            <a:pPr marL="0" indent="0">
              <a:spcBef>
                <a:spcPts val="1000"/>
              </a:spcBef>
              <a:buNone/>
            </a:pPr>
            <a:r>
              <a:rPr lang="en-US" sz="1800" b="1" dirty="0"/>
              <a:t>Overconforming. </a:t>
            </a:r>
            <a:r>
              <a:rPr lang="en-US" sz="1800" dirty="0"/>
              <a:t>Strictly interpreting your responsibility by saying things like “The rules clearly state...”or “This is the way we’ve always done it.”</a:t>
            </a:r>
          </a:p>
          <a:p>
            <a:pPr marL="0" indent="0">
              <a:spcBef>
                <a:spcPts val="1000"/>
              </a:spcBef>
              <a:buNone/>
            </a:pPr>
            <a:r>
              <a:rPr lang="en-US" sz="1800" b="1" dirty="0"/>
              <a:t>Buck passing. </a:t>
            </a:r>
            <a:r>
              <a:rPr lang="en-US" sz="1800" dirty="0"/>
              <a:t>Transferring responsibility for the execution of a task or decision to someone else.</a:t>
            </a:r>
          </a:p>
          <a:p>
            <a:pPr marL="0" indent="0">
              <a:spcBef>
                <a:spcPts val="1000"/>
              </a:spcBef>
              <a:buNone/>
            </a:pPr>
            <a:r>
              <a:rPr lang="en-US" sz="1800" b="1" dirty="0"/>
              <a:t>Playing dumb. </a:t>
            </a:r>
            <a:r>
              <a:rPr lang="en-US" sz="1800" dirty="0"/>
              <a:t>Avoiding an unwanted task by falsely pleading ignorance or inability.</a:t>
            </a:r>
          </a:p>
          <a:p>
            <a:pPr marL="0" indent="0">
              <a:spcBef>
                <a:spcPts val="1000"/>
              </a:spcBef>
              <a:buNone/>
            </a:pPr>
            <a:r>
              <a:rPr lang="en-US" sz="1800" b="1" dirty="0"/>
              <a:t>Stretching. </a:t>
            </a:r>
            <a:r>
              <a:rPr lang="en-US" sz="1800" dirty="0"/>
              <a:t>Prolonging a task so that one person appears to be occupied—for example, turning a two-week task into a 4-month job.</a:t>
            </a:r>
          </a:p>
          <a:p>
            <a:pPr marL="0" indent="0">
              <a:spcBef>
                <a:spcPts val="1000"/>
              </a:spcBef>
              <a:buNone/>
            </a:pPr>
            <a:r>
              <a:rPr lang="en-US" sz="1800" b="1" dirty="0"/>
              <a:t>Stalling. </a:t>
            </a:r>
            <a:r>
              <a:rPr lang="en-US" sz="1800" dirty="0"/>
              <a:t>Appearing to be more or less supportive publicly while doing little or nothing privately.</a:t>
            </a:r>
            <a:endParaRPr lang="en-IN" sz="1800" dirty="0"/>
          </a:p>
        </p:txBody>
      </p:sp>
    </p:spTree>
    <p:extLst>
      <p:ext uri="{BB962C8B-B14F-4D97-AF65-F5344CB8AC3E}">
        <p14:creationId xmlns:p14="http://schemas.microsoft.com/office/powerpoint/2010/main" val="301143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(5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73061"/>
            <a:ext cx="8220075" cy="4599139"/>
          </a:xfrm>
        </p:spPr>
        <p:txBody>
          <a:bodyPr>
            <a:spAutoFit/>
          </a:bodyPr>
          <a:lstStyle/>
          <a:p>
            <a:pPr marL="0" indent="0">
              <a:buNone/>
            </a:pPr>
            <a:r>
              <a:rPr lang="en-US" sz="1800" b="1" dirty="0"/>
              <a:t>Avoiding Blame</a:t>
            </a:r>
          </a:p>
          <a:p>
            <a:pPr marL="0" indent="0">
              <a:buNone/>
            </a:pPr>
            <a:r>
              <a:rPr lang="en-US" sz="1800" b="1" dirty="0"/>
              <a:t>Bluffing. </a:t>
            </a:r>
            <a:r>
              <a:rPr lang="en-US" sz="1800" dirty="0"/>
              <a:t>Rigorously documenting activity to project an image of competence and thoroughness, known as “covering your rear.”</a:t>
            </a:r>
          </a:p>
          <a:p>
            <a:pPr marL="0" indent="0">
              <a:buNone/>
            </a:pPr>
            <a:r>
              <a:rPr lang="en-US" sz="1800" b="1" dirty="0"/>
              <a:t>Playing safe. </a:t>
            </a:r>
            <a:r>
              <a:rPr lang="en-US" sz="1800" dirty="0"/>
              <a:t>Evading situations that may reflect unfavorably. It includes taking on only projects with a high probability of success, having risky decisions approved by superiors, qualifying expressions of judgment, and taking neutral positions in conflicts.</a:t>
            </a:r>
          </a:p>
          <a:p>
            <a:pPr marL="0" indent="0">
              <a:buNone/>
            </a:pPr>
            <a:r>
              <a:rPr lang="en-US" sz="1800" b="1" dirty="0"/>
              <a:t>Justifying. </a:t>
            </a:r>
            <a:r>
              <a:rPr lang="en-US" sz="1800" dirty="0"/>
              <a:t>Developing explanations that lessen one’s responsibility for a negative outcome and/or apologizing to demonstrate remorse, or both.</a:t>
            </a:r>
          </a:p>
          <a:p>
            <a:pPr marL="0" indent="0">
              <a:buNone/>
            </a:pPr>
            <a:r>
              <a:rPr lang="en-US" sz="1800" b="1" dirty="0"/>
              <a:t>Scapegoating. </a:t>
            </a:r>
            <a:r>
              <a:rPr lang="en-US" sz="1800" dirty="0"/>
              <a:t>Placing the blame for a negative outcome on external factors that are not entirely blameworthy.</a:t>
            </a:r>
          </a:p>
          <a:p>
            <a:pPr marL="0" indent="0">
              <a:buNone/>
            </a:pPr>
            <a:r>
              <a:rPr lang="en-US" sz="1800" b="1" dirty="0"/>
              <a:t>Misrepresenting. </a:t>
            </a:r>
            <a:r>
              <a:rPr lang="en-US" sz="1800" dirty="0"/>
              <a:t>Manipulation of information by distortion, embellishment, deception, selective presentation, or obfuscation.</a:t>
            </a:r>
          </a:p>
        </p:txBody>
      </p:sp>
    </p:spTree>
    <p:extLst>
      <p:ext uri="{BB962C8B-B14F-4D97-AF65-F5344CB8AC3E}">
        <p14:creationId xmlns:p14="http://schemas.microsoft.com/office/powerpoint/2010/main" val="39735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4" name="Content Placeholder 3"/>
          <p:cNvSpPr>
            <a:spLocks noGrp="1"/>
          </p:cNvSpPr>
          <p:nvPr>
            <p:ph idx="1"/>
          </p:nvPr>
        </p:nvSpPr>
        <p:spPr>
          <a:xfrm>
            <a:off x="467360" y="1071880"/>
            <a:ext cx="8229600" cy="2267732"/>
          </a:xfrm>
        </p:spPr>
        <p:txBody>
          <a:bodyPr wrap="square" tIns="18000" bIns="18000" anchor="ctr" anchorCtr="0">
            <a:spAutoFit/>
          </a:bodyPr>
          <a:lstStyle/>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13.5 </a:t>
            </a:r>
            <a:r>
              <a:rPr lang="en-US" sz="2400" dirty="0">
                <a:latin typeface="Arial" panose="020B0604020202020204" pitchFamily="34" charset="0"/>
                <a:cs typeface="Arial" panose="020B0604020202020204" pitchFamily="34" charset="0"/>
              </a:rPr>
              <a:t>Identify the causes and consequences of abuse of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13.6 </a:t>
            </a:r>
            <a:r>
              <a:rPr lang="en-US" sz="2400" dirty="0">
                <a:latin typeface="Arial" panose="020B0604020202020204" pitchFamily="34" charset="0"/>
                <a:cs typeface="Arial" panose="020B0604020202020204" pitchFamily="34" charset="0"/>
              </a:rPr>
              <a:t>Describe how politics work in organizations.</a:t>
            </a:r>
          </a:p>
          <a:p>
            <a:pPr marL="685800" lvl="0" indent="-68580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13.7 </a:t>
            </a:r>
            <a:r>
              <a:rPr lang="en-US" sz="2400" dirty="0">
                <a:latin typeface="Arial" panose="020B0604020202020204" pitchFamily="34" charset="0"/>
                <a:cs typeface="Arial" panose="020B0604020202020204" pitchFamily="34" charset="0"/>
              </a:rPr>
              <a:t>Identify the causes, consequences, and ethics of political behavior.</a:t>
            </a:r>
          </a:p>
        </p:txBody>
      </p:sp>
    </p:spTree>
    <p:extLst>
      <p:ext uri="{BB962C8B-B14F-4D97-AF65-F5344CB8AC3E}">
        <p14:creationId xmlns:p14="http://schemas.microsoft.com/office/powerpoint/2010/main" val="2522650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(6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2109852"/>
            <a:ext cx="8220075" cy="1400828"/>
          </a:xfrm>
        </p:spPr>
        <p:txBody>
          <a:bodyPr>
            <a:spAutoFit/>
          </a:bodyPr>
          <a:lstStyle/>
          <a:p>
            <a:pPr marL="0" indent="0">
              <a:spcBef>
                <a:spcPts val="1000"/>
              </a:spcBef>
              <a:buNone/>
            </a:pPr>
            <a:r>
              <a:rPr lang="en-US" sz="1800" b="1" dirty="0"/>
              <a:t>Avoiding Change</a:t>
            </a:r>
          </a:p>
          <a:p>
            <a:pPr marL="0" indent="0">
              <a:spcBef>
                <a:spcPts val="1000"/>
              </a:spcBef>
              <a:buNone/>
            </a:pPr>
            <a:r>
              <a:rPr lang="en-US" sz="1800" b="1" dirty="0"/>
              <a:t>Prevention. </a:t>
            </a:r>
            <a:r>
              <a:rPr lang="en-US" sz="1800" dirty="0"/>
              <a:t>Trying to prevent a threatening change from occurring.</a:t>
            </a:r>
          </a:p>
          <a:p>
            <a:pPr marL="0" indent="0">
              <a:spcBef>
                <a:spcPts val="1000"/>
              </a:spcBef>
              <a:buNone/>
            </a:pPr>
            <a:r>
              <a:rPr lang="en-US" sz="1800" b="1" dirty="0"/>
              <a:t>Self-protection. </a:t>
            </a:r>
            <a:r>
              <a:rPr lang="en-US" sz="1800" dirty="0"/>
              <a:t>Acting in ways to protect one’s self-interest during change by guarding information or other resources.</a:t>
            </a:r>
            <a:endParaRPr lang="en-IN" sz="1800" dirty="0"/>
          </a:p>
        </p:txBody>
      </p:sp>
    </p:spTree>
    <p:extLst>
      <p:ext uri="{BB962C8B-B14F-4D97-AF65-F5344CB8AC3E}">
        <p14:creationId xmlns:p14="http://schemas.microsoft.com/office/powerpoint/2010/main" val="308701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(7 of 14)</a:t>
            </a:r>
          </a:p>
        </p:txBody>
      </p:sp>
      <p:sp>
        <p:nvSpPr>
          <p:cNvPr id="3" name="Content Placeholder 2"/>
          <p:cNvSpPr>
            <a:spLocks noGrp="1"/>
          </p:cNvSpPr>
          <p:nvPr>
            <p:ph idx="1"/>
          </p:nvPr>
        </p:nvSpPr>
        <p:spPr>
          <a:xfrm>
            <a:off x="457200" y="1600200"/>
            <a:ext cx="8229600" cy="351422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Voice and silence</a:t>
            </a:r>
          </a:p>
          <a:p>
            <a:pPr marL="829818" lvl="1" indent="-342900">
              <a:buSzPct val="100000"/>
            </a:pPr>
            <a:r>
              <a:rPr lang="en-US" sz="2400" b="1" dirty="0">
                <a:latin typeface="Arial" panose="020B0604020202020204" pitchFamily="34" charset="0"/>
                <a:cs typeface="Arial" panose="020B0604020202020204" pitchFamily="34" charset="0"/>
              </a:rPr>
              <a:t>Voice: </a:t>
            </a:r>
            <a:r>
              <a:rPr lang="en-US" sz="2400" dirty="0">
                <a:latin typeface="Arial" panose="020B0604020202020204" pitchFamily="34" charset="0"/>
                <a:cs typeface="Arial" panose="020B0604020202020204" pitchFamily="34" charset="0"/>
              </a:rPr>
              <a:t>informal, discretionary communication of suggestions, concerns, or opinions about work-related issues to people who might be able to take appropriate action.</a:t>
            </a:r>
          </a:p>
          <a:p>
            <a:pPr marL="829818" lvl="1" indent="-342900">
              <a:buSzPct val="100000"/>
            </a:pPr>
            <a:r>
              <a:rPr lang="en-US" sz="2400" b="1" dirty="0">
                <a:latin typeface="Arial" panose="020B0604020202020204" pitchFamily="34" charset="0"/>
                <a:cs typeface="Arial" panose="020B0604020202020204" pitchFamily="34" charset="0"/>
              </a:rPr>
              <a:t>Silence:</a:t>
            </a:r>
            <a:r>
              <a:rPr lang="en-US" sz="2400" dirty="0">
                <a:latin typeface="Arial" panose="020B0604020202020204" pitchFamily="34" charset="0"/>
                <a:cs typeface="Arial" panose="020B0604020202020204" pitchFamily="34" charset="0"/>
              </a:rPr>
              <a:t> involves the discretionary withholding of suggestions, concerns, or opinions about work-related issues from those who might be able to do something about it.</a:t>
            </a:r>
          </a:p>
        </p:txBody>
      </p:sp>
    </p:spTree>
    <p:extLst>
      <p:ext uri="{BB962C8B-B14F-4D97-AF65-F5344CB8AC3E}">
        <p14:creationId xmlns:p14="http://schemas.microsoft.com/office/powerpoint/2010/main" val="408249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(8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13.8</a:t>
            </a:r>
            <a:r>
              <a:rPr lang="en-US" sz="2400" dirty="0"/>
              <a:t> Impression Management (</a:t>
            </a:r>
            <a:r>
              <a:rPr lang="en-US" sz="2400" spc="-300" dirty="0"/>
              <a:t>I </a:t>
            </a:r>
            <a:r>
              <a:rPr lang="en-US" sz="2400" dirty="0"/>
              <a:t>M) Techniques</a:t>
            </a:r>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924059"/>
            <a:ext cx="8220075" cy="4370871"/>
          </a:xfrm>
        </p:spPr>
        <p:txBody>
          <a:bodyPr>
            <a:spAutoFit/>
          </a:bodyPr>
          <a:lstStyle/>
          <a:p>
            <a:pPr marL="0" indent="0">
              <a:spcBef>
                <a:spcPts val="1000"/>
              </a:spcBef>
              <a:buNone/>
            </a:pPr>
            <a:r>
              <a:rPr lang="en-US" sz="2000" b="1" dirty="0"/>
              <a:t>Conformity</a:t>
            </a:r>
          </a:p>
          <a:p>
            <a:pPr marL="0" indent="0">
              <a:spcBef>
                <a:spcPts val="1000"/>
              </a:spcBef>
              <a:buNone/>
            </a:pPr>
            <a:r>
              <a:rPr lang="en-US" sz="2000" dirty="0"/>
              <a:t>Agreeing with someone else’s opinion to gain their approval is a </a:t>
            </a:r>
            <a:r>
              <a:rPr lang="en-US" sz="2000" i="1" dirty="0"/>
              <a:t>form of ingratiation.</a:t>
            </a:r>
          </a:p>
          <a:p>
            <a:pPr marL="0" indent="0">
              <a:spcBef>
                <a:spcPts val="1000"/>
              </a:spcBef>
              <a:buNone/>
            </a:pPr>
            <a:r>
              <a:rPr lang="en-US" sz="2000" i="1" dirty="0"/>
              <a:t>Example: </a:t>
            </a:r>
            <a:r>
              <a:rPr lang="en-US" sz="2000" dirty="0"/>
              <a:t>A manager tells their supervisor, “You’re absolutely right on your reorganization plan for the western regional office. I couldn’t agree with you more.”</a:t>
            </a:r>
          </a:p>
          <a:p>
            <a:pPr marL="0" indent="0">
              <a:spcBef>
                <a:spcPts val="1000"/>
              </a:spcBef>
              <a:buNone/>
            </a:pPr>
            <a:r>
              <a:rPr lang="en-US" sz="2000" b="1" dirty="0"/>
              <a:t>Favors</a:t>
            </a:r>
          </a:p>
          <a:p>
            <a:pPr marL="0" indent="0">
              <a:spcBef>
                <a:spcPts val="1000"/>
              </a:spcBef>
              <a:buNone/>
            </a:pPr>
            <a:r>
              <a:rPr lang="en-US" sz="2000" dirty="0"/>
              <a:t>Doing something nice for someone to gain that person’ s approval is a </a:t>
            </a:r>
            <a:r>
              <a:rPr lang="en-US" sz="2000" i="1" dirty="0"/>
              <a:t>form of ingratiation.</a:t>
            </a:r>
          </a:p>
          <a:p>
            <a:pPr marL="0" indent="0">
              <a:spcBef>
                <a:spcPts val="1000"/>
              </a:spcBef>
              <a:buNone/>
            </a:pPr>
            <a:r>
              <a:rPr lang="en-US" sz="2000" i="1" dirty="0"/>
              <a:t>Example: </a:t>
            </a:r>
            <a:r>
              <a:rPr lang="en-US" sz="2000" dirty="0"/>
              <a:t>A salesperson says to a prospective client, “I’ve got two tickets to the theater tonight that I can’t use. Take them. Consider it a thank-you for taking the time to talk with me.”</a:t>
            </a:r>
            <a:endParaRPr lang="en-IN" sz="2000" dirty="0"/>
          </a:p>
        </p:txBody>
      </p:sp>
    </p:spTree>
    <p:extLst>
      <p:ext uri="{BB962C8B-B14F-4D97-AF65-F5344CB8AC3E}">
        <p14:creationId xmlns:p14="http://schemas.microsoft.com/office/powerpoint/2010/main" val="373247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(9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51341"/>
            <a:ext cx="8220075" cy="3755318"/>
          </a:xfrm>
        </p:spPr>
        <p:txBody>
          <a:bodyPr>
            <a:spAutoFit/>
          </a:bodyPr>
          <a:lstStyle/>
          <a:p>
            <a:pPr marL="0" indent="0">
              <a:spcBef>
                <a:spcPts val="1000"/>
              </a:spcBef>
              <a:buNone/>
            </a:pPr>
            <a:r>
              <a:rPr lang="en-US" sz="2000" b="1" dirty="0"/>
              <a:t>Excuses</a:t>
            </a:r>
          </a:p>
          <a:p>
            <a:pPr marL="0" indent="0">
              <a:spcBef>
                <a:spcPts val="1000"/>
              </a:spcBef>
              <a:buNone/>
            </a:pPr>
            <a:r>
              <a:rPr lang="en-US" sz="2000" dirty="0"/>
              <a:t>Explaining a predicament-creating event aimed at minimizing the apparent severity of the predicament is a </a:t>
            </a:r>
            <a:r>
              <a:rPr lang="en-US" sz="2000" i="1" dirty="0"/>
              <a:t>defensive IM technique.</a:t>
            </a:r>
          </a:p>
          <a:p>
            <a:pPr marL="0" indent="0">
              <a:spcBef>
                <a:spcPts val="1000"/>
              </a:spcBef>
              <a:buNone/>
            </a:pPr>
            <a:r>
              <a:rPr lang="en-US" sz="2000" i="1" dirty="0"/>
              <a:t>Example: </a:t>
            </a:r>
            <a:r>
              <a:rPr lang="en-US" sz="2000" dirty="0"/>
              <a:t>A sales manager says to their supervisor, “We failed to get the ad in the paper on time, but no one responds to those ads anyway.”</a:t>
            </a:r>
          </a:p>
          <a:p>
            <a:pPr marL="0" indent="0">
              <a:spcBef>
                <a:spcPts val="1000"/>
              </a:spcBef>
              <a:buNone/>
            </a:pPr>
            <a:r>
              <a:rPr lang="en-US" sz="2000" b="1" dirty="0"/>
              <a:t>Apologies</a:t>
            </a:r>
          </a:p>
          <a:p>
            <a:pPr marL="0" indent="0">
              <a:spcBef>
                <a:spcPts val="1000"/>
              </a:spcBef>
              <a:buNone/>
            </a:pPr>
            <a:r>
              <a:rPr lang="en-US" sz="2000" dirty="0"/>
              <a:t>Admitting responsibility for an undesirable event and simultaneously seeking to get a pardon for the action is a </a:t>
            </a:r>
            <a:r>
              <a:rPr lang="en-US" sz="2000" i="1" dirty="0"/>
              <a:t>defensive IM technique.</a:t>
            </a:r>
          </a:p>
          <a:p>
            <a:pPr marL="0" indent="0">
              <a:spcBef>
                <a:spcPts val="1000"/>
              </a:spcBef>
              <a:buNone/>
            </a:pPr>
            <a:r>
              <a:rPr lang="en-US" sz="2000" i="1" dirty="0"/>
              <a:t>Example: </a:t>
            </a:r>
            <a:r>
              <a:rPr lang="en-US" sz="2000" dirty="0"/>
              <a:t>An employee says to their supervisor, “I’m sorry I made a mistake on the report. Please forgive me.”</a:t>
            </a:r>
            <a:endParaRPr lang="en-IN" sz="2000" dirty="0"/>
          </a:p>
        </p:txBody>
      </p:sp>
    </p:spTree>
    <p:extLst>
      <p:ext uri="{BB962C8B-B14F-4D97-AF65-F5344CB8AC3E}">
        <p14:creationId xmlns:p14="http://schemas.microsoft.com/office/powerpoint/2010/main" val="2249535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(10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24000"/>
            <a:ext cx="8220075" cy="4370871"/>
          </a:xfrm>
        </p:spPr>
        <p:txBody>
          <a:bodyPr>
            <a:spAutoFit/>
          </a:bodyPr>
          <a:lstStyle/>
          <a:p>
            <a:pPr marL="0" indent="0">
              <a:spcBef>
                <a:spcPts val="1000"/>
              </a:spcBef>
              <a:buNone/>
            </a:pPr>
            <a:r>
              <a:rPr lang="en-US" sz="2000" b="1" dirty="0"/>
              <a:t>Self-Promotion</a:t>
            </a:r>
          </a:p>
          <a:p>
            <a:pPr marL="0" indent="0">
              <a:spcBef>
                <a:spcPts val="1000"/>
              </a:spcBef>
              <a:buNone/>
            </a:pPr>
            <a:r>
              <a:rPr lang="en-US" sz="2000" dirty="0"/>
              <a:t>Highlighting your best qualities, downplaying your deficits, and calling attention to your achievements is a </a:t>
            </a:r>
            <a:r>
              <a:rPr lang="en-US" sz="2000" i="1" dirty="0"/>
              <a:t>self-focused IM technique.</a:t>
            </a:r>
          </a:p>
          <a:p>
            <a:pPr marL="0" indent="0">
              <a:spcBef>
                <a:spcPts val="1000"/>
              </a:spcBef>
              <a:buNone/>
            </a:pPr>
            <a:r>
              <a:rPr lang="en-US" sz="2000" i="1" dirty="0"/>
              <a:t>Example: </a:t>
            </a:r>
            <a:r>
              <a:rPr lang="en-US" sz="2000" dirty="0"/>
              <a:t>A salesperson tells their supervisor, “Micah worked unsuccessfully for three years to try to get that account. I sewed it up in six weeks. I’m the best closer this company has.”</a:t>
            </a:r>
          </a:p>
          <a:p>
            <a:pPr marL="0" indent="0">
              <a:spcBef>
                <a:spcPts val="1000"/>
              </a:spcBef>
              <a:buNone/>
            </a:pPr>
            <a:r>
              <a:rPr lang="en-US" sz="2000" b="1" dirty="0"/>
              <a:t>Enhancement</a:t>
            </a:r>
          </a:p>
          <a:p>
            <a:pPr marL="0" indent="0">
              <a:spcBef>
                <a:spcPts val="1000"/>
              </a:spcBef>
              <a:buNone/>
            </a:pPr>
            <a:r>
              <a:rPr lang="en-US" sz="2000" dirty="0"/>
              <a:t>Claiming that something you did is more valuable than most other members of the organizations would think is a </a:t>
            </a:r>
            <a:r>
              <a:rPr lang="en-US" sz="2000" i="1" dirty="0"/>
              <a:t>self-focused IM technique.</a:t>
            </a:r>
          </a:p>
          <a:p>
            <a:pPr marL="0" indent="0">
              <a:spcBef>
                <a:spcPts val="1000"/>
              </a:spcBef>
              <a:buNone/>
            </a:pPr>
            <a:r>
              <a:rPr lang="en-US" sz="2000" i="1" dirty="0"/>
              <a:t>Example: </a:t>
            </a:r>
            <a:r>
              <a:rPr lang="en-US" sz="2000" dirty="0"/>
              <a:t>A journalist tells their editor, “My work on this celebrity divorce story was really a major boost to our sales” (even though the story only made it to page 3 in the entertainment section).</a:t>
            </a:r>
            <a:endParaRPr lang="en-IN" sz="2000" dirty="0"/>
          </a:p>
        </p:txBody>
      </p:sp>
    </p:spTree>
    <p:extLst>
      <p:ext uri="{BB962C8B-B14F-4D97-AF65-F5344CB8AC3E}">
        <p14:creationId xmlns:p14="http://schemas.microsoft.com/office/powerpoint/2010/main" val="2625452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(11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392438"/>
            <a:ext cx="8220075" cy="4242631"/>
          </a:xfrm>
        </p:spPr>
        <p:txBody>
          <a:bodyPr wrap="square" tIns="18000" bIns="18000">
            <a:spAutoFit/>
          </a:bodyPr>
          <a:lstStyle/>
          <a:p>
            <a:pPr marL="0" indent="0">
              <a:spcBef>
                <a:spcPts val="800"/>
              </a:spcBef>
              <a:buNone/>
            </a:pPr>
            <a:r>
              <a:rPr lang="en-US" sz="2000" b="1" dirty="0"/>
              <a:t>Flattery</a:t>
            </a:r>
          </a:p>
          <a:p>
            <a:pPr marL="0" indent="0">
              <a:spcBef>
                <a:spcPts val="800"/>
              </a:spcBef>
              <a:buNone/>
            </a:pPr>
            <a:r>
              <a:rPr lang="en-US" sz="2000" dirty="0"/>
              <a:t>Complimenting others about their virtues in an effort to make yourself appear perceptive and likeable is an </a:t>
            </a:r>
            <a:r>
              <a:rPr lang="en-US" sz="2000" i="1" dirty="0"/>
              <a:t>assertive IM technique.</a:t>
            </a:r>
          </a:p>
          <a:p>
            <a:pPr marL="0" indent="0">
              <a:spcBef>
                <a:spcPts val="800"/>
              </a:spcBef>
              <a:buNone/>
            </a:pPr>
            <a:r>
              <a:rPr lang="en-US" sz="2000" i="1" dirty="0"/>
              <a:t>Example: </a:t>
            </a:r>
            <a:r>
              <a:rPr lang="en-US" sz="2000" dirty="0"/>
              <a:t>A new sales trainee says to their peer, “You handled that client’s complaint so tactfully! I could never have handled that as well as you did.”</a:t>
            </a:r>
          </a:p>
          <a:p>
            <a:pPr marL="0" indent="0">
              <a:spcBef>
                <a:spcPts val="800"/>
              </a:spcBef>
              <a:buNone/>
            </a:pPr>
            <a:r>
              <a:rPr lang="en-US" sz="2000" b="1" dirty="0"/>
              <a:t>Exemplification</a:t>
            </a:r>
          </a:p>
          <a:p>
            <a:pPr marL="0" indent="0">
              <a:spcBef>
                <a:spcPts val="800"/>
              </a:spcBef>
              <a:buNone/>
            </a:pPr>
            <a:r>
              <a:rPr lang="en-US" sz="2000" dirty="0"/>
              <a:t>Doing more than you need to in an effort to show how dedicated and hard working you are is an </a:t>
            </a:r>
            <a:r>
              <a:rPr lang="en-US" sz="2000" i="1" dirty="0"/>
              <a:t>assertive IM technique.</a:t>
            </a:r>
          </a:p>
          <a:p>
            <a:pPr marL="0" indent="0">
              <a:spcBef>
                <a:spcPts val="800"/>
              </a:spcBef>
              <a:buNone/>
            </a:pPr>
            <a:r>
              <a:rPr lang="en-US" sz="2000" i="1" dirty="0"/>
              <a:t>Example: </a:t>
            </a:r>
            <a:r>
              <a:rPr lang="en-US" sz="2000" dirty="0"/>
              <a:t>An employee sends an e-mail from a work computer while working late so that the supervisor will know how long they have been working.</a:t>
            </a:r>
            <a:endParaRPr lang="en-IN" sz="2000"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5741998"/>
            <a:ext cx="8220075" cy="467239"/>
          </a:xfrm>
        </p:spPr>
        <p:txBody>
          <a:bodyPr>
            <a:spAutoFit/>
          </a:bodyPr>
          <a:lstStyle/>
          <a:p>
            <a:pPr marL="0" indent="0">
              <a:buNone/>
            </a:pPr>
            <a:r>
              <a:rPr lang="en-US" sz="1400" i="1" dirty="0"/>
              <a:t>Source:</a:t>
            </a:r>
            <a:r>
              <a:rPr lang="en-US" sz="1400" dirty="0"/>
              <a:t> Based on M. C. </a:t>
            </a:r>
            <a:r>
              <a:rPr lang="en-US" sz="1400" dirty="0" err="1"/>
              <a:t>Bolino</a:t>
            </a:r>
            <a:r>
              <a:rPr lang="en-US" sz="1400" dirty="0"/>
              <a:t>, K. M. </a:t>
            </a:r>
            <a:r>
              <a:rPr lang="en-US" sz="1400" dirty="0" err="1"/>
              <a:t>Kacmar</a:t>
            </a:r>
            <a:r>
              <a:rPr lang="en-US" sz="1400" dirty="0"/>
              <a:t>, W. H. </a:t>
            </a:r>
            <a:r>
              <a:rPr lang="en-US" sz="1400" dirty="0" err="1"/>
              <a:t>Turnley</a:t>
            </a:r>
            <a:r>
              <a:rPr lang="en-US" sz="1400" dirty="0"/>
              <a:t>, and J. B. Gilstrap, “A Multi-Level Review of Impression Management Motives and Behaviors,” </a:t>
            </a:r>
            <a:r>
              <a:rPr lang="en-US" sz="1400" i="1" dirty="0"/>
              <a:t>Journal of Management</a:t>
            </a:r>
            <a:r>
              <a:rPr lang="en-US" sz="1400" dirty="0"/>
              <a:t> 34, </a:t>
            </a:r>
            <a:r>
              <a:rPr lang="en-US" sz="1400" spc="-200" dirty="0"/>
              <a:t>n </a:t>
            </a:r>
            <a:r>
              <a:rPr lang="en-US" sz="1400" dirty="0"/>
              <a:t>o. 6 (2008): 1080–109.</a:t>
            </a:r>
            <a:endParaRPr lang="en-IN" sz="1400" dirty="0"/>
          </a:p>
        </p:txBody>
      </p:sp>
    </p:spTree>
    <p:extLst>
      <p:ext uri="{BB962C8B-B14F-4D97-AF65-F5344CB8AC3E}">
        <p14:creationId xmlns:p14="http://schemas.microsoft.com/office/powerpoint/2010/main" val="88934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(12 of 14)</a:t>
            </a:r>
          </a:p>
        </p:txBody>
      </p:sp>
      <p:sp>
        <p:nvSpPr>
          <p:cNvPr id="3" name="Content Placeholder 2"/>
          <p:cNvSpPr>
            <a:spLocks noGrp="1"/>
          </p:cNvSpPr>
          <p:nvPr>
            <p:ph idx="1"/>
          </p:nvPr>
        </p:nvSpPr>
        <p:spPr>
          <a:xfrm>
            <a:off x="457200" y="1600200"/>
            <a:ext cx="8229600" cy="32987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Ethics of Behaving Politically</a:t>
            </a:r>
          </a:p>
          <a:p>
            <a:pPr marL="797814" lvl="1" indent="-342900"/>
            <a:r>
              <a:rPr lang="en-US" sz="2400" dirty="0">
                <a:latin typeface="Arial" panose="020B0604020202020204" pitchFamily="34" charset="0"/>
                <a:cs typeface="Arial" panose="020B0604020202020204" pitchFamily="34" charset="0"/>
              </a:rPr>
              <a:t>Questions to consider:</a:t>
            </a:r>
          </a:p>
          <a:p>
            <a:pPr lvl="2"/>
            <a:r>
              <a:rPr lang="en-US" sz="2400" dirty="0">
                <a:latin typeface="Arial" panose="020B0604020202020204" pitchFamily="34" charset="0"/>
                <a:cs typeface="Arial" panose="020B0604020202020204" pitchFamily="34" charset="0"/>
              </a:rPr>
              <a:t>What is the utility of engaging in politicking?</a:t>
            </a:r>
          </a:p>
          <a:p>
            <a:pPr lvl="2"/>
            <a:r>
              <a:rPr lang="en-US" sz="2400" dirty="0">
                <a:latin typeface="Arial" panose="020B0604020202020204" pitchFamily="34" charset="0"/>
                <a:cs typeface="Arial" panose="020B0604020202020204" pitchFamily="34" charset="0"/>
              </a:rPr>
              <a:t>How does the utility of engaging in the political behavior balance out any harm (or potential harm) it will do to others?</a:t>
            </a:r>
          </a:p>
          <a:p>
            <a:pPr lvl="2"/>
            <a:r>
              <a:rPr lang="en-US" sz="2400" dirty="0">
                <a:latin typeface="Arial" panose="020B0604020202020204" pitchFamily="34" charset="0"/>
                <a:cs typeface="Arial" panose="020B0604020202020204" pitchFamily="34" charset="0"/>
              </a:rPr>
              <a:t>Does the political activity conform to standards of equity and justice? </a:t>
            </a:r>
          </a:p>
        </p:txBody>
      </p:sp>
    </p:spTree>
    <p:extLst>
      <p:ext uri="{BB962C8B-B14F-4D97-AF65-F5344CB8AC3E}">
        <p14:creationId xmlns:p14="http://schemas.microsoft.com/office/powerpoint/2010/main" val="48132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C20E13-D0E6-430A-B58C-0E1C9A2D4752}"/>
              </a:ext>
            </a:extLst>
          </p:cNvPr>
          <p:cNvSpPr>
            <a:spLocks noGrp="1"/>
          </p:cNvSpPr>
          <p:nvPr>
            <p:ph type="title"/>
          </p:nvPr>
        </p:nvSpPr>
        <p:spPr>
          <a:xfrm>
            <a:off x="466725" y="136843"/>
            <a:ext cx="8220075" cy="1144347"/>
          </a:xfrm>
        </p:spPr>
        <p:txBody>
          <a:bodyPr>
            <a:spAutoFit/>
          </a:bodyPr>
          <a:lstStyle/>
          <a:p>
            <a:r>
              <a:rPr lang="en-US" sz="3600" dirty="0">
                <a:latin typeface="+mj-lt"/>
              </a:rPr>
              <a:t>Causes and Consequences of Political Behavior </a:t>
            </a:r>
            <a:r>
              <a:rPr lang="en-US" sz="2800" dirty="0">
                <a:latin typeface="+mj-lt"/>
              </a:rPr>
              <a:t>(13 of 14)</a:t>
            </a:r>
            <a:endParaRPr lang="en-IN" dirty="0"/>
          </a:p>
        </p:txBody>
      </p:sp>
      <p:sp>
        <p:nvSpPr>
          <p:cNvPr id="6" name="Content Placeholder 5">
            <a:extLst>
              <a:ext uri="{FF2B5EF4-FFF2-40B4-BE49-F238E27FC236}">
                <a16:creationId xmlns:a16="http://schemas.microsoft.com/office/drawing/2014/main" id="{99F62A62-D6EF-47BA-B071-D59B793F32A6}"/>
              </a:ext>
            </a:extLst>
          </p:cNvPr>
          <p:cNvSpPr>
            <a:spLocks noGrp="1"/>
          </p:cNvSpPr>
          <p:nvPr>
            <p:ph idx="1"/>
          </p:nvPr>
        </p:nvSpPr>
        <p:spPr>
          <a:xfrm>
            <a:off x="466724" y="1411359"/>
            <a:ext cx="8220075" cy="374906"/>
          </a:xfrm>
        </p:spPr>
        <p:txBody>
          <a:bodyPr>
            <a:spAutoFit/>
          </a:bodyPr>
          <a:lstStyle/>
          <a:p>
            <a:pPr marL="0" indent="0">
              <a:buNone/>
            </a:pPr>
            <a:r>
              <a:rPr lang="en-US" sz="2200" b="1" dirty="0"/>
              <a:t>OB POLL</a:t>
            </a:r>
            <a:r>
              <a:rPr lang="en-US" sz="2200" dirty="0"/>
              <a:t> Networking Key Factor in Employee Advancement</a:t>
            </a:r>
          </a:p>
        </p:txBody>
      </p:sp>
      <p:pic>
        <p:nvPicPr>
          <p:cNvPr id="16" name="Picture Placeholder 15" descr="A bar graph shows the O B poll where the networking key factor in employee advancement.&#10;Long description is available in notes, press F6">
            <a:extLst>
              <a:ext uri="{FF2B5EF4-FFF2-40B4-BE49-F238E27FC236}">
                <a16:creationId xmlns:a16="http://schemas.microsoft.com/office/drawing/2014/main" id="{C7DF1E2C-D61C-4030-B8AA-CBBF6061191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21028" y="1931200"/>
            <a:ext cx="5501945" cy="2353666"/>
          </a:xfrm>
          <a:prstGeom prst="rect">
            <a:avLst/>
          </a:prstGeom>
        </p:spPr>
      </p:pic>
      <p:sp>
        <p:nvSpPr>
          <p:cNvPr id="7" name="Content Placeholder 6">
            <a:extLst>
              <a:ext uri="{FF2B5EF4-FFF2-40B4-BE49-F238E27FC236}">
                <a16:creationId xmlns:a16="http://schemas.microsoft.com/office/drawing/2014/main" id="{11F92D63-AE52-4DC0-A0E1-5061214C58DD}"/>
              </a:ext>
            </a:extLst>
          </p:cNvPr>
          <p:cNvSpPr>
            <a:spLocks noGrp="1"/>
          </p:cNvSpPr>
          <p:nvPr>
            <p:ph idx="13"/>
          </p:nvPr>
        </p:nvSpPr>
        <p:spPr>
          <a:xfrm>
            <a:off x="466725" y="4467225"/>
            <a:ext cx="8220075" cy="282573"/>
          </a:xfrm>
        </p:spPr>
        <p:txBody>
          <a:bodyPr>
            <a:spAutoFit/>
          </a:bodyPr>
          <a:lstStyle/>
          <a:p>
            <a:pPr marL="0" indent="0">
              <a:buNone/>
            </a:pPr>
            <a:r>
              <a:rPr lang="en-US" i="1" dirty="0"/>
              <a:t>Source: </a:t>
            </a:r>
            <a:r>
              <a:rPr lang="en-US" dirty="0"/>
              <a:t>Based on CNBC-SurveyMonkey, </a:t>
            </a:r>
            <a:r>
              <a:rPr lang="en-US" i="1" dirty="0"/>
              <a:t>Workplace Happiness Index</a:t>
            </a:r>
            <a:r>
              <a:rPr lang="en-US" dirty="0"/>
              <a:t>, July 2019,</a:t>
            </a:r>
            <a:endParaRPr lang="en-IN" dirty="0"/>
          </a:p>
        </p:txBody>
      </p:sp>
      <p:sp>
        <p:nvSpPr>
          <p:cNvPr id="11" name="Content Placeholder 10">
            <a:extLst>
              <a:ext uri="{FF2B5EF4-FFF2-40B4-BE49-F238E27FC236}">
                <a16:creationId xmlns:a16="http://schemas.microsoft.com/office/drawing/2014/main" id="{DB00A2BF-FC85-4694-9AD8-E60CDAD5E4C9}"/>
              </a:ext>
            </a:extLst>
          </p:cNvPr>
          <p:cNvSpPr>
            <a:spLocks noGrp="1"/>
          </p:cNvSpPr>
          <p:nvPr>
            <p:ph sz="quarter" idx="17"/>
          </p:nvPr>
        </p:nvSpPr>
        <p:spPr>
          <a:xfrm>
            <a:off x="466725" y="4817249"/>
            <a:ext cx="8220075" cy="282573"/>
          </a:xfrm>
        </p:spPr>
        <p:txBody>
          <a:bodyPr wrap="square">
            <a:spAutoFit/>
          </a:bodyPr>
          <a:lstStyle/>
          <a:p>
            <a:pPr marL="0" indent="0">
              <a:buNone/>
            </a:pPr>
            <a:r>
              <a:rPr lang="en-US" dirty="0">
                <a:hlinkClick r:id="rId4" tooltip="https://www.surveymonkey.com/curiosity/cnbc-workplace-happiness-indexjuly-2019/;"/>
              </a:rPr>
              <a:t>https://www.surveymonkey.com/curiosity/cnbc-workplace-happiness-indexjuly-2019/;</a:t>
            </a:r>
            <a:endParaRPr lang="en-IN" dirty="0"/>
          </a:p>
        </p:txBody>
      </p:sp>
      <p:sp>
        <p:nvSpPr>
          <p:cNvPr id="12" name="Content Placeholder 11">
            <a:extLst>
              <a:ext uri="{FF2B5EF4-FFF2-40B4-BE49-F238E27FC236}">
                <a16:creationId xmlns:a16="http://schemas.microsoft.com/office/drawing/2014/main" id="{BDA31052-B9B3-4C72-AB7B-47909CE7747D}"/>
              </a:ext>
            </a:extLst>
          </p:cNvPr>
          <p:cNvSpPr>
            <a:spLocks noGrp="1"/>
          </p:cNvSpPr>
          <p:nvPr>
            <p:ph sz="quarter" idx="18"/>
          </p:nvPr>
        </p:nvSpPr>
        <p:spPr>
          <a:xfrm>
            <a:off x="466725" y="5164811"/>
            <a:ext cx="8220074" cy="528794"/>
          </a:xfrm>
        </p:spPr>
        <p:txBody>
          <a:bodyPr>
            <a:spAutoFit/>
          </a:bodyPr>
          <a:lstStyle/>
          <a:p>
            <a:pPr marL="0" indent="0">
              <a:buNone/>
            </a:pPr>
            <a:r>
              <a:rPr lang="en-US" dirty="0"/>
              <a:t>see also J. Andrews, “Working Hard No Longer Enough to Get a Promotion. Here’s How to Stand Out,” </a:t>
            </a:r>
            <a:r>
              <a:rPr lang="en-US" i="1" dirty="0"/>
              <a:t>CNBC</a:t>
            </a:r>
            <a:r>
              <a:rPr lang="en-US" dirty="0"/>
              <a:t> , July 19, 2019,</a:t>
            </a:r>
            <a:endParaRPr lang="en-IN" dirty="0"/>
          </a:p>
        </p:txBody>
      </p:sp>
      <p:sp>
        <p:nvSpPr>
          <p:cNvPr id="13" name="Content Placeholder 12">
            <a:extLst>
              <a:ext uri="{FF2B5EF4-FFF2-40B4-BE49-F238E27FC236}">
                <a16:creationId xmlns:a16="http://schemas.microsoft.com/office/drawing/2014/main" id="{93F2ABFC-B07E-4351-BA56-D8C6D0B06DDB}"/>
              </a:ext>
            </a:extLst>
          </p:cNvPr>
          <p:cNvSpPr>
            <a:spLocks noGrp="1"/>
          </p:cNvSpPr>
          <p:nvPr>
            <p:ph sz="quarter" idx="19"/>
          </p:nvPr>
        </p:nvSpPr>
        <p:spPr>
          <a:xfrm>
            <a:off x="466725" y="5770420"/>
            <a:ext cx="8220074" cy="528794"/>
          </a:xfrm>
        </p:spPr>
        <p:txBody>
          <a:bodyPr>
            <a:spAutoFit/>
          </a:bodyPr>
          <a:lstStyle/>
          <a:p>
            <a:pPr marL="0" indent="0">
              <a:buNone/>
            </a:pPr>
            <a:r>
              <a:rPr lang="en-US" dirty="0">
                <a:hlinkClick r:id="rId5" tooltip="https://www.cnbc.com/2019/07/19/working-hard-is-not-enough-to-get-a-promotion-heres-how-to-stand-out.html "/>
              </a:rPr>
              <a:t>https://www.cnbc.com/2019/07/19/working-hard-is-not-enough-to-get-a-promotion-heres-how-to-stand-out.html </a:t>
            </a:r>
            <a:endParaRPr lang="en-IN" dirty="0"/>
          </a:p>
        </p:txBody>
      </p:sp>
    </p:spTree>
    <p:extLst>
      <p:ext uri="{BB962C8B-B14F-4D97-AF65-F5344CB8AC3E}">
        <p14:creationId xmlns:p14="http://schemas.microsoft.com/office/powerpoint/2010/main" val="3520310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(14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13.9</a:t>
            </a:r>
            <a:r>
              <a:rPr lang="en-US" sz="2400" dirty="0"/>
              <a:t> Drawing Your Political Map</a:t>
            </a:r>
          </a:p>
        </p:txBody>
      </p:sp>
      <p:pic>
        <p:nvPicPr>
          <p:cNvPr id="16" name="Picture Placeholder 15" descr="A figure shows our political map drawing. &#10;Long description is available in notes, press F6">
            <a:extLst>
              <a:ext uri="{FF2B5EF4-FFF2-40B4-BE49-F238E27FC236}">
                <a16:creationId xmlns:a16="http://schemas.microsoft.com/office/drawing/2014/main" id="{942EDB23-C6A8-4F66-9228-AC5D31915617}"/>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473465" y="2025532"/>
            <a:ext cx="4209263" cy="3415775"/>
          </a:xfrm>
          <a:prstGeom prst="rect">
            <a:avLst/>
          </a:prstGeom>
        </p:spPr>
      </p:pic>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5648325"/>
            <a:ext cx="8220075" cy="528794"/>
          </a:xfrm>
        </p:spPr>
        <p:txBody>
          <a:bodyPr>
            <a:spAutoFit/>
          </a:bodyPr>
          <a:lstStyle/>
          <a:p>
            <a:pPr marL="0" indent="0">
              <a:buNone/>
            </a:pPr>
            <a:r>
              <a:rPr lang="en-US" i="1" dirty="0"/>
              <a:t>Source: </a:t>
            </a:r>
            <a:r>
              <a:rPr lang="en-US" dirty="0"/>
              <a:t>Based on D. Clark, “A Campaign Strategy for Your Career,” </a:t>
            </a:r>
            <a:r>
              <a:rPr lang="en-US" i="1" dirty="0"/>
              <a:t>Harvard Business Review</a:t>
            </a:r>
            <a:r>
              <a:rPr lang="en-US" dirty="0"/>
              <a:t> (November 2012): 131–4.</a:t>
            </a:r>
            <a:endParaRPr lang="en-IN" dirty="0"/>
          </a:p>
        </p:txBody>
      </p:sp>
    </p:spTree>
    <p:extLst>
      <p:ext uri="{BB962C8B-B14F-4D97-AF65-F5344CB8AC3E}">
        <p14:creationId xmlns:p14="http://schemas.microsoft.com/office/powerpoint/2010/main" val="1614013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(1 of 5)</a:t>
            </a:r>
          </a:p>
        </p:txBody>
      </p:sp>
      <p:sp>
        <p:nvSpPr>
          <p:cNvPr id="3" name="Content Placeholder 2"/>
          <p:cNvSpPr>
            <a:spLocks noGrp="1"/>
          </p:cNvSpPr>
          <p:nvPr>
            <p:ph idx="1"/>
          </p:nvPr>
        </p:nvSpPr>
        <p:spPr>
          <a:xfrm>
            <a:off x="457199" y="990600"/>
            <a:ext cx="8217243" cy="4853055"/>
          </a:xfrm>
        </p:spPr>
        <p:txBody>
          <a:bodyPr wrap="square"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Consider cultivating multiple bases of power and selectively (yet ethically) drawing upon them when the situation calls for it. </a:t>
            </a:r>
          </a:p>
          <a:p>
            <a:pPr marL="256032" lvl="0" indent="-256032">
              <a:buSzPct val="100000"/>
            </a:pPr>
            <a:r>
              <a:rPr lang="en-US" sz="2400" dirty="0">
                <a:latin typeface="Arial" panose="020B0604020202020204" pitchFamily="34" charset="0"/>
                <a:cs typeface="Arial" panose="020B0604020202020204" pitchFamily="34" charset="0"/>
              </a:rPr>
              <a:t>In managing your business, unit, team, or career, consider the network of dependence and communication (e.g., the grapevine) between people and organizations and use this information to guide strategic decisions.</a:t>
            </a:r>
          </a:p>
          <a:p>
            <a:pPr marL="256032" indent="-256032">
              <a:buSzPct val="100000"/>
            </a:pPr>
            <a:r>
              <a:rPr lang="en-US" sz="2400" dirty="0">
                <a:latin typeface="Arial" panose="020B0604020202020204" pitchFamily="34" charset="0"/>
                <a:cs typeface="Arial" panose="020B0604020202020204" pitchFamily="34" charset="0"/>
              </a:rPr>
              <a:t>As a manager, inspirational appeals work very well in inspiring subordinates toward a common goal. As an employee, rational persuasion is the most effective approach when managing upward, and ingratiation is most effective with coworkers. </a:t>
            </a:r>
          </a:p>
        </p:txBody>
      </p:sp>
    </p:spTree>
    <p:extLst>
      <p:ext uri="{BB962C8B-B14F-4D97-AF65-F5344CB8AC3E}">
        <p14:creationId xmlns:p14="http://schemas.microsoft.com/office/powerpoint/2010/main" val="395208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Contrast Leadership and Power </a:t>
            </a:r>
            <a:r>
              <a:rPr lang="en-US" sz="2800" dirty="0">
                <a:latin typeface="+mj-lt"/>
              </a:rPr>
              <a:t>(1 of 2)</a:t>
            </a:r>
          </a:p>
        </p:txBody>
      </p:sp>
      <p:sp>
        <p:nvSpPr>
          <p:cNvPr id="3" name="Content Placeholder 2"/>
          <p:cNvSpPr>
            <a:spLocks noGrp="1"/>
          </p:cNvSpPr>
          <p:nvPr>
            <p:ph idx="1"/>
          </p:nvPr>
        </p:nvSpPr>
        <p:spPr>
          <a:xfrm>
            <a:off x="457200" y="990600"/>
            <a:ext cx="8229600" cy="2967923"/>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Power </a:t>
            </a:r>
            <a:r>
              <a:rPr lang="en-US" sz="2400" dirty="0">
                <a:latin typeface="Arial" panose="020B0604020202020204" pitchFamily="34" charset="0"/>
                <a:cs typeface="Arial" panose="020B0604020202020204" pitchFamily="34" charset="0"/>
              </a:rPr>
              <a:t>refers to the capacity, discretion, and means to enforce one’s will over others.</a:t>
            </a:r>
          </a:p>
          <a:p>
            <a:pPr marL="740664" lvl="1"/>
            <a:r>
              <a:rPr lang="en-US" sz="2400" dirty="0">
                <a:latin typeface="Arial" panose="020B0604020202020204" pitchFamily="34" charset="0"/>
                <a:cs typeface="Arial" panose="020B0604020202020204" pitchFamily="34" charset="0"/>
              </a:rPr>
              <a:t>Power may exist but not be used.</a:t>
            </a:r>
          </a:p>
          <a:p>
            <a:pPr marL="256032" indent="-256032">
              <a:buSzPct val="100000"/>
            </a:pPr>
            <a:r>
              <a:rPr lang="en-US" sz="2400" dirty="0">
                <a:latin typeface="Arial" panose="020B0604020202020204" pitchFamily="34" charset="0"/>
                <a:cs typeface="Arial" panose="020B0604020202020204" pitchFamily="34" charset="0"/>
              </a:rPr>
              <a:t>Probably the most important aspect of power is that it is a function of </a:t>
            </a:r>
            <a:r>
              <a:rPr lang="en-US" sz="2400" b="1" dirty="0">
                <a:latin typeface="Arial" panose="020B0604020202020204" pitchFamily="34" charset="0"/>
                <a:cs typeface="Arial" panose="020B0604020202020204" pitchFamily="34" charset="0"/>
              </a:rPr>
              <a:t>dependence</a:t>
            </a:r>
            <a:r>
              <a:rPr lang="en-US" sz="2400" dirty="0">
                <a:latin typeface="Arial" panose="020B0604020202020204" pitchFamily="34" charset="0"/>
                <a:cs typeface="Arial" panose="020B0604020202020204" pitchFamily="34" charset="0"/>
              </a:rPr>
              <a:t>.</a:t>
            </a:r>
          </a:p>
          <a:p>
            <a:pPr lvl="1" indent="-256032">
              <a:buSzPct val="100000"/>
            </a:pPr>
            <a:r>
              <a:rPr lang="en-US" sz="2400" dirty="0">
                <a:latin typeface="Arial" panose="020B0604020202020204" pitchFamily="34" charset="0"/>
                <a:cs typeface="Arial" panose="020B0604020202020204" pitchFamily="34" charset="0"/>
              </a:rPr>
              <a:t>A person can have power over you only if he or she controls something you desire.</a:t>
            </a:r>
          </a:p>
        </p:txBody>
      </p:sp>
    </p:spTree>
    <p:extLst>
      <p:ext uri="{BB962C8B-B14F-4D97-AF65-F5344CB8AC3E}">
        <p14:creationId xmlns:p14="http://schemas.microsoft.com/office/powerpoint/2010/main" val="239160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5) </a:t>
            </a:r>
          </a:p>
        </p:txBody>
      </p:sp>
      <p:sp>
        <p:nvSpPr>
          <p:cNvPr id="3" name="Content Placeholder 2"/>
          <p:cNvSpPr>
            <a:spLocks noGrp="1"/>
          </p:cNvSpPr>
          <p:nvPr>
            <p:ph idx="1"/>
          </p:nvPr>
        </p:nvSpPr>
        <p:spPr>
          <a:xfrm>
            <a:off x="457200" y="1066800"/>
            <a:ext cx="8229600" cy="411439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In general, it is best to avoid pressure tactics and defensive behaviors.</a:t>
            </a:r>
          </a:p>
          <a:p>
            <a:pPr marL="256032" lvl="0" indent="-256032">
              <a:buSzPct val="100000"/>
            </a:pPr>
            <a:r>
              <a:rPr lang="en-US" sz="2400" dirty="0">
                <a:latin typeface="Arial" panose="020B0604020202020204" pitchFamily="34" charset="0"/>
                <a:cs typeface="Arial" panose="020B0604020202020204" pitchFamily="34" charset="0"/>
              </a:rPr>
              <a:t>The sequencing of influence tactics matters—it is better to start with “softer” influence tactics (e.g., inspirational appeals) and move to “harder” tactics (e.g., coalitions) if the softer tactics fail. </a:t>
            </a:r>
          </a:p>
          <a:p>
            <a:pPr marL="256032" lvl="0" indent="-256032">
              <a:buSzPct val="100000"/>
            </a:pPr>
            <a:r>
              <a:rPr lang="en-US" sz="2400" dirty="0">
                <a:latin typeface="Arial" panose="020B0604020202020204" pitchFamily="34" charset="0"/>
                <a:cs typeface="Arial" panose="020B0604020202020204" pitchFamily="34" charset="0"/>
              </a:rPr>
              <a:t>Understand that people process influence attempts both automatically and in a controlled fashion—leverage your influence attempts in a way that accommodates and recognizes both types of processing.</a:t>
            </a:r>
          </a:p>
        </p:txBody>
      </p:sp>
    </p:spTree>
    <p:extLst>
      <p:ext uri="{BB962C8B-B14F-4D97-AF65-F5344CB8AC3E}">
        <p14:creationId xmlns:p14="http://schemas.microsoft.com/office/powerpoint/2010/main" val="1629075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5) </a:t>
            </a:r>
          </a:p>
        </p:txBody>
      </p:sp>
      <p:sp>
        <p:nvSpPr>
          <p:cNvPr id="3" name="Content Placeholder 2"/>
          <p:cNvSpPr>
            <a:spLocks noGrp="1"/>
          </p:cNvSpPr>
          <p:nvPr>
            <p:ph idx="1"/>
          </p:nvPr>
        </p:nvSpPr>
        <p:spPr>
          <a:xfrm>
            <a:off x="457200" y="990600"/>
            <a:ext cx="8229600" cy="374505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Influence and politics are skills to be learned— work to develop your skill and cultivate motivation for political influence. </a:t>
            </a:r>
          </a:p>
          <a:p>
            <a:pPr marL="256032" lvl="0" indent="-256032">
              <a:buSzPct val="100000"/>
            </a:pPr>
            <a:r>
              <a:rPr lang="en-US" sz="2400" dirty="0">
                <a:latin typeface="Arial" panose="020B0604020202020204" pitchFamily="34" charset="0"/>
                <a:cs typeface="Arial" panose="020B0604020202020204" pitchFamily="34" charset="0"/>
              </a:rPr>
              <a:t>For those reluctant to engage in politics, try to reframe the behavior (to yourself or to others) as prosocial or to help others. </a:t>
            </a:r>
          </a:p>
          <a:p>
            <a:pPr marL="256032" lvl="0" indent="-256032">
              <a:buSzPct val="100000"/>
            </a:pPr>
            <a:r>
              <a:rPr lang="en-US" sz="2400" dirty="0">
                <a:latin typeface="Arial" panose="020B0604020202020204" pitchFamily="34" charset="0"/>
                <a:cs typeface="Arial" panose="020B0604020202020204" pitchFamily="34" charset="0"/>
              </a:rPr>
              <a:t>To reduce the likelihood of problematic political behavior, try to reframe resource allocation fairly, avoiding a zero-sum approach where possible.</a:t>
            </a:r>
          </a:p>
        </p:txBody>
      </p:sp>
    </p:spTree>
    <p:extLst>
      <p:ext uri="{BB962C8B-B14F-4D97-AF65-F5344CB8AC3E}">
        <p14:creationId xmlns:p14="http://schemas.microsoft.com/office/powerpoint/2010/main" val="82881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5) </a:t>
            </a:r>
          </a:p>
        </p:txBody>
      </p:sp>
      <p:sp>
        <p:nvSpPr>
          <p:cNvPr id="3" name="Content Placeholder 2"/>
          <p:cNvSpPr>
            <a:spLocks noGrp="1"/>
          </p:cNvSpPr>
          <p:nvPr>
            <p:ph idx="1"/>
          </p:nvPr>
        </p:nvSpPr>
        <p:spPr>
          <a:xfrm>
            <a:off x="457200" y="959725"/>
            <a:ext cx="8229600" cy="2621675"/>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Both voice and silence are strategic influence behaviors—although they may be more or less appropriate depending on the situation, in general, voice is a preferable behavior, and silence can be a damaging behavior. Try to foster an environment where people feel safe sharing and voicing their concerns and avoiding environments that dissuade people from sharing.</a:t>
            </a:r>
          </a:p>
        </p:txBody>
      </p:sp>
    </p:spTree>
    <p:extLst>
      <p:ext uri="{BB962C8B-B14F-4D97-AF65-F5344CB8AC3E}">
        <p14:creationId xmlns:p14="http://schemas.microsoft.com/office/powerpoint/2010/main" val="211259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(5 of 5) </a:t>
            </a:r>
          </a:p>
        </p:txBody>
      </p:sp>
      <p:sp>
        <p:nvSpPr>
          <p:cNvPr id="3" name="Content Placeholder 2"/>
          <p:cNvSpPr>
            <a:spLocks noGrp="1"/>
          </p:cNvSpPr>
          <p:nvPr>
            <p:ph idx="1"/>
          </p:nvPr>
        </p:nvSpPr>
        <p:spPr>
          <a:xfrm>
            <a:off x="457200" y="972424"/>
            <a:ext cx="8229600" cy="392203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Everyone engages in </a:t>
            </a:r>
            <a:r>
              <a:rPr lang="en-US" sz="2400" spc="-300" dirty="0">
                <a:latin typeface="Arial" panose="020B0604020202020204" pitchFamily="34" charset="0"/>
                <a:cs typeface="Arial" panose="020B0604020202020204" pitchFamily="34" charset="0"/>
              </a:rPr>
              <a:t>I </a:t>
            </a:r>
            <a:r>
              <a:rPr lang="en-US" sz="2400" dirty="0">
                <a:latin typeface="Arial" panose="020B0604020202020204" pitchFamily="34" charset="0"/>
                <a:cs typeface="Arial" panose="020B0604020202020204" pitchFamily="34" charset="0"/>
              </a:rPr>
              <a:t>M to some extent, and it can be very effective earlier on in a business relationship. However, as time passes, others may be more likely to recognize that you are using these techniques, and they can backfire. </a:t>
            </a:r>
          </a:p>
          <a:p>
            <a:pPr marL="256032" lvl="0" indent="-256032">
              <a:buSzPct val="100000"/>
            </a:pPr>
            <a:r>
              <a:rPr lang="en-US" sz="2400" dirty="0">
                <a:latin typeface="Arial" panose="020B0604020202020204" pitchFamily="34" charset="0"/>
                <a:cs typeface="Arial" panose="020B0604020202020204" pitchFamily="34" charset="0"/>
              </a:rPr>
              <a:t>Pick your battles. Not all situations require political behavior to be solved. Whenever confronted with a situation that might require political influence, ask yourself several questions. Is it worth it? Can others be harmed by my political behavior? Can I engage in political behavior while also following standards for justice and ethics?</a:t>
            </a:r>
          </a:p>
        </p:txBody>
      </p:sp>
    </p:spTree>
    <p:extLst>
      <p:ext uri="{BB962C8B-B14F-4D97-AF65-F5344CB8AC3E}">
        <p14:creationId xmlns:p14="http://schemas.microsoft.com/office/powerpoint/2010/main" val="792429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dirty="0">
              <a:latin typeface="+mj-lt"/>
            </a:endParaRPr>
          </a:p>
        </p:txBody>
      </p:sp>
      <p:sp>
        <p:nvSpPr>
          <p:cNvPr id="3" name="Content Placeholder 2"/>
          <p:cNvSpPr>
            <a:spLocks noGrp="1"/>
          </p:cNvSpPr>
          <p:nvPr>
            <p:ph idx="1"/>
          </p:nvPr>
        </p:nvSpPr>
        <p:spPr>
          <a:xfrm>
            <a:off x="457200" y="1066800"/>
            <a:ext cx="8229600" cy="4853055"/>
          </a:xfrm>
        </p:spPr>
        <p:txBody>
          <a:bodyPr wrap="square" tIns="18000" bIns="18000" anchor="ctr" anchorCtr="0">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Have you ever experienced or observed an abuse of power in the workplace? Discuss the situation: how it occurred and how it was resolved. What does the experience tell you about power differentials in the workplace?</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Many managers believe that politics is a major part of organizational life. Do you agree? Is using political behavior in the workplace ethical as long as it doesn’t hurt anyone directly? </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Think about your own political map. What are your ambitions and who has the power to help you achieve them? </a:t>
            </a:r>
          </a:p>
        </p:txBody>
      </p:sp>
    </p:spTree>
    <p:extLst>
      <p:ext uri="{BB962C8B-B14F-4D97-AF65-F5344CB8AC3E}">
        <p14:creationId xmlns:p14="http://schemas.microsoft.com/office/powerpoint/2010/main" val="256957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51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Contrast Leadership and Power </a:t>
            </a:r>
            <a:r>
              <a:rPr lang="en-US" sz="2800" dirty="0">
                <a:latin typeface="+mj-lt"/>
              </a:rPr>
              <a:t>(2 of 2)</a:t>
            </a:r>
          </a:p>
        </p:txBody>
      </p:sp>
      <p:sp>
        <p:nvSpPr>
          <p:cNvPr id="3" name="Content Placeholder 2"/>
          <p:cNvSpPr>
            <a:spLocks noGrp="1"/>
          </p:cNvSpPr>
          <p:nvPr>
            <p:ph idx="1"/>
          </p:nvPr>
        </p:nvSpPr>
        <p:spPr>
          <a:xfrm>
            <a:off x="457200" y="1009836"/>
            <a:ext cx="8229600" cy="2929451"/>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Leadership and power:</a:t>
            </a:r>
          </a:p>
          <a:p>
            <a:pPr marL="740664" lvl="1" indent="-279400"/>
            <a:r>
              <a:rPr lang="en-US" sz="2400" dirty="0">
                <a:latin typeface="Arial" panose="020B0604020202020204" pitchFamily="34" charset="0"/>
                <a:cs typeface="Arial" panose="020B0604020202020204" pitchFamily="34" charset="0"/>
              </a:rPr>
              <a:t>Goal compatibility</a:t>
            </a:r>
          </a:p>
          <a:p>
            <a:pPr lvl="2"/>
            <a:r>
              <a:rPr lang="en-US" sz="2400" dirty="0">
                <a:latin typeface="Arial" panose="020B0604020202020204" pitchFamily="34" charset="0"/>
                <a:cs typeface="Arial" panose="020B0604020202020204" pitchFamily="34" charset="0"/>
              </a:rPr>
              <a:t>Power does not require goal compatibility, merely dependence.</a:t>
            </a:r>
          </a:p>
          <a:p>
            <a:pPr marL="740664" lvl="1"/>
            <a:r>
              <a:rPr lang="en-US" sz="2400" dirty="0">
                <a:latin typeface="Arial" panose="020B0604020202020204" pitchFamily="34" charset="0"/>
                <a:cs typeface="Arial" panose="020B0604020202020204" pitchFamily="34" charset="0"/>
              </a:rPr>
              <a:t>The direction of influence</a:t>
            </a:r>
          </a:p>
          <a:p>
            <a:pPr lvl="2"/>
            <a:r>
              <a:rPr lang="en-US" sz="2400" dirty="0">
                <a:latin typeface="Arial" panose="020B0604020202020204" pitchFamily="34" charset="0"/>
                <a:cs typeface="Arial" panose="020B0604020202020204" pitchFamily="34" charset="0"/>
              </a:rPr>
              <a:t>Leadership focuses on the downward influence on one’s followers.</a:t>
            </a:r>
          </a:p>
        </p:txBody>
      </p:sp>
    </p:spTree>
    <p:extLst>
      <p:ext uri="{BB962C8B-B14F-4D97-AF65-F5344CB8AC3E}">
        <p14:creationId xmlns:p14="http://schemas.microsoft.com/office/powerpoint/2010/main" val="21098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42240"/>
            <a:ext cx="8229600" cy="1144347"/>
          </a:xfrm>
        </p:spPr>
        <p:txBody>
          <a:bodyPr tIns="18000" bIns="18000" anchor="ctr" anchorCtr="0">
            <a:spAutoFit/>
          </a:bodyPr>
          <a:lstStyle/>
          <a:p>
            <a:r>
              <a:rPr lang="en-US" sz="3600" dirty="0">
                <a:latin typeface="+mj-lt"/>
              </a:rPr>
              <a:t>Explain Formal Power and Personal Power </a:t>
            </a:r>
            <a:r>
              <a:rPr lang="en-US" sz="2800" dirty="0">
                <a:latin typeface="+mj-lt"/>
              </a:rPr>
              <a:t>(1 of 2)</a:t>
            </a:r>
          </a:p>
        </p:txBody>
      </p:sp>
      <p:sp>
        <p:nvSpPr>
          <p:cNvPr id="3" name="Content Placeholder 2"/>
          <p:cNvSpPr>
            <a:spLocks noGrp="1"/>
          </p:cNvSpPr>
          <p:nvPr>
            <p:ph idx="1"/>
          </p:nvPr>
        </p:nvSpPr>
        <p:spPr>
          <a:xfrm>
            <a:off x="457200" y="1524000"/>
            <a:ext cx="8229600" cy="3198756"/>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Formal Power</a:t>
            </a:r>
          </a:p>
          <a:p>
            <a:pPr marL="740664" lvl="1"/>
            <a:r>
              <a:rPr lang="en-US" sz="2400" b="1" dirty="0">
                <a:latin typeface="Arial" panose="020B0604020202020204" pitchFamily="34" charset="0"/>
                <a:cs typeface="Arial" panose="020B0604020202020204" pitchFamily="34" charset="0"/>
              </a:rPr>
              <a:t>Coercive Power</a:t>
            </a:r>
          </a:p>
          <a:p>
            <a:pPr marL="740664" lvl="1"/>
            <a:r>
              <a:rPr lang="en-US" sz="2400" b="1" dirty="0">
                <a:latin typeface="Arial" panose="020B0604020202020204" pitchFamily="34" charset="0"/>
                <a:cs typeface="Arial" panose="020B0604020202020204" pitchFamily="34" charset="0"/>
              </a:rPr>
              <a:t>Reward Power</a:t>
            </a:r>
          </a:p>
          <a:p>
            <a:pPr marL="740664" lvl="1"/>
            <a:r>
              <a:rPr lang="en-US" sz="2400" b="1" dirty="0">
                <a:latin typeface="Arial" panose="020B0604020202020204" pitchFamily="34" charset="0"/>
                <a:cs typeface="Arial" panose="020B0604020202020204" pitchFamily="34" charset="0"/>
              </a:rPr>
              <a:t>Legitimate Power</a:t>
            </a:r>
          </a:p>
          <a:p>
            <a:pPr marL="256032" indent="-256032">
              <a:buSzPct val="100000"/>
            </a:pPr>
            <a:r>
              <a:rPr lang="en-US" sz="2400" dirty="0">
                <a:latin typeface="Arial" panose="020B0604020202020204" pitchFamily="34" charset="0"/>
                <a:cs typeface="Arial" panose="020B0604020202020204" pitchFamily="34" charset="0"/>
              </a:rPr>
              <a:t>Personal Power</a:t>
            </a:r>
          </a:p>
          <a:p>
            <a:pPr marL="740664" lvl="1"/>
            <a:r>
              <a:rPr lang="en-US" sz="2400" b="1" dirty="0">
                <a:latin typeface="Arial" panose="020B0604020202020204" pitchFamily="34" charset="0"/>
                <a:cs typeface="Arial" panose="020B0604020202020204" pitchFamily="34" charset="0"/>
              </a:rPr>
              <a:t>Expert Power</a:t>
            </a:r>
          </a:p>
          <a:p>
            <a:pPr marL="740664" lvl="1"/>
            <a:r>
              <a:rPr lang="en-US" sz="2400" b="1" dirty="0">
                <a:latin typeface="Arial" panose="020B0604020202020204" pitchFamily="34" charset="0"/>
                <a:cs typeface="Arial" panose="020B0604020202020204" pitchFamily="34" charset="0"/>
              </a:rPr>
              <a:t>Referent Power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Formal Power and Personal </a:t>
            </a:r>
            <a:r>
              <a:rPr lang="en-US" sz="3600">
                <a:latin typeface="+mj-lt"/>
              </a:rPr>
              <a:t>Power </a:t>
            </a:r>
            <a:r>
              <a:rPr lang="en-US" sz="2800">
                <a:latin typeface="+mj-lt"/>
              </a:rPr>
              <a:t>(2 </a:t>
            </a:r>
            <a:r>
              <a:rPr lang="en-US" sz="2800" dirty="0">
                <a:latin typeface="+mj-lt"/>
              </a:rPr>
              <a:t>of 2)</a:t>
            </a:r>
          </a:p>
        </p:txBody>
      </p:sp>
      <p:sp>
        <p:nvSpPr>
          <p:cNvPr id="3" name="Content Placeholder 2"/>
          <p:cNvSpPr>
            <a:spLocks noGrp="1"/>
          </p:cNvSpPr>
          <p:nvPr>
            <p:ph idx="1"/>
          </p:nvPr>
        </p:nvSpPr>
        <p:spPr>
          <a:xfrm>
            <a:off x="457200" y="1524000"/>
            <a:ext cx="8229600" cy="2852507"/>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Which Bases of Power Are Most Effective?</a:t>
            </a:r>
          </a:p>
          <a:p>
            <a:pPr marL="793941" lvl="1" indent="-342900">
              <a:buSzPct val="100000"/>
            </a:pPr>
            <a:r>
              <a:rPr lang="en-US" sz="2400" dirty="0">
                <a:latin typeface="Arial" panose="020B0604020202020204" pitchFamily="34" charset="0"/>
                <a:cs typeface="Arial" panose="020B0604020202020204" pitchFamily="34" charset="0"/>
              </a:rPr>
              <a:t>It’s complicated!</a:t>
            </a:r>
          </a:p>
          <a:p>
            <a:pPr marL="1367028" lvl="2" indent="-342900">
              <a:buSzPct val="100000"/>
            </a:pPr>
            <a:r>
              <a:rPr lang="en-US" sz="2400" dirty="0">
                <a:latin typeface="Arial" panose="020B0604020202020204" pitchFamily="34" charset="0"/>
                <a:cs typeface="Arial" panose="020B0604020202020204" pitchFamily="34" charset="0"/>
              </a:rPr>
              <a:t>Different bases of power are effective depending upon the perceptions and characteristics of the dependent.</a:t>
            </a:r>
          </a:p>
          <a:p>
            <a:pPr marL="1367028" lvl="2" indent="-342900">
              <a:buSzPct val="100000"/>
            </a:pPr>
            <a:r>
              <a:rPr lang="en-US" sz="2400" dirty="0">
                <a:latin typeface="Arial" panose="020B0604020202020204" pitchFamily="34" charset="0"/>
                <a:cs typeface="Arial" panose="020B0604020202020204" pitchFamily="34" charset="0"/>
              </a:rPr>
              <a:t>Referent power can be an especially powerful motivator.</a:t>
            </a:r>
          </a:p>
        </p:txBody>
      </p:sp>
    </p:spTree>
    <p:extLst>
      <p:ext uri="{BB962C8B-B14F-4D97-AF65-F5344CB8AC3E}">
        <p14:creationId xmlns:p14="http://schemas.microsoft.com/office/powerpoint/2010/main" val="147733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the Role of Dependence in Power Relationships </a:t>
            </a:r>
            <a:r>
              <a:rPr lang="en-US" sz="2800" dirty="0">
                <a:latin typeface="+mj-lt"/>
              </a:rPr>
              <a:t>(1 of 5)</a:t>
            </a:r>
          </a:p>
        </p:txBody>
      </p:sp>
      <p:sp>
        <p:nvSpPr>
          <p:cNvPr id="3" name="Content Placeholder 2"/>
          <p:cNvSpPr>
            <a:spLocks noGrp="1"/>
          </p:cNvSpPr>
          <p:nvPr>
            <p:ph idx="1"/>
          </p:nvPr>
        </p:nvSpPr>
        <p:spPr>
          <a:xfrm>
            <a:off x="457200" y="1600200"/>
            <a:ext cx="8229600" cy="240623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General Dependence Postulate</a:t>
            </a:r>
          </a:p>
          <a:p>
            <a:pPr marL="797814" lvl="1" indent="-342900"/>
            <a:r>
              <a:rPr lang="en-US" sz="2400" dirty="0">
                <a:latin typeface="Arial" panose="020B0604020202020204" pitchFamily="34" charset="0"/>
                <a:cs typeface="Arial" panose="020B0604020202020204" pitchFamily="34" charset="0"/>
              </a:rPr>
              <a:t>When you possess anything others require but that you alone control, you make them dependent upon you and, therefore, you gain power over them.</a:t>
            </a:r>
          </a:p>
          <a:p>
            <a:pPr marL="797814" lvl="1" indent="-342900"/>
            <a:r>
              <a:rPr lang="en-US" sz="2400" dirty="0">
                <a:latin typeface="Arial" panose="020B0604020202020204" pitchFamily="34" charset="0"/>
                <a:cs typeface="Arial" panose="020B0604020202020204" pitchFamily="34" charset="0"/>
              </a:rPr>
              <a:t>Dependence, then, is inversely proportional to the alternative sources of supply.</a:t>
            </a:r>
          </a:p>
        </p:txBody>
      </p:sp>
    </p:spTree>
    <p:extLst>
      <p:ext uri="{BB962C8B-B14F-4D97-AF65-F5344CB8AC3E}">
        <p14:creationId xmlns:p14="http://schemas.microsoft.com/office/powerpoint/2010/main" val="148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the Role of Dependence in Power Relationships </a:t>
            </a:r>
            <a:r>
              <a:rPr lang="en-US" sz="2800" dirty="0">
                <a:latin typeface="+mj-lt"/>
              </a:rPr>
              <a:t>(2 of 5)</a:t>
            </a:r>
          </a:p>
        </p:txBody>
      </p:sp>
      <p:sp>
        <p:nvSpPr>
          <p:cNvPr id="3" name="Content Placeholder 2"/>
          <p:cNvSpPr>
            <a:spLocks noGrp="1"/>
          </p:cNvSpPr>
          <p:nvPr>
            <p:ph idx="1"/>
          </p:nvPr>
        </p:nvSpPr>
        <p:spPr>
          <a:xfrm>
            <a:off x="457200" y="1524000"/>
            <a:ext cx="8229600" cy="174451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What Creates Dependence?</a:t>
            </a:r>
          </a:p>
          <a:p>
            <a:pPr marL="797814" lvl="1" indent="-342900"/>
            <a:r>
              <a:rPr lang="en-US" sz="2400" dirty="0">
                <a:latin typeface="Arial" panose="020B0604020202020204" pitchFamily="34" charset="0"/>
                <a:cs typeface="Arial" panose="020B0604020202020204" pitchFamily="34" charset="0"/>
              </a:rPr>
              <a:t>Importance</a:t>
            </a:r>
          </a:p>
          <a:p>
            <a:pPr marL="797814" lvl="1" indent="-342900"/>
            <a:r>
              <a:rPr lang="en-US" sz="2400" dirty="0">
                <a:latin typeface="Arial" panose="020B0604020202020204" pitchFamily="34" charset="0"/>
                <a:cs typeface="Arial" panose="020B0604020202020204" pitchFamily="34" charset="0"/>
              </a:rPr>
              <a:t>Scarcity</a:t>
            </a:r>
          </a:p>
          <a:p>
            <a:pPr marL="797814" lvl="1" indent="-342900"/>
            <a:r>
              <a:rPr lang="en-US" sz="2400" dirty="0" err="1">
                <a:latin typeface="Arial" panose="020B0604020202020204" pitchFamily="34" charset="0"/>
                <a:cs typeface="Arial" panose="020B0604020202020204" pitchFamily="34" charset="0"/>
              </a:rPr>
              <a:t>Nonsubstitutability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22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8828</TotalTime>
  <Words>8404</Words>
  <Application>Microsoft Office PowerPoint</Application>
  <PresentationFormat>On-screen Show (4:3)</PresentationFormat>
  <Paragraphs>467</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Times New Roman</vt:lpstr>
      <vt:lpstr>Verdana</vt:lpstr>
      <vt:lpstr>Wingdings</vt:lpstr>
      <vt:lpstr>508 Lecture</vt:lpstr>
      <vt:lpstr>Organizational Behavior</vt:lpstr>
      <vt:lpstr>Learning Objectives (1 of 2)</vt:lpstr>
      <vt:lpstr>Learning Objectives (2 of 2)</vt:lpstr>
      <vt:lpstr>Contrast Leadership and Power (1 of 2)</vt:lpstr>
      <vt:lpstr>Contrast Leadership and Power (2 of 2)</vt:lpstr>
      <vt:lpstr>Explain Formal Power and Personal Power (1 of 2)</vt:lpstr>
      <vt:lpstr>Explain Formal Power and Personal Power (2 of 2)</vt:lpstr>
      <vt:lpstr>Explain the Role of Dependence in Power Relationships (1 of 5)</vt:lpstr>
      <vt:lpstr>Explain the Role of Dependence in Power Relationships (2 of 5)</vt:lpstr>
      <vt:lpstr>Explain the Role of Dependence in Power Relationships (3 of 5)</vt:lpstr>
      <vt:lpstr>Explain the Role of Dependence in Power Relationships (4 of 5)</vt:lpstr>
      <vt:lpstr>Explain the Role of Dependence in Power Relationships (5 of 5)</vt:lpstr>
      <vt:lpstr>Identify Influence Tactics and Their Contingencies (1 of 5)</vt:lpstr>
      <vt:lpstr>Identify Influence Tactics and Their Contingencies (2 of 5)</vt:lpstr>
      <vt:lpstr>Identify Influence Tactics and Their Contingencies (3 of 5)</vt:lpstr>
      <vt:lpstr>Identify Influence Tactics and Their Contingencies (4 of 5)</vt:lpstr>
      <vt:lpstr>Identify Influence Tactics and Their Contingencies (5 of 5)</vt:lpstr>
      <vt:lpstr>Causes and Consequences of Abuse of Power (1 of 4)</vt:lpstr>
      <vt:lpstr>Causes and Consequences of Abuse of Power (2 of 4)</vt:lpstr>
      <vt:lpstr>Causes and Consequences of Abuse of Power (3 of 4)</vt:lpstr>
      <vt:lpstr>Causes and Consequences of Abuse of Power (4 of 4)</vt:lpstr>
      <vt:lpstr>Describe How Politics Work in Organizations (1 of 3)</vt:lpstr>
      <vt:lpstr>Describe How Politics Work in Organizations (2 of 3)</vt:lpstr>
      <vt:lpstr>Describe How Politics Work in Organizations (3 of 3)</vt:lpstr>
      <vt:lpstr>Causes and Consequences of Political Behavior (1 of 14)</vt:lpstr>
      <vt:lpstr>Causes and Consequences of Political Behavior (2 of 14)</vt:lpstr>
      <vt:lpstr>Causes and Consequences of Political Behavior (3 of 14)</vt:lpstr>
      <vt:lpstr>Causes and Consequences of Political Behavior (4 of 14)</vt:lpstr>
      <vt:lpstr>Causes and Consequences of Political Behavior (5 of 14)</vt:lpstr>
      <vt:lpstr>Causes and Consequences of Political Behavior (6 of 14)</vt:lpstr>
      <vt:lpstr>Causes and Consequences of Political Behavior (7 of 14)</vt:lpstr>
      <vt:lpstr>Causes and Consequences of Political Behavior (8 of 14)</vt:lpstr>
      <vt:lpstr>Causes and Consequences of Political Behavior (9 of 14)</vt:lpstr>
      <vt:lpstr>Causes and Consequences of Political Behavior (10 of 14)</vt:lpstr>
      <vt:lpstr>Causes and Consequences of Political Behavior (11 of 14)</vt:lpstr>
      <vt:lpstr>Causes and Consequences of Political Behavior (12 of 14)</vt:lpstr>
      <vt:lpstr>Causes and Consequences of Political Behavior (13 of 14)</vt:lpstr>
      <vt:lpstr>Causes and Consequences of Political Behavior (14 of 14)</vt:lpstr>
      <vt:lpstr>Implications for Managers (1 of 5)</vt:lpstr>
      <vt:lpstr>Implications for Managers (2 of 5) </vt:lpstr>
      <vt:lpstr>Implications for Managers (3 of 5) </vt:lpstr>
      <vt:lpstr>Implications for Managers (4 of 5) </vt:lpstr>
      <vt:lpstr>Implications for Managers (5 of 5) </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13, Power and Politics</dc:title>
  <dc:subject/>
  <dc:creator> P. Robbins and A. Judge</dc:creator>
  <cp:keywords>Organizational Behavior</cp:keywords>
  <dc:description>Additional information may be found in the Notes Pane of each slide by pressing F6.</dc:description>
  <cp:lastModifiedBy>Kiruthiga Subbarayan</cp:lastModifiedBy>
  <cp:revision>2012</cp:revision>
  <dcterms:created xsi:type="dcterms:W3CDTF">2014-07-14T20:04:21Z</dcterms:created>
  <dcterms:modified xsi:type="dcterms:W3CDTF">2022-02-09T08:49:28Z</dcterms:modified>
  <cp:category>Organizational Behavior</cp:category>
</cp:coreProperties>
</file>