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517" r:id="rId2"/>
    <p:sldId id="380" r:id="rId3"/>
    <p:sldId id="511" r:id="rId4"/>
    <p:sldId id="514" r:id="rId5"/>
    <p:sldId id="465" r:id="rId6"/>
    <p:sldId id="469" r:id="rId7"/>
    <p:sldId id="515" r:id="rId8"/>
    <p:sldId id="470" r:id="rId9"/>
    <p:sldId id="471" r:id="rId10"/>
    <p:sldId id="472" r:id="rId11"/>
    <p:sldId id="476" r:id="rId12"/>
    <p:sldId id="477" r:id="rId13"/>
    <p:sldId id="478" r:id="rId14"/>
    <p:sldId id="479" r:id="rId15"/>
    <p:sldId id="480" r:id="rId16"/>
    <p:sldId id="481" r:id="rId17"/>
    <p:sldId id="482" r:id="rId18"/>
    <p:sldId id="790" r:id="rId19"/>
    <p:sldId id="791" r:id="rId20"/>
    <p:sldId id="786" r:id="rId21"/>
    <p:sldId id="483" r:id="rId22"/>
    <p:sldId id="485" r:id="rId23"/>
    <p:sldId id="486" r:id="rId24"/>
    <p:sldId id="490" r:id="rId25"/>
    <p:sldId id="491" r:id="rId26"/>
    <p:sldId id="516" r:id="rId27"/>
    <p:sldId id="504" r:id="rId28"/>
    <p:sldId id="785"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 userDrawn="1">
          <p15:clr>
            <a:srgbClr val="A4A3A4"/>
          </p15:clr>
        </p15:guide>
        <p15:guide id="2" pos="2880">
          <p15:clr>
            <a:srgbClr val="A4A3A4"/>
          </p15:clr>
        </p15:guide>
        <p15:guide id="3" orient="horz" pos="864" userDrawn="1">
          <p15:clr>
            <a:srgbClr val="A4A3A4"/>
          </p15:clr>
        </p15:guide>
        <p15:guide id="5" orient="horz" pos="4080" userDrawn="1">
          <p15:clr>
            <a:srgbClr val="A4A3A4"/>
          </p15:clr>
        </p15:guide>
        <p15:guide id="6" pos="278" userDrawn="1">
          <p15:clr>
            <a:srgbClr val="A4A3A4"/>
          </p15:clr>
        </p15:guide>
        <p15:guide id="7"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214F0-ECDD-44E6-5B9B-457FB504CF0A}" name="veronica bashian" initials="vb" userId="23daa29cce4e5f50"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1188C-6C5F-4D31-8FCA-8313D26DA07E}" v="1" dt="2021-11-02T20:27:58.64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12" autoAdjust="0"/>
    <p:restoredTop sz="67459" autoAdjust="0"/>
  </p:normalViewPr>
  <p:slideViewPr>
    <p:cSldViewPr>
      <p:cViewPr varScale="1">
        <p:scale>
          <a:sx n="61" d="100"/>
          <a:sy n="61" d="100"/>
        </p:scale>
        <p:origin x="1878" y="60"/>
      </p:cViewPr>
      <p:guideLst>
        <p:guide orient="horz" pos="384"/>
        <p:guide pos="2880"/>
        <p:guide orient="horz" pos="864"/>
        <p:guide orient="horz" pos="4080"/>
        <p:guide pos="278"/>
        <p:guide pos="5472"/>
      </p:guideLst>
    </p:cSldViewPr>
  </p:slideViewPr>
  <p:outlineViewPr>
    <p:cViewPr>
      <p:scale>
        <a:sx n="33" d="100"/>
        <a:sy n="33" d="100"/>
      </p:scale>
      <p:origin x="0" y="-4248"/>
    </p:cViewPr>
  </p:outlineViewPr>
  <p:notesTextViewPr>
    <p:cViewPr>
      <p:scale>
        <a:sx n="1" d="1"/>
        <a:sy n="1" d="1"/>
      </p:scale>
      <p:origin x="0" y="0"/>
    </p:cViewPr>
  </p:notesTextViewPr>
  <p:notesViewPr>
    <p:cSldViewPr>
      <p:cViewPr varScale="1">
        <p:scale>
          <a:sx n="68" d="100"/>
          <a:sy n="68" d="100"/>
        </p:scale>
        <p:origin x="32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9531188C-6C5F-4D31-8FCA-8313D26DA07E}"/>
    <pc:docChg chg="undo custSel addSld delSld modSld modMainMaster">
      <pc:chgData name="veronica bashian" userId="23daa29cce4e5f50" providerId="LiveId" clId="{9531188C-6C5F-4D31-8FCA-8313D26DA07E}" dt="2021-11-02T22:47:45.071" v="3348" actId="27636"/>
      <pc:docMkLst>
        <pc:docMk/>
      </pc:docMkLst>
      <pc:sldChg chg="modSp mod modNotes modNotesTx">
        <pc:chgData name="veronica bashian" userId="23daa29cce4e5f50" providerId="LiveId" clId="{9531188C-6C5F-4D31-8FCA-8313D26DA07E}" dt="2021-11-02T20:47:45.869" v="225" actId="6549"/>
        <pc:sldMkLst>
          <pc:docMk/>
          <pc:sldMk cId="392597923" sldId="380"/>
        </pc:sldMkLst>
        <pc:spChg chg="mod">
          <ac:chgData name="veronica bashian" userId="23daa29cce4e5f50" providerId="LiveId" clId="{9531188C-6C5F-4D31-8FCA-8313D26DA07E}" dt="2021-11-02T20:47:45.869" v="225" actId="6549"/>
          <ac:spMkLst>
            <pc:docMk/>
            <pc:sldMk cId="392597923" sldId="380"/>
            <ac:spMk id="2" creationId="{00000000-0000-0000-0000-000000000000}"/>
          </ac:spMkLst>
        </pc:spChg>
        <pc:spChg chg="mod">
          <ac:chgData name="veronica bashian" userId="23daa29cce4e5f50" providerId="LiveId" clId="{9531188C-6C5F-4D31-8FCA-8313D26DA07E}" dt="2021-11-02T20:32:59.925" v="62" actId="14100"/>
          <ac:spMkLst>
            <pc:docMk/>
            <pc:sldMk cId="392597923" sldId="380"/>
            <ac:spMk id="3" creationId="{00000000-0000-0000-0000-000000000000}"/>
          </ac:spMkLst>
        </pc:spChg>
      </pc:sldChg>
      <pc:sldChg chg="modSp mod modNotesTx">
        <pc:chgData name="veronica bashian" userId="23daa29cce4e5f50" providerId="LiveId" clId="{9531188C-6C5F-4D31-8FCA-8313D26DA07E}" dt="2021-11-02T21:05:05.863" v="623" actId="6549"/>
        <pc:sldMkLst>
          <pc:docMk/>
          <pc:sldMk cId="0" sldId="465"/>
        </pc:sldMkLst>
        <pc:spChg chg="mod">
          <ac:chgData name="veronica bashian" userId="23daa29cce4e5f50" providerId="LiveId" clId="{9531188C-6C5F-4D31-8FCA-8313D26DA07E}" dt="2021-11-02T21:05:05.863" v="623" actId="6549"/>
          <ac:spMkLst>
            <pc:docMk/>
            <pc:sldMk cId="0" sldId="465"/>
            <ac:spMk id="2" creationId="{00000000-0000-0000-0000-000000000000}"/>
          </ac:spMkLst>
        </pc:spChg>
        <pc:spChg chg="mod">
          <ac:chgData name="veronica bashian" userId="23daa29cce4e5f50" providerId="LiveId" clId="{9531188C-6C5F-4D31-8FCA-8313D26DA07E}" dt="2021-11-02T20:57:44.263" v="507" actId="20577"/>
          <ac:spMkLst>
            <pc:docMk/>
            <pc:sldMk cId="0" sldId="465"/>
            <ac:spMk id="6" creationId="{00000000-0000-0000-0000-000000000000}"/>
          </ac:spMkLst>
        </pc:spChg>
      </pc:sldChg>
      <pc:sldChg chg="del">
        <pc:chgData name="veronica bashian" userId="23daa29cce4e5f50" providerId="LiveId" clId="{9531188C-6C5F-4D31-8FCA-8313D26DA07E}" dt="2021-11-02T20:52:09.743" v="373" actId="47"/>
        <pc:sldMkLst>
          <pc:docMk/>
          <pc:sldMk cId="0" sldId="467"/>
        </pc:sldMkLst>
      </pc:sldChg>
      <pc:sldChg chg="addSp delSp modSp mod modNotes modNotesTx">
        <pc:chgData name="veronica bashian" userId="23daa29cce4e5f50" providerId="LiveId" clId="{9531188C-6C5F-4D31-8FCA-8313D26DA07E}" dt="2021-11-02T22:47:45.071" v="3348" actId="27636"/>
        <pc:sldMkLst>
          <pc:docMk/>
          <pc:sldMk cId="0" sldId="469"/>
        </pc:sldMkLst>
        <pc:spChg chg="mod">
          <ac:chgData name="veronica bashian" userId="23daa29cce4e5f50" providerId="LiveId" clId="{9531188C-6C5F-4D31-8FCA-8313D26DA07E}" dt="2021-11-02T21:05:10.562" v="625" actId="6549"/>
          <ac:spMkLst>
            <pc:docMk/>
            <pc:sldMk cId="0" sldId="469"/>
            <ac:spMk id="2" creationId="{00000000-0000-0000-0000-000000000000}"/>
          </ac:spMkLst>
        </pc:spChg>
        <pc:spChg chg="del">
          <ac:chgData name="veronica bashian" userId="23daa29cce4e5f50" providerId="LiveId" clId="{9531188C-6C5F-4D31-8FCA-8313D26DA07E}" dt="2021-11-02T20:59:26.173" v="556" actId="478"/>
          <ac:spMkLst>
            <pc:docMk/>
            <pc:sldMk cId="0" sldId="469"/>
            <ac:spMk id="3" creationId="{00000000-0000-0000-0000-000000000000}"/>
          </ac:spMkLst>
        </pc:spChg>
        <pc:spChg chg="add del mod">
          <ac:chgData name="veronica bashian" userId="23daa29cce4e5f50" providerId="LiveId" clId="{9531188C-6C5F-4D31-8FCA-8313D26DA07E}" dt="2021-11-02T20:59:29.265" v="557" actId="478"/>
          <ac:spMkLst>
            <pc:docMk/>
            <pc:sldMk cId="0" sldId="469"/>
            <ac:spMk id="5" creationId="{50F529E7-DC6E-4EF5-8085-6E2877E1838D}"/>
          </ac:spMkLst>
        </pc:spChg>
        <pc:picChg chg="add mod">
          <ac:chgData name="veronica bashian" userId="23daa29cce4e5f50" providerId="LiveId" clId="{9531188C-6C5F-4D31-8FCA-8313D26DA07E}" dt="2021-11-02T21:01:33.012" v="562" actId="1076"/>
          <ac:picMkLst>
            <pc:docMk/>
            <pc:sldMk cId="0" sldId="469"/>
            <ac:picMk id="7" creationId="{941B6097-BFA9-49F8-A20A-774CAFE259A3}"/>
          </ac:picMkLst>
        </pc:picChg>
      </pc:sldChg>
      <pc:sldChg chg="modSp mod modNotes modNotesTx">
        <pc:chgData name="veronica bashian" userId="23daa29cce4e5f50" providerId="LiveId" clId="{9531188C-6C5F-4D31-8FCA-8313D26DA07E}" dt="2021-11-02T21:13:52.295" v="958" actId="6549"/>
        <pc:sldMkLst>
          <pc:docMk/>
          <pc:sldMk cId="0" sldId="470"/>
        </pc:sldMkLst>
        <pc:spChg chg="mod">
          <ac:chgData name="veronica bashian" userId="23daa29cce4e5f50" providerId="LiveId" clId="{9531188C-6C5F-4D31-8FCA-8313D26DA07E}" dt="2021-11-02T21:13:52.295" v="958" actId="6549"/>
          <ac:spMkLst>
            <pc:docMk/>
            <pc:sldMk cId="0" sldId="470"/>
            <ac:spMk id="2" creationId="{00000000-0000-0000-0000-000000000000}"/>
          </ac:spMkLst>
        </pc:spChg>
        <pc:spChg chg="mod">
          <ac:chgData name="veronica bashian" userId="23daa29cce4e5f50" providerId="LiveId" clId="{9531188C-6C5F-4D31-8FCA-8313D26DA07E}" dt="2021-11-02T21:13:14.204" v="956" actId="20577"/>
          <ac:spMkLst>
            <pc:docMk/>
            <pc:sldMk cId="0" sldId="470"/>
            <ac:spMk id="3" creationId="{00000000-0000-0000-0000-000000000000}"/>
          </ac:spMkLst>
        </pc:spChg>
      </pc:sldChg>
      <pc:sldChg chg="modSp mod modNotesTx">
        <pc:chgData name="veronica bashian" userId="23daa29cce4e5f50" providerId="LiveId" clId="{9531188C-6C5F-4D31-8FCA-8313D26DA07E}" dt="2021-11-02T22:40:52.849" v="3250" actId="113"/>
        <pc:sldMkLst>
          <pc:docMk/>
          <pc:sldMk cId="0" sldId="471"/>
        </pc:sldMkLst>
        <pc:spChg chg="mod">
          <ac:chgData name="veronica bashian" userId="23daa29cce4e5f50" providerId="LiveId" clId="{9531188C-6C5F-4D31-8FCA-8313D26DA07E}" dt="2021-11-02T21:22:47.316" v="1176" actId="20577"/>
          <ac:spMkLst>
            <pc:docMk/>
            <pc:sldMk cId="0" sldId="471"/>
            <ac:spMk id="2" creationId="{00000000-0000-0000-0000-000000000000}"/>
          </ac:spMkLst>
        </pc:spChg>
        <pc:spChg chg="mod">
          <ac:chgData name="veronica bashian" userId="23daa29cce4e5f50" providerId="LiveId" clId="{9531188C-6C5F-4D31-8FCA-8313D26DA07E}" dt="2021-11-02T22:40:52.849" v="3250" actId="113"/>
          <ac:spMkLst>
            <pc:docMk/>
            <pc:sldMk cId="0" sldId="471"/>
            <ac:spMk id="3" creationId="{00000000-0000-0000-0000-000000000000}"/>
          </ac:spMkLst>
        </pc:spChg>
      </pc:sldChg>
      <pc:sldChg chg="modSp mod modNotes modNotesTx">
        <pc:chgData name="veronica bashian" userId="23daa29cce4e5f50" providerId="LiveId" clId="{9531188C-6C5F-4D31-8FCA-8313D26DA07E}" dt="2021-11-02T22:41:24.981" v="3256" actId="6549"/>
        <pc:sldMkLst>
          <pc:docMk/>
          <pc:sldMk cId="0" sldId="472"/>
        </pc:sldMkLst>
        <pc:spChg chg="mod">
          <ac:chgData name="veronica bashian" userId="23daa29cce4e5f50" providerId="LiveId" clId="{9531188C-6C5F-4D31-8FCA-8313D26DA07E}" dt="2021-11-02T21:44:17.873" v="1458" actId="6549"/>
          <ac:spMkLst>
            <pc:docMk/>
            <pc:sldMk cId="0" sldId="472"/>
            <ac:spMk id="2" creationId="{00000000-0000-0000-0000-000000000000}"/>
          </ac:spMkLst>
        </pc:spChg>
        <pc:spChg chg="mod">
          <ac:chgData name="veronica bashian" userId="23daa29cce4e5f50" providerId="LiveId" clId="{9531188C-6C5F-4D31-8FCA-8313D26DA07E}" dt="2021-11-02T22:41:24.981" v="3256" actId="6549"/>
          <ac:spMkLst>
            <pc:docMk/>
            <pc:sldMk cId="0" sldId="472"/>
            <ac:spMk id="3" creationId="{00000000-0000-0000-0000-000000000000}"/>
          </ac:spMkLst>
        </pc:spChg>
      </pc:sldChg>
      <pc:sldChg chg="del">
        <pc:chgData name="veronica bashian" userId="23daa29cce4e5f50" providerId="LiveId" clId="{9531188C-6C5F-4D31-8FCA-8313D26DA07E}" dt="2021-11-02T21:33:26.409" v="1280" actId="47"/>
        <pc:sldMkLst>
          <pc:docMk/>
          <pc:sldMk cId="0" sldId="473"/>
        </pc:sldMkLst>
      </pc:sldChg>
      <pc:sldChg chg="del">
        <pc:chgData name="veronica bashian" userId="23daa29cce4e5f50" providerId="LiveId" clId="{9531188C-6C5F-4D31-8FCA-8313D26DA07E}" dt="2021-11-02T21:33:29.679" v="1281" actId="47"/>
        <pc:sldMkLst>
          <pc:docMk/>
          <pc:sldMk cId="0" sldId="474"/>
        </pc:sldMkLst>
      </pc:sldChg>
      <pc:sldChg chg="del">
        <pc:chgData name="veronica bashian" userId="23daa29cce4e5f50" providerId="LiveId" clId="{9531188C-6C5F-4D31-8FCA-8313D26DA07E}" dt="2021-11-02T21:33:32.110" v="1282" actId="47"/>
        <pc:sldMkLst>
          <pc:docMk/>
          <pc:sldMk cId="0" sldId="475"/>
        </pc:sldMkLst>
      </pc:sldChg>
      <pc:sldChg chg="modSp mod modNotesTx">
        <pc:chgData name="veronica bashian" userId="23daa29cce4e5f50" providerId="LiveId" clId="{9531188C-6C5F-4D31-8FCA-8313D26DA07E}" dt="2021-11-02T21:44:22.948" v="1460" actId="6549"/>
        <pc:sldMkLst>
          <pc:docMk/>
          <pc:sldMk cId="0" sldId="476"/>
        </pc:sldMkLst>
        <pc:spChg chg="mod">
          <ac:chgData name="veronica bashian" userId="23daa29cce4e5f50" providerId="LiveId" clId="{9531188C-6C5F-4D31-8FCA-8313D26DA07E}" dt="2021-11-02T21:44:22.948" v="1460" actId="6549"/>
          <ac:spMkLst>
            <pc:docMk/>
            <pc:sldMk cId="0" sldId="476"/>
            <ac:spMk id="2" creationId="{00000000-0000-0000-0000-000000000000}"/>
          </ac:spMkLst>
        </pc:spChg>
        <pc:spChg chg="mod">
          <ac:chgData name="veronica bashian" userId="23daa29cce4e5f50" providerId="LiveId" clId="{9531188C-6C5F-4D31-8FCA-8313D26DA07E}" dt="2021-11-02T21:37:28.200" v="1371" actId="15"/>
          <ac:spMkLst>
            <pc:docMk/>
            <pc:sldMk cId="0" sldId="476"/>
            <ac:spMk id="3" creationId="{00000000-0000-0000-0000-000000000000}"/>
          </ac:spMkLst>
        </pc:spChg>
      </pc:sldChg>
      <pc:sldChg chg="addSp delSp modSp mod modNotesTx">
        <pc:chgData name="veronica bashian" userId="23daa29cce4e5f50" providerId="LiveId" clId="{9531188C-6C5F-4D31-8FCA-8313D26DA07E}" dt="2021-11-02T21:44:27.439" v="1462" actId="6549"/>
        <pc:sldMkLst>
          <pc:docMk/>
          <pc:sldMk cId="0" sldId="477"/>
        </pc:sldMkLst>
        <pc:spChg chg="mod">
          <ac:chgData name="veronica bashian" userId="23daa29cce4e5f50" providerId="LiveId" clId="{9531188C-6C5F-4D31-8FCA-8313D26DA07E}" dt="2021-11-02T21:44:27.439" v="1462" actId="6549"/>
          <ac:spMkLst>
            <pc:docMk/>
            <pc:sldMk cId="0" sldId="477"/>
            <ac:spMk id="2" creationId="{00000000-0000-0000-0000-000000000000}"/>
          </ac:spMkLst>
        </pc:spChg>
        <pc:spChg chg="del mod">
          <ac:chgData name="veronica bashian" userId="23daa29cce4e5f50" providerId="LiveId" clId="{9531188C-6C5F-4D31-8FCA-8313D26DA07E}" dt="2021-11-02T21:40:35.015" v="1428" actId="478"/>
          <ac:spMkLst>
            <pc:docMk/>
            <pc:sldMk cId="0" sldId="477"/>
            <ac:spMk id="3" creationId="{00000000-0000-0000-0000-000000000000}"/>
          </ac:spMkLst>
        </pc:spChg>
        <pc:spChg chg="add del mod">
          <ac:chgData name="veronica bashian" userId="23daa29cce4e5f50" providerId="LiveId" clId="{9531188C-6C5F-4D31-8FCA-8313D26DA07E}" dt="2021-11-02T21:40:37.603" v="1429" actId="478"/>
          <ac:spMkLst>
            <pc:docMk/>
            <pc:sldMk cId="0" sldId="477"/>
            <ac:spMk id="5" creationId="{B922E7CF-C0A3-4F88-90F1-54EC995A45BA}"/>
          </ac:spMkLst>
        </pc:spChg>
        <pc:picChg chg="add mod">
          <ac:chgData name="veronica bashian" userId="23daa29cce4e5f50" providerId="LiveId" clId="{9531188C-6C5F-4D31-8FCA-8313D26DA07E}" dt="2021-11-02T21:41:01.811" v="1433" actId="14100"/>
          <ac:picMkLst>
            <pc:docMk/>
            <pc:sldMk cId="0" sldId="477"/>
            <ac:picMk id="7" creationId="{6C65DDFE-2889-4CB0-A70B-92B596957E3D}"/>
          </ac:picMkLst>
        </pc:picChg>
      </pc:sldChg>
      <pc:sldChg chg="addSp delSp modSp mod modNotes modNotesTx">
        <pc:chgData name="veronica bashian" userId="23daa29cce4e5f50" providerId="LiveId" clId="{9531188C-6C5F-4D31-8FCA-8313D26DA07E}" dt="2021-11-02T22:46:50.480" v="3337" actId="27636"/>
        <pc:sldMkLst>
          <pc:docMk/>
          <pc:sldMk cId="0" sldId="478"/>
        </pc:sldMkLst>
        <pc:spChg chg="mod">
          <ac:chgData name="veronica bashian" userId="23daa29cce4e5f50" providerId="LiveId" clId="{9531188C-6C5F-4D31-8FCA-8313D26DA07E}" dt="2021-11-02T21:44:32.018" v="1464" actId="6549"/>
          <ac:spMkLst>
            <pc:docMk/>
            <pc:sldMk cId="0" sldId="478"/>
            <ac:spMk id="2" creationId="{00000000-0000-0000-0000-000000000000}"/>
          </ac:spMkLst>
        </pc:spChg>
        <pc:spChg chg="del">
          <ac:chgData name="veronica bashian" userId="23daa29cce4e5f50" providerId="LiveId" clId="{9531188C-6C5F-4D31-8FCA-8313D26DA07E}" dt="2021-11-02T21:41:28.296" v="1437" actId="478"/>
          <ac:spMkLst>
            <pc:docMk/>
            <pc:sldMk cId="0" sldId="478"/>
            <ac:spMk id="3" creationId="{00000000-0000-0000-0000-000000000000}"/>
          </ac:spMkLst>
        </pc:spChg>
        <pc:spChg chg="add del mod">
          <ac:chgData name="veronica bashian" userId="23daa29cce4e5f50" providerId="LiveId" clId="{9531188C-6C5F-4D31-8FCA-8313D26DA07E}" dt="2021-11-02T21:41:29.967" v="1439" actId="478"/>
          <ac:spMkLst>
            <pc:docMk/>
            <pc:sldMk cId="0" sldId="478"/>
            <ac:spMk id="5" creationId="{55CC1155-9E0E-4F93-9A04-C6EA9139A2B8}"/>
          </ac:spMkLst>
        </pc:spChg>
        <pc:picChg chg="add mod">
          <ac:chgData name="veronica bashian" userId="23daa29cce4e5f50" providerId="LiveId" clId="{9531188C-6C5F-4D31-8FCA-8313D26DA07E}" dt="2021-11-02T21:41:53.214" v="1442" actId="1076"/>
          <ac:picMkLst>
            <pc:docMk/>
            <pc:sldMk cId="0" sldId="478"/>
            <ac:picMk id="7" creationId="{0137717E-3A96-4F5B-9242-E0D0D1EAFD1B}"/>
          </ac:picMkLst>
        </pc:picChg>
      </pc:sldChg>
      <pc:sldChg chg="modSp mod modNotes modNotesTx">
        <pc:chgData name="veronica bashian" userId="23daa29cce4e5f50" providerId="LiveId" clId="{9531188C-6C5F-4D31-8FCA-8313D26DA07E}" dt="2021-11-02T22:47:00.768" v="3339" actId="27636"/>
        <pc:sldMkLst>
          <pc:docMk/>
          <pc:sldMk cId="0" sldId="479"/>
        </pc:sldMkLst>
        <pc:spChg chg="mod">
          <ac:chgData name="veronica bashian" userId="23daa29cce4e5f50" providerId="LiveId" clId="{9531188C-6C5F-4D31-8FCA-8313D26DA07E}" dt="2021-11-02T22:00:52.548" v="1801" actId="6549"/>
          <ac:spMkLst>
            <pc:docMk/>
            <pc:sldMk cId="0" sldId="479"/>
            <ac:spMk id="2" creationId="{00000000-0000-0000-0000-000000000000}"/>
          </ac:spMkLst>
        </pc:spChg>
        <pc:spChg chg="mod">
          <ac:chgData name="veronica bashian" userId="23daa29cce4e5f50" providerId="LiveId" clId="{9531188C-6C5F-4D31-8FCA-8313D26DA07E}" dt="2021-11-02T21:48:34.360" v="1576" actId="15"/>
          <ac:spMkLst>
            <pc:docMk/>
            <pc:sldMk cId="0" sldId="479"/>
            <ac:spMk id="3" creationId="{00000000-0000-0000-0000-000000000000}"/>
          </ac:spMkLst>
        </pc:spChg>
      </pc:sldChg>
      <pc:sldChg chg="addSp delSp modSp mod modNotesTx">
        <pc:chgData name="veronica bashian" userId="23daa29cce4e5f50" providerId="LiveId" clId="{9531188C-6C5F-4D31-8FCA-8313D26DA07E}" dt="2021-11-02T22:00:46.290" v="1799" actId="6549"/>
        <pc:sldMkLst>
          <pc:docMk/>
          <pc:sldMk cId="0" sldId="480"/>
        </pc:sldMkLst>
        <pc:spChg chg="mod">
          <ac:chgData name="veronica bashian" userId="23daa29cce4e5f50" providerId="LiveId" clId="{9531188C-6C5F-4D31-8FCA-8313D26DA07E}" dt="2021-11-02T22:00:46.290" v="1799" actId="6549"/>
          <ac:spMkLst>
            <pc:docMk/>
            <pc:sldMk cId="0" sldId="480"/>
            <ac:spMk id="2" creationId="{00000000-0000-0000-0000-000000000000}"/>
          </ac:spMkLst>
        </pc:spChg>
        <pc:spChg chg="del">
          <ac:chgData name="veronica bashian" userId="23daa29cce4e5f50" providerId="LiveId" clId="{9531188C-6C5F-4D31-8FCA-8313D26DA07E}" dt="2021-11-02T21:50:14.513" v="1590" actId="478"/>
          <ac:spMkLst>
            <pc:docMk/>
            <pc:sldMk cId="0" sldId="480"/>
            <ac:spMk id="3" creationId="{00000000-0000-0000-0000-000000000000}"/>
          </ac:spMkLst>
        </pc:spChg>
        <pc:spChg chg="add del mod">
          <ac:chgData name="veronica bashian" userId="23daa29cce4e5f50" providerId="LiveId" clId="{9531188C-6C5F-4D31-8FCA-8313D26DA07E}" dt="2021-11-02T21:50:18.940" v="1591" actId="478"/>
          <ac:spMkLst>
            <pc:docMk/>
            <pc:sldMk cId="0" sldId="480"/>
            <ac:spMk id="5" creationId="{7F5CCBFD-3B6A-4F50-96BF-B44DAFEBC13B}"/>
          </ac:spMkLst>
        </pc:spChg>
        <pc:picChg chg="add mod">
          <ac:chgData name="veronica bashian" userId="23daa29cce4e5f50" providerId="LiveId" clId="{9531188C-6C5F-4D31-8FCA-8313D26DA07E}" dt="2021-11-02T21:50:40.739" v="1594" actId="1076"/>
          <ac:picMkLst>
            <pc:docMk/>
            <pc:sldMk cId="0" sldId="480"/>
            <ac:picMk id="7" creationId="{9C1A9442-61C3-4B68-B6C9-6FAF95CFA4E1}"/>
          </ac:picMkLst>
        </pc:picChg>
      </pc:sldChg>
      <pc:sldChg chg="modSp mod modNotes modNotesTx">
        <pc:chgData name="veronica bashian" userId="23daa29cce4e5f50" providerId="LiveId" clId="{9531188C-6C5F-4D31-8FCA-8313D26DA07E}" dt="2021-11-02T22:00:39.571" v="1797" actId="6549"/>
        <pc:sldMkLst>
          <pc:docMk/>
          <pc:sldMk cId="0" sldId="481"/>
        </pc:sldMkLst>
        <pc:spChg chg="mod">
          <ac:chgData name="veronica bashian" userId="23daa29cce4e5f50" providerId="LiveId" clId="{9531188C-6C5F-4D31-8FCA-8313D26DA07E}" dt="2021-11-02T22:00:39.571" v="1797" actId="6549"/>
          <ac:spMkLst>
            <pc:docMk/>
            <pc:sldMk cId="0" sldId="481"/>
            <ac:spMk id="2" creationId="{00000000-0000-0000-0000-000000000000}"/>
          </ac:spMkLst>
        </pc:spChg>
        <pc:spChg chg="mod">
          <ac:chgData name="veronica bashian" userId="23daa29cce4e5f50" providerId="LiveId" clId="{9531188C-6C5F-4D31-8FCA-8313D26DA07E}" dt="2021-11-02T21:55:11.271" v="1682" actId="255"/>
          <ac:spMkLst>
            <pc:docMk/>
            <pc:sldMk cId="0" sldId="481"/>
            <ac:spMk id="3" creationId="{00000000-0000-0000-0000-000000000000}"/>
          </ac:spMkLst>
        </pc:spChg>
      </pc:sldChg>
      <pc:sldChg chg="addSp delSp modSp mod addCm modNotes modNotesTx">
        <pc:chgData name="veronica bashian" userId="23daa29cce4e5f50" providerId="LiveId" clId="{9531188C-6C5F-4D31-8FCA-8313D26DA07E}" dt="2021-11-02T22:45:45.180" v="3333" actId="6549"/>
        <pc:sldMkLst>
          <pc:docMk/>
          <pc:sldMk cId="0" sldId="482"/>
        </pc:sldMkLst>
        <pc:spChg chg="mod">
          <ac:chgData name="veronica bashian" userId="23daa29cce4e5f50" providerId="LiveId" clId="{9531188C-6C5F-4D31-8FCA-8313D26DA07E}" dt="2021-11-02T22:00:35.033" v="1795" actId="6549"/>
          <ac:spMkLst>
            <pc:docMk/>
            <pc:sldMk cId="0" sldId="482"/>
            <ac:spMk id="2" creationId="{00000000-0000-0000-0000-000000000000}"/>
          </ac:spMkLst>
        </pc:spChg>
        <pc:spChg chg="del mod">
          <ac:chgData name="veronica bashian" userId="23daa29cce4e5f50" providerId="LiveId" clId="{9531188C-6C5F-4D31-8FCA-8313D26DA07E}" dt="2021-11-02T21:58:03.798" v="1776" actId="478"/>
          <ac:spMkLst>
            <pc:docMk/>
            <pc:sldMk cId="0" sldId="482"/>
            <ac:spMk id="3" creationId="{00000000-0000-0000-0000-000000000000}"/>
          </ac:spMkLst>
        </pc:spChg>
        <pc:spChg chg="add del mod">
          <ac:chgData name="veronica bashian" userId="23daa29cce4e5f50" providerId="LiveId" clId="{9531188C-6C5F-4D31-8FCA-8313D26DA07E}" dt="2021-11-02T21:58:05.495" v="1778" actId="478"/>
          <ac:spMkLst>
            <pc:docMk/>
            <pc:sldMk cId="0" sldId="482"/>
            <ac:spMk id="5" creationId="{27BC00FB-EA13-4990-99B2-3F44A04337E9}"/>
          </ac:spMkLst>
        </pc:spChg>
        <pc:picChg chg="add mod">
          <ac:chgData name="veronica bashian" userId="23daa29cce4e5f50" providerId="LiveId" clId="{9531188C-6C5F-4D31-8FCA-8313D26DA07E}" dt="2021-11-02T21:58:33.656" v="1783" actId="1076"/>
          <ac:picMkLst>
            <pc:docMk/>
            <pc:sldMk cId="0" sldId="482"/>
            <ac:picMk id="7" creationId="{D056422D-F5D9-428A-990D-8680118B76BA}"/>
          </ac:picMkLst>
        </pc:picChg>
      </pc:sldChg>
      <pc:sldChg chg="modSp mod modNotes modNotesTx">
        <pc:chgData name="veronica bashian" userId="23daa29cce4e5f50" providerId="LiveId" clId="{9531188C-6C5F-4D31-8FCA-8313D26DA07E}" dt="2021-11-02T22:42:34.406" v="3264" actId="6549"/>
        <pc:sldMkLst>
          <pc:docMk/>
          <pc:sldMk cId="0" sldId="483"/>
        </pc:sldMkLst>
        <pc:spChg chg="mod">
          <ac:chgData name="veronica bashian" userId="23daa29cce4e5f50" providerId="LiveId" clId="{9531188C-6C5F-4D31-8FCA-8313D26DA07E}" dt="2021-11-02T22:24:22.133" v="2587" actId="6549"/>
          <ac:spMkLst>
            <pc:docMk/>
            <pc:sldMk cId="0" sldId="483"/>
            <ac:spMk id="2" creationId="{00000000-0000-0000-0000-000000000000}"/>
          </ac:spMkLst>
        </pc:spChg>
        <pc:spChg chg="mod">
          <ac:chgData name="veronica bashian" userId="23daa29cce4e5f50" providerId="LiveId" clId="{9531188C-6C5F-4D31-8FCA-8313D26DA07E}" dt="2021-11-02T22:42:34.406" v="3264" actId="6549"/>
          <ac:spMkLst>
            <pc:docMk/>
            <pc:sldMk cId="0" sldId="483"/>
            <ac:spMk id="3" creationId="{00000000-0000-0000-0000-000000000000}"/>
          </ac:spMkLst>
        </pc:spChg>
      </pc:sldChg>
      <pc:sldChg chg="del">
        <pc:chgData name="veronica bashian" userId="23daa29cce4e5f50" providerId="LiveId" clId="{9531188C-6C5F-4D31-8FCA-8313D26DA07E}" dt="2021-11-02T22:17:45.960" v="2293" actId="47"/>
        <pc:sldMkLst>
          <pc:docMk/>
          <pc:sldMk cId="0" sldId="484"/>
        </pc:sldMkLst>
      </pc:sldChg>
      <pc:sldChg chg="modSp mod modNotes modNotesTx">
        <pc:chgData name="veronica bashian" userId="23daa29cce4e5f50" providerId="LiveId" clId="{9531188C-6C5F-4D31-8FCA-8313D26DA07E}" dt="2021-11-02T22:45:36.173" v="3332" actId="113"/>
        <pc:sldMkLst>
          <pc:docMk/>
          <pc:sldMk cId="0" sldId="485"/>
        </pc:sldMkLst>
        <pc:spChg chg="mod">
          <ac:chgData name="veronica bashian" userId="23daa29cce4e5f50" providerId="LiveId" clId="{9531188C-6C5F-4D31-8FCA-8313D26DA07E}" dt="2021-11-02T22:24:15.847" v="2585" actId="6549"/>
          <ac:spMkLst>
            <pc:docMk/>
            <pc:sldMk cId="0" sldId="485"/>
            <ac:spMk id="2" creationId="{00000000-0000-0000-0000-000000000000}"/>
          </ac:spMkLst>
        </pc:spChg>
        <pc:spChg chg="mod">
          <ac:chgData name="veronica bashian" userId="23daa29cce4e5f50" providerId="LiveId" clId="{9531188C-6C5F-4D31-8FCA-8313D26DA07E}" dt="2021-11-02T22:22:30.744" v="2548" actId="15"/>
          <ac:spMkLst>
            <pc:docMk/>
            <pc:sldMk cId="0" sldId="485"/>
            <ac:spMk id="3" creationId="{00000000-0000-0000-0000-000000000000}"/>
          </ac:spMkLst>
        </pc:spChg>
      </pc:sldChg>
      <pc:sldChg chg="modSp mod modNotes modNotesTx">
        <pc:chgData name="veronica bashian" userId="23daa29cce4e5f50" providerId="LiveId" clId="{9531188C-6C5F-4D31-8FCA-8313D26DA07E}" dt="2021-11-02T22:43:13.625" v="3268" actId="6549"/>
        <pc:sldMkLst>
          <pc:docMk/>
          <pc:sldMk cId="0" sldId="486"/>
        </pc:sldMkLst>
        <pc:spChg chg="mod">
          <ac:chgData name="veronica bashian" userId="23daa29cce4e5f50" providerId="LiveId" clId="{9531188C-6C5F-4D31-8FCA-8313D26DA07E}" dt="2021-11-02T22:43:13.625" v="3268" actId="6549"/>
          <ac:spMkLst>
            <pc:docMk/>
            <pc:sldMk cId="0" sldId="486"/>
            <ac:spMk id="2" creationId="{00000000-0000-0000-0000-000000000000}"/>
          </ac:spMkLst>
        </pc:spChg>
        <pc:spChg chg="mod">
          <ac:chgData name="veronica bashian" userId="23daa29cce4e5f50" providerId="LiveId" clId="{9531188C-6C5F-4D31-8FCA-8313D26DA07E}" dt="2021-11-02T22:25:01.678" v="2596" actId="6549"/>
          <ac:spMkLst>
            <pc:docMk/>
            <pc:sldMk cId="0" sldId="486"/>
            <ac:spMk id="3" creationId="{00000000-0000-0000-0000-000000000000}"/>
          </ac:spMkLst>
        </pc:spChg>
      </pc:sldChg>
      <pc:sldChg chg="del">
        <pc:chgData name="veronica bashian" userId="23daa29cce4e5f50" providerId="LiveId" clId="{9531188C-6C5F-4D31-8FCA-8313D26DA07E}" dt="2021-11-02T22:26:11.800" v="2604" actId="47"/>
        <pc:sldMkLst>
          <pc:docMk/>
          <pc:sldMk cId="0" sldId="487"/>
        </pc:sldMkLst>
      </pc:sldChg>
      <pc:sldChg chg="del">
        <pc:chgData name="veronica bashian" userId="23daa29cce4e5f50" providerId="LiveId" clId="{9531188C-6C5F-4D31-8FCA-8313D26DA07E}" dt="2021-11-02T22:26:13.089" v="2605" actId="47"/>
        <pc:sldMkLst>
          <pc:docMk/>
          <pc:sldMk cId="0" sldId="488"/>
        </pc:sldMkLst>
      </pc:sldChg>
      <pc:sldChg chg="del">
        <pc:chgData name="veronica bashian" userId="23daa29cce4e5f50" providerId="LiveId" clId="{9531188C-6C5F-4D31-8FCA-8313D26DA07E}" dt="2021-11-02T22:26:15.076" v="2606" actId="47"/>
        <pc:sldMkLst>
          <pc:docMk/>
          <pc:sldMk cId="0" sldId="489"/>
        </pc:sldMkLst>
      </pc:sldChg>
      <pc:sldChg chg="modSp mod modNotes modNotesTx">
        <pc:chgData name="veronica bashian" userId="23daa29cce4e5f50" providerId="LiveId" clId="{9531188C-6C5F-4D31-8FCA-8313D26DA07E}" dt="2021-11-02T22:43:18.131" v="3270" actId="6549"/>
        <pc:sldMkLst>
          <pc:docMk/>
          <pc:sldMk cId="0" sldId="490"/>
        </pc:sldMkLst>
        <pc:spChg chg="mod">
          <ac:chgData name="veronica bashian" userId="23daa29cce4e5f50" providerId="LiveId" clId="{9531188C-6C5F-4D31-8FCA-8313D26DA07E}" dt="2021-11-02T22:43:18.131" v="3270" actId="6549"/>
          <ac:spMkLst>
            <pc:docMk/>
            <pc:sldMk cId="0" sldId="490"/>
            <ac:spMk id="2" creationId="{00000000-0000-0000-0000-000000000000}"/>
          </ac:spMkLst>
        </pc:spChg>
        <pc:spChg chg="mod">
          <ac:chgData name="veronica bashian" userId="23daa29cce4e5f50" providerId="LiveId" clId="{9531188C-6C5F-4D31-8FCA-8313D26DA07E}" dt="2021-11-02T22:27:04.830" v="2617" actId="255"/>
          <ac:spMkLst>
            <pc:docMk/>
            <pc:sldMk cId="0" sldId="490"/>
            <ac:spMk id="3" creationId="{00000000-0000-0000-0000-000000000000}"/>
          </ac:spMkLst>
        </pc:spChg>
      </pc:sldChg>
      <pc:sldChg chg="modSp mod modNotes modNotesTx">
        <pc:chgData name="veronica bashian" userId="23daa29cce4e5f50" providerId="LiveId" clId="{9531188C-6C5F-4D31-8FCA-8313D26DA07E}" dt="2021-11-02T22:47:44.964" v="3347" actId="27636"/>
        <pc:sldMkLst>
          <pc:docMk/>
          <pc:sldMk cId="0" sldId="491"/>
        </pc:sldMkLst>
        <pc:spChg chg="mod">
          <ac:chgData name="veronica bashian" userId="23daa29cce4e5f50" providerId="LiveId" clId="{9531188C-6C5F-4D31-8FCA-8313D26DA07E}" dt="2021-11-02T22:43:22.492" v="3272" actId="6549"/>
          <ac:spMkLst>
            <pc:docMk/>
            <pc:sldMk cId="0" sldId="491"/>
            <ac:spMk id="2" creationId="{00000000-0000-0000-0000-000000000000}"/>
          </ac:spMkLst>
        </pc:spChg>
        <pc:spChg chg="mod">
          <ac:chgData name="veronica bashian" userId="23daa29cce4e5f50" providerId="LiveId" clId="{9531188C-6C5F-4D31-8FCA-8313D26DA07E}" dt="2021-11-02T22:33:06.427" v="2934" actId="6549"/>
          <ac:spMkLst>
            <pc:docMk/>
            <pc:sldMk cId="0" sldId="491"/>
            <ac:spMk id="3" creationId="{00000000-0000-0000-0000-000000000000}"/>
          </ac:spMkLst>
        </pc:spChg>
      </pc:sldChg>
      <pc:sldChg chg="del">
        <pc:chgData name="veronica bashian" userId="23daa29cce4e5f50" providerId="LiveId" clId="{9531188C-6C5F-4D31-8FCA-8313D26DA07E}" dt="2021-11-02T22:33:53.744" v="2949" actId="47"/>
        <pc:sldMkLst>
          <pc:docMk/>
          <pc:sldMk cId="0" sldId="492"/>
        </pc:sldMkLst>
      </pc:sldChg>
      <pc:sldChg chg="del">
        <pc:chgData name="veronica bashian" userId="23daa29cce4e5f50" providerId="LiveId" clId="{9531188C-6C5F-4D31-8FCA-8313D26DA07E}" dt="2021-11-02T22:39:35.886" v="3248" actId="47"/>
        <pc:sldMkLst>
          <pc:docMk/>
          <pc:sldMk cId="0" sldId="493"/>
        </pc:sldMkLst>
      </pc:sldChg>
      <pc:sldChg chg="del">
        <pc:chgData name="veronica bashian" userId="23daa29cce4e5f50" providerId="LiveId" clId="{9531188C-6C5F-4D31-8FCA-8313D26DA07E}" dt="2021-11-02T22:39:16.748" v="3244" actId="47"/>
        <pc:sldMkLst>
          <pc:docMk/>
          <pc:sldMk cId="0" sldId="494"/>
        </pc:sldMkLst>
      </pc:sldChg>
      <pc:sldChg chg="del">
        <pc:chgData name="veronica bashian" userId="23daa29cce4e5f50" providerId="LiveId" clId="{9531188C-6C5F-4D31-8FCA-8313D26DA07E}" dt="2021-11-02T22:39:24.932" v="3245" actId="47"/>
        <pc:sldMkLst>
          <pc:docMk/>
          <pc:sldMk cId="0" sldId="496"/>
        </pc:sldMkLst>
      </pc:sldChg>
      <pc:sldChg chg="del">
        <pc:chgData name="veronica bashian" userId="23daa29cce4e5f50" providerId="LiveId" clId="{9531188C-6C5F-4D31-8FCA-8313D26DA07E}" dt="2021-11-02T22:39:27.826" v="3246" actId="47"/>
        <pc:sldMkLst>
          <pc:docMk/>
          <pc:sldMk cId="0" sldId="497"/>
        </pc:sldMkLst>
      </pc:sldChg>
      <pc:sldChg chg="del">
        <pc:chgData name="veronica bashian" userId="23daa29cce4e5f50" providerId="LiveId" clId="{9531188C-6C5F-4D31-8FCA-8313D26DA07E}" dt="2021-11-02T22:32:05.944" v="2925" actId="47"/>
        <pc:sldMkLst>
          <pc:docMk/>
          <pc:sldMk cId="0" sldId="498"/>
        </pc:sldMkLst>
      </pc:sldChg>
      <pc:sldChg chg="del">
        <pc:chgData name="veronica bashian" userId="23daa29cce4e5f50" providerId="LiveId" clId="{9531188C-6C5F-4D31-8FCA-8313D26DA07E}" dt="2021-11-02T22:32:07.158" v="2926" actId="47"/>
        <pc:sldMkLst>
          <pc:docMk/>
          <pc:sldMk cId="0" sldId="499"/>
        </pc:sldMkLst>
      </pc:sldChg>
      <pc:sldChg chg="del">
        <pc:chgData name="veronica bashian" userId="23daa29cce4e5f50" providerId="LiveId" clId="{9531188C-6C5F-4D31-8FCA-8313D26DA07E}" dt="2021-11-02T22:39:29.876" v="3247" actId="47"/>
        <pc:sldMkLst>
          <pc:docMk/>
          <pc:sldMk cId="0" sldId="500"/>
        </pc:sldMkLst>
      </pc:sldChg>
      <pc:sldChg chg="del">
        <pc:chgData name="veronica bashian" userId="23daa29cce4e5f50" providerId="LiveId" clId="{9531188C-6C5F-4D31-8FCA-8313D26DA07E}" dt="2021-11-02T22:35:46.037" v="3015" actId="47"/>
        <pc:sldMkLst>
          <pc:docMk/>
          <pc:sldMk cId="0" sldId="501"/>
        </pc:sldMkLst>
      </pc:sldChg>
      <pc:sldChg chg="del">
        <pc:chgData name="veronica bashian" userId="23daa29cce4e5f50" providerId="LiveId" clId="{9531188C-6C5F-4D31-8FCA-8313D26DA07E}" dt="2021-11-02T22:35:37.470" v="3014" actId="47"/>
        <pc:sldMkLst>
          <pc:docMk/>
          <pc:sldMk cId="0" sldId="502"/>
        </pc:sldMkLst>
      </pc:sldChg>
      <pc:sldChg chg="del">
        <pc:chgData name="veronica bashian" userId="23daa29cce4e5f50" providerId="LiveId" clId="{9531188C-6C5F-4D31-8FCA-8313D26DA07E}" dt="2021-11-02T22:34:13.490" v="2950" actId="47"/>
        <pc:sldMkLst>
          <pc:docMk/>
          <pc:sldMk cId="0" sldId="503"/>
        </pc:sldMkLst>
      </pc:sldChg>
      <pc:sldChg chg="modSp mod modNotesTx">
        <pc:chgData name="veronica bashian" userId="23daa29cce4e5f50" providerId="LiveId" clId="{9531188C-6C5F-4D31-8FCA-8313D26DA07E}" dt="2021-11-02T22:44:33.924" v="3326" actId="20577"/>
        <pc:sldMkLst>
          <pc:docMk/>
          <pc:sldMk cId="0" sldId="504"/>
        </pc:sldMkLst>
        <pc:spChg chg="mod">
          <ac:chgData name="veronica bashian" userId="23daa29cce4e5f50" providerId="LiveId" clId="{9531188C-6C5F-4D31-8FCA-8313D26DA07E}" dt="2021-11-02T22:08:45.979" v="2250" actId="20577"/>
          <ac:spMkLst>
            <pc:docMk/>
            <pc:sldMk cId="0" sldId="504"/>
            <ac:spMk id="2" creationId="{00000000-0000-0000-0000-000000000000}"/>
          </ac:spMkLst>
        </pc:spChg>
        <pc:spChg chg="mod">
          <ac:chgData name="veronica bashian" userId="23daa29cce4e5f50" providerId="LiveId" clId="{9531188C-6C5F-4D31-8FCA-8313D26DA07E}" dt="2021-11-02T22:44:33.924" v="3326" actId="20577"/>
          <ac:spMkLst>
            <pc:docMk/>
            <pc:sldMk cId="0" sldId="504"/>
            <ac:spMk id="3" creationId="{00000000-0000-0000-0000-000000000000}"/>
          </ac:spMkLst>
        </pc:spChg>
      </pc:sldChg>
      <pc:sldChg chg="del">
        <pc:chgData name="veronica bashian" userId="23daa29cce4e5f50" providerId="LiveId" clId="{9531188C-6C5F-4D31-8FCA-8313D26DA07E}" dt="2021-11-02T22:31:28.411" v="2922" actId="47"/>
        <pc:sldMkLst>
          <pc:docMk/>
          <pc:sldMk cId="0" sldId="505"/>
        </pc:sldMkLst>
      </pc:sldChg>
      <pc:sldChg chg="del">
        <pc:chgData name="veronica bashian" userId="23daa29cce4e5f50" providerId="LiveId" clId="{9531188C-6C5F-4D31-8FCA-8313D26DA07E}" dt="2021-11-02T22:31:30.831" v="2923" actId="47"/>
        <pc:sldMkLst>
          <pc:docMk/>
          <pc:sldMk cId="0" sldId="506"/>
        </pc:sldMkLst>
      </pc:sldChg>
      <pc:sldChg chg="del">
        <pc:chgData name="veronica bashian" userId="23daa29cce4e5f50" providerId="LiveId" clId="{9531188C-6C5F-4D31-8FCA-8313D26DA07E}" dt="2021-11-02T22:31:32.405" v="2924" actId="47"/>
        <pc:sldMkLst>
          <pc:docMk/>
          <pc:sldMk cId="0" sldId="507"/>
        </pc:sldMkLst>
      </pc:sldChg>
      <pc:sldChg chg="addSp delSp modSp mod modNotesTx">
        <pc:chgData name="veronica bashian" userId="23daa29cce4e5f50" providerId="LiveId" clId="{9531188C-6C5F-4D31-8FCA-8313D26DA07E}" dt="2021-11-02T21:04:55.572" v="619" actId="6549"/>
        <pc:sldMkLst>
          <pc:docMk/>
          <pc:sldMk cId="1022276190" sldId="511"/>
        </pc:sldMkLst>
        <pc:spChg chg="mod">
          <ac:chgData name="veronica bashian" userId="23daa29cce4e5f50" providerId="LiveId" clId="{9531188C-6C5F-4D31-8FCA-8313D26DA07E}" dt="2021-11-02T21:04:55.572" v="619" actId="6549"/>
          <ac:spMkLst>
            <pc:docMk/>
            <pc:sldMk cId="1022276190" sldId="511"/>
            <ac:spMk id="2" creationId="{00000000-0000-0000-0000-000000000000}"/>
          </ac:spMkLst>
        </pc:spChg>
        <pc:spChg chg="del">
          <ac:chgData name="veronica bashian" userId="23daa29cce4e5f50" providerId="LiveId" clId="{9531188C-6C5F-4D31-8FCA-8313D26DA07E}" dt="2021-11-02T20:49:17.449" v="284" actId="478"/>
          <ac:spMkLst>
            <pc:docMk/>
            <pc:sldMk cId="1022276190" sldId="511"/>
            <ac:spMk id="3" creationId="{00000000-0000-0000-0000-000000000000}"/>
          </ac:spMkLst>
        </pc:spChg>
        <pc:spChg chg="add del mod">
          <ac:chgData name="veronica bashian" userId="23daa29cce4e5f50" providerId="LiveId" clId="{9531188C-6C5F-4D31-8FCA-8313D26DA07E}" dt="2021-11-02T20:49:18.560" v="285" actId="478"/>
          <ac:spMkLst>
            <pc:docMk/>
            <pc:sldMk cId="1022276190" sldId="511"/>
            <ac:spMk id="5" creationId="{9B26BD97-19E3-4651-84B6-C4D1B6EBE33A}"/>
          </ac:spMkLst>
        </pc:spChg>
        <pc:picChg chg="add mod">
          <ac:chgData name="veronica bashian" userId="23daa29cce4e5f50" providerId="LiveId" clId="{9531188C-6C5F-4D31-8FCA-8313D26DA07E}" dt="2021-11-02T20:49:56.729" v="297" actId="1076"/>
          <ac:picMkLst>
            <pc:docMk/>
            <pc:sldMk cId="1022276190" sldId="511"/>
            <ac:picMk id="7" creationId="{B2F89DC4-6701-4FA9-9B42-7E9E88A7CA79}"/>
          </ac:picMkLst>
        </pc:picChg>
      </pc:sldChg>
      <pc:sldChg chg="modSp add mod">
        <pc:chgData name="veronica bashian" userId="23daa29cce4e5f50" providerId="LiveId" clId="{9531188C-6C5F-4D31-8FCA-8313D26DA07E}" dt="2021-11-02T20:28:29.411" v="36" actId="20577"/>
        <pc:sldMkLst>
          <pc:docMk/>
          <pc:sldMk cId="0" sldId="512"/>
        </pc:sldMkLst>
        <pc:spChg chg="mod">
          <ac:chgData name="veronica bashian" userId="23daa29cce4e5f50" providerId="LiveId" clId="{9531188C-6C5F-4D31-8FCA-8313D26DA07E}" dt="2021-11-02T20:28:29.411" v="36" actId="20577"/>
          <ac:spMkLst>
            <pc:docMk/>
            <pc:sldMk cId="0" sldId="512"/>
            <ac:spMk id="4" creationId="{00000000-0000-0000-0000-000000000000}"/>
          </ac:spMkLst>
        </pc:spChg>
        <pc:spChg chg="mod">
          <ac:chgData name="veronica bashian" userId="23daa29cce4e5f50" providerId="LiveId" clId="{9531188C-6C5F-4D31-8FCA-8313D26DA07E}" dt="2021-11-02T20:28:18.315" v="34" actId="20577"/>
          <ac:spMkLst>
            <pc:docMk/>
            <pc:sldMk cId="0" sldId="512"/>
            <ac:spMk id="5" creationId="{00000000-0000-0000-0000-000000000000}"/>
          </ac:spMkLst>
        </pc:spChg>
      </pc:sldChg>
      <pc:sldChg chg="del">
        <pc:chgData name="veronica bashian" userId="23daa29cce4e5f50" providerId="LiveId" clId="{9531188C-6C5F-4D31-8FCA-8313D26DA07E}" dt="2021-11-02T21:05:19.819" v="628" actId="47"/>
        <pc:sldMkLst>
          <pc:docMk/>
          <pc:sldMk cId="371483591" sldId="513"/>
        </pc:sldMkLst>
      </pc:sldChg>
      <pc:sldChg chg="addSp delSp modSp add mod modNotesTx">
        <pc:chgData name="veronica bashian" userId="23daa29cce4e5f50" providerId="LiveId" clId="{9531188C-6C5F-4D31-8FCA-8313D26DA07E}" dt="2021-11-02T21:05:01.043" v="621" actId="6549"/>
        <pc:sldMkLst>
          <pc:docMk/>
          <pc:sldMk cId="1406025782" sldId="514"/>
        </pc:sldMkLst>
        <pc:spChg chg="mod">
          <ac:chgData name="veronica bashian" userId="23daa29cce4e5f50" providerId="LiveId" clId="{9531188C-6C5F-4D31-8FCA-8313D26DA07E}" dt="2021-11-02T21:05:01.043" v="621" actId="6549"/>
          <ac:spMkLst>
            <pc:docMk/>
            <pc:sldMk cId="1406025782" sldId="514"/>
            <ac:spMk id="2" creationId="{00000000-0000-0000-0000-000000000000}"/>
          </ac:spMkLst>
        </pc:spChg>
        <pc:picChg chg="add mod">
          <ac:chgData name="veronica bashian" userId="23daa29cce4e5f50" providerId="LiveId" clId="{9531188C-6C5F-4D31-8FCA-8313D26DA07E}" dt="2021-11-02T20:51:02.319" v="307" actId="1076"/>
          <ac:picMkLst>
            <pc:docMk/>
            <pc:sldMk cId="1406025782" sldId="514"/>
            <ac:picMk id="4" creationId="{DCF6619B-700F-421A-B2F0-71F7250181ED}"/>
          </ac:picMkLst>
        </pc:picChg>
        <pc:picChg chg="del">
          <ac:chgData name="veronica bashian" userId="23daa29cce4e5f50" providerId="LiveId" clId="{9531188C-6C5F-4D31-8FCA-8313D26DA07E}" dt="2021-11-02T20:50:38.842" v="304" actId="478"/>
          <ac:picMkLst>
            <pc:docMk/>
            <pc:sldMk cId="1406025782" sldId="514"/>
            <ac:picMk id="7" creationId="{B2F89DC4-6701-4FA9-9B42-7E9E88A7CA79}"/>
          </ac:picMkLst>
        </pc:picChg>
      </pc:sldChg>
      <pc:sldChg chg="del">
        <pc:chgData name="veronica bashian" userId="23daa29cce4e5f50" providerId="LiveId" clId="{9531188C-6C5F-4D31-8FCA-8313D26DA07E}" dt="2021-11-02T20:28:22.305" v="35" actId="47"/>
        <pc:sldMkLst>
          <pc:docMk/>
          <pc:sldMk cId="3888089091" sldId="514"/>
        </pc:sldMkLst>
      </pc:sldChg>
      <pc:sldChg chg="addSp delSp modSp add mod modNotes modNotesTx">
        <pc:chgData name="veronica bashian" userId="23daa29cce4e5f50" providerId="LiveId" clId="{9531188C-6C5F-4D31-8FCA-8313D26DA07E}" dt="2021-11-02T22:46:31.081" v="3335" actId="27636"/>
        <pc:sldMkLst>
          <pc:docMk/>
          <pc:sldMk cId="709488837" sldId="515"/>
        </pc:sldMkLst>
        <pc:spChg chg="mod">
          <ac:chgData name="veronica bashian" userId="23daa29cce4e5f50" providerId="LiveId" clId="{9531188C-6C5F-4D31-8FCA-8313D26DA07E}" dt="2021-11-02T21:05:14.903" v="627" actId="6549"/>
          <ac:spMkLst>
            <pc:docMk/>
            <pc:sldMk cId="709488837" sldId="515"/>
            <ac:spMk id="2" creationId="{00000000-0000-0000-0000-000000000000}"/>
          </ac:spMkLst>
        </pc:spChg>
        <pc:picChg chg="add mod">
          <ac:chgData name="veronica bashian" userId="23daa29cce4e5f50" providerId="LiveId" clId="{9531188C-6C5F-4D31-8FCA-8313D26DA07E}" dt="2021-11-02T21:02:54.876" v="569" actId="1076"/>
          <ac:picMkLst>
            <pc:docMk/>
            <pc:sldMk cId="709488837" sldId="515"/>
            <ac:picMk id="4" creationId="{1208EA7E-B9DD-4D0A-B444-570A7468BD41}"/>
          </ac:picMkLst>
        </pc:picChg>
        <pc:picChg chg="del">
          <ac:chgData name="veronica bashian" userId="23daa29cce4e5f50" providerId="LiveId" clId="{9531188C-6C5F-4D31-8FCA-8313D26DA07E}" dt="2021-11-02T21:02:02.996" v="566" actId="478"/>
          <ac:picMkLst>
            <pc:docMk/>
            <pc:sldMk cId="709488837" sldId="515"/>
            <ac:picMk id="7" creationId="{941B6097-BFA9-49F8-A20A-774CAFE259A3}"/>
          </ac:picMkLst>
        </pc:picChg>
      </pc:sldChg>
      <pc:sldChg chg="modSp add mod modNotes modNotesTx">
        <pc:chgData name="veronica bashian" userId="23daa29cce4e5f50" providerId="LiveId" clId="{9531188C-6C5F-4D31-8FCA-8313D26DA07E}" dt="2021-11-02T22:45:12.108" v="3331" actId="12"/>
        <pc:sldMkLst>
          <pc:docMk/>
          <pc:sldMk cId="3152973879" sldId="516"/>
        </pc:sldMkLst>
        <pc:spChg chg="mod">
          <ac:chgData name="veronica bashian" userId="23daa29cce4e5f50" providerId="LiveId" clId="{9531188C-6C5F-4D31-8FCA-8313D26DA07E}" dt="2021-11-02T22:33:14.302" v="2946" actId="6549"/>
          <ac:spMkLst>
            <pc:docMk/>
            <pc:sldMk cId="3152973879" sldId="516"/>
            <ac:spMk id="2" creationId="{00000000-0000-0000-0000-000000000000}"/>
          </ac:spMkLst>
        </pc:spChg>
        <pc:spChg chg="mod">
          <ac:chgData name="veronica bashian" userId="23daa29cce4e5f50" providerId="LiveId" clId="{9531188C-6C5F-4D31-8FCA-8313D26DA07E}" dt="2021-11-02T22:33:17.719" v="2947" actId="6549"/>
          <ac:spMkLst>
            <pc:docMk/>
            <pc:sldMk cId="3152973879" sldId="516"/>
            <ac:spMk id="3" creationId="{00000000-0000-0000-0000-000000000000}"/>
          </ac:spMkLst>
        </pc:spChg>
      </pc:sldChg>
      <pc:sldMasterChg chg="modSp mod modSldLayout">
        <pc:chgData name="veronica bashian" userId="23daa29cce4e5f50" providerId="LiveId" clId="{9531188C-6C5F-4D31-8FCA-8313D26DA07E}" dt="2021-11-02T20:30:19.907" v="41"/>
        <pc:sldMasterMkLst>
          <pc:docMk/>
          <pc:sldMasterMk cId="3691570016" sldId="2147483648"/>
        </pc:sldMasterMkLst>
        <pc:spChg chg="mod">
          <ac:chgData name="veronica bashian" userId="23daa29cce4e5f50" providerId="LiveId" clId="{9531188C-6C5F-4D31-8FCA-8313D26DA07E}" dt="2021-11-02T20:29:36.582" v="37"/>
          <ac:spMkLst>
            <pc:docMk/>
            <pc:sldMasterMk cId="3691570016" sldId="2147483648"/>
            <ac:spMk id="9" creationId="{00000000-0000-0000-0000-000000000000}"/>
          </ac:spMkLst>
        </pc:spChg>
        <pc:sldLayoutChg chg="modSp mod">
          <pc:chgData name="veronica bashian" userId="23daa29cce4e5f50" providerId="LiveId" clId="{9531188C-6C5F-4D31-8FCA-8313D26DA07E}" dt="2021-11-02T20:29:48.661" v="38"/>
          <pc:sldLayoutMkLst>
            <pc:docMk/>
            <pc:sldMasterMk cId="3691570016" sldId="2147483648"/>
            <pc:sldLayoutMk cId="887980693" sldId="2147483649"/>
          </pc:sldLayoutMkLst>
          <pc:spChg chg="mod">
            <ac:chgData name="veronica bashian" userId="23daa29cce4e5f50" providerId="LiveId" clId="{9531188C-6C5F-4D31-8FCA-8313D26DA07E}" dt="2021-11-02T20:29:48.661" v="38"/>
            <ac:spMkLst>
              <pc:docMk/>
              <pc:sldMasterMk cId="3691570016" sldId="2147483648"/>
              <pc:sldLayoutMk cId="887980693" sldId="2147483649"/>
              <ac:spMk id="14" creationId="{00000000-0000-0000-0000-000000000000}"/>
            </ac:spMkLst>
          </pc:spChg>
        </pc:sldLayoutChg>
        <pc:sldLayoutChg chg="modSp mod">
          <pc:chgData name="veronica bashian" userId="23daa29cce4e5f50" providerId="LiveId" clId="{9531188C-6C5F-4D31-8FCA-8313D26DA07E}" dt="2021-11-02T20:30:13.632" v="40"/>
          <pc:sldLayoutMkLst>
            <pc:docMk/>
            <pc:sldMasterMk cId="3691570016" sldId="2147483648"/>
            <pc:sldLayoutMk cId="3711136687" sldId="2147483655"/>
          </pc:sldLayoutMkLst>
          <pc:spChg chg="mod">
            <ac:chgData name="veronica bashian" userId="23daa29cce4e5f50" providerId="LiveId" clId="{9531188C-6C5F-4D31-8FCA-8313D26DA07E}" dt="2021-11-02T20:30:13.632" v="40"/>
            <ac:spMkLst>
              <pc:docMk/>
              <pc:sldMasterMk cId="3691570016" sldId="2147483648"/>
              <pc:sldLayoutMk cId="3711136687" sldId="2147483655"/>
              <ac:spMk id="7" creationId="{00000000-0000-0000-0000-000000000000}"/>
            </ac:spMkLst>
          </pc:spChg>
        </pc:sldLayoutChg>
        <pc:sldLayoutChg chg="modSp mod">
          <pc:chgData name="veronica bashian" userId="23daa29cce4e5f50" providerId="LiveId" clId="{9531188C-6C5F-4D31-8FCA-8313D26DA07E}" dt="2021-11-02T20:30:02.391" v="39"/>
          <pc:sldLayoutMkLst>
            <pc:docMk/>
            <pc:sldMasterMk cId="3691570016" sldId="2147483648"/>
            <pc:sldLayoutMk cId="2203796096" sldId="2147483658"/>
          </pc:sldLayoutMkLst>
          <pc:spChg chg="mod">
            <ac:chgData name="veronica bashian" userId="23daa29cce4e5f50" providerId="LiveId" clId="{9531188C-6C5F-4D31-8FCA-8313D26DA07E}" dt="2021-11-02T20:30:02.391" v="39"/>
            <ac:spMkLst>
              <pc:docMk/>
              <pc:sldMasterMk cId="3691570016" sldId="2147483648"/>
              <pc:sldLayoutMk cId="2203796096" sldId="2147483658"/>
              <ac:spMk id="12" creationId="{00000000-0000-0000-0000-000000000000}"/>
            </ac:spMkLst>
          </pc:spChg>
        </pc:sldLayoutChg>
        <pc:sldLayoutChg chg="modSp mod">
          <pc:chgData name="veronica bashian" userId="23daa29cce4e5f50" providerId="LiveId" clId="{9531188C-6C5F-4D31-8FCA-8313D26DA07E}" dt="2021-11-02T20:30:19.907" v="41"/>
          <pc:sldLayoutMkLst>
            <pc:docMk/>
            <pc:sldMasterMk cId="3691570016" sldId="2147483648"/>
            <pc:sldLayoutMk cId="3271208312" sldId="2147483663"/>
          </pc:sldLayoutMkLst>
          <pc:spChg chg="mod">
            <ac:chgData name="veronica bashian" userId="23daa29cce4e5f50" providerId="LiveId" clId="{9531188C-6C5F-4D31-8FCA-8313D26DA07E}" dt="2021-11-02T20:30:19.907" v="41"/>
            <ac:spMkLst>
              <pc:docMk/>
              <pc:sldMasterMk cId="3691570016" sldId="2147483648"/>
              <pc:sldLayoutMk cId="3271208312" sldId="2147483663"/>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33433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Conservation of resources (COR) theory suggests that employees strive to obtain, foster, retain, and protect the resources and things they value. </a:t>
            </a:r>
            <a:r>
              <a:rPr lang="en-US" b="1" dirty="0"/>
              <a:t>Resources</a:t>
            </a:r>
            <a:r>
              <a:rPr lang="en-US" dirty="0"/>
              <a:t> are factors within an individual’s control that can be expended toward fulfilling desires, attaining goals, or meeting task demands. </a:t>
            </a:r>
          </a:p>
          <a:p>
            <a:pPr>
              <a:spcBef>
                <a:spcPct val="0"/>
              </a:spcBef>
            </a:pPr>
            <a:r>
              <a:rPr lang="en-US" dirty="0"/>
              <a:t>Employees must invest time and energy to gain resources and protect or replenish resources from loss. Concerning stress, employees are more aware of resource losses than resource gains. In other words, a missed opportunity is not as concerning as a loss of a cherished resource. However, when resources have been lost, employees become motivated to replace what was lost. Moreover, when people are overextended or exhausted, they become desperate, defensive, aggressive, and irrational in their pursuit of regaining or replenishing what was lost.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Although falling out of favor in recent years, the effort-reward imbalance (ERI) suggests that employees will experience strain when they put in a great deal of effort for little reward. In turn, employees are motivated to resolve this discrepancy by either (1) putting in less effort or (2) working to maximize or increase the reward.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upcoming project deadline at work is not so bad when you have support from coworkers and supervisors, along with control over how you attain it. The job demand-control-support (JDCS) model suggests strain is a function of three factors: demands, control, and support. </a:t>
            </a:r>
          </a:p>
          <a:p>
            <a:pPr>
              <a:spcBef>
                <a:spcPct val="0"/>
              </a:spcBef>
            </a:pPr>
            <a:r>
              <a:rPr lang="en-US" b="1" dirty="0"/>
              <a:t>Demands</a:t>
            </a:r>
            <a:r>
              <a:rPr lang="en-US" dirty="0"/>
              <a:t> are the responsibilities, pressures, obligations, and uncertainties that individuals face in the workplace. </a:t>
            </a:r>
          </a:p>
          <a:p>
            <a:pPr>
              <a:spcBef>
                <a:spcPct val="0"/>
              </a:spcBef>
            </a:pPr>
            <a:r>
              <a:rPr lang="en-US" dirty="0"/>
              <a:t>Control, similar to autonomy discussed in previous chapters, refers to the degree to which employees have discretion over how to do their jobs. </a:t>
            </a:r>
          </a:p>
          <a:p>
            <a:pPr>
              <a:spcBef>
                <a:spcPct val="0"/>
              </a:spcBef>
            </a:pPr>
            <a:r>
              <a:rPr lang="en-US" dirty="0"/>
              <a:t>Support is essentially perceptions of assistance provided by the organization, supervisor, and coworkers. </a:t>
            </a:r>
          </a:p>
          <a:p>
            <a:pPr>
              <a:spcBef>
                <a:spcPct val="0"/>
              </a:spcBef>
            </a:pPr>
            <a:endParaRPr lang="en-US" dirty="0"/>
          </a:p>
          <a:p>
            <a:pPr>
              <a:spcBef>
                <a:spcPct val="0"/>
              </a:spcBef>
            </a:pPr>
            <a:r>
              <a:rPr lang="en-US" dirty="0"/>
              <a:t>The main tenant behind the JDCS model is that any negative effects of demands on strain can be offset or buffered by control and support, as shown in Exhibit 18.4.</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a:t>The job demands-resources (JDR) model depicted in Exhibit 18.5 combines elements of COR theory and the JDCS to suggest that demands and resources both contribute to performance through their distinctive effects on strain (e.g., burnout) and engagement.</a:t>
            </a:r>
          </a:p>
          <a:p>
            <a:pPr>
              <a:spcBef>
                <a:spcPct val="0"/>
              </a:spcBef>
            </a:pPr>
            <a:endParaRPr lang="en-US" dirty="0"/>
          </a:p>
          <a:p>
            <a:pPr>
              <a:spcBef>
                <a:spcPct val="0"/>
              </a:spcBef>
            </a:pPr>
            <a:r>
              <a:rPr lang="en-US" dirty="0"/>
              <a:t>The JDR is one of the most popular stress and health theories to date, and research tends to support its utility.</a:t>
            </a:r>
          </a:p>
          <a:p>
            <a:pPr>
              <a:spcBef>
                <a:spcPct val="0"/>
              </a:spcBef>
            </a:pPr>
            <a:endParaRPr lang="en-US" dirty="0"/>
          </a:p>
          <a:p>
            <a:pPr>
              <a:spcBef>
                <a:spcPct val="0"/>
              </a:spcBef>
            </a:pPr>
            <a:r>
              <a:rPr lang="en-US" dirty="0"/>
              <a:t>The discussion so far may give you the impression that individuals seek a steady state in which demands match resources perfectly. While early research emphasized such a homeostatic, or balanced, equilibrium perspective, it has now become clear that no single ideal state exists. Instead, it is more accurate to talk about allostatic models where demands shift, resources shift, and systems of addressing imbalances shift. By </a:t>
            </a:r>
            <a:r>
              <a:rPr lang="en-US" b="1" dirty="0"/>
              <a:t>allostasis</a:t>
            </a:r>
            <a:r>
              <a:rPr lang="en-US" dirty="0"/>
              <a:t>, we work to find stability by changing our behaviors and attitudes. It all depends on the allostatic load, or the cumulative effect of stressors on us, given the resources we draw upon.</a:t>
            </a:r>
          </a:p>
          <a:p>
            <a:pPr>
              <a:spcBef>
                <a:spcPct val="0"/>
              </a:spcBef>
            </a:pPr>
            <a:endParaRPr lang="en-US" dirty="0"/>
          </a:p>
          <a:p>
            <a:pPr>
              <a:spcBef>
                <a:spcPct val="0"/>
              </a:spcBef>
            </a:pPr>
            <a:r>
              <a:rPr lang="en-US" dirty="0"/>
              <a:t>Long Description:</a:t>
            </a:r>
          </a:p>
          <a:p>
            <a:pPr>
              <a:spcBef>
                <a:spcPct val="0"/>
              </a:spcBef>
            </a:pPr>
            <a:r>
              <a:rPr lang="en-US" dirty="0"/>
              <a:t>The flow diagram shows that demands add to strain when resources are subtracted from it, which in turn leads to decreased performance. Resources add to engagement when demands are subtracted from it, which in turn leads to increased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t>Next, we describe the nature of work–life balance in organizations while recognizing that we do not mean “balance” as a state of equilibrium— more like a “balancing act.”</a:t>
            </a:r>
          </a:p>
          <a:p>
            <a:pPr marL="0" marR="0" indent="0" algn="l" defTabSz="457200" rtl="0" eaLnBrk="1" fontAlgn="base" latinLnBrk="0" hangingPunct="1">
              <a:lnSpc>
                <a:spcPct val="100000"/>
              </a:lnSpc>
              <a:spcBef>
                <a:spcPct val="0"/>
              </a:spcBef>
              <a:spcAft>
                <a:spcPct val="0"/>
              </a:spcAft>
              <a:buClrTx/>
              <a:buSzTx/>
              <a:buFontTx/>
              <a:buNone/>
              <a:tabLst/>
              <a:defRPr/>
            </a:pPr>
            <a:endParaRPr lang="en-US" dirty="0"/>
          </a:p>
          <a:p>
            <a:pPr marL="0" marR="0" indent="0" algn="l" defTabSz="457200" rtl="0" eaLnBrk="1" fontAlgn="base" latinLnBrk="0" hangingPunct="1">
              <a:lnSpc>
                <a:spcPct val="100000"/>
              </a:lnSpc>
              <a:spcBef>
                <a:spcPct val="0"/>
              </a:spcBef>
              <a:spcAft>
                <a:spcPct val="0"/>
              </a:spcAft>
              <a:buClrTx/>
              <a:buSzTx/>
              <a:buFontTx/>
              <a:buNone/>
              <a:tabLst/>
              <a:defRPr/>
            </a:pPr>
            <a:r>
              <a:rPr lang="en-US" dirty="0"/>
              <a:t>Before the pandemic, employees viewed work–life balance as a unicorn or a life goal to aspire toward—now, many are considering this old perspective to be problematic. Instead, many think of it as something much more flexible, enigmatic, and nebulous. From a view that work–life balance is like an achievement to aspire toward (enjoyed by the select few corner-office executives in the upper echelons), current thinking may be shifting toward considering it as a continuously balancing process. </a:t>
            </a:r>
          </a:p>
          <a:p>
            <a:pPr marL="0" marR="0" indent="0" algn="l" defTabSz="457200" rtl="0" eaLnBrk="1" fontAlgn="base" latinLnBrk="0" hangingPunct="1">
              <a:lnSpc>
                <a:spcPct val="100000"/>
              </a:lnSpc>
              <a:spcBef>
                <a:spcPct val="0"/>
              </a:spcBef>
              <a:spcAft>
                <a:spcPct val="0"/>
              </a:spcAft>
              <a:buClrTx/>
              <a:buSzTx/>
              <a:buFontTx/>
              <a:buNone/>
              <a:tabLst/>
              <a:defRPr/>
            </a:pPr>
            <a:r>
              <a:rPr lang="en-US" dirty="0"/>
              <a:t>During this process, we remain self-aware, prioritize, and shuffle our demands and commitments in a way that meets our needs and that works for us.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Work–life boundaries refer to the lines that demarcate our lives. We move and transition between these domains both physically and/or psychologically, and people, things, and communications from some domains can move across boundaries and serve as interruptions in our daily lives.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employees engage in boundary management, they enact strategies or tactics to negotiate the time, space, and roles they play in each of the domains. These tactics can come in one of three forms: physical, behavioral, and psychological (examples are shown in Exhibit 18.6).</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In the prior section, we described how people set boundaries between their work and nonwork lives. Sometimes, elements from one domain will directly impact the domain we are currently in. However, sometimes the impact of one domain on another may be more subtle and psychological. For instance, </a:t>
            </a:r>
            <a:r>
              <a:rPr lang="en-US" b="1" dirty="0"/>
              <a:t>work–life spillover </a:t>
            </a:r>
            <a:r>
              <a:rPr lang="en-US" dirty="0"/>
              <a:t>occurs when our psychological responses to one domain are carried over into another domain and impact it in some way.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Time pressures are not the primary problem underlying work–life conflicts. The psychological incursion of work into the family domain—and vice versa—leaves people worrying about personal problems at work and thinking about work problems at home, creating conflict. This suggests organizations should spend less effort helping employees with time management issues and more effort helping them segment their lives, navigate boundary transitions, and facilitate enrichment between both domains. Flexible and supportive policies, such as keeping workloads reasonable, reducing work-related travel, and offering onsite high-quality child care, are examples of practices that can help in this endeavor.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18.7 lists some other initiatives over the past decade that have helped employees reduce work–life conflicts, many of which have been described in-depth in the chapter on motivation application.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Time pressures are not the primary problem underlying work–life conflicts. The psychological incursion of work into the family domain—and vice versa— leaves people worrying about personal problems at work and thinking about work problems at home, creating conflict. This suggests organizations should spend less effort helping employees with time management issues and more effort helping them segment their lives, navigate boundary transitions, and facilitate enrichment between both domains. Flexible and supportive policies, such as keeping workloads reasonable, reducing work-related travel, and offering onsite high-quality child care, are examples of practices that can help in this endeavor.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18.7 lists some other initiatives over the past decade that have helped employees reduce work–life conflicts, many of which have been described in-depth in the chapter on motivation application.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189797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Time pressures are not the primary problem underlying work–life conflicts. The psychological incursion of work into the family domain—and vice versa— leaves people worrying about personal problems at work and thinking about work problems at home, creating conflict. This suggests organizations should spend less effort helping employees with time management issues and more effort helping them segment their lives, navigate boundary transitions, and facilitate enrichment between both domains. Flexible and supportive policies, such as keeping workloads reasonable, reducing work-related travel, and offering onsite high-quality child care, are examples of practices that can help in this endeavor.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18.7 lists some other initiatives over the past decade that have helped employees reduce work–life conflicts, many of which have been described in-depth in the chapter on motivation application.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22685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Describe how the stress process unfolds in the workplace.</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Discuss how sleep, illness, and injury affect physical health at work.</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Recognize how maladaptive mental health conditions can manifest as a consequence of stressors at work.</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Compare the four major stress and health theories.</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Differentiate between work–life conflict and work–life enrichment.</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r>
              <a:rPr lang="en-US" sz="1200" dirty="0"/>
              <a:t>Describe individual and organizational approaches to managing stress at work.</a:t>
            </a:r>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
                <a:schemeClr val="bg2"/>
              </a:buClr>
              <a:buSzPct val="100000"/>
              <a:buFont typeface="Arial" panose="020B0604020202020204" pitchFamily="34" charset="0"/>
              <a:buChar char="•"/>
              <a:tabLst/>
              <a:defRPr/>
            </a:pPr>
            <a:endParaRPr lang="en-US" sz="1200" dirty="0"/>
          </a:p>
          <a:p>
            <a:pPr marL="171450" lvl="0" indent="-171450">
              <a:buClr>
                <a:schemeClr val="bg2"/>
              </a:buClr>
              <a:buSzPct val="1000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Time pressures are not the primary problem underlying work–life conflicts. The psychological incursion of work into the family domain—and vice versa— leaves people worrying about personal problems at work and thinking about work problems at home, creating conflict. This suggests organizations should spend less effort helping employees with time management issues and more effort helping them segment their lives, navigate boundary transitions, and facilitate enrichment between both domains. Flexible and supportive policies, such as keeping workloads reasonable, reducing work-related travel, and offering onsite high-quality child care, are examples of practices that can help in this endeavor.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18.7 lists some other initiatives over the past decade that have helped employees reduce work–life conflicts, many of which have been described in-depth in the chapter on motivation application.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430798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a:t>What should we do about stress? Should we do anything? Because low to moderate amounts of challenging stressors can be functional and lead to higher performance, management may not be concerned when employees experience them; however, employees are likely to perceive even low levels of stress as undesirable.</a:t>
            </a:r>
          </a:p>
          <a:p>
            <a:pPr>
              <a:spcBef>
                <a:spcPct val="0"/>
              </a:spcBef>
            </a:pPr>
            <a:endParaRPr lang="en-US" dirty="0"/>
          </a:p>
          <a:p>
            <a:pPr>
              <a:spcBef>
                <a:spcPct val="0"/>
              </a:spcBef>
            </a:pPr>
            <a:r>
              <a:rPr lang="en-US" dirty="0"/>
              <a:t>An employee can effectively take personal responsibility for managing their health and stress levels through coping practices and recovery experiences.</a:t>
            </a:r>
          </a:p>
          <a:p>
            <a:pPr>
              <a:spcBef>
                <a:spcPct val="0"/>
              </a:spcBef>
            </a:pPr>
            <a:endParaRPr lang="en-US" dirty="0"/>
          </a:p>
          <a:p>
            <a:pPr>
              <a:spcBef>
                <a:spcPct val="0"/>
              </a:spcBef>
            </a:pPr>
            <a:r>
              <a:rPr lang="en-US" dirty="0"/>
              <a:t>Developing Time Management Skills - Many people manage their time poorly. The well-organized employee may very well accomplish twice as much as the person who is poorly organized.</a:t>
            </a:r>
          </a:p>
          <a:p>
            <a:pPr marL="171450" indent="-171450">
              <a:spcBef>
                <a:spcPct val="0"/>
              </a:spcBef>
              <a:buFont typeface="Arial" panose="020B0604020202020204" pitchFamily="34" charset="0"/>
              <a:buChar char="•"/>
            </a:pPr>
            <a:r>
              <a:rPr lang="en-US" dirty="0"/>
              <a:t>Focusing on Mental Wellness and Physical Fitness - Physicians have recommended noncompetitive physical exercise, such as aerobics, walking, jogging, swimming, and riding a bicycle, to deal with excessive stress levels and promote physical and mental health.</a:t>
            </a:r>
          </a:p>
          <a:p>
            <a:pPr marL="171450" indent="-171450">
              <a:spcBef>
                <a:spcPct val="0"/>
              </a:spcBef>
              <a:buFont typeface="Arial" panose="020B0604020202020204" pitchFamily="34" charset="0"/>
              <a:buChar char="•"/>
            </a:pPr>
            <a:r>
              <a:rPr lang="en-US" dirty="0"/>
              <a:t>Building Resilience - </a:t>
            </a:r>
            <a:r>
              <a:rPr lang="en-US" b="1" dirty="0"/>
              <a:t>Resilience</a:t>
            </a:r>
            <a:r>
              <a:rPr lang="en-US" dirty="0"/>
              <a:t> involves resistance to the adverse effects of stress and strain.</a:t>
            </a:r>
          </a:p>
          <a:p>
            <a:pPr marL="171450" indent="-171450">
              <a:spcBef>
                <a:spcPct val="0"/>
              </a:spcBef>
              <a:buFont typeface="Arial" panose="020B0604020202020204" pitchFamily="34" charset="0"/>
              <a:buChar char="•"/>
            </a:pPr>
            <a:r>
              <a:rPr lang="en-US" dirty="0"/>
              <a:t>Practicing Relaxation and Mindfulness - Employees can teach themselves to reduce tension through relaxation techniques such as meditation, </a:t>
            </a:r>
            <a:r>
              <a:rPr lang="en-US" b="1" dirty="0"/>
              <a:t>mindfulness</a:t>
            </a:r>
            <a:r>
              <a:rPr lang="en-US" dirty="0"/>
              <a:t>, and deep breathing.</a:t>
            </a:r>
          </a:p>
          <a:p>
            <a:pPr marL="171450" indent="-171450">
              <a:spcBef>
                <a:spcPct val="0"/>
              </a:spcBef>
              <a:buFont typeface="Arial" panose="020B0604020202020204" pitchFamily="34" charset="0"/>
              <a:buChar char="•"/>
            </a:pPr>
            <a:r>
              <a:rPr lang="en-US" dirty="0"/>
              <a:t>Seeking Social Support -As we have noted, friends, family, or work colleagues can provide an outlet when stress levels become excessive.</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Several organizational factors that cause stress—particularly task and role demands—are controlled by management. Strategies worth considering include job (re)design, ensuring recovery experiences, and wellness programs.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(Re)designing Jobs - Redesigning jobs to give employees more responsibility, more meaningful work, more autonomy, and increased feedback can reduce strain. Why? These factors give employees greater control over work activities, lessen their dependence on others, and demonstrate that the organization and its leadership care about employee well-being.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Enabling a Remote Work Option - As we noted earlier, the COVID-19 pandemic has led dozens of companies to permanently go virtual or partially. Indeed, most employees indicated that they would prefer to work from home at least part of the time.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Offering Recovery Experiences - All employees need an occasional escape from the frenetic pace of their work to recover from these experiences.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Wellness Programs - Our final suggestion is organizationally supported employee assistance programs (EAPs), work–life programs, or </a:t>
            </a:r>
            <a:r>
              <a:rPr lang="en-US" b="1" dirty="0"/>
              <a:t>wellness programs.</a:t>
            </a:r>
            <a:r>
              <a:rPr lang="en-US" dirty="0"/>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SzPct val="100000"/>
              <a:buFont typeface="Arial" panose="020B0604020202020204" pitchFamily="34" charset="0"/>
              <a:buChar char="•"/>
            </a:pPr>
            <a:r>
              <a:rPr lang="en-US" sz="1200" dirty="0"/>
              <a:t>Both stress and health have substantial legal, financial, and effectiveness implications—managers would do well to have a stress and health management strategy. </a:t>
            </a:r>
          </a:p>
          <a:p>
            <a:pPr marL="171450" indent="-171450">
              <a:buSzPct val="100000"/>
              <a:buFont typeface="Arial" panose="020B0604020202020204" pitchFamily="34" charset="0"/>
              <a:buChar char="•"/>
            </a:pPr>
            <a:r>
              <a:rPr lang="en-US" sz="1200" dirty="0"/>
              <a:t>Resist the temptation to consider stress as uniformly a challenging, productive, “good” feeling. </a:t>
            </a:r>
          </a:p>
          <a:p>
            <a:pPr marL="171450" indent="-171450">
              <a:buSzPct val="100000"/>
              <a:buFont typeface="Arial" panose="020B0604020202020204" pitchFamily="34" charset="0"/>
              <a:buChar char="•"/>
            </a:pPr>
            <a:r>
              <a:rPr lang="en-US" sz="1200" dirty="0"/>
              <a:t>Encourage employees to proactively and constructively manage their health by getting enough good quality sleep and staying home and resting when they have contagious illnesses (or if their performance could be affected).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SzPct val="100000"/>
              <a:buFont typeface="Arial" panose="020B0604020202020204" pitchFamily="34" charset="0"/>
              <a:buChar char="•"/>
            </a:pPr>
            <a:r>
              <a:rPr lang="en-US" sz="1200" dirty="0"/>
              <a:t>Although job insecurity cannot be avoided, recognize its effect on employees as a stressor. Drastic cost-cutting measures like downsizing can reduce morale through its effect on job insecurity. </a:t>
            </a:r>
          </a:p>
          <a:p>
            <a:pPr marL="171450" indent="-171450">
              <a:buSzPct val="100000"/>
              <a:buFont typeface="Arial" panose="020B0604020202020204" pitchFamily="34" charset="0"/>
              <a:buChar char="•"/>
            </a:pPr>
            <a:r>
              <a:rPr lang="en-US" sz="1200" dirty="0"/>
              <a:t>To reduce burnout and other psychological distress, discourage workaholism and encourage employees to focus on their health and safety as major priorities.</a:t>
            </a:r>
          </a:p>
          <a:p>
            <a:pPr marL="171450" indent="-171450">
              <a:buSzPct val="100000"/>
              <a:buFont typeface="Arial" panose="020B0604020202020204" pitchFamily="34" charset="0"/>
              <a:buChar char="•"/>
            </a:pPr>
            <a:r>
              <a:rPr lang="en-US" sz="1200" dirty="0"/>
              <a:t>When addressing health issues in your organization, consider the effects that demands and resources have on the experience of strain and engagement, along with the factors that can help (e.g., control, support).</a:t>
            </a:r>
            <a:endParaRPr lang="en-US" sz="1200" dirty="0">
              <a:cs typeface="Arial" charset="0"/>
            </a:endParaRP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Although no one knows how work–life balance will be treated in the future, it is clear that boundaries, segmentation, integration, spillover, and crossover have major implications in the workplace. The best thing managers can do would be to provide flexibility, enrichment (when desired), and boundary management support to employees as much as they can.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SzPct val="100000"/>
              <a:buFont typeface="Arial" panose="020B0604020202020204" pitchFamily="34" charset="0"/>
              <a:buChar char="•"/>
            </a:pPr>
            <a:r>
              <a:rPr lang="en-US" sz="1200" dirty="0"/>
              <a:t>Although there are several stress management approaches at organizational levels (e.g., job redesign and recovery provision), leaders and managers can play a role at all levels by establishing support systems, programs, and training that encourages employees to manage their stress levels through individual-level approaches.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547828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Do you feel stressed? If so, join the crowd. As Exhibit 18.1 shows, work is a major source of stress in the lives of young adults (ages 18–23). Everyone experiences stress in some way, shape, or form. Stress emerges from many sources at work. </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137389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Some people are invigorated by stress as shown in this OB Poll. </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58907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In this chapter, we distinguish between stressors, stress, and strain.</a:t>
            </a:r>
          </a:p>
          <a:p>
            <a:pPr>
              <a:spcBef>
                <a:spcPct val="0"/>
              </a:spcBef>
            </a:pPr>
            <a:r>
              <a:rPr lang="en-US" dirty="0"/>
              <a:t>First, you are probably most familiar with </a:t>
            </a:r>
            <a:r>
              <a:rPr lang="en-US" b="1" dirty="0"/>
              <a:t>stress</a:t>
            </a:r>
            <a:r>
              <a:rPr lang="en-US" dirty="0"/>
              <a:t>, which we define as a generally unpleasant perception and appraisal of stressors. What, then, are stressors? </a:t>
            </a:r>
          </a:p>
          <a:p>
            <a:pPr>
              <a:spcBef>
                <a:spcPct val="0"/>
              </a:spcBef>
            </a:pPr>
            <a:endParaRPr lang="en-US" b="1" dirty="0"/>
          </a:p>
          <a:p>
            <a:pPr>
              <a:spcBef>
                <a:spcPct val="0"/>
              </a:spcBef>
            </a:pPr>
            <a:r>
              <a:rPr lang="en-US" b="1" dirty="0"/>
              <a:t>Stressors</a:t>
            </a:r>
            <a:r>
              <a:rPr lang="en-US" dirty="0"/>
              <a:t> refer to conditions or events that an individual perceives as challenging or threatening. In essence, stressors are the antecedents to the experience of stress. An upcoming project deadline can be perceived as a challenging or threatening stressor to employees. </a:t>
            </a:r>
          </a:p>
          <a:p>
            <a:pPr>
              <a:spcBef>
                <a:spcPct val="0"/>
              </a:spcBef>
            </a:pPr>
            <a:endParaRPr lang="en-US" dirty="0"/>
          </a:p>
          <a:p>
            <a:pPr>
              <a:spcBef>
                <a:spcPct val="0"/>
              </a:spcBef>
            </a:pPr>
            <a:r>
              <a:rPr lang="en-US" dirty="0"/>
              <a:t>Then, as a result of stress, an individual experiences </a:t>
            </a:r>
            <a:r>
              <a:rPr lang="en-US" b="1" dirty="0"/>
              <a:t>strain</a:t>
            </a:r>
            <a:r>
              <a:rPr lang="en-US" dirty="0"/>
              <a:t>, or the psychological, physiological, and behavioral consequences of stress. </a:t>
            </a:r>
          </a:p>
          <a:p>
            <a:pPr>
              <a:spcBef>
                <a:spcPct val="0"/>
              </a:spcBef>
            </a:pPr>
            <a:endParaRPr lang="en-US" dirty="0"/>
          </a:p>
          <a:p>
            <a:pPr>
              <a:spcBef>
                <a:spcPct val="0"/>
              </a:spcBef>
            </a:pPr>
            <a:r>
              <a:rPr lang="en-US" dirty="0"/>
              <a:t>We tend to distinguish between two types of stressors: challenge and hindrance stressors. </a:t>
            </a:r>
            <a:r>
              <a:rPr lang="en-US" b="1" dirty="0"/>
              <a:t>Challenge stressors</a:t>
            </a:r>
            <a:r>
              <a:rPr lang="en-US" dirty="0"/>
              <a:t>—or stressors associated with workload, pressure to complete tasks, and time urgency—operate quite differently from </a:t>
            </a:r>
            <a:r>
              <a:rPr lang="en-US" b="1" dirty="0"/>
              <a:t>hindrance stressors</a:t>
            </a:r>
            <a:r>
              <a:rPr lang="en-US" dirty="0"/>
              <a:t>—or stressors that keep you from reaching your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Exhibit 18.2 suggests that stressors can come from environmental, organizational, or personal sources.</a:t>
            </a:r>
          </a:p>
          <a:p>
            <a:pPr>
              <a:spcBef>
                <a:spcPct val="0"/>
              </a:spcBef>
            </a:pPr>
            <a:endParaRPr lang="en-US" dirty="0"/>
          </a:p>
          <a:p>
            <a:pPr>
              <a:spcBef>
                <a:spcPct val="0"/>
              </a:spcBef>
            </a:pPr>
            <a:r>
              <a:rPr lang="en-US" dirty="0"/>
              <a:t>Long Description:</a:t>
            </a:r>
          </a:p>
          <a:p>
            <a:pPr>
              <a:spcBef>
                <a:spcPct val="0"/>
              </a:spcBef>
            </a:pPr>
            <a:r>
              <a:rPr lang="en-US" dirty="0"/>
              <a:t>The three potential stressors and their subtypes are as follows:</a:t>
            </a:r>
          </a:p>
          <a:p>
            <a:pPr>
              <a:spcBef>
                <a:spcPct val="0"/>
              </a:spcBef>
            </a:pPr>
            <a:r>
              <a:rPr lang="en-US" dirty="0"/>
              <a:t>Environmental stressors, and its sub types are economic uncertainty and political uncertainty.</a:t>
            </a:r>
          </a:p>
          <a:p>
            <a:pPr>
              <a:spcBef>
                <a:spcPct val="0"/>
              </a:spcBef>
            </a:pPr>
            <a:r>
              <a:rPr lang="en-US" dirty="0"/>
              <a:t>Organizational stressors, and its sub types are task demands, role demands, and interpersonal demands.</a:t>
            </a:r>
          </a:p>
          <a:p>
            <a:pPr>
              <a:spcBef>
                <a:spcPct val="0"/>
              </a:spcBef>
            </a:pPr>
            <a:r>
              <a:rPr lang="en-US" dirty="0"/>
              <a:t>Personal stressors, and its sub types are family problems and economic problems.</a:t>
            </a:r>
          </a:p>
          <a:p>
            <a:pPr>
              <a:spcBef>
                <a:spcPct val="0"/>
              </a:spcBef>
            </a:pPr>
            <a:r>
              <a:rPr lang="en-US" dirty="0"/>
              <a:t>The three potential strains and their subtypes are as follows:</a:t>
            </a:r>
          </a:p>
          <a:p>
            <a:pPr>
              <a:spcBef>
                <a:spcPct val="0"/>
              </a:spcBef>
            </a:pPr>
            <a:r>
              <a:rPr lang="en-US" dirty="0"/>
              <a:t>Physiological strain and its sub types are immediate effects, illness, and chronic health conditions.</a:t>
            </a:r>
          </a:p>
          <a:p>
            <a:pPr>
              <a:spcBef>
                <a:spcPct val="0"/>
              </a:spcBef>
            </a:pPr>
            <a:r>
              <a:rPr lang="en-US" dirty="0"/>
              <a:t>Psychological strain and its sub types are anxiety, lower emotional well-being, and lower job satisfaction.</a:t>
            </a:r>
          </a:p>
          <a:p>
            <a:pPr>
              <a:spcBef>
                <a:spcPct val="0"/>
              </a:spcBef>
            </a:pPr>
            <a:r>
              <a:rPr lang="en-US" dirty="0"/>
              <a:t>Behavioral strain and its sub types are lower job performance, higher absenteeism, and higher turnover.</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Although stress is typically discussed in a negative context, it also has a positive purpose. This form of stress has been labeled as eustress, or a healthy, positive, and constructive appraisal of stressors.</a:t>
            </a:r>
          </a:p>
          <a:p>
            <a:pPr>
              <a:spcBef>
                <a:spcPct val="0"/>
              </a:spcBef>
            </a:pPr>
            <a:endParaRPr lang="en-US" dirty="0"/>
          </a:p>
          <a:p>
            <a:pPr>
              <a:spcBef>
                <a:spcPct val="0"/>
              </a:spcBef>
            </a:pPr>
            <a:r>
              <a:rPr lang="en-US" dirty="0"/>
              <a:t>A significant amount of research has investigated the positive aspects of stress. One proposed pattern of this relationship is the inverted U shown in Exhibit 18.3. The logic underlying the figure is that low to moderate stress levels stimulate the body and increase its ability to react. Individuals may perform tasks better, more intensely, or more rapidly. But too much stress places impossible demands on a person that results in lower performance. Despite its popularity and intuitive appeal, the inverted-U model has not earned a lot of empirical support.</a:t>
            </a:r>
          </a:p>
          <a:p>
            <a:pPr>
              <a:spcBef>
                <a:spcPct val="0"/>
              </a:spcBef>
            </a:pPr>
            <a:endParaRPr lang="en-US" dirty="0"/>
          </a:p>
          <a:p>
            <a:pPr>
              <a:spcBef>
                <a:spcPct val="0"/>
              </a:spcBef>
            </a:pPr>
            <a:r>
              <a:rPr lang="en-US" dirty="0"/>
              <a:t>Long Description:</a:t>
            </a:r>
          </a:p>
          <a:p>
            <a:pPr>
              <a:spcBef>
                <a:spcPct val="0"/>
              </a:spcBef>
            </a:pPr>
            <a:r>
              <a:rPr lang="en-US" dirty="0"/>
              <a:t>The X-axis shows Stress from low to high. The Y-axis shows Performance from low to high. A bell-shaped curve is depicted with its peak in the middle of the stress levels.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361372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Although the link between various physiological systems and behavior in the workplace is emerging, we focus on two areas that have been subject to quite a bit of attention in recent years: (1) sleep and (2) illness and injury.</a:t>
            </a:r>
          </a:p>
          <a:p>
            <a:pPr>
              <a:spcBef>
                <a:spcPct val="0"/>
              </a:spcBef>
            </a:pPr>
            <a:endParaRPr lang="en-US" dirty="0"/>
          </a:p>
          <a:p>
            <a:pPr>
              <a:spcBef>
                <a:spcPct val="0"/>
              </a:spcBef>
            </a:pPr>
            <a:r>
              <a:rPr lang="en-US" dirty="0"/>
              <a:t>Clearly, going into work while sick is not optimal for obvious reasons.</a:t>
            </a:r>
          </a:p>
          <a:p>
            <a:pPr>
              <a:spcBef>
                <a:spcPct val="0"/>
              </a:spcBef>
            </a:pPr>
            <a:r>
              <a:rPr lang="en-US" dirty="0"/>
              <a:t>First and foremost, working close to others while sick with a contagious disease increases the risk that other team members will also become ill.</a:t>
            </a:r>
          </a:p>
          <a:p>
            <a:pPr>
              <a:spcBef>
                <a:spcPct val="0"/>
              </a:spcBef>
            </a:pPr>
            <a:r>
              <a:rPr lang="en-US" dirty="0"/>
              <a:t>Second, people are not as effective at doing their jobs when ill or injured and can slow work processes. This effect will be even greater if the illness is spread to other members of the team, who then experience the same decrements. OB professionals refer to working while ill or injured as </a:t>
            </a:r>
            <a:r>
              <a:rPr lang="en-US" b="1" dirty="0"/>
              <a:t>presenteeism</a:t>
            </a:r>
            <a:r>
              <a:rPr lang="en-US" dirty="0"/>
              <a:t>. </a:t>
            </a:r>
          </a:p>
          <a:p>
            <a:pPr>
              <a:spcBef>
                <a:spcPct val="0"/>
              </a:spcBef>
            </a:pPr>
            <a:endParaRPr lang="en-US" dirty="0"/>
          </a:p>
          <a:p>
            <a:pPr>
              <a:spcBef>
                <a:spcPct val="0"/>
              </a:spcBef>
            </a:pPr>
            <a:r>
              <a:rPr lang="en-US" dirty="0"/>
              <a:t>Sleep. Various work-related stressors have been shown to impair sleep quality; such stressors include unfinished work tasks, social stressors, poor leadership, perceived discrimination, and role conflict. These stressors tend to have a compounding effect. Compounding job demands (and poor stress management) can lead to a steady decrease in sleep quality over the workweek, leaving you drained by the end of the week.</a:t>
            </a:r>
          </a:p>
          <a:p>
            <a:pPr>
              <a:spcBef>
                <a:spcPct val="0"/>
              </a:spcBef>
            </a:pPr>
            <a:endParaRPr lang="en-US" dirty="0"/>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ct val="0"/>
              </a:spcBef>
            </a:pPr>
            <a:r>
              <a:rPr lang="en-US" dirty="0"/>
              <a:t>Just as workplace stress can affect physical health through increases in risky, unhealthy behavior, so, too, does workplace stress affect mental health at work.</a:t>
            </a:r>
          </a:p>
          <a:p>
            <a:pPr>
              <a:spcBef>
                <a:spcPct val="0"/>
              </a:spcBef>
            </a:pPr>
            <a:endParaRPr lang="en-US" dirty="0"/>
          </a:p>
          <a:p>
            <a:pPr>
              <a:spcBef>
                <a:spcPct val="0"/>
              </a:spcBef>
            </a:pPr>
            <a:r>
              <a:rPr lang="en-US" dirty="0"/>
              <a:t>Employees experience </a:t>
            </a:r>
            <a:r>
              <a:rPr lang="en-US" b="1" dirty="0"/>
              <a:t>job insecurity </a:t>
            </a:r>
            <a:r>
              <a:rPr lang="en-US" dirty="0"/>
              <a:t>when they perceive that their jobs are at risk or that their employment is not stable. Job insecurity is a highly emotional perception that greatly affects employees’ mental health, affecting sleep, depressive symptoms, and burnout. Interestingly, job insecurity is an especially salient stressor for gig workers.</a:t>
            </a:r>
          </a:p>
          <a:p>
            <a:pPr>
              <a:spcBef>
                <a:spcPct val="0"/>
              </a:spcBef>
            </a:pPr>
            <a:endParaRPr lang="en-US" dirty="0"/>
          </a:p>
          <a:p>
            <a:pPr>
              <a:spcBef>
                <a:spcPct val="0"/>
              </a:spcBef>
            </a:pPr>
            <a:r>
              <a:rPr lang="en-US" dirty="0"/>
              <a:t>One possible response to job insecurity is workaholism. </a:t>
            </a:r>
            <a:r>
              <a:rPr lang="en-US" b="1" dirty="0"/>
              <a:t>Workaholism</a:t>
            </a:r>
            <a:r>
              <a:rPr lang="en-US" dirty="0"/>
              <a:t> involves feeling compelled to work due to internal pressures, thinking about work even when not working, and going above and beyond what is reasonably expected.</a:t>
            </a:r>
          </a:p>
          <a:p>
            <a:pPr>
              <a:spcBef>
                <a:spcPct val="0"/>
              </a:spcBef>
            </a:pPr>
            <a:endParaRPr lang="en-US" dirty="0"/>
          </a:p>
          <a:p>
            <a:pPr>
              <a:spcBef>
                <a:spcPct val="0"/>
              </a:spcBef>
            </a:pPr>
            <a:r>
              <a:rPr lang="en-US" dirty="0"/>
              <a:t>Some employees encounter psychologically traumatic experiences in their jobs. Many employees at some point in their careers experience </a:t>
            </a:r>
            <a:r>
              <a:rPr lang="en-US" b="1" dirty="0"/>
              <a:t>burnout</a:t>
            </a:r>
            <a:r>
              <a:rPr lang="en-US" dirty="0"/>
              <a:t>, a work-related mental health syndrome characterized by emotional exhaustion, depersonalization, and reduced personal accomplishment.</a:t>
            </a:r>
          </a:p>
          <a:p>
            <a:pPr>
              <a:spcBef>
                <a:spcPct val="0"/>
              </a:spcBef>
            </a:pPr>
            <a:endParaRPr lang="en-US" dirty="0"/>
          </a:p>
          <a:p>
            <a:pPr>
              <a:spcBef>
                <a:spcPct val="0"/>
              </a:spcBef>
            </a:pPr>
            <a:r>
              <a:rPr lang="en-US" dirty="0"/>
              <a:t>Despite a large degree of attention, some researchers suggest that burnout is very similar in many ways to depression, a mental health disorder characterized by sadness, loss of interest, despondency, and dejection. Depressive symptoms such as these often co-occur with other negative emotions such as anxiety and anger. Of all mental health conditions, depression is the most common mental health condition.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4"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Pearson Logo">
            <a:extLst>
              <a:ext uri="{FF2B5EF4-FFF2-40B4-BE49-F238E27FC236}">
                <a16:creationId xmlns:a16="http://schemas.microsoft.com/office/drawing/2014/main" id="{ADFF4C12-29BA-4061-8F74-1FED13F20A4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1" name="Text Placeholder 2">
            <a:extLst>
              <a:ext uri="{FF2B5EF4-FFF2-40B4-BE49-F238E27FC236}">
                <a16:creationId xmlns:a16="http://schemas.microsoft.com/office/drawing/2014/main" id="{177FE339-6571-47A6-85C0-E842335BD6B1}"/>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pic>
        <p:nvPicPr>
          <p:cNvPr id="7" name="Picture 6" descr="Pearson Logo">
            <a:extLst>
              <a:ext uri="{FF2B5EF4-FFF2-40B4-BE49-F238E27FC236}">
                <a16:creationId xmlns:a16="http://schemas.microsoft.com/office/drawing/2014/main" id="{6080E0BB-B5F3-440A-931B-2623AB627D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8" name="Text Placeholder 2">
            <a:extLst>
              <a:ext uri="{FF2B5EF4-FFF2-40B4-BE49-F238E27FC236}">
                <a16:creationId xmlns:a16="http://schemas.microsoft.com/office/drawing/2014/main" id="{06D5AB01-02B5-4885-B0F1-30C4150611F2}"/>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6" name="Picture 5" descr="Pearson Logo">
            <a:extLst>
              <a:ext uri="{FF2B5EF4-FFF2-40B4-BE49-F238E27FC236}">
                <a16:creationId xmlns:a16="http://schemas.microsoft.com/office/drawing/2014/main" id="{B1C47AA9-26D3-488D-8039-B626B45638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8" name="Text Placeholder 2">
            <a:extLst>
              <a:ext uri="{FF2B5EF4-FFF2-40B4-BE49-F238E27FC236}">
                <a16:creationId xmlns:a16="http://schemas.microsoft.com/office/drawing/2014/main" id="{B13FB133-B44A-47DA-93CE-61E39046BF20}"/>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7"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0" tIns="0" rIns="0" bIns="0"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edit Master title style</a:t>
            </a:r>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hasCustomPrompt="1"/>
          </p:nvPr>
        </p:nvSpPr>
        <p:spPr>
          <a:xfrm>
            <a:off x="457200" y="2024163"/>
            <a:ext cx="8229600" cy="3845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hasCustomPrompt="1"/>
          </p:nvPr>
        </p:nvSpPr>
        <p:spPr>
          <a:xfrm>
            <a:off x="457200" y="2605993"/>
            <a:ext cx="8229600" cy="4250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Content Placeholder 2">
            <a:extLst>
              <a:ext uri="{FF2B5EF4-FFF2-40B4-BE49-F238E27FC236}">
                <a16:creationId xmlns:a16="http://schemas.microsoft.com/office/drawing/2014/main" id="{9A7A0B90-FDB3-42D0-B954-AD3ACCE16B3F}"/>
              </a:ext>
            </a:extLst>
          </p:cNvPr>
          <p:cNvSpPr>
            <a:spLocks noGrp="1"/>
          </p:cNvSpPr>
          <p:nvPr>
            <p:ph sz="quarter" idx="15"/>
          </p:nvPr>
        </p:nvSpPr>
        <p:spPr>
          <a:xfrm>
            <a:off x="457200" y="3213078"/>
            <a:ext cx="8229600" cy="43951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7D6C98F2-482E-4093-BD0B-132065480A92}"/>
              </a:ext>
            </a:extLst>
          </p:cNvPr>
          <p:cNvSpPr>
            <a:spLocks noGrp="1"/>
          </p:cNvSpPr>
          <p:nvPr>
            <p:ph sz="quarter" idx="16"/>
          </p:nvPr>
        </p:nvSpPr>
        <p:spPr>
          <a:xfrm>
            <a:off x="483495" y="4480332"/>
            <a:ext cx="8229600" cy="4170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906191D6-64FD-47F7-8BDF-EE9FFACDA15C}"/>
              </a:ext>
            </a:extLst>
          </p:cNvPr>
          <p:cNvSpPr>
            <a:spLocks noGrp="1"/>
          </p:cNvSpPr>
          <p:nvPr>
            <p:ph type="pic" sz="quarter" idx="17"/>
          </p:nvPr>
        </p:nvSpPr>
        <p:spPr>
          <a:xfrm>
            <a:off x="457200" y="6069013"/>
            <a:ext cx="8229600" cy="204787"/>
          </a:xfrm>
        </p:spPr>
        <p:txBody>
          <a:bodyPr/>
          <a:lstStyle/>
          <a:p>
            <a:endParaRPr lang="en-US"/>
          </a:p>
        </p:txBody>
      </p:sp>
      <p:sp>
        <p:nvSpPr>
          <p:cNvPr id="12" name="Content Placeholder 11">
            <a:extLst>
              <a:ext uri="{FF2B5EF4-FFF2-40B4-BE49-F238E27FC236}">
                <a16:creationId xmlns:a16="http://schemas.microsoft.com/office/drawing/2014/main" id="{1E1D00D9-6D0B-4BFB-81A1-9E3D5C021C72}"/>
              </a:ext>
            </a:extLst>
          </p:cNvPr>
          <p:cNvSpPr>
            <a:spLocks noGrp="1"/>
          </p:cNvSpPr>
          <p:nvPr>
            <p:ph sz="quarter" idx="18"/>
          </p:nvPr>
        </p:nvSpPr>
        <p:spPr>
          <a:xfrm>
            <a:off x="457200" y="1392129"/>
            <a:ext cx="8229600" cy="44082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89A0A781-3C9B-4380-BCE7-285E1A649526}"/>
              </a:ext>
            </a:extLst>
          </p:cNvPr>
          <p:cNvSpPr>
            <a:spLocks noGrp="1"/>
          </p:cNvSpPr>
          <p:nvPr>
            <p:ph sz="quarter" idx="19"/>
          </p:nvPr>
        </p:nvSpPr>
        <p:spPr>
          <a:xfrm>
            <a:off x="508716" y="5062531"/>
            <a:ext cx="8153400" cy="393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CB4A31E1-EBEC-49A8-A07D-74F9524C3155}"/>
              </a:ext>
            </a:extLst>
          </p:cNvPr>
          <p:cNvSpPr>
            <a:spLocks noGrp="1"/>
          </p:cNvSpPr>
          <p:nvPr>
            <p:ph type="pic" sz="quarter" idx="20"/>
          </p:nvPr>
        </p:nvSpPr>
        <p:spPr>
          <a:xfrm>
            <a:off x="457200" y="3845706"/>
            <a:ext cx="8153400" cy="439496"/>
          </a:xfrm>
        </p:spPr>
        <p:txBody>
          <a:bodyPr/>
          <a:lstStyle/>
          <a:p>
            <a:endParaRPr lang="en-US"/>
          </a:p>
        </p:txBody>
      </p:sp>
      <p:sp>
        <p:nvSpPr>
          <p:cNvPr id="8" name="Content Placeholder 7">
            <a:extLst>
              <a:ext uri="{FF2B5EF4-FFF2-40B4-BE49-F238E27FC236}">
                <a16:creationId xmlns:a16="http://schemas.microsoft.com/office/drawing/2014/main" id="{CA0A3FCF-63AD-48C3-8239-D4BFDCFEC572}"/>
              </a:ext>
            </a:extLst>
          </p:cNvPr>
          <p:cNvSpPr>
            <a:spLocks noGrp="1"/>
          </p:cNvSpPr>
          <p:nvPr>
            <p:ph sz="quarter" idx="21"/>
          </p:nvPr>
        </p:nvSpPr>
        <p:spPr>
          <a:xfrm>
            <a:off x="562697" y="5549986"/>
            <a:ext cx="2344741" cy="426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9675F8C7-95B2-41FD-AB5F-C857E3B9CF05}"/>
              </a:ext>
            </a:extLst>
          </p:cNvPr>
          <p:cNvSpPr>
            <a:spLocks noGrp="1"/>
          </p:cNvSpPr>
          <p:nvPr>
            <p:ph sz="quarter" idx="22"/>
          </p:nvPr>
        </p:nvSpPr>
        <p:spPr>
          <a:xfrm>
            <a:off x="3380472" y="5549112"/>
            <a:ext cx="1919294" cy="4265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a:extLst>
              <a:ext uri="{FF2B5EF4-FFF2-40B4-BE49-F238E27FC236}">
                <a16:creationId xmlns:a16="http://schemas.microsoft.com/office/drawing/2014/main" id="{3391788E-7FAB-4EC7-A757-84A5FEEC0366}"/>
              </a:ext>
            </a:extLst>
          </p:cNvPr>
          <p:cNvSpPr>
            <a:spLocks noGrp="1"/>
          </p:cNvSpPr>
          <p:nvPr>
            <p:ph sz="quarter" idx="23"/>
          </p:nvPr>
        </p:nvSpPr>
        <p:spPr>
          <a:xfrm>
            <a:off x="5769309" y="5533775"/>
            <a:ext cx="2511805" cy="4692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descr="Pearson Logo">
            <a:extLst>
              <a:ext uri="{FF2B5EF4-FFF2-40B4-BE49-F238E27FC236}">
                <a16:creationId xmlns:a16="http://schemas.microsoft.com/office/drawing/2014/main" id="{3C74895F-4865-4409-9EE4-7C1D326E71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7" name="Text Placeholder 2">
            <a:extLst>
              <a:ext uri="{FF2B5EF4-FFF2-40B4-BE49-F238E27FC236}">
                <a16:creationId xmlns:a16="http://schemas.microsoft.com/office/drawing/2014/main" id="{00CA277A-6341-404E-9536-D17079509692}"/>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279116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
        <p:cNvGrpSpPr/>
        <p:nvPr/>
      </p:nvGrpSpPr>
      <p:grpSpPr>
        <a:xfrm>
          <a:off x="0" y="0"/>
          <a:ext cx="0" cy="0"/>
          <a:chOff x="0" y="0"/>
          <a:chExt cx="0" cy="0"/>
        </a:xfrm>
      </p:grpSpPr>
      <p:sp>
        <p:nvSpPr>
          <p:cNvPr id="8" name="Title Placeholder">
            <a:extLst>
              <a:ext uri="{FF2B5EF4-FFF2-40B4-BE49-F238E27FC236}">
                <a16:creationId xmlns:a16="http://schemas.microsoft.com/office/drawing/2014/main" id="{4CD49A1D-024F-494E-A988-B1A7ABA4700B}"/>
              </a:ext>
            </a:extLst>
          </p:cNvP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3" name="Content Placeholder">
            <a:extLst>
              <a:ext uri="{FF2B5EF4-FFF2-40B4-BE49-F238E27FC236}">
                <a16:creationId xmlns:a16="http://schemas.microsoft.com/office/drawing/2014/main" id="{8725C7A1-C5F0-4D2E-84AD-901C9F6337E5}"/>
              </a:ext>
            </a:extLst>
          </p:cNvP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15" name="Content Placeholder 5">
            <a:extLst>
              <a:ext uri="{FF2B5EF4-FFF2-40B4-BE49-F238E27FC236}">
                <a16:creationId xmlns:a16="http://schemas.microsoft.com/office/drawing/2014/main" id="{28B05E97-A3D7-41ED-A5A9-42C53B527816}"/>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16" name="Content Placeholder 7">
            <a:extLst>
              <a:ext uri="{FF2B5EF4-FFF2-40B4-BE49-F238E27FC236}">
                <a16:creationId xmlns:a16="http://schemas.microsoft.com/office/drawing/2014/main" id="{DB5ECD4C-BF71-4873-9849-F4B375CFAA26}"/>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17" name="Shape 13">
            <a:extLst>
              <a:ext uri="{FF2B5EF4-FFF2-40B4-BE49-F238E27FC236}">
                <a16:creationId xmlns:a16="http://schemas.microsoft.com/office/drawing/2014/main" id="{5CD184EC-A98F-4AFB-8DB3-48661886FE3A}"/>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8" name="Shape 14">
            <a:extLst>
              <a:ext uri="{FF2B5EF4-FFF2-40B4-BE49-F238E27FC236}">
                <a16:creationId xmlns:a16="http://schemas.microsoft.com/office/drawing/2014/main" id="{64C23F35-967F-47D2-B9CB-17E198673737}"/>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19" name="Picture Placeholder 8">
            <a:extLst>
              <a:ext uri="{FF2B5EF4-FFF2-40B4-BE49-F238E27FC236}">
                <a16:creationId xmlns:a16="http://schemas.microsoft.com/office/drawing/2014/main" id="{1E29AFB1-DC88-48EC-9DED-D7BBBEB7E4AC}"/>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20" name="Content Placeholder 17">
            <a:extLst>
              <a:ext uri="{FF2B5EF4-FFF2-40B4-BE49-F238E27FC236}">
                <a16:creationId xmlns:a16="http://schemas.microsoft.com/office/drawing/2014/main" id="{10AB6567-9468-46B6-95D5-0DB9272F32FC}"/>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4" name="Picture Placeholder 3">
            <a:extLst>
              <a:ext uri="{FF2B5EF4-FFF2-40B4-BE49-F238E27FC236}">
                <a16:creationId xmlns:a16="http://schemas.microsoft.com/office/drawing/2014/main" id="{AA77A58F-C855-4BB9-8292-11BA66D3B81D}"/>
              </a:ext>
            </a:extLst>
          </p:cNvPr>
          <p:cNvSpPr>
            <a:spLocks noGrp="1"/>
          </p:cNvSpPr>
          <p:nvPr>
            <p:ph type="pic" sz="quarter" idx="18"/>
          </p:nvPr>
        </p:nvSpPr>
        <p:spPr>
          <a:xfrm>
            <a:off x="457200" y="1600200"/>
            <a:ext cx="4114800" cy="4441825"/>
          </a:xfrm>
        </p:spPr>
        <p:txBody>
          <a:bodyPr/>
          <a:lstStyle/>
          <a:p>
            <a:endParaRPr lang="en-US"/>
          </a:p>
        </p:txBody>
      </p:sp>
    </p:spTree>
    <p:extLst>
      <p:ext uri="{BB962C8B-B14F-4D97-AF65-F5344CB8AC3E}">
        <p14:creationId xmlns:p14="http://schemas.microsoft.com/office/powerpoint/2010/main" val="157960752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6" name="Picture 5" descr="Pearson Logo">
            <a:extLst>
              <a:ext uri="{FF2B5EF4-FFF2-40B4-BE49-F238E27FC236}">
                <a16:creationId xmlns:a16="http://schemas.microsoft.com/office/drawing/2014/main" id="{F0511A5D-CAF7-44CB-A33D-EBDD0500D9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7" name="Text Placeholder 2">
            <a:extLst>
              <a:ext uri="{FF2B5EF4-FFF2-40B4-BE49-F238E27FC236}">
                <a16:creationId xmlns:a16="http://schemas.microsoft.com/office/drawing/2014/main" id="{CAA900B2-03ED-4B78-99A2-8D0577FCA41D}"/>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0" name="Picture 9" descr="Pearson Logo">
            <a:extLst>
              <a:ext uri="{FF2B5EF4-FFF2-40B4-BE49-F238E27FC236}">
                <a16:creationId xmlns:a16="http://schemas.microsoft.com/office/drawing/2014/main" id="{6D5B53FD-766C-4DB2-9ED8-D1EF943C3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1" name="Text Placeholder 2">
            <a:extLst>
              <a:ext uri="{FF2B5EF4-FFF2-40B4-BE49-F238E27FC236}">
                <a16:creationId xmlns:a16="http://schemas.microsoft.com/office/drawing/2014/main" id="{DBB82B06-57A1-4C08-930D-86DC30EA2C39}"/>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685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a:extLst>
              <a:ext uri="{FF2B5EF4-FFF2-40B4-BE49-F238E27FC236}">
                <a16:creationId xmlns:a16="http://schemas.microsoft.com/office/drawing/2014/main" id="{4DAFEC14-F11A-450D-92DA-FB2535690678}"/>
              </a:ext>
            </a:extLst>
          </p:cNvPr>
          <p:cNvSpPr>
            <a:spLocks noGrp="1"/>
          </p:cNvSpPr>
          <p:nvPr>
            <p:ph sz="quarter" idx="13"/>
          </p:nvPr>
        </p:nvSpPr>
        <p:spPr>
          <a:xfrm>
            <a:off x="457200" y="251460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5FD66FA3-3EEC-4AF3-9E78-CD7D0CA48A82}"/>
              </a:ext>
            </a:extLst>
          </p:cNvPr>
          <p:cNvSpPr>
            <a:spLocks noGrp="1"/>
          </p:cNvSpPr>
          <p:nvPr>
            <p:ph sz="quarter" idx="14"/>
          </p:nvPr>
        </p:nvSpPr>
        <p:spPr>
          <a:xfrm>
            <a:off x="457200" y="3505200"/>
            <a:ext cx="82296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18CAED97-C5C2-4DD1-9913-9DC56FC2B6D6}"/>
              </a:ext>
            </a:extLst>
          </p:cNvPr>
          <p:cNvSpPr>
            <a:spLocks noGrp="1"/>
          </p:cNvSpPr>
          <p:nvPr>
            <p:ph sz="quarter" idx="15"/>
          </p:nvPr>
        </p:nvSpPr>
        <p:spPr>
          <a:xfrm>
            <a:off x="457200" y="4267200"/>
            <a:ext cx="8229600"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F954FE82-D5DF-4ABB-B85F-844E31BA99CA}"/>
              </a:ext>
            </a:extLst>
          </p:cNvPr>
          <p:cNvSpPr>
            <a:spLocks noGrp="1"/>
          </p:cNvSpPr>
          <p:nvPr>
            <p:ph sz="quarter" idx="16"/>
          </p:nvPr>
        </p:nvSpPr>
        <p:spPr>
          <a:xfrm>
            <a:off x="457200" y="5105400"/>
            <a:ext cx="8229600"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descr="Pearson Logo">
            <a:extLst>
              <a:ext uri="{FF2B5EF4-FFF2-40B4-BE49-F238E27FC236}">
                <a16:creationId xmlns:a16="http://schemas.microsoft.com/office/drawing/2014/main" id="{0C5A067D-F3CD-45E5-ACCE-03299801E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8" name="Text Placeholder 2">
            <a:extLst>
              <a:ext uri="{FF2B5EF4-FFF2-40B4-BE49-F238E27FC236}">
                <a16:creationId xmlns:a16="http://schemas.microsoft.com/office/drawing/2014/main" id="{A1ABC276-BBA5-4C2A-B56C-E2AAF3F7D869}"/>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685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a:extLst>
              <a:ext uri="{FF2B5EF4-FFF2-40B4-BE49-F238E27FC236}">
                <a16:creationId xmlns:a16="http://schemas.microsoft.com/office/drawing/2014/main" id="{4DAFEC14-F11A-450D-92DA-FB2535690678}"/>
              </a:ext>
            </a:extLst>
          </p:cNvPr>
          <p:cNvSpPr>
            <a:spLocks noGrp="1"/>
          </p:cNvSpPr>
          <p:nvPr>
            <p:ph sz="quarter" idx="13"/>
          </p:nvPr>
        </p:nvSpPr>
        <p:spPr>
          <a:xfrm>
            <a:off x="457200" y="251460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5FD66FA3-3EEC-4AF3-9E78-CD7D0CA48A82}"/>
              </a:ext>
            </a:extLst>
          </p:cNvPr>
          <p:cNvSpPr>
            <a:spLocks noGrp="1"/>
          </p:cNvSpPr>
          <p:nvPr>
            <p:ph sz="quarter" idx="14"/>
          </p:nvPr>
        </p:nvSpPr>
        <p:spPr>
          <a:xfrm>
            <a:off x="457200" y="3505200"/>
            <a:ext cx="82296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F7BBA505-9B98-4963-8736-482022517DE0}"/>
              </a:ext>
            </a:extLst>
          </p:cNvPr>
          <p:cNvSpPr>
            <a:spLocks noGrp="1"/>
          </p:cNvSpPr>
          <p:nvPr>
            <p:ph type="pic" sz="quarter" idx="15"/>
          </p:nvPr>
        </p:nvSpPr>
        <p:spPr>
          <a:xfrm>
            <a:off x="457200" y="4267200"/>
            <a:ext cx="8229600" cy="1752600"/>
          </a:xfrm>
        </p:spPr>
        <p:txBody>
          <a:bodyPr/>
          <a:lstStyle/>
          <a:p>
            <a:endParaRPr lang="en-US"/>
          </a:p>
        </p:txBody>
      </p:sp>
      <p:sp>
        <p:nvSpPr>
          <p:cNvPr id="13" name="Content Placeholder 12">
            <a:extLst>
              <a:ext uri="{FF2B5EF4-FFF2-40B4-BE49-F238E27FC236}">
                <a16:creationId xmlns:a16="http://schemas.microsoft.com/office/drawing/2014/main" id="{5EC10631-1F49-422C-A39E-5562A98DFBCB}"/>
              </a:ext>
            </a:extLst>
          </p:cNvPr>
          <p:cNvSpPr>
            <a:spLocks noGrp="1"/>
          </p:cNvSpPr>
          <p:nvPr>
            <p:ph sz="quarter" idx="16"/>
          </p:nvPr>
        </p:nvSpPr>
        <p:spPr>
          <a:xfrm>
            <a:off x="457200" y="4495800"/>
            <a:ext cx="7772400"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CBDEEA1F-1069-42EC-A0BC-E4F12F7C6923}"/>
              </a:ext>
            </a:extLst>
          </p:cNvPr>
          <p:cNvSpPr>
            <a:spLocks noGrp="1"/>
          </p:cNvSpPr>
          <p:nvPr>
            <p:ph sz="quarter" idx="17"/>
          </p:nvPr>
        </p:nvSpPr>
        <p:spPr>
          <a:xfrm>
            <a:off x="304800" y="5562600"/>
            <a:ext cx="79248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F0A4540E-FBF2-49D9-B96C-A64509433C4F}"/>
              </a:ext>
            </a:extLst>
          </p:cNvPr>
          <p:cNvSpPr>
            <a:spLocks noGrp="1"/>
          </p:cNvSpPr>
          <p:nvPr>
            <p:ph sz="quarter" idx="18"/>
          </p:nvPr>
        </p:nvSpPr>
        <p:spPr>
          <a:xfrm>
            <a:off x="6096000" y="4800600"/>
            <a:ext cx="2925763"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9" name="Picture 18" descr="Pearson Logo">
            <a:extLst>
              <a:ext uri="{FF2B5EF4-FFF2-40B4-BE49-F238E27FC236}">
                <a16:creationId xmlns:a16="http://schemas.microsoft.com/office/drawing/2014/main" id="{E37F9B64-8C68-40BE-B6AA-6E314A5D9A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20" name="Text Placeholder 2">
            <a:extLst>
              <a:ext uri="{FF2B5EF4-FFF2-40B4-BE49-F238E27FC236}">
                <a16:creationId xmlns:a16="http://schemas.microsoft.com/office/drawing/2014/main" id="{AB3F242D-798B-41EA-A8FB-50BA9D4146CD}"/>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37769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63538" indent="-363538">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7" name="Picture 6" descr="Pearson Logo">
            <a:extLst>
              <a:ext uri="{FF2B5EF4-FFF2-40B4-BE49-F238E27FC236}">
                <a16:creationId xmlns:a16="http://schemas.microsoft.com/office/drawing/2014/main" id="{D8296A9A-215D-4C80-A4BF-BE481F6ECE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9" name="Text Placeholder 2">
            <a:extLst>
              <a:ext uri="{FF2B5EF4-FFF2-40B4-BE49-F238E27FC236}">
                <a16:creationId xmlns:a16="http://schemas.microsoft.com/office/drawing/2014/main" id="{F51D5AF3-E1E3-4C4B-AB3A-C8699A4488B7}"/>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34394"/>
            <a:ext cx="918000" cy="279915"/>
          </a:xfrm>
          <a:prstGeom prst="rect">
            <a:avLst/>
          </a:prstGeom>
        </p:spPr>
      </p:pic>
      <p:sp>
        <p:nvSpPr>
          <p:cNvPr id="12"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9" name="Picture 8" descr="Pearson Logo">
            <a:extLst>
              <a:ext uri="{FF2B5EF4-FFF2-40B4-BE49-F238E27FC236}">
                <a16:creationId xmlns:a16="http://schemas.microsoft.com/office/drawing/2014/main" id="{CEB6F939-3D9B-4BCC-972B-CE9961A33F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067" y="6461689"/>
            <a:ext cx="1032933" cy="314960"/>
          </a:xfrm>
          <a:prstGeom prst="rect">
            <a:avLst/>
          </a:prstGeom>
        </p:spPr>
      </p:pic>
      <p:sp>
        <p:nvSpPr>
          <p:cNvPr id="10" name="Text Placeholder 2">
            <a:extLst>
              <a:ext uri="{FF2B5EF4-FFF2-40B4-BE49-F238E27FC236}">
                <a16:creationId xmlns:a16="http://schemas.microsoft.com/office/drawing/2014/main" id="{78EFF5BD-60C6-4CCE-A710-8FFDD13E84F3}"/>
              </a:ext>
            </a:extLst>
          </p:cNvPr>
          <p:cNvSpPr txBox="1">
            <a:spLocks/>
          </p:cNvSpPr>
          <p:nvPr userDrawn="1"/>
        </p:nvSpPr>
        <p:spPr>
          <a:xfrm>
            <a:off x="1924336" y="6460168"/>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3/9/2022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6" r:id="rId6"/>
    <p:sldLayoutId id="2147483659" r:id="rId7"/>
    <p:sldLayoutId id="2147483658" r:id="rId8"/>
    <p:sldLayoutId id="2147483660" r:id="rId9"/>
    <p:sldLayoutId id="2147483662" r:id="rId10"/>
    <p:sldLayoutId id="2147483651" r:id="rId11"/>
    <p:sldLayoutId id="2147483654" r:id="rId12"/>
    <p:sldLayoutId id="2147483655" r:id="rId13"/>
    <p:sldLayoutId id="2147483667" r:id="rId14"/>
    <p:sldLayoutId id="2147483665"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about:blan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about:blan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DCF0-27CB-4EF4-B84A-3B8DA2ED3630}"/>
              </a:ext>
            </a:extLst>
          </p:cNvPr>
          <p:cNvSpPr>
            <a:spLocks noGrp="1"/>
          </p:cNvSpPr>
          <p:nvPr>
            <p:ph type="title"/>
          </p:nvPr>
        </p:nvSpPr>
        <p:spPr>
          <a:xfrm>
            <a:off x="457200" y="186407"/>
            <a:ext cx="8229600" cy="590349"/>
          </a:xfrm>
        </p:spPr>
        <p:txBody>
          <a:bodyPr lIns="0" tIns="18000" rIns="0" bIns="18000" anchor="ctr">
            <a:spAutoFit/>
          </a:bodyPr>
          <a:lstStyle/>
          <a:p>
            <a:r>
              <a:rPr lang="en-US" dirty="0"/>
              <a:t>Organizational Behavior</a:t>
            </a:r>
          </a:p>
        </p:txBody>
      </p:sp>
      <p:sp>
        <p:nvSpPr>
          <p:cNvPr id="3" name="Text Placeholder 2">
            <a:extLst>
              <a:ext uri="{FF2B5EF4-FFF2-40B4-BE49-F238E27FC236}">
                <a16:creationId xmlns:a16="http://schemas.microsoft.com/office/drawing/2014/main" id="{F2002705-FFBD-43AF-BF10-8B70F7CAB633}"/>
              </a:ext>
            </a:extLst>
          </p:cNvPr>
          <p:cNvSpPr>
            <a:spLocks noGrp="1"/>
          </p:cNvSpPr>
          <p:nvPr>
            <p:ph type="body" idx="1"/>
          </p:nvPr>
        </p:nvSpPr>
        <p:spPr>
          <a:xfrm>
            <a:off x="457200" y="958226"/>
            <a:ext cx="8229600" cy="344128"/>
          </a:xfrm>
        </p:spPr>
        <p:txBody>
          <a:bodyPr lIns="0" tIns="18000" rIns="0" bIns="18000" anchor="ctr">
            <a:spAutoFit/>
          </a:bodyPr>
          <a:lstStyle/>
          <a:p>
            <a:r>
              <a:rPr lang="en-US" dirty="0"/>
              <a:t>Nineteenth Edition</a:t>
            </a:r>
          </a:p>
        </p:txBody>
      </p:sp>
      <p:pic>
        <p:nvPicPr>
          <p:cNvPr id="10" name="Picture Placeholder 9" descr="Front Cover: Organizational Behavior Nineteenth Edition by P. Robbins and A. Judge&#10;">
            <a:extLst>
              <a:ext uri="{FF2B5EF4-FFF2-40B4-BE49-F238E27FC236}">
                <a16:creationId xmlns:a16="http://schemas.microsoft.com/office/drawing/2014/main" id="{6C5C7B75-7390-4BC4-A56F-A3FAE525D9ED}"/>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tretch>
            <a:fillRect/>
          </a:stretch>
        </p:blipFill>
        <p:spPr>
          <a:xfrm>
            <a:off x="488196" y="1438656"/>
            <a:ext cx="3864864" cy="4962144"/>
          </a:xfrm>
        </p:spPr>
      </p:pic>
      <p:sp>
        <p:nvSpPr>
          <p:cNvPr id="4" name="Content Placeholder 3">
            <a:extLst>
              <a:ext uri="{FF2B5EF4-FFF2-40B4-BE49-F238E27FC236}">
                <a16:creationId xmlns:a16="http://schemas.microsoft.com/office/drawing/2014/main" id="{91ABF7C4-6E43-4B5A-82F8-D5C3992D92D6}"/>
              </a:ext>
            </a:extLst>
          </p:cNvPr>
          <p:cNvSpPr>
            <a:spLocks noGrp="1"/>
          </p:cNvSpPr>
          <p:nvPr>
            <p:ph sz="quarter" idx="14"/>
          </p:nvPr>
        </p:nvSpPr>
        <p:spPr>
          <a:xfrm>
            <a:off x="4572000" y="2879842"/>
            <a:ext cx="3657600" cy="498016"/>
          </a:xfrm>
        </p:spPr>
        <p:txBody>
          <a:bodyPr tIns="18000" bIns="18000" anchor="ctr">
            <a:spAutoFit/>
          </a:bodyPr>
          <a:lstStyle/>
          <a:p>
            <a:pPr indent="-101600"/>
            <a:r>
              <a:rPr lang="en-US" dirty="0"/>
              <a:t>Chapter 18</a:t>
            </a:r>
          </a:p>
        </p:txBody>
      </p:sp>
      <p:sp>
        <p:nvSpPr>
          <p:cNvPr id="5" name="Content Placeholder 4">
            <a:extLst>
              <a:ext uri="{FF2B5EF4-FFF2-40B4-BE49-F238E27FC236}">
                <a16:creationId xmlns:a16="http://schemas.microsoft.com/office/drawing/2014/main" id="{428A8140-54C4-4D7B-B9E1-57B332E1FAD3}"/>
              </a:ext>
            </a:extLst>
          </p:cNvPr>
          <p:cNvSpPr>
            <a:spLocks noGrp="1"/>
          </p:cNvSpPr>
          <p:nvPr>
            <p:ph sz="quarter" idx="15"/>
          </p:nvPr>
        </p:nvSpPr>
        <p:spPr>
          <a:xfrm>
            <a:off x="4586208" y="3576618"/>
            <a:ext cx="3657600" cy="713460"/>
          </a:xfrm>
        </p:spPr>
        <p:txBody>
          <a:bodyPr wrap="square" tIns="18000" bIns="18000" anchor="ctr">
            <a:spAutoFit/>
          </a:bodyPr>
          <a:lstStyle/>
          <a:p>
            <a:pPr marL="0"/>
            <a:r>
              <a:rPr lang="en-US" dirty="0">
                <a:latin typeface="Arial" panose="020B0604020202020204" pitchFamily="34" charset="0"/>
                <a:cs typeface="Arial" panose="020B0604020202020204" pitchFamily="34" charset="0"/>
              </a:rPr>
              <a:t>Stress and Health in Organizations</a:t>
            </a:r>
          </a:p>
        </p:txBody>
      </p:sp>
      <p:pic>
        <p:nvPicPr>
          <p:cNvPr id="15" name="Picture Placeholder 14" descr="Pearson Logo">
            <a:extLst>
              <a:ext uri="{FF2B5EF4-FFF2-40B4-BE49-F238E27FC236}">
                <a16:creationId xmlns:a16="http://schemas.microsoft.com/office/drawing/2014/main" id="{DD0404F1-BBB2-4776-AA56-9E7F8BE66EB2}"/>
              </a:ext>
            </a:extLst>
          </p:cNvPr>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tretch>
            <a:fillRect/>
          </a:stretch>
        </p:blipFill>
        <p:spPr>
          <a:xfrm>
            <a:off x="456934" y="6466840"/>
            <a:ext cx="1032933" cy="314960"/>
          </a:xfrm>
          <a:prstGeom prst="rect">
            <a:avLst/>
          </a:prstGeom>
        </p:spPr>
      </p:pic>
      <p:sp>
        <p:nvSpPr>
          <p:cNvPr id="7" name="Content Placeholder 6">
            <a:extLst>
              <a:ext uri="{FF2B5EF4-FFF2-40B4-BE49-F238E27FC236}">
                <a16:creationId xmlns:a16="http://schemas.microsoft.com/office/drawing/2014/main" id="{5150D40D-0C10-4318-B460-5C93C9B92989}"/>
              </a:ext>
            </a:extLst>
          </p:cNvPr>
          <p:cNvSpPr>
            <a:spLocks noGrp="1"/>
          </p:cNvSpPr>
          <p:nvPr>
            <p:ph sz="quarter" idx="17"/>
          </p:nvPr>
        </p:nvSpPr>
        <p:spPr>
          <a:xfrm>
            <a:off x="2743200" y="6529180"/>
            <a:ext cx="5943600" cy="221018"/>
          </a:xfrm>
        </p:spPr>
        <p:txBody>
          <a:bodyPr wrap="square" tIns="18000" bIns="18000">
            <a:spAutoFit/>
          </a:body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73444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97"/>
            <a:ext cx="8229600" cy="1141834"/>
          </a:xfrm>
        </p:spPr>
        <p:txBody>
          <a:bodyPr tIns="18000" bIns="18000" anchor="ctr">
            <a:spAutoFit/>
          </a:bodyPr>
          <a:lstStyle/>
          <a:p>
            <a:r>
              <a:rPr lang="en-US" sz="3600" dirty="0">
                <a:latin typeface="+mj-lt"/>
              </a:rPr>
              <a:t>Compare the Four Major Stress and Health Theories </a:t>
            </a:r>
            <a:r>
              <a:rPr lang="en-US" sz="2800" dirty="0">
                <a:latin typeface="+mj-lt"/>
              </a:rPr>
              <a:t>(1 of 4)</a:t>
            </a:r>
            <a:endParaRPr lang="en-US" sz="4000" dirty="0">
              <a:latin typeface="+mj-lt"/>
            </a:endParaRPr>
          </a:p>
        </p:txBody>
      </p:sp>
      <p:sp>
        <p:nvSpPr>
          <p:cNvPr id="3" name="Content Placeholder 2"/>
          <p:cNvSpPr>
            <a:spLocks noGrp="1"/>
          </p:cNvSpPr>
          <p:nvPr>
            <p:ph idx="1"/>
          </p:nvPr>
        </p:nvSpPr>
        <p:spPr>
          <a:xfrm>
            <a:off x="457200" y="1586500"/>
            <a:ext cx="8229600" cy="2406231"/>
          </a:xfrm>
        </p:spPr>
        <p:txBody>
          <a:bodyPr tIns="18000" bIns="18000" anchor="ctr">
            <a:spAutoFit/>
          </a:bodyPr>
          <a:lstStyle/>
          <a:p>
            <a:pPr marL="256032" indent="-256032">
              <a:buSzPct val="100000"/>
            </a:pPr>
            <a:r>
              <a:rPr lang="en-US" sz="2400" dirty="0">
                <a:cs typeface="Arial" charset="0"/>
              </a:rPr>
              <a:t>Conservation of Resources</a:t>
            </a:r>
          </a:p>
          <a:p>
            <a:pPr marL="740664" lvl="1" indent="-283464"/>
            <a:r>
              <a:rPr lang="en-US" sz="2400" dirty="0"/>
              <a:t>Employees strive to obtain, foster, retain, and protect the resources and things they value.</a:t>
            </a:r>
            <a:endParaRPr lang="en-US" sz="2400" b="1" dirty="0">
              <a:cs typeface="Arial" charset="0"/>
            </a:endParaRPr>
          </a:p>
          <a:p>
            <a:pPr marL="1313751" lvl="2" indent="-283464"/>
            <a:r>
              <a:rPr lang="en-US" sz="2400" b="1" dirty="0">
                <a:cs typeface="Arial" charset="0"/>
              </a:rPr>
              <a:t>Resources: </a:t>
            </a:r>
            <a:r>
              <a:rPr lang="en-US" sz="2400" dirty="0"/>
              <a:t>factors within an individual’s control that can be expended toward fulfilling desires, attaining goals, or meeting task demands.</a:t>
            </a:r>
            <a:endParaRPr lang="en-US" sz="2400" dirty="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29600" cy="1144347"/>
          </a:xfrm>
        </p:spPr>
        <p:txBody>
          <a:bodyPr tIns="18000" bIns="18000" anchor="ctr">
            <a:spAutoFit/>
          </a:bodyPr>
          <a:lstStyle/>
          <a:p>
            <a:r>
              <a:rPr lang="en-US" sz="3600" dirty="0">
                <a:latin typeface="+mj-lt"/>
              </a:rPr>
              <a:t>Compare the Four Major Stress and Health Theories </a:t>
            </a:r>
            <a:r>
              <a:rPr lang="en-US" sz="2800" dirty="0">
                <a:latin typeface="+mj-lt"/>
              </a:rPr>
              <a:t>(2 of 4)</a:t>
            </a:r>
            <a:endParaRPr lang="en-US" sz="4000" dirty="0">
              <a:latin typeface="+mj-lt"/>
            </a:endParaRPr>
          </a:p>
        </p:txBody>
      </p:sp>
      <p:sp>
        <p:nvSpPr>
          <p:cNvPr id="3" name="Content Placeholder 2"/>
          <p:cNvSpPr>
            <a:spLocks noGrp="1"/>
          </p:cNvSpPr>
          <p:nvPr>
            <p:ph idx="1"/>
          </p:nvPr>
        </p:nvSpPr>
        <p:spPr>
          <a:xfrm>
            <a:off x="459657" y="1524000"/>
            <a:ext cx="8243017" cy="3005194"/>
          </a:xfrm>
        </p:spPr>
        <p:txBody>
          <a:bodyPr tIns="18000" bIns="18000" anchor="ctr">
            <a:spAutoFit/>
          </a:bodyPr>
          <a:lstStyle/>
          <a:p>
            <a:pPr marL="256032" indent="-256032">
              <a:buSzPct val="100000"/>
            </a:pPr>
            <a:r>
              <a:rPr lang="en-US" sz="2400" dirty="0">
                <a:cs typeface="Arial" charset="0"/>
              </a:rPr>
              <a:t>Effort-Reward Imbalance Model</a:t>
            </a:r>
          </a:p>
          <a:p>
            <a:pPr marL="707073" lvl="1" indent="-256032">
              <a:buSzPct val="100000"/>
            </a:pPr>
            <a:r>
              <a:rPr lang="en-US" sz="2400" dirty="0"/>
              <a:t>Employees will experience strain when they put in a great deal of effort for little reward. </a:t>
            </a:r>
          </a:p>
          <a:p>
            <a:pPr marL="1280160" lvl="2" indent="-256032">
              <a:buSzPct val="100000"/>
            </a:pPr>
            <a:r>
              <a:rPr lang="en-US" sz="2400" dirty="0"/>
              <a:t>Employees are motivated to resolve this discrepancy by: </a:t>
            </a:r>
          </a:p>
          <a:p>
            <a:pPr marL="1737360" lvl="3" indent="-256032">
              <a:buSzPct val="100000"/>
            </a:pPr>
            <a:r>
              <a:rPr lang="en-US" sz="2400" dirty="0"/>
              <a:t>Putting in less effort.</a:t>
            </a:r>
          </a:p>
          <a:p>
            <a:pPr marL="1737360" lvl="3" indent="-256032">
              <a:buSzPct val="100000"/>
            </a:pPr>
            <a:r>
              <a:rPr lang="en-US" sz="2400" dirty="0"/>
              <a:t>Working to maximize or increase the reward.</a:t>
            </a:r>
            <a:r>
              <a:rPr lang="en-US" sz="2400" dirty="0">
                <a:cs typeface="Arial"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498"/>
            <a:ext cx="8229600" cy="1176433"/>
          </a:xfrm>
        </p:spPr>
        <p:txBody>
          <a:bodyPr tIns="18000" bIns="18000" anchor="ctr">
            <a:spAutoFit/>
          </a:bodyPr>
          <a:lstStyle/>
          <a:p>
            <a:r>
              <a:rPr lang="en-US" sz="3600" dirty="0">
                <a:latin typeface="+mj-lt"/>
              </a:rPr>
              <a:t>Compare the Four Major Stress and Health Theories </a:t>
            </a:r>
            <a:r>
              <a:rPr lang="en-US" sz="2800" dirty="0">
                <a:latin typeface="+mj-lt"/>
              </a:rPr>
              <a:t>(3 of 4)</a:t>
            </a:r>
            <a:endParaRPr lang="en-US" sz="4400" dirty="0">
              <a:latin typeface="+mj-lt"/>
            </a:endParaRPr>
          </a:p>
        </p:txBody>
      </p:sp>
      <p:sp>
        <p:nvSpPr>
          <p:cNvPr id="3" name="Content Placeholder 2">
            <a:extLst>
              <a:ext uri="{FF2B5EF4-FFF2-40B4-BE49-F238E27FC236}">
                <a16:creationId xmlns:a16="http://schemas.microsoft.com/office/drawing/2014/main" id="{D9A1D759-C13D-45DC-8A27-AEF80C45BCE8}"/>
              </a:ext>
            </a:extLst>
          </p:cNvPr>
          <p:cNvSpPr>
            <a:spLocks noGrp="1"/>
          </p:cNvSpPr>
          <p:nvPr>
            <p:ph idx="1"/>
          </p:nvPr>
        </p:nvSpPr>
        <p:spPr>
          <a:xfrm>
            <a:off x="457200" y="1482681"/>
            <a:ext cx="8229600" cy="405683"/>
          </a:xfrm>
        </p:spPr>
        <p:txBody>
          <a:bodyPr tIns="18000" bIns="18000" anchor="ctr">
            <a:spAutoFit/>
          </a:bodyPr>
          <a:lstStyle/>
          <a:p>
            <a:pPr marL="0" indent="0">
              <a:buNone/>
            </a:pPr>
            <a:r>
              <a:rPr lang="en-US" sz="2400" b="1" dirty="0"/>
              <a:t>Exhibit 18.4</a:t>
            </a:r>
            <a:r>
              <a:rPr lang="en-US" sz="2400" dirty="0"/>
              <a:t> The Job Demand-Control-Support Model</a:t>
            </a:r>
          </a:p>
        </p:txBody>
      </p:sp>
      <p:pic>
        <p:nvPicPr>
          <p:cNvPr id="9" name="Picture Placeholder 8" descr="A flow diagram shows that demands add to strain when control and support is subtracted from it.&#10;">
            <a:extLst>
              <a:ext uri="{FF2B5EF4-FFF2-40B4-BE49-F238E27FC236}">
                <a16:creationId xmlns:a16="http://schemas.microsoft.com/office/drawing/2014/main" id="{4F92C7B6-15A7-4CF3-947D-DC861CD6EA74}"/>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30779" y="2767335"/>
            <a:ext cx="7682442" cy="258215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97"/>
            <a:ext cx="8229600" cy="1141834"/>
          </a:xfrm>
        </p:spPr>
        <p:txBody>
          <a:bodyPr tIns="18000" bIns="18000" anchor="ctr">
            <a:spAutoFit/>
          </a:bodyPr>
          <a:lstStyle/>
          <a:p>
            <a:r>
              <a:rPr lang="en-US" sz="3600" dirty="0">
                <a:latin typeface="+mj-lt"/>
              </a:rPr>
              <a:t>Compare the Four Major Stress and Health Theories </a:t>
            </a:r>
            <a:r>
              <a:rPr lang="en-US" sz="2800" dirty="0">
                <a:latin typeface="+mj-lt"/>
              </a:rPr>
              <a:t>(4 of 4)</a:t>
            </a:r>
            <a:endParaRPr lang="en-US" dirty="0">
              <a:latin typeface="+mj-lt"/>
            </a:endParaRPr>
          </a:p>
        </p:txBody>
      </p:sp>
      <p:sp>
        <p:nvSpPr>
          <p:cNvPr id="3" name="Content Placeholder 2">
            <a:extLst>
              <a:ext uri="{FF2B5EF4-FFF2-40B4-BE49-F238E27FC236}">
                <a16:creationId xmlns:a16="http://schemas.microsoft.com/office/drawing/2014/main" id="{EDCBEC65-CBB9-4CEE-863B-5E04C604FF4D}"/>
              </a:ext>
            </a:extLst>
          </p:cNvPr>
          <p:cNvSpPr>
            <a:spLocks noGrp="1"/>
          </p:cNvSpPr>
          <p:nvPr>
            <p:ph idx="1"/>
          </p:nvPr>
        </p:nvSpPr>
        <p:spPr>
          <a:xfrm>
            <a:off x="457200" y="1463696"/>
            <a:ext cx="8229600" cy="405683"/>
          </a:xfrm>
        </p:spPr>
        <p:txBody>
          <a:bodyPr tIns="18000" bIns="18000" anchor="ctr">
            <a:spAutoFit/>
          </a:bodyPr>
          <a:lstStyle/>
          <a:p>
            <a:pPr marL="0" indent="0">
              <a:buNone/>
            </a:pPr>
            <a:r>
              <a:rPr lang="en-US" sz="2400" b="1" dirty="0"/>
              <a:t>Exhibit 18.5 </a:t>
            </a:r>
            <a:r>
              <a:rPr lang="en-US" sz="2400" dirty="0"/>
              <a:t>The Job Demands-Resources Model</a:t>
            </a:r>
          </a:p>
        </p:txBody>
      </p:sp>
      <p:pic>
        <p:nvPicPr>
          <p:cNvPr id="9" name="Picture Placeholder 8" descr="A flow diagram representing the job demands-resources model.&#10;Long description is available in notes, press F6.">
            <a:extLst>
              <a:ext uri="{FF2B5EF4-FFF2-40B4-BE49-F238E27FC236}">
                <a16:creationId xmlns:a16="http://schemas.microsoft.com/office/drawing/2014/main" id="{668B4219-494B-4009-B464-0AF2CE101BF0}"/>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38915" y="2286000"/>
            <a:ext cx="8066170" cy="2607254"/>
          </a:xfrm>
        </p:spPr>
      </p:pic>
      <p:sp>
        <p:nvSpPr>
          <p:cNvPr id="4" name="Content Placeholder 3">
            <a:extLst>
              <a:ext uri="{FF2B5EF4-FFF2-40B4-BE49-F238E27FC236}">
                <a16:creationId xmlns:a16="http://schemas.microsoft.com/office/drawing/2014/main" id="{825DDE75-A3DE-439D-BD70-874C0B9DBEDD}"/>
              </a:ext>
            </a:extLst>
          </p:cNvPr>
          <p:cNvSpPr>
            <a:spLocks noGrp="1"/>
          </p:cNvSpPr>
          <p:nvPr>
            <p:ph sz="quarter" idx="13"/>
          </p:nvPr>
        </p:nvSpPr>
        <p:spPr>
          <a:xfrm>
            <a:off x="457200" y="5474843"/>
            <a:ext cx="8229600" cy="775015"/>
          </a:xfrm>
        </p:spPr>
        <p:txBody>
          <a:bodyPr tIns="18000" bIns="18000" anchor="ctr">
            <a:spAutoFit/>
          </a:bodyPr>
          <a:lstStyle/>
          <a:p>
            <a:pPr marL="0" indent="0" algn="l">
              <a:buNone/>
            </a:pPr>
            <a:r>
              <a:rPr lang="en-US" b="0" i="0" u="none" strike="noStrike" baseline="0" dirty="0">
                <a:latin typeface="Arial" panose="020B0604020202020204" pitchFamily="34" charset="0"/>
                <a:cs typeface="Arial" panose="020B0604020202020204" pitchFamily="34" charset="0"/>
              </a:rPr>
              <a:t>Based on A. B. Bakker and E. Demerouti, “Job Demands-Resources Theory: Taking Stock and Looking Forward,” </a:t>
            </a:r>
            <a:r>
              <a:rPr lang="en-US" b="0" i="1" u="none" strike="noStrike" baseline="0" dirty="0">
                <a:latin typeface="Arial" panose="020B0604020202020204" pitchFamily="34" charset="0"/>
                <a:cs typeface="Arial" panose="020B0604020202020204" pitchFamily="34" charset="0"/>
              </a:rPr>
              <a:t>Journal of Occupational Health Psychology </a:t>
            </a:r>
            <a:r>
              <a:rPr lang="en-US" b="0" i="0" u="none" strike="noStrike" baseline="0" dirty="0">
                <a:latin typeface="Arial" panose="020B0604020202020204" pitchFamily="34" charset="0"/>
                <a:cs typeface="Arial" panose="020B0604020202020204" pitchFamily="34" charset="0"/>
              </a:rPr>
              <a:t>22, no. 3 (2017): 273–85.</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97"/>
            <a:ext cx="8229600" cy="1141834"/>
          </a:xfrm>
        </p:spPr>
        <p:txBody>
          <a:bodyPr tIns="18000" bIns="18000" anchor="ctr">
            <a:spAutoFit/>
          </a:bodyPr>
          <a:lstStyle/>
          <a:p>
            <a:r>
              <a:rPr lang="en-US" sz="3600" dirty="0">
                <a:latin typeface="+mj-lt"/>
              </a:rPr>
              <a:t>Work–Life Conflict Versus Work–Life Enrichment </a:t>
            </a:r>
            <a:r>
              <a:rPr lang="en-US" sz="2800" dirty="0">
                <a:latin typeface="+mj-lt"/>
              </a:rPr>
              <a:t>(1 of 7)</a:t>
            </a:r>
            <a:endParaRPr lang="en-US" sz="4400" dirty="0">
              <a:latin typeface="+mj-lt"/>
            </a:endParaRPr>
          </a:p>
        </p:txBody>
      </p:sp>
      <p:sp>
        <p:nvSpPr>
          <p:cNvPr id="3" name="Content Placeholder 2"/>
          <p:cNvSpPr>
            <a:spLocks noGrp="1"/>
          </p:cNvSpPr>
          <p:nvPr>
            <p:ph idx="1"/>
          </p:nvPr>
        </p:nvSpPr>
        <p:spPr>
          <a:xfrm>
            <a:off x="457200" y="1568036"/>
            <a:ext cx="8229600" cy="3264728"/>
          </a:xfrm>
        </p:spPr>
        <p:txBody>
          <a:bodyPr tIns="18000" bIns="18000" anchor="ctr">
            <a:spAutoFit/>
          </a:bodyPr>
          <a:lstStyle/>
          <a:p>
            <a:pPr marL="256032" lvl="1" indent="-256032">
              <a:buFont typeface="Arial" pitchFamily="34" charset="0"/>
              <a:buChar char="•"/>
            </a:pPr>
            <a:r>
              <a:rPr lang="en-US" sz="2400" dirty="0"/>
              <a:t>The State of Work–Life Balance: A New Normal?</a:t>
            </a:r>
          </a:p>
          <a:p>
            <a:pPr lvl="1"/>
            <a:r>
              <a:rPr lang="en-US" sz="2400" dirty="0"/>
              <a:t>Before the pandemic, employees viewed work–life balance as a unicorn or a life goal to aspire toward.</a:t>
            </a:r>
          </a:p>
          <a:p>
            <a:pPr lvl="1"/>
            <a:r>
              <a:rPr lang="en-US" sz="2400" dirty="0"/>
              <a:t>Current thinking may be shifting toward considering it as a continuously balancing process. </a:t>
            </a:r>
          </a:p>
          <a:p>
            <a:pPr lvl="2"/>
            <a:r>
              <a:rPr lang="en-US" sz="2400" dirty="0"/>
              <a:t>During this process, we remain self-aware, prioritize, and shuffle our demands and commitments in a way that meets our needs and that works for us.</a:t>
            </a:r>
            <a:endParaRPr lang="en-US" sz="2400" dirty="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797"/>
            <a:ext cx="8229600" cy="1141834"/>
          </a:xfrm>
        </p:spPr>
        <p:txBody>
          <a:bodyPr tIns="18000" bIns="18000" anchor="ctr">
            <a:spAutoFit/>
          </a:bodyPr>
          <a:lstStyle/>
          <a:p>
            <a:r>
              <a:rPr lang="en-US" sz="3600" dirty="0">
                <a:latin typeface="+mj-lt"/>
              </a:rPr>
              <a:t>Work–Life Conflict Versus Work–Life Enrichment </a:t>
            </a:r>
            <a:r>
              <a:rPr lang="en-US" sz="2800" dirty="0">
                <a:latin typeface="+mj-lt"/>
              </a:rPr>
              <a:t>(2 of 7)</a:t>
            </a:r>
            <a:endParaRPr lang="en-US" sz="4400" dirty="0">
              <a:latin typeface="+mj-lt"/>
            </a:endParaRPr>
          </a:p>
        </p:txBody>
      </p:sp>
      <p:sp>
        <p:nvSpPr>
          <p:cNvPr id="3" name="Content Placeholder 2">
            <a:extLst>
              <a:ext uri="{FF2B5EF4-FFF2-40B4-BE49-F238E27FC236}">
                <a16:creationId xmlns:a16="http://schemas.microsoft.com/office/drawing/2014/main" id="{87503EF9-6262-4442-B375-AF96E37F1665}"/>
              </a:ext>
            </a:extLst>
          </p:cNvPr>
          <p:cNvSpPr>
            <a:spLocks noGrp="1"/>
          </p:cNvSpPr>
          <p:nvPr>
            <p:ph idx="1"/>
          </p:nvPr>
        </p:nvSpPr>
        <p:spPr>
          <a:xfrm>
            <a:off x="457200" y="1404524"/>
            <a:ext cx="8229600" cy="344128"/>
          </a:xfrm>
        </p:spPr>
        <p:txBody>
          <a:bodyPr tIns="18000" bIns="18000" anchor="ctr">
            <a:spAutoFit/>
          </a:bodyPr>
          <a:lstStyle/>
          <a:p>
            <a:pPr marL="0" indent="0">
              <a:buNone/>
            </a:pPr>
            <a:r>
              <a:rPr lang="en-US" sz="2000" b="1" dirty="0"/>
              <a:t>Exhibit 18.6</a:t>
            </a:r>
            <a:r>
              <a:rPr lang="en-US" sz="2000" dirty="0"/>
              <a:t> Boundary Management Tactic Examples</a:t>
            </a:r>
          </a:p>
        </p:txBody>
      </p:sp>
      <p:graphicFrame>
        <p:nvGraphicFramePr>
          <p:cNvPr id="8" name="Table 8">
            <a:extLst>
              <a:ext uri="{FF2B5EF4-FFF2-40B4-BE49-F238E27FC236}">
                <a16:creationId xmlns:a16="http://schemas.microsoft.com/office/drawing/2014/main" id="{474088BE-339B-4E2B-8CAA-46A9D429CA6D}"/>
              </a:ext>
            </a:extLst>
          </p:cNvPr>
          <p:cNvGraphicFramePr>
            <a:graphicFrameLocks noGrp="1"/>
          </p:cNvGraphicFramePr>
          <p:nvPr>
            <p:extLst>
              <p:ext uri="{D42A27DB-BD31-4B8C-83A1-F6EECF244321}">
                <p14:modId xmlns:p14="http://schemas.microsoft.com/office/powerpoint/2010/main" val="2371497336"/>
              </p:ext>
            </p:extLst>
          </p:nvPr>
        </p:nvGraphicFramePr>
        <p:xfrm>
          <a:off x="457200" y="1839307"/>
          <a:ext cx="8213835" cy="3992880"/>
        </p:xfrm>
        <a:graphic>
          <a:graphicData uri="http://schemas.openxmlformats.org/drawingml/2006/table">
            <a:tbl>
              <a:tblPr firstRow="1" bandRow="1">
                <a:tableStyleId>{3B4B98B0-60AC-42C2-AFA5-B58CD77FA1E5}</a:tableStyleId>
              </a:tblPr>
              <a:tblGrid>
                <a:gridCol w="1447800">
                  <a:extLst>
                    <a:ext uri="{9D8B030D-6E8A-4147-A177-3AD203B41FA5}">
                      <a16:colId xmlns:a16="http://schemas.microsoft.com/office/drawing/2014/main" val="335331935"/>
                    </a:ext>
                  </a:extLst>
                </a:gridCol>
                <a:gridCol w="1981200">
                  <a:extLst>
                    <a:ext uri="{9D8B030D-6E8A-4147-A177-3AD203B41FA5}">
                      <a16:colId xmlns:a16="http://schemas.microsoft.com/office/drawing/2014/main" val="2617229552"/>
                    </a:ext>
                  </a:extLst>
                </a:gridCol>
                <a:gridCol w="4784835">
                  <a:extLst>
                    <a:ext uri="{9D8B030D-6E8A-4147-A177-3AD203B41FA5}">
                      <a16:colId xmlns:a16="http://schemas.microsoft.com/office/drawing/2014/main" val="4208091950"/>
                    </a:ext>
                  </a:extLst>
                </a:gridCol>
              </a:tblGrid>
              <a:tr h="226654">
                <a:tc>
                  <a:txBody>
                    <a:bodyPr/>
                    <a:lstStyle/>
                    <a:p>
                      <a:r>
                        <a:rPr lang="en-US" sz="1400" i="1" dirty="0">
                          <a:solidFill>
                            <a:schemeClr val="bg1"/>
                          </a:solidFill>
                        </a:rPr>
                        <a:t>Tactic</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dirty="0">
                          <a:solidFill>
                            <a:schemeClr val="bg1"/>
                          </a:solidFill>
                        </a:rPr>
                        <a:t>Form</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dirty="0">
                          <a:solidFill>
                            <a:schemeClr val="bg1"/>
                          </a:solidFill>
                        </a:rPr>
                        <a:t>Example</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656406905"/>
                  </a:ext>
                </a:extLst>
              </a:tr>
              <a:tr h="1178602">
                <a:tc>
                  <a:txBody>
                    <a:bodyPr/>
                    <a:lstStyle/>
                    <a:p>
                      <a:r>
                        <a:rPr lang="en-US" sz="1400" b="1" i="1" u="none" strike="noStrike" kern="1200" baseline="0" dirty="0">
                          <a:solidFill>
                            <a:schemeClr val="tx1"/>
                          </a:solidFill>
                          <a:latin typeface="+mn-lt"/>
                          <a:ea typeface="+mn-ea"/>
                          <a:cs typeface="+mn-cs"/>
                        </a:rPr>
                        <a:t>Physical Tactics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Establishing time boundaries</a:t>
                      </a:r>
                    </a:p>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Marking work spaces</a:t>
                      </a:r>
                    </a:p>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Facilitating boundary transitions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b="0" i="1" u="none" strike="noStrike" kern="1200" baseline="0" dirty="0">
                          <a:solidFill>
                            <a:schemeClr val="tx1"/>
                          </a:solidFill>
                          <a:latin typeface="+mn-lt"/>
                          <a:ea typeface="+mn-ea"/>
                          <a:cs typeface="+mn-cs"/>
                        </a:rPr>
                        <a:t>I always leave work at 5 p.m. to be home in time for dinner.</a:t>
                      </a:r>
                    </a:p>
                    <a:p>
                      <a:r>
                        <a:rPr lang="en-US" sz="1400" b="0" i="1" u="none" strike="noStrike" kern="1200" baseline="0" dirty="0">
                          <a:solidFill>
                            <a:schemeClr val="tx1"/>
                          </a:solidFill>
                          <a:latin typeface="+mn-lt"/>
                          <a:ea typeface="+mn-ea"/>
                          <a:cs typeface="+mn-cs"/>
                        </a:rPr>
                        <a:t>I will always work in the second bedroom, and if the door is shut, do not come in.</a:t>
                      </a:r>
                    </a:p>
                    <a:p>
                      <a:r>
                        <a:rPr lang="en-US" sz="1400" b="0" i="1" u="none" strike="noStrike" kern="1200" baseline="0" dirty="0">
                          <a:solidFill>
                            <a:schemeClr val="tx1"/>
                          </a:solidFill>
                          <a:latin typeface="+mn-lt"/>
                          <a:ea typeface="+mn-ea"/>
                          <a:cs typeface="+mn-cs"/>
                        </a:rPr>
                        <a:t>I bought a house a five-minute bike ride away from where I work.</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62968150"/>
                  </a:ext>
                </a:extLst>
              </a:tr>
              <a:tr h="702628">
                <a:tc>
                  <a:txBody>
                    <a:bodyPr/>
                    <a:lstStyle/>
                    <a:p>
                      <a:r>
                        <a:rPr lang="en-US" sz="1400" b="1" i="1" u="none" strike="noStrike" kern="1200" baseline="0" dirty="0">
                          <a:solidFill>
                            <a:schemeClr val="tx1"/>
                          </a:solidFill>
                          <a:latin typeface="+mn-lt"/>
                          <a:ea typeface="+mn-ea"/>
                          <a:cs typeface="+mn-cs"/>
                        </a:rPr>
                        <a:t>Psychological</a:t>
                      </a:r>
                    </a:p>
                    <a:p>
                      <a:r>
                        <a:rPr lang="en-US" sz="1400" b="1" i="1" u="none" strike="noStrike" kern="1200" baseline="0" dirty="0">
                          <a:solidFill>
                            <a:schemeClr val="tx1"/>
                          </a:solidFill>
                          <a:latin typeface="+mn-lt"/>
                          <a:ea typeface="+mn-ea"/>
                          <a:cs typeface="+mn-cs"/>
                        </a:rPr>
                        <a:t>Tactics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Prioritizing and goalsetting</a:t>
                      </a:r>
                    </a:p>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Making compromises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1" u="none" strike="noStrike" kern="1200" baseline="0" dirty="0">
                          <a:solidFill>
                            <a:schemeClr val="tx1"/>
                          </a:solidFill>
                          <a:latin typeface="+mn-lt"/>
                          <a:ea typeface="+mn-ea"/>
                          <a:cs typeface="+mn-cs"/>
                        </a:rPr>
                        <a:t>When the clients are in town this week, I will spend more time building relationships with them.</a:t>
                      </a:r>
                    </a:p>
                    <a:p>
                      <a:r>
                        <a:rPr lang="en-US" sz="1400" b="0" i="1" u="none" strike="noStrike" kern="1200" baseline="0" dirty="0">
                          <a:solidFill>
                            <a:schemeClr val="tx1"/>
                          </a:solidFill>
                          <a:latin typeface="+mn-lt"/>
                          <a:ea typeface="+mn-ea"/>
                          <a:cs typeface="+mn-cs"/>
                        </a:rPr>
                        <a:t>I will make my working late all week up to the rest of my family by going to the movies with them on Friday.</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72347384"/>
                  </a:ext>
                </a:extLst>
              </a:tr>
              <a:tr h="861286">
                <a:tc>
                  <a:txBody>
                    <a:bodyPr/>
                    <a:lstStyle/>
                    <a:p>
                      <a:r>
                        <a:rPr lang="en-US" sz="1400" b="1" i="1" u="none" strike="noStrike" kern="1200" baseline="0" dirty="0">
                          <a:solidFill>
                            <a:schemeClr val="tx1"/>
                          </a:solidFill>
                          <a:latin typeface="+mn-lt"/>
                          <a:ea typeface="+mn-ea"/>
                          <a:cs typeface="+mn-cs"/>
                        </a:rPr>
                        <a:t>Behavioral</a:t>
                      </a:r>
                    </a:p>
                    <a:p>
                      <a:r>
                        <a:rPr lang="en-US" sz="1400" b="1" i="1" u="none" strike="noStrike" kern="1200" baseline="0" dirty="0">
                          <a:solidFill>
                            <a:schemeClr val="tx1"/>
                          </a:solidFill>
                          <a:latin typeface="+mn-lt"/>
                          <a:ea typeface="+mn-ea"/>
                          <a:cs typeface="+mn-cs"/>
                        </a:rPr>
                        <a:t>Tactics</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Setting expectations</a:t>
                      </a:r>
                    </a:p>
                    <a:p>
                      <a:pPr marL="285750" indent="-285750">
                        <a:buFont typeface="Arial" panose="020B0604020202020204" pitchFamily="34" charset="0"/>
                        <a:buChar char="•"/>
                      </a:pPr>
                      <a:r>
                        <a:rPr lang="en-US" sz="1400" b="0" i="0" u="none" strike="noStrike" kern="1200" baseline="0" dirty="0">
                          <a:solidFill>
                            <a:schemeClr val="tx1"/>
                          </a:solidFill>
                          <a:latin typeface="+mn-lt"/>
                          <a:ea typeface="+mn-ea"/>
                          <a:cs typeface="+mn-cs"/>
                        </a:rPr>
                        <a:t>Negotiating resources</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1" u="none" strike="noStrike" kern="1200" baseline="0" dirty="0">
                          <a:solidFill>
                            <a:schemeClr val="tx1"/>
                          </a:solidFill>
                          <a:latin typeface="+mn-lt"/>
                          <a:ea typeface="+mn-ea"/>
                          <a:cs typeface="+mn-cs"/>
                        </a:rPr>
                        <a:t>Please respect my time by not calling me on vacation unless it is an emergency.</a:t>
                      </a:r>
                    </a:p>
                    <a:p>
                      <a:r>
                        <a:rPr lang="en-US" sz="1400" b="0" i="1" u="none" strike="noStrike" kern="1200" baseline="0" dirty="0">
                          <a:solidFill>
                            <a:schemeClr val="tx1"/>
                          </a:solidFill>
                          <a:latin typeface="+mn-lt"/>
                          <a:ea typeface="+mn-ea"/>
                          <a:cs typeface="+mn-cs"/>
                        </a:rPr>
                        <a:t>I will ask my coworkers if they want to come to a family event with me this weekend, where we can discuss the new project.</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02855581"/>
                  </a:ext>
                </a:extLst>
              </a:tr>
            </a:tbl>
          </a:graphicData>
        </a:graphic>
      </p:graphicFrame>
      <p:sp>
        <p:nvSpPr>
          <p:cNvPr id="4" name="Content Placeholder 3">
            <a:extLst>
              <a:ext uri="{FF2B5EF4-FFF2-40B4-BE49-F238E27FC236}">
                <a16:creationId xmlns:a16="http://schemas.microsoft.com/office/drawing/2014/main" id="{AD98B2C3-0B60-4452-BEE7-5060C2C98D3D}"/>
              </a:ext>
            </a:extLst>
          </p:cNvPr>
          <p:cNvSpPr>
            <a:spLocks noGrp="1"/>
          </p:cNvSpPr>
          <p:nvPr>
            <p:ph sz="quarter" idx="13"/>
          </p:nvPr>
        </p:nvSpPr>
        <p:spPr>
          <a:xfrm>
            <a:off x="457200" y="5900120"/>
            <a:ext cx="8229600" cy="528794"/>
          </a:xfrm>
        </p:spPr>
        <p:txBody>
          <a:bodyPr tIns="18000" bIns="18000" anchor="ctr">
            <a:spAutoFit/>
          </a:bodyPr>
          <a:lstStyle/>
          <a:p>
            <a:pPr marL="0" indent="0">
              <a:buNone/>
            </a:pPr>
            <a:r>
              <a:rPr lang="en-US" b="0" i="0" u="none" strike="noStrike" baseline="0" dirty="0"/>
              <a:t>Based on T. D. Allen, E. Cho, and L. L. Meier, “Work-Family Boundary Dynamics,” </a:t>
            </a:r>
            <a:r>
              <a:rPr lang="en-US" b="0" i="1" u="none" strike="noStrike" baseline="0" dirty="0"/>
              <a:t>Annual Review of Organizational Psychology and Organizational Behavior </a:t>
            </a:r>
            <a:r>
              <a:rPr lang="en-US" b="0" i="0" u="none" strike="noStrike" baseline="0" dirty="0"/>
              <a:t>1 (2014): 99–121.</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322"/>
            <a:ext cx="8229600" cy="1164785"/>
          </a:xfrm>
        </p:spPr>
        <p:txBody>
          <a:bodyPr tIns="18000" bIns="18000" anchor="ctr">
            <a:spAutoFit/>
          </a:bodyPr>
          <a:lstStyle/>
          <a:p>
            <a:r>
              <a:rPr lang="en-US" sz="3600" dirty="0">
                <a:latin typeface="+mj-lt"/>
              </a:rPr>
              <a:t>Work–Life Conflict Versus Work–Life Enrichment </a:t>
            </a:r>
            <a:r>
              <a:rPr lang="en-US" sz="2800" dirty="0">
                <a:latin typeface="+mj-lt"/>
              </a:rPr>
              <a:t>(3 of 7)</a:t>
            </a:r>
            <a:endParaRPr lang="en-US" sz="4000" dirty="0">
              <a:latin typeface="+mj-lt"/>
            </a:endParaRPr>
          </a:p>
        </p:txBody>
      </p:sp>
      <p:sp>
        <p:nvSpPr>
          <p:cNvPr id="3" name="Content Placeholder 2"/>
          <p:cNvSpPr>
            <a:spLocks noGrp="1"/>
          </p:cNvSpPr>
          <p:nvPr>
            <p:ph idx="1"/>
          </p:nvPr>
        </p:nvSpPr>
        <p:spPr>
          <a:xfrm>
            <a:off x="457199" y="1543703"/>
            <a:ext cx="8245475" cy="2514605"/>
          </a:xfrm>
        </p:spPr>
        <p:txBody>
          <a:bodyPr tIns="18000" bIns="18000" anchor="ctr">
            <a:spAutoFit/>
          </a:bodyPr>
          <a:lstStyle/>
          <a:p>
            <a:pPr marL="256032" indent="-256032">
              <a:buSzPct val="100000"/>
            </a:pPr>
            <a:r>
              <a:rPr lang="en-US" sz="2400" b="1" dirty="0">
                <a:cs typeface="Arial" charset="0"/>
              </a:rPr>
              <a:t>Work-Life Spillover:</a:t>
            </a:r>
          </a:p>
          <a:p>
            <a:pPr lvl="1">
              <a:buSzPct val="100000"/>
            </a:pPr>
            <a:r>
              <a:rPr lang="en-US" sz="2400" dirty="0"/>
              <a:t>Occurs when our psychological responses to one domain are carried over into another domain and impact it in some way.</a:t>
            </a:r>
          </a:p>
          <a:p>
            <a:pPr marL="1280160" lvl="2" indent="-256032">
              <a:buSzPct val="100000"/>
            </a:pPr>
            <a:r>
              <a:rPr lang="en-US" sz="2400" dirty="0">
                <a:cs typeface="Arial" charset="0"/>
              </a:rPr>
              <a:t>Work-life conflict</a:t>
            </a:r>
          </a:p>
          <a:p>
            <a:pPr marL="1280160" lvl="2" indent="-256032">
              <a:buSzPct val="100000"/>
            </a:pPr>
            <a:r>
              <a:rPr lang="en-US" sz="2400" dirty="0">
                <a:cs typeface="Arial" charset="0"/>
              </a:rPr>
              <a:t>Work-life enrichment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0080"/>
            <a:ext cx="8245475" cy="1144347"/>
          </a:xfrm>
        </p:spPr>
        <p:txBody>
          <a:bodyPr wrap="square" tIns="18000" bIns="18000" anchor="ctr" anchorCtr="0">
            <a:spAutoFit/>
          </a:bodyPr>
          <a:lstStyle/>
          <a:p>
            <a:r>
              <a:rPr lang="en-US" sz="3600" dirty="0">
                <a:latin typeface="+mj-lt"/>
              </a:rPr>
              <a:t>Work–Life Conflict Versus Work–Life Enrichment </a:t>
            </a:r>
            <a:r>
              <a:rPr lang="en-US" sz="2800" dirty="0">
                <a:latin typeface="+mj-lt"/>
              </a:rPr>
              <a:t>(4 of 7)	</a:t>
            </a:r>
            <a:endParaRPr lang="en-US" sz="4400" dirty="0">
              <a:latin typeface="+mj-lt"/>
            </a:endParaRPr>
          </a:p>
        </p:txBody>
      </p:sp>
      <p:sp>
        <p:nvSpPr>
          <p:cNvPr id="41" name="Content Placeholder 40">
            <a:extLst>
              <a:ext uri="{FF2B5EF4-FFF2-40B4-BE49-F238E27FC236}">
                <a16:creationId xmlns:a16="http://schemas.microsoft.com/office/drawing/2014/main" id="{B7411B6C-9B74-4592-979E-C9C12B6766B7}"/>
              </a:ext>
            </a:extLst>
          </p:cNvPr>
          <p:cNvSpPr>
            <a:spLocks noGrp="1"/>
          </p:cNvSpPr>
          <p:nvPr>
            <p:ph idx="1"/>
          </p:nvPr>
        </p:nvSpPr>
        <p:spPr>
          <a:xfrm>
            <a:off x="457199" y="1375326"/>
            <a:ext cx="8245475" cy="344128"/>
          </a:xfrm>
        </p:spPr>
        <p:txBody>
          <a:bodyPr wrap="square" tIns="18000" bIns="18000" anchor="ctr" anchorCtr="0">
            <a:spAutoFit/>
          </a:bodyPr>
          <a:lstStyle/>
          <a:p>
            <a:pPr marL="0" indent="0">
              <a:buNone/>
            </a:pPr>
            <a:r>
              <a:rPr lang="en-US" sz="2000" b="1" dirty="0">
                <a:latin typeface="Arial" panose="020B0604020202020204" pitchFamily="34" charset="0"/>
                <a:cs typeface="Arial" panose="020B0604020202020204" pitchFamily="34" charset="0"/>
              </a:rPr>
              <a:t>Exhibit 18.7 </a:t>
            </a:r>
            <a:r>
              <a:rPr lang="en-US" sz="2000" dirty="0">
                <a:latin typeface="Arial" panose="020B0604020202020204" pitchFamily="34" charset="0"/>
                <a:cs typeface="Arial" panose="020B0604020202020204" pitchFamily="34" charset="0"/>
              </a:rPr>
              <a:t>Work–Life Initiatives</a:t>
            </a:r>
          </a:p>
        </p:txBody>
      </p:sp>
      <p:graphicFrame>
        <p:nvGraphicFramePr>
          <p:cNvPr id="4" name="Table 3">
            <a:extLst>
              <a:ext uri="{FF2B5EF4-FFF2-40B4-BE49-F238E27FC236}">
                <a16:creationId xmlns:a16="http://schemas.microsoft.com/office/drawing/2014/main" id="{84910245-E43C-4C39-9DE5-724B7DCD6990}"/>
              </a:ext>
            </a:extLst>
          </p:cNvPr>
          <p:cNvGraphicFramePr>
            <a:graphicFrameLocks noGrp="1"/>
          </p:cNvGraphicFramePr>
          <p:nvPr>
            <p:extLst>
              <p:ext uri="{D42A27DB-BD31-4B8C-83A1-F6EECF244321}">
                <p14:modId xmlns:p14="http://schemas.microsoft.com/office/powerpoint/2010/main" val="491223006"/>
              </p:ext>
            </p:extLst>
          </p:nvPr>
        </p:nvGraphicFramePr>
        <p:xfrm>
          <a:off x="661173" y="1833200"/>
          <a:ext cx="7836777" cy="4593696"/>
        </p:xfrm>
        <a:graphic>
          <a:graphicData uri="http://schemas.openxmlformats.org/drawingml/2006/table">
            <a:tbl>
              <a:tblPr firstRow="1" firstCol="1" bandRow="1">
                <a:tableStyleId>{3B4B98B0-60AC-42C2-AFA5-B58CD77FA1E5}</a:tableStyleId>
              </a:tblPr>
              <a:tblGrid>
                <a:gridCol w="2195805">
                  <a:extLst>
                    <a:ext uri="{9D8B030D-6E8A-4147-A177-3AD203B41FA5}">
                      <a16:colId xmlns:a16="http://schemas.microsoft.com/office/drawing/2014/main" val="2489076313"/>
                    </a:ext>
                  </a:extLst>
                </a:gridCol>
                <a:gridCol w="2416479">
                  <a:extLst>
                    <a:ext uri="{9D8B030D-6E8A-4147-A177-3AD203B41FA5}">
                      <a16:colId xmlns:a16="http://schemas.microsoft.com/office/drawing/2014/main" val="3395255469"/>
                    </a:ext>
                  </a:extLst>
                </a:gridCol>
                <a:gridCol w="3224493">
                  <a:extLst>
                    <a:ext uri="{9D8B030D-6E8A-4147-A177-3AD203B41FA5}">
                      <a16:colId xmlns:a16="http://schemas.microsoft.com/office/drawing/2014/main" val="2948811673"/>
                    </a:ext>
                  </a:extLst>
                </a:gridCol>
              </a:tblGrid>
              <a:tr h="2368370">
                <a:tc>
                  <a:txBody>
                    <a:bodyPr/>
                    <a:lstStyle/>
                    <a:p>
                      <a:r>
                        <a:rPr lang="en-US" sz="1200" b="1" dirty="0">
                          <a:solidFill>
                            <a:schemeClr val="bg1"/>
                          </a:solidFill>
                          <a:latin typeface="Arial" panose="020B0604020202020204" pitchFamily="34" charset="0"/>
                          <a:cs typeface="Arial" panose="020B0604020202020204" pitchFamily="34" charset="0"/>
                        </a:rPr>
                        <a:t>Time-based strategies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Flextime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Job sharing</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Leave for new parents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Telecommuting</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Paid time off</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b="0" dirty="0">
                          <a:latin typeface="Arial" panose="020B0604020202020204" pitchFamily="34" charset="0"/>
                          <a:cs typeface="Arial" panose="020B0604020202020204" pitchFamily="34" charset="0"/>
                        </a:rPr>
                        <a:t>Management consulting firm A. T. Kearney’s Success with Flex program allows for schedule </a:t>
                      </a:r>
                      <a:r>
                        <a:rPr lang="en-US" sz="1200" b="0" dirty="0" err="1">
                          <a:latin typeface="Arial" panose="020B0604020202020204" pitchFamily="34" charset="0"/>
                          <a:cs typeface="Arial" panose="020B0604020202020204" pitchFamily="34" charset="0"/>
                        </a:rPr>
                        <a:t>adjusments</a:t>
                      </a:r>
                      <a:r>
                        <a:rPr lang="en-US" sz="1200" b="0" dirty="0">
                          <a:latin typeface="Arial" panose="020B0604020202020204" pitchFamily="34" charset="0"/>
                          <a:cs typeface="Arial" panose="020B0604020202020204" pitchFamily="34" charset="0"/>
                        </a:rPr>
                        <a:t>, telecommuting, and “</a:t>
                      </a:r>
                      <a:r>
                        <a:rPr lang="en-US" sz="1200" b="0" dirty="0" err="1">
                          <a:latin typeface="Arial" panose="020B0604020202020204" pitchFamily="34" charset="0"/>
                          <a:cs typeface="Arial" panose="020B0604020202020204" pitchFamily="34" charset="0"/>
                        </a:rPr>
                        <a:t>hybird</a:t>
                      </a:r>
                      <a:r>
                        <a:rPr lang="en-US" sz="1200" b="0" dirty="0">
                          <a:latin typeface="Arial" panose="020B0604020202020204" pitchFamily="34" charset="0"/>
                          <a:cs typeface="Arial" panose="020B0604020202020204" pitchFamily="34" charset="0"/>
                        </a:rPr>
                        <a:t>” positions. At biopharmaceutical firm AbbVie, 98% of employees use a flextime schedule. Cisco provides job-sharing and videoconferencing facilities to minimize needs for travel away from family.</a:t>
                      </a:r>
                    </a:p>
                    <a:p>
                      <a:r>
                        <a:rPr lang="en-US" sz="1200" b="0" dirty="0">
                          <a:latin typeface="Arial" panose="020B0604020202020204" pitchFamily="34" charset="0"/>
                          <a:cs typeface="Arial" panose="020B0604020202020204" pitchFamily="34" charset="0"/>
                        </a:rPr>
                        <a:t>Deloitte offers employees 3−6 months sabbatical at 40% salary, and they have 40 paid days off per year.</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061474660"/>
                  </a:ext>
                </a:extLst>
              </a:tr>
              <a:tr h="2187301">
                <a:tc>
                  <a:txBody>
                    <a:bodyPr/>
                    <a:lstStyle/>
                    <a:p>
                      <a:r>
                        <a:rPr lang="en-US" sz="1200" b="1" dirty="0">
                          <a:solidFill>
                            <a:schemeClr val="bg1"/>
                          </a:solidFill>
                          <a:latin typeface="Arial" panose="020B0604020202020204" pitchFamily="34" charset="0"/>
                          <a:cs typeface="Arial" panose="020B0604020202020204" pitchFamily="34" charset="0"/>
                        </a:rPr>
                        <a:t>Information-based strategies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Work–life support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Relocation assistance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Elder care resources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Counseling services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dirty="0">
                          <a:latin typeface="Arial" panose="020B0604020202020204" pitchFamily="34" charset="0"/>
                          <a:cs typeface="Arial" panose="020B0604020202020204" pitchFamily="34" charset="0"/>
                        </a:rPr>
                        <a:t>Blue Cross Blue Shield of North Carolina provides networking opportunities to remote workers.</a:t>
                      </a:r>
                    </a:p>
                    <a:p>
                      <a:r>
                        <a:rPr lang="en-US" sz="1200" dirty="0">
                          <a:latin typeface="Arial" panose="020B0604020202020204" pitchFamily="34" charset="0"/>
                          <a:cs typeface="Arial" panose="020B0604020202020204" pitchFamily="34" charset="0"/>
                        </a:rPr>
                        <a:t>Hallmark offers employees monthly meetings to talk about career management for women.</a:t>
                      </a:r>
                    </a:p>
                    <a:p>
                      <a:r>
                        <a:rPr lang="en-US" sz="1200" dirty="0">
                          <a:latin typeface="Arial" panose="020B0604020202020204" pitchFamily="34" charset="0"/>
                          <a:cs typeface="Arial" panose="020B0604020202020204" pitchFamily="34" charset="0"/>
                        </a:rPr>
                        <a:t>Johnson and Johnson promotes weekends free of e-mail.</a:t>
                      </a:r>
                    </a:p>
                    <a:p>
                      <a:r>
                        <a:rPr lang="en-US" sz="1200" dirty="0">
                          <a:latin typeface="Arial" panose="020B0604020202020204" pitchFamily="34" charset="0"/>
                          <a:cs typeface="Arial" panose="020B0604020202020204" pitchFamily="34" charset="0"/>
                        </a:rPr>
                        <a:t>Hewlett-Packard offers counselors, mentors, and $5,000 annual tuition aid.</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386726734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0080"/>
            <a:ext cx="8245475" cy="1144347"/>
          </a:xfrm>
        </p:spPr>
        <p:txBody>
          <a:bodyPr wrap="square" tIns="18000" bIns="18000" anchor="ctr" anchorCtr="0">
            <a:spAutoFit/>
          </a:bodyPr>
          <a:lstStyle/>
          <a:p>
            <a:r>
              <a:rPr lang="en-US" sz="3600" dirty="0">
                <a:latin typeface="+mj-lt"/>
              </a:rPr>
              <a:t>Work–Life Conflict Versus Work–Life Enrichment </a:t>
            </a:r>
            <a:r>
              <a:rPr lang="en-US" sz="2800" dirty="0">
                <a:latin typeface="+mj-lt"/>
              </a:rPr>
              <a:t>(5 of 7)</a:t>
            </a:r>
            <a:endParaRPr lang="en-US" sz="4400" dirty="0">
              <a:latin typeface="+mj-lt"/>
            </a:endParaRPr>
          </a:p>
        </p:txBody>
      </p:sp>
      <p:graphicFrame>
        <p:nvGraphicFramePr>
          <p:cNvPr id="4" name="Table 3">
            <a:extLst>
              <a:ext uri="{FF2B5EF4-FFF2-40B4-BE49-F238E27FC236}">
                <a16:creationId xmlns:a16="http://schemas.microsoft.com/office/drawing/2014/main" id="{84910245-E43C-4C39-9DE5-724B7DCD6990}"/>
              </a:ext>
            </a:extLst>
          </p:cNvPr>
          <p:cNvGraphicFramePr>
            <a:graphicFrameLocks noGrp="1"/>
          </p:cNvGraphicFramePr>
          <p:nvPr>
            <p:extLst>
              <p:ext uri="{D42A27DB-BD31-4B8C-83A1-F6EECF244321}">
                <p14:modId xmlns:p14="http://schemas.microsoft.com/office/powerpoint/2010/main" val="3314555404"/>
              </p:ext>
            </p:extLst>
          </p:nvPr>
        </p:nvGraphicFramePr>
        <p:xfrm>
          <a:off x="661173" y="1833200"/>
          <a:ext cx="7836777" cy="3485568"/>
        </p:xfrm>
        <a:graphic>
          <a:graphicData uri="http://schemas.openxmlformats.org/drawingml/2006/table">
            <a:tbl>
              <a:tblPr firstRow="1" firstCol="1" bandRow="1">
                <a:tableStyleId>{3B4B98B0-60AC-42C2-AFA5-B58CD77FA1E5}</a:tableStyleId>
              </a:tblPr>
              <a:tblGrid>
                <a:gridCol w="2195805">
                  <a:extLst>
                    <a:ext uri="{9D8B030D-6E8A-4147-A177-3AD203B41FA5}">
                      <a16:colId xmlns:a16="http://schemas.microsoft.com/office/drawing/2014/main" val="2489076313"/>
                    </a:ext>
                  </a:extLst>
                </a:gridCol>
                <a:gridCol w="2416479">
                  <a:extLst>
                    <a:ext uri="{9D8B030D-6E8A-4147-A177-3AD203B41FA5}">
                      <a16:colId xmlns:a16="http://schemas.microsoft.com/office/drawing/2014/main" val="3395255469"/>
                    </a:ext>
                  </a:extLst>
                </a:gridCol>
                <a:gridCol w="3224493">
                  <a:extLst>
                    <a:ext uri="{9D8B030D-6E8A-4147-A177-3AD203B41FA5}">
                      <a16:colId xmlns:a16="http://schemas.microsoft.com/office/drawing/2014/main" val="2948811673"/>
                    </a:ext>
                  </a:extLst>
                </a:gridCol>
              </a:tblGrid>
              <a:tr h="2368370">
                <a:tc>
                  <a:txBody>
                    <a:bodyPr/>
                    <a:lstStyle/>
                    <a:p>
                      <a:r>
                        <a:rPr lang="en-US" sz="1200" dirty="0">
                          <a:solidFill>
                            <a:schemeClr val="bg1"/>
                          </a:solidFill>
                          <a:latin typeface="Arial" panose="020B0604020202020204" pitchFamily="34" charset="0"/>
                          <a:cs typeface="Arial" panose="020B0604020202020204" pitchFamily="34" charset="0"/>
                        </a:rPr>
                        <a:t>Money-based strategies</a:t>
                      </a:r>
                      <a:endParaRPr lang="en-US" sz="1200" b="1" dirty="0">
                        <a:solidFill>
                          <a:schemeClr val="bg1"/>
                        </a:solidFill>
                        <a:latin typeface="Arial" panose="020B0604020202020204" pitchFamily="34" charset="0"/>
                        <a:cs typeface="Arial" panose="020B0604020202020204" pitchFamily="34" charset="0"/>
                      </a:endParaRP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Insurance subsidies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Flexible benefits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Adoption assistance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Discounts for child care tuition</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Direct financial assistance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Domestic partner benefits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Scholarships, tuition reimbursement</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b="0" dirty="0">
                          <a:latin typeface="Arial" panose="020B0604020202020204" pitchFamily="34" charset="0"/>
                          <a:cs typeface="Arial" panose="020B0604020202020204" pitchFamily="34" charset="0"/>
                        </a:rPr>
                        <a:t>Accenture offers a $5,000 adoption assistance benefit.</a:t>
                      </a:r>
                    </a:p>
                    <a:p>
                      <a:r>
                        <a:rPr lang="en-US" sz="1200" b="0" dirty="0">
                          <a:latin typeface="Arial" panose="020B0604020202020204" pitchFamily="34" charset="0"/>
                          <a:cs typeface="Arial" panose="020B0604020202020204" pitchFamily="34" charset="0"/>
                        </a:rPr>
                        <a:t>Carlson offers employees scholarships of up to $20,000 to attend the University of Minnesota’s Carlson School of Management.</a:t>
                      </a:r>
                    </a:p>
                    <a:p>
                      <a:r>
                        <a:rPr lang="en-US" sz="1200" b="0" dirty="0">
                          <a:latin typeface="Arial" panose="020B0604020202020204" pitchFamily="34" charset="0"/>
                          <a:cs typeface="Arial" panose="020B0604020202020204" pitchFamily="34" charset="0"/>
                        </a:rPr>
                        <a:t>Citi employees can save up to $5,000 per year in pretax dependent care accounts, with a match of up to 30% from the company.</a:t>
                      </a:r>
                    </a:p>
                    <a:p>
                      <a:r>
                        <a:rPr lang="en-US" sz="1200" b="0" dirty="0">
                          <a:latin typeface="Arial" panose="020B0604020202020204" pitchFamily="34" charset="0"/>
                          <a:cs typeface="Arial" panose="020B0604020202020204" pitchFamily="34" charset="0"/>
                        </a:rPr>
                        <a:t>Colgate-Palmolive provides up to $10,000 per year in annual tuition aid for job-related courses.</a:t>
                      </a:r>
                    </a:p>
                    <a:p>
                      <a:r>
                        <a:rPr lang="en-US" sz="1200" b="0" dirty="0">
                          <a:latin typeface="Arial" panose="020B0604020202020204" pitchFamily="34" charset="0"/>
                          <a:cs typeface="Arial" panose="020B0604020202020204" pitchFamily="34" charset="0"/>
                        </a:rPr>
                        <a:t>Prudential employees who are caregivers can use 100 hours of dependent backup care and six hours of geriatric care management services annually.</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061474660"/>
                  </a:ext>
                </a:extLst>
              </a:tr>
            </a:tbl>
          </a:graphicData>
        </a:graphic>
      </p:graphicFrame>
    </p:spTree>
    <p:extLst>
      <p:ext uri="{BB962C8B-B14F-4D97-AF65-F5344CB8AC3E}">
        <p14:creationId xmlns:p14="http://schemas.microsoft.com/office/powerpoint/2010/main" val="3459045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0080"/>
            <a:ext cx="8245475" cy="1144347"/>
          </a:xfrm>
        </p:spPr>
        <p:txBody>
          <a:bodyPr wrap="square" tIns="18000" bIns="18000" anchor="ctr" anchorCtr="0">
            <a:spAutoFit/>
          </a:bodyPr>
          <a:lstStyle/>
          <a:p>
            <a:r>
              <a:rPr lang="en-US" sz="3600" dirty="0">
                <a:latin typeface="+mj-lt"/>
              </a:rPr>
              <a:t>Work–Life Conflict Versus Work–Life Enrichment </a:t>
            </a:r>
            <a:r>
              <a:rPr lang="en-US" sz="2800" dirty="0">
                <a:latin typeface="+mj-lt"/>
              </a:rPr>
              <a:t>(6 of 7)</a:t>
            </a:r>
            <a:endParaRPr lang="en-US" sz="4400" dirty="0">
              <a:latin typeface="+mj-lt"/>
            </a:endParaRPr>
          </a:p>
        </p:txBody>
      </p:sp>
      <p:graphicFrame>
        <p:nvGraphicFramePr>
          <p:cNvPr id="4" name="Table 3">
            <a:extLst>
              <a:ext uri="{FF2B5EF4-FFF2-40B4-BE49-F238E27FC236}">
                <a16:creationId xmlns:a16="http://schemas.microsoft.com/office/drawing/2014/main" id="{84910245-E43C-4C39-9DE5-724B7DCD6990}"/>
              </a:ext>
            </a:extLst>
          </p:cNvPr>
          <p:cNvGraphicFramePr>
            <a:graphicFrameLocks noGrp="1"/>
          </p:cNvGraphicFramePr>
          <p:nvPr>
            <p:extLst>
              <p:ext uri="{D42A27DB-BD31-4B8C-83A1-F6EECF244321}">
                <p14:modId xmlns:p14="http://schemas.microsoft.com/office/powerpoint/2010/main" val="2191985392"/>
              </p:ext>
            </p:extLst>
          </p:nvPr>
        </p:nvGraphicFramePr>
        <p:xfrm>
          <a:off x="661173" y="1833200"/>
          <a:ext cx="7836777" cy="3302688"/>
        </p:xfrm>
        <a:graphic>
          <a:graphicData uri="http://schemas.openxmlformats.org/drawingml/2006/table">
            <a:tbl>
              <a:tblPr firstRow="1" firstCol="1" bandRow="1">
                <a:tableStyleId>{3B4B98B0-60AC-42C2-AFA5-B58CD77FA1E5}</a:tableStyleId>
              </a:tblPr>
              <a:tblGrid>
                <a:gridCol w="2195805">
                  <a:extLst>
                    <a:ext uri="{9D8B030D-6E8A-4147-A177-3AD203B41FA5}">
                      <a16:colId xmlns:a16="http://schemas.microsoft.com/office/drawing/2014/main" val="2489076313"/>
                    </a:ext>
                  </a:extLst>
                </a:gridCol>
                <a:gridCol w="2416479">
                  <a:extLst>
                    <a:ext uri="{9D8B030D-6E8A-4147-A177-3AD203B41FA5}">
                      <a16:colId xmlns:a16="http://schemas.microsoft.com/office/drawing/2014/main" val="3395255469"/>
                    </a:ext>
                  </a:extLst>
                </a:gridCol>
                <a:gridCol w="3224493">
                  <a:extLst>
                    <a:ext uri="{9D8B030D-6E8A-4147-A177-3AD203B41FA5}">
                      <a16:colId xmlns:a16="http://schemas.microsoft.com/office/drawing/2014/main" val="2948811673"/>
                    </a:ext>
                  </a:extLst>
                </a:gridCol>
              </a:tblGrid>
              <a:tr h="2368370">
                <a:tc>
                  <a:txBody>
                    <a:bodyPr/>
                    <a:lstStyle/>
                    <a:p>
                      <a:r>
                        <a:rPr lang="en-US" sz="1200" dirty="0">
                          <a:solidFill>
                            <a:schemeClr val="bg1"/>
                          </a:solidFill>
                          <a:latin typeface="Arial" panose="020B0604020202020204" pitchFamily="34" charset="0"/>
                          <a:cs typeface="Arial" panose="020B0604020202020204" pitchFamily="34" charset="0"/>
                        </a:rPr>
                        <a:t>Direct services</a:t>
                      </a:r>
                      <a:endParaRPr lang="en-US" sz="1200" b="1" dirty="0">
                        <a:solidFill>
                          <a:schemeClr val="bg1"/>
                        </a:solidFill>
                        <a:latin typeface="Arial" panose="020B0604020202020204" pitchFamily="34" charset="0"/>
                        <a:cs typeface="Arial" panose="020B0604020202020204" pitchFamily="34" charset="0"/>
                      </a:endParaRP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Onsite child care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Fitness center</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Summer child care</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Onsite conveniences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Concierge services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Free or discounted company products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pPr marL="284163" lvl="1" indent="0">
                        <a:buNone/>
                      </a:pPr>
                      <a:r>
                        <a:rPr lang="en-US" sz="1200" b="0" dirty="0">
                          <a:latin typeface="Arial" panose="020B0604020202020204" pitchFamily="34" charset="0"/>
                          <a:cs typeface="Arial" panose="020B0604020202020204" pitchFamily="34" charset="0"/>
                        </a:rPr>
                        <a:t>Abbott provides a child-care center that serves 800 and discounts for 2,800 day</a:t>
                      </a:r>
                    </a:p>
                    <a:p>
                      <a:pPr marL="284163" lvl="1" indent="0">
                        <a:buNone/>
                      </a:pPr>
                      <a:r>
                        <a:rPr lang="en-US" sz="1200" b="0" dirty="0">
                          <a:latin typeface="Arial" panose="020B0604020202020204" pitchFamily="34" charset="0"/>
                          <a:cs typeface="Arial" panose="020B0604020202020204" pitchFamily="34" charset="0"/>
                        </a:rPr>
                        <a:t>care facilities.</a:t>
                      </a:r>
                    </a:p>
                    <a:p>
                      <a:pPr marL="284163" lvl="1" indent="0">
                        <a:buNone/>
                      </a:pPr>
                      <a:r>
                        <a:rPr lang="en-US" sz="1200" b="0" dirty="0">
                          <a:latin typeface="Arial" panose="020B0604020202020204" pitchFamily="34" charset="0"/>
                          <a:cs typeface="Arial" panose="020B0604020202020204" pitchFamily="34" charset="0"/>
                        </a:rPr>
                        <a:t>Companies like A O L and Verizon have onsite fitness centers and discounts at</a:t>
                      </a:r>
                    </a:p>
                    <a:p>
                      <a:pPr marL="284163" lvl="1" indent="0">
                        <a:buNone/>
                      </a:pPr>
                      <a:r>
                        <a:rPr lang="en-US" sz="1200" b="0" dirty="0">
                          <a:latin typeface="Arial" panose="020B0604020202020204" pitchFamily="34" charset="0"/>
                          <a:cs typeface="Arial" panose="020B0604020202020204" pitchFamily="34" charset="0"/>
                        </a:rPr>
                        <a:t>gyms nationwide.</a:t>
                      </a:r>
                    </a:p>
                    <a:p>
                      <a:pPr marL="284163" lvl="1" indent="0">
                        <a:buNone/>
                      </a:pPr>
                      <a:r>
                        <a:rPr lang="en-US" sz="1200" b="0" dirty="0">
                          <a:latin typeface="Arial" panose="020B0604020202020204" pitchFamily="34" charset="0"/>
                          <a:cs typeface="Arial" panose="020B0604020202020204" pitchFamily="34" charset="0"/>
                        </a:rPr>
                        <a:t>Bristol-Myers Squibb offers full-time, part-time, and backup care for kids up to age 5, and summer camps for older children.</a:t>
                      </a:r>
                    </a:p>
                    <a:p>
                      <a:pPr marL="284163" lvl="1" indent="0">
                        <a:buNone/>
                      </a:pPr>
                      <a:r>
                        <a:rPr lang="en-US" sz="1200" b="0" dirty="0">
                          <a:latin typeface="Arial" panose="020B0604020202020204" pitchFamily="34" charset="0"/>
                          <a:cs typeface="Arial" panose="020B0604020202020204" pitchFamily="34" charset="0"/>
                        </a:rPr>
                        <a:t>Turner Broadcasting offers a caregiver concierge to arrange babysitting, dog</a:t>
                      </a:r>
                    </a:p>
                    <a:p>
                      <a:pPr marL="284163" lvl="1" indent="0">
                        <a:buNone/>
                      </a:pPr>
                      <a:r>
                        <a:rPr lang="en-US" sz="1200" b="0" dirty="0">
                          <a:latin typeface="Arial" panose="020B0604020202020204" pitchFamily="34" charset="0"/>
                          <a:cs typeface="Arial" panose="020B0604020202020204" pitchFamily="34" charset="0"/>
                        </a:rPr>
                        <a:t>walking, and elder companions.</a:t>
                      </a:r>
                    </a:p>
                    <a:p>
                      <a:pPr marL="284163" lvl="1" indent="0">
                        <a:buNone/>
                      </a:pPr>
                      <a:r>
                        <a:rPr lang="en-US" sz="1200" b="0" dirty="0">
                          <a:latin typeface="Arial" panose="020B0604020202020204" pitchFamily="34" charset="0"/>
                          <a:cs typeface="Arial" panose="020B0604020202020204" pitchFamily="34" charset="0"/>
                        </a:rPr>
                        <a:t>R E I employees can participate in a program that offers large discounts on</a:t>
                      </a:r>
                    </a:p>
                    <a:p>
                      <a:pPr marL="284163" lvl="1" indent="0">
                        <a:buNone/>
                      </a:pPr>
                      <a:r>
                        <a:rPr lang="en-US" sz="1200" b="0" dirty="0">
                          <a:latin typeface="Arial" panose="020B0604020202020204" pitchFamily="34" charset="0"/>
                          <a:cs typeface="Arial" panose="020B0604020202020204" pitchFamily="34" charset="0"/>
                        </a:rPr>
                        <a:t>company products.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061474660"/>
                  </a:ext>
                </a:extLst>
              </a:tr>
            </a:tbl>
          </a:graphicData>
        </a:graphic>
      </p:graphicFrame>
    </p:spTree>
    <p:extLst>
      <p:ext uri="{BB962C8B-B14F-4D97-AF65-F5344CB8AC3E}">
        <p14:creationId xmlns:p14="http://schemas.microsoft.com/office/powerpoint/2010/main" val="74869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382"/>
            <a:ext cx="8229600" cy="590349"/>
          </a:xfrm>
        </p:spPr>
        <p:txBody>
          <a:bodyPr tIns="18000" bIns="18000" anchor="ctr">
            <a:spAutoFit/>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39928" y="1037898"/>
            <a:ext cx="8291540" cy="4724400"/>
          </a:xfrm>
        </p:spPr>
        <p:txBody>
          <a:bodyPr tIns="18000" bIns="18000" anchor="ctr">
            <a:spAutoFit/>
          </a:bodyPr>
          <a:lstStyle/>
          <a:p>
            <a:pPr marL="685800" lvl="0" indent="-685800">
              <a:spcBef>
                <a:spcPts val="1000"/>
              </a:spcBef>
              <a:buClr>
                <a:schemeClr val="bg2"/>
              </a:buClr>
              <a:buSzPct val="100000"/>
              <a:buNone/>
            </a:pPr>
            <a:r>
              <a:rPr lang="en-US" sz="2400" b="1" dirty="0">
                <a:solidFill>
                  <a:srgbClr val="007FA3"/>
                </a:solidFill>
              </a:rPr>
              <a:t>18.1</a:t>
            </a:r>
            <a:r>
              <a:rPr lang="en-US" sz="2400" dirty="0"/>
              <a:t> Describe how the stress process unfolds in the workplace.</a:t>
            </a:r>
          </a:p>
          <a:p>
            <a:pPr marL="685800" lvl="0" indent="-685800">
              <a:spcBef>
                <a:spcPts val="1000"/>
              </a:spcBef>
              <a:buClr>
                <a:schemeClr val="bg2"/>
              </a:buClr>
              <a:buSzPct val="100000"/>
              <a:buNone/>
            </a:pPr>
            <a:r>
              <a:rPr lang="en-US" sz="2400" b="1" dirty="0">
                <a:solidFill>
                  <a:srgbClr val="007FA3"/>
                </a:solidFill>
              </a:rPr>
              <a:t>18.2 </a:t>
            </a:r>
            <a:r>
              <a:rPr lang="en-US" sz="2400" dirty="0"/>
              <a:t>Discuss how sleep, illness, and injury affect physical health at work.</a:t>
            </a:r>
          </a:p>
          <a:p>
            <a:pPr marL="685800" lvl="0" indent="-685800">
              <a:spcBef>
                <a:spcPts val="1000"/>
              </a:spcBef>
              <a:buClr>
                <a:schemeClr val="bg2"/>
              </a:buClr>
              <a:buSzPct val="100000"/>
              <a:buNone/>
            </a:pPr>
            <a:r>
              <a:rPr lang="en-US" sz="2400" b="1" dirty="0">
                <a:solidFill>
                  <a:srgbClr val="007FA3"/>
                </a:solidFill>
              </a:rPr>
              <a:t>18.3 </a:t>
            </a:r>
            <a:r>
              <a:rPr lang="en-US" sz="2400" dirty="0"/>
              <a:t>Recognize how maladaptive mental health conditions can manifest as a consequence of stressors at work.</a:t>
            </a:r>
          </a:p>
          <a:p>
            <a:pPr marL="685800" lvl="0" indent="-685800">
              <a:spcBef>
                <a:spcPts val="1000"/>
              </a:spcBef>
              <a:buClr>
                <a:schemeClr val="bg2"/>
              </a:buClr>
              <a:buSzPct val="100000"/>
              <a:buNone/>
            </a:pPr>
            <a:r>
              <a:rPr lang="en-US" sz="2400" b="1" dirty="0">
                <a:solidFill>
                  <a:srgbClr val="007FA3"/>
                </a:solidFill>
              </a:rPr>
              <a:t>18.4 </a:t>
            </a:r>
            <a:r>
              <a:rPr lang="en-US" sz="2400" dirty="0"/>
              <a:t>Compare the four major stress and health theories.</a:t>
            </a:r>
          </a:p>
          <a:p>
            <a:pPr marL="685800" lvl="0" indent="-685800">
              <a:spcBef>
                <a:spcPts val="1000"/>
              </a:spcBef>
              <a:buClr>
                <a:schemeClr val="bg2"/>
              </a:buClr>
              <a:buSzPct val="100000"/>
              <a:buNone/>
            </a:pPr>
            <a:r>
              <a:rPr lang="en-US" sz="2400" b="1" dirty="0">
                <a:solidFill>
                  <a:srgbClr val="007FA3"/>
                </a:solidFill>
              </a:rPr>
              <a:t>18.5 </a:t>
            </a:r>
            <a:r>
              <a:rPr lang="en-US" sz="2400" dirty="0"/>
              <a:t>Differentiate between work–life conflict and work–life enrichment.</a:t>
            </a:r>
          </a:p>
          <a:p>
            <a:pPr marL="685800" lvl="0" indent="-685800">
              <a:spcBef>
                <a:spcPts val="1000"/>
              </a:spcBef>
              <a:buClr>
                <a:schemeClr val="bg2"/>
              </a:buClr>
              <a:buSzPct val="100000"/>
              <a:buNone/>
            </a:pPr>
            <a:r>
              <a:rPr lang="en-US" sz="2400" b="1" dirty="0">
                <a:solidFill>
                  <a:srgbClr val="007FA3"/>
                </a:solidFill>
              </a:rPr>
              <a:t>18.6 </a:t>
            </a:r>
            <a:r>
              <a:rPr lang="en-US" sz="2400" dirty="0"/>
              <a:t>Describe individual and organizational approaches to managing stress at work.</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2865"/>
            <a:ext cx="8245475" cy="1144726"/>
          </a:xfrm>
        </p:spPr>
        <p:txBody>
          <a:bodyPr tIns="18000" bIns="18000" anchor="ctr">
            <a:spAutoFit/>
          </a:bodyPr>
          <a:lstStyle/>
          <a:p>
            <a:r>
              <a:rPr lang="en-US" sz="3600" dirty="0">
                <a:latin typeface="+mj-lt"/>
              </a:rPr>
              <a:t>Work–Life Conflict Versus Work–Life Enrichment </a:t>
            </a:r>
            <a:r>
              <a:rPr lang="en-US" sz="2800" dirty="0">
                <a:latin typeface="+mj-lt"/>
              </a:rPr>
              <a:t>(7 of 7)</a:t>
            </a:r>
            <a:endParaRPr lang="en-US" sz="4400" dirty="0">
              <a:latin typeface="+mj-lt"/>
            </a:endParaRPr>
          </a:p>
        </p:txBody>
      </p:sp>
      <p:graphicFrame>
        <p:nvGraphicFramePr>
          <p:cNvPr id="3" name="Table 2">
            <a:extLst>
              <a:ext uri="{FF2B5EF4-FFF2-40B4-BE49-F238E27FC236}">
                <a16:creationId xmlns:a16="http://schemas.microsoft.com/office/drawing/2014/main" id="{38C664F2-8C7F-4995-BFF8-8F988197775E}"/>
              </a:ext>
            </a:extLst>
          </p:cNvPr>
          <p:cNvGraphicFramePr>
            <a:graphicFrameLocks noGrp="1"/>
          </p:cNvGraphicFramePr>
          <p:nvPr>
            <p:extLst>
              <p:ext uri="{D42A27DB-BD31-4B8C-83A1-F6EECF244321}">
                <p14:modId xmlns:p14="http://schemas.microsoft.com/office/powerpoint/2010/main" val="1222597473"/>
              </p:ext>
            </p:extLst>
          </p:nvPr>
        </p:nvGraphicFramePr>
        <p:xfrm>
          <a:off x="660045" y="1825668"/>
          <a:ext cx="7836777" cy="2571168"/>
        </p:xfrm>
        <a:graphic>
          <a:graphicData uri="http://schemas.openxmlformats.org/drawingml/2006/table">
            <a:tbl>
              <a:tblPr firstRow="1" firstCol="1" bandRow="1">
                <a:tableStyleId>{3B4B98B0-60AC-42C2-AFA5-B58CD77FA1E5}</a:tableStyleId>
              </a:tblPr>
              <a:tblGrid>
                <a:gridCol w="2195805">
                  <a:extLst>
                    <a:ext uri="{9D8B030D-6E8A-4147-A177-3AD203B41FA5}">
                      <a16:colId xmlns:a16="http://schemas.microsoft.com/office/drawing/2014/main" val="3794321020"/>
                    </a:ext>
                  </a:extLst>
                </a:gridCol>
                <a:gridCol w="2416479">
                  <a:extLst>
                    <a:ext uri="{9D8B030D-6E8A-4147-A177-3AD203B41FA5}">
                      <a16:colId xmlns:a16="http://schemas.microsoft.com/office/drawing/2014/main" val="1753985464"/>
                    </a:ext>
                  </a:extLst>
                </a:gridCol>
                <a:gridCol w="3224493">
                  <a:extLst>
                    <a:ext uri="{9D8B030D-6E8A-4147-A177-3AD203B41FA5}">
                      <a16:colId xmlns:a16="http://schemas.microsoft.com/office/drawing/2014/main" val="1054322133"/>
                    </a:ext>
                  </a:extLst>
                </a:gridCol>
              </a:tblGrid>
              <a:tr h="2368370">
                <a:tc>
                  <a:txBody>
                    <a:bodyPr/>
                    <a:lstStyle/>
                    <a:p>
                      <a:r>
                        <a:rPr lang="en-US" sz="1200" dirty="0">
                          <a:solidFill>
                            <a:schemeClr val="bg1"/>
                          </a:solidFill>
                          <a:latin typeface="Arial" panose="020B0604020202020204" pitchFamily="34" charset="0"/>
                          <a:cs typeface="Arial" panose="020B0604020202020204" pitchFamily="34" charset="0"/>
                        </a:rPr>
                        <a:t>Culture-change strategies</a:t>
                      </a:r>
                      <a:endParaRPr lang="en-US" sz="1200" b="1" dirty="0">
                        <a:solidFill>
                          <a:schemeClr val="bg1"/>
                        </a:solidFill>
                        <a:latin typeface="Arial" panose="020B0604020202020204" pitchFamily="34" charset="0"/>
                        <a:cs typeface="Arial" panose="020B0604020202020204" pitchFamily="34" charset="0"/>
                      </a:endParaRP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Establishing work–life balanced culture; training managers to help employees deal with work–life conflicts</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Tie manager pay to employee satisfaction</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Focus on employees’ actual performance, not face time</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b="0" dirty="0">
                          <a:latin typeface="Arial" panose="020B0604020202020204" pitchFamily="34" charset="0"/>
                          <a:cs typeface="Arial" panose="020B0604020202020204" pitchFamily="34" charset="0"/>
                        </a:rPr>
                        <a:t>At American Express, employee networks have been established to address issues directly.</a:t>
                      </a:r>
                    </a:p>
                    <a:p>
                      <a:r>
                        <a:rPr lang="en-US" sz="1200" b="0" dirty="0">
                          <a:latin typeface="Arial" panose="020B0604020202020204" pitchFamily="34" charset="0"/>
                          <a:cs typeface="Arial" panose="020B0604020202020204" pitchFamily="34" charset="0"/>
                        </a:rPr>
                        <a:t>At business communication company Slack, employees are encouraged to “work hard and go home.”</a:t>
                      </a:r>
                    </a:p>
                    <a:p>
                      <a:r>
                        <a:rPr lang="en-US" sz="1200" b="0" dirty="0">
                          <a:latin typeface="Arial" panose="020B0604020202020204" pitchFamily="34" charset="0"/>
                          <a:cs typeface="Arial" panose="020B0604020202020204" pitchFamily="34" charset="0"/>
                        </a:rPr>
                        <a:t>“W. L. Gore &amp; Associates company slogan reads, “We do not manage people, we expect people to manage themselves.” Pearson developed a Flexible Work Options Accountability Guide that trains managers in the use of flextime for their employees.</a:t>
                      </a:r>
                    </a:p>
                  </a:txBody>
                  <a:tcPr marL="128450" marR="128450" marT="188304" marB="1883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3897091484"/>
                  </a:ext>
                </a:extLst>
              </a:tr>
            </a:tbl>
          </a:graphicData>
        </a:graphic>
      </p:graphicFrame>
      <p:sp>
        <p:nvSpPr>
          <p:cNvPr id="5" name="Content Placeholder 4">
            <a:extLst>
              <a:ext uri="{FF2B5EF4-FFF2-40B4-BE49-F238E27FC236}">
                <a16:creationId xmlns:a16="http://schemas.microsoft.com/office/drawing/2014/main" id="{A54C0378-69D5-455F-9B65-ED298F20266F}"/>
              </a:ext>
            </a:extLst>
          </p:cNvPr>
          <p:cNvSpPr>
            <a:spLocks noGrp="1"/>
          </p:cNvSpPr>
          <p:nvPr>
            <p:ph sz="quarter" idx="13"/>
          </p:nvPr>
        </p:nvSpPr>
        <p:spPr>
          <a:xfrm>
            <a:off x="457200" y="5130611"/>
            <a:ext cx="5945139" cy="282573"/>
          </a:xfrm>
        </p:spPr>
        <p:txBody>
          <a:bodyPr tIns="18000" bIns="18000" anchor="ctr">
            <a:spAutoFit/>
          </a:bodyPr>
          <a:lstStyle/>
          <a:p>
            <a:pPr marL="0" indent="0" algn="l">
              <a:buNone/>
            </a:pPr>
            <a:r>
              <a:rPr lang="en-US" b="0" i="1" u="none" strike="noStrike" baseline="0" dirty="0">
                <a:latin typeface="Arial" panose="020B0604020202020204" pitchFamily="34" charset="0"/>
                <a:cs typeface="Arial" panose="020B0604020202020204" pitchFamily="34" charset="0"/>
              </a:rPr>
              <a:t>Sources: </a:t>
            </a:r>
            <a:r>
              <a:rPr lang="en-US" b="0" i="0" u="none" strike="noStrike" baseline="0" dirty="0">
                <a:latin typeface="Arial" panose="020B0604020202020204" pitchFamily="34" charset="0"/>
                <a:cs typeface="Arial" panose="020B0604020202020204" pitchFamily="34" charset="0"/>
              </a:rPr>
              <a:t>Based on “2014 100 Best Companies,” </a:t>
            </a:r>
            <a:r>
              <a:rPr lang="en-US" b="0" i="1" u="none" strike="noStrike" baseline="0" dirty="0">
                <a:latin typeface="Arial" panose="020B0604020202020204" pitchFamily="34" charset="0"/>
                <a:cs typeface="Arial" panose="020B0604020202020204" pitchFamily="34" charset="0"/>
              </a:rPr>
              <a:t>Working Mother</a:t>
            </a:r>
            <a:r>
              <a:rPr lang="en-US" b="0" i="0" u="none" strike="noStrike" baseline="0" dirty="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AB7A1537-E2F1-400B-A638-724378C7B657}"/>
              </a:ext>
            </a:extLst>
          </p:cNvPr>
          <p:cNvSpPr>
            <a:spLocks noGrp="1"/>
          </p:cNvSpPr>
          <p:nvPr>
            <p:ph sz="quarter" idx="14"/>
          </p:nvPr>
        </p:nvSpPr>
        <p:spPr>
          <a:xfrm>
            <a:off x="457200" y="5520812"/>
            <a:ext cx="7543800" cy="282573"/>
          </a:xfrm>
        </p:spPr>
        <p:txBody>
          <a:bodyPr tIns="18000" bIns="18000" anchor="ctr">
            <a:spAutoFit/>
          </a:bodyPr>
          <a:lstStyle/>
          <a:p>
            <a:pPr marL="0" indent="0">
              <a:buNone/>
            </a:pPr>
            <a:r>
              <a:rPr lang="en-US" b="0" i="0" u="none" strike="noStrike" baseline="0" dirty="0">
                <a:latin typeface="Arial" panose="020B0604020202020204" pitchFamily="34" charset="0"/>
                <a:cs typeface="Arial" panose="020B0604020202020204" pitchFamily="34" charset="0"/>
                <a:hlinkClick r:id="rId3" tooltip="http://www.workingmother.com/best-company-list/156592, accessed July 21, 2015;"/>
              </a:rPr>
              <a:t>http://www.workingmother.com/best-company-list/156592, accessed July 21, 2015;</a:t>
            </a:r>
            <a:endParaRPr lang="en-US"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4DADB018-F477-445B-8C00-B93060DD9D57}"/>
              </a:ext>
            </a:extLst>
          </p:cNvPr>
          <p:cNvSpPr>
            <a:spLocks noGrp="1"/>
          </p:cNvSpPr>
          <p:nvPr>
            <p:ph sz="quarter" idx="16"/>
          </p:nvPr>
        </p:nvSpPr>
        <p:spPr>
          <a:xfrm>
            <a:off x="478702" y="5888116"/>
            <a:ext cx="4398098" cy="282573"/>
          </a:xfrm>
        </p:spPr>
        <p:txBody>
          <a:bodyPr wrap="square" tIns="18000" bIns="18000" anchor="ctr">
            <a:spAutoFit/>
          </a:bodyPr>
          <a:lstStyle/>
          <a:p>
            <a:pPr marL="0" indent="0">
              <a:buNone/>
            </a:pPr>
            <a:r>
              <a:rPr lang="en-US" b="0" i="0" u="none" strike="noStrike" baseline="0" dirty="0">
                <a:latin typeface="Arial" panose="020B0604020202020204" pitchFamily="34" charset="0"/>
                <a:cs typeface="Arial" panose="020B0604020202020204" pitchFamily="34" charset="0"/>
              </a:rPr>
              <a:t>“100 Best Companies to Work For,” </a:t>
            </a:r>
            <a:r>
              <a:rPr lang="en-US" b="0" i="1" u="none" strike="noStrike" baseline="0" dirty="0">
                <a:latin typeface="Arial" panose="020B0604020202020204" pitchFamily="34" charset="0"/>
                <a:cs typeface="Arial" panose="020B0604020202020204" pitchFamily="34" charset="0"/>
              </a:rPr>
              <a:t>CNNMoney</a:t>
            </a:r>
            <a:r>
              <a:rPr lang="en-US" b="0" i="0" u="none" strike="noStrike"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id="{76C420B2-A816-4232-B968-6EEB06317AFC}"/>
              </a:ext>
            </a:extLst>
          </p:cNvPr>
          <p:cNvSpPr>
            <a:spLocks noGrp="1"/>
          </p:cNvSpPr>
          <p:nvPr>
            <p:ph sz="quarter" idx="17"/>
          </p:nvPr>
        </p:nvSpPr>
        <p:spPr>
          <a:xfrm>
            <a:off x="5029200" y="5871906"/>
            <a:ext cx="2438400" cy="282573"/>
          </a:xfrm>
        </p:spPr>
        <p:txBody>
          <a:bodyPr tIns="18000" bIns="18000" anchor="ctr">
            <a:spAutoFit/>
          </a:bodyPr>
          <a:lstStyle/>
          <a:p>
            <a:pPr marL="0" indent="0">
              <a:buNone/>
            </a:pPr>
            <a:r>
              <a:rPr lang="en-US" b="0" i="0" u="none" strike="noStrike" baseline="0" dirty="0">
                <a:latin typeface="Arial" panose="020B0604020202020204" pitchFamily="34" charset="0"/>
                <a:cs typeface="Arial" panose="020B0604020202020204" pitchFamily="34" charset="0"/>
                <a:hlinkClick r:id="rId4" tooltip="http://www.money.cnn.com"/>
              </a:rPr>
              <a:t>http://www.money.cnn.com</a:t>
            </a:r>
            <a:endParaRPr lang="en-US" dirty="0">
              <a:latin typeface="Arial" panose="020B0604020202020204" pitchFamily="34" charset="0"/>
              <a:cs typeface="Arial" panose="020B0604020202020204" pitchFamily="34" charset="0"/>
            </a:endParaRPr>
          </a:p>
        </p:txBody>
      </p:sp>
      <p:sp>
        <p:nvSpPr>
          <p:cNvPr id="13" name="Content Placeholder 12">
            <a:extLst>
              <a:ext uri="{FF2B5EF4-FFF2-40B4-BE49-F238E27FC236}">
                <a16:creationId xmlns:a16="http://schemas.microsoft.com/office/drawing/2014/main" id="{D776E458-7AEC-4FC6-9085-65C4C1F375EE}"/>
              </a:ext>
            </a:extLst>
          </p:cNvPr>
          <p:cNvSpPr>
            <a:spLocks noGrp="1"/>
          </p:cNvSpPr>
          <p:nvPr>
            <p:ph sz="quarter" idx="18"/>
          </p:nvPr>
        </p:nvSpPr>
        <p:spPr>
          <a:xfrm>
            <a:off x="454251" y="6141481"/>
            <a:ext cx="2288950" cy="282573"/>
          </a:xfrm>
        </p:spPr>
        <p:txBody>
          <a:bodyPr wrap="square" tIns="18000" bIns="18000" anchor="ctr">
            <a:spAutoFit/>
          </a:bodyPr>
          <a:lstStyle/>
          <a:p>
            <a:pPr marL="0" indent="0">
              <a:buNone/>
            </a:pPr>
            <a:r>
              <a:rPr lang="en-US" b="0" i="0" u="none" strike="noStrike" baseline="0" dirty="0">
                <a:latin typeface="Arial" panose="020B0604020202020204" pitchFamily="34" charset="0"/>
                <a:cs typeface="Arial" panose="020B0604020202020204" pitchFamily="34" charset="0"/>
              </a:rPr>
              <a:t>accessed June 18, 2013.</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952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4" y="141200"/>
            <a:ext cx="8229600" cy="590349"/>
          </a:xfrm>
        </p:spPr>
        <p:txBody>
          <a:bodyPr tIns="18000" bIns="18000" anchor="ctr">
            <a:spAutoFit/>
          </a:bodyPr>
          <a:lstStyle/>
          <a:p>
            <a:r>
              <a:rPr lang="en-US" sz="3600" dirty="0">
                <a:latin typeface="+mj-lt"/>
              </a:rPr>
              <a:t>Managing Stress at Work </a:t>
            </a:r>
            <a:r>
              <a:rPr lang="en-US" sz="2800" dirty="0">
                <a:latin typeface="+mj-lt"/>
              </a:rPr>
              <a:t>(1 of 2)</a:t>
            </a:r>
            <a:endParaRPr lang="en-US" sz="4000" dirty="0">
              <a:latin typeface="+mj-lt"/>
            </a:endParaRPr>
          </a:p>
        </p:txBody>
      </p:sp>
      <p:sp>
        <p:nvSpPr>
          <p:cNvPr id="3" name="Content Placeholder 2"/>
          <p:cNvSpPr>
            <a:spLocks noGrp="1"/>
          </p:cNvSpPr>
          <p:nvPr>
            <p:ph idx="1"/>
          </p:nvPr>
        </p:nvSpPr>
        <p:spPr>
          <a:xfrm>
            <a:off x="457200" y="1006366"/>
            <a:ext cx="8245475" cy="4332517"/>
          </a:xfrm>
        </p:spPr>
        <p:txBody>
          <a:bodyPr tIns="18000" bIns="18000" anchor="ctr">
            <a:spAutoFit/>
          </a:bodyPr>
          <a:lstStyle/>
          <a:p>
            <a:pPr marL="256032" indent="-256032">
              <a:buSzPct val="100000"/>
            </a:pPr>
            <a:r>
              <a:rPr lang="en-US" sz="2400" dirty="0">
                <a:latin typeface="Arial" panose="020B0604020202020204" pitchFamily="34" charset="0"/>
                <a:cs typeface="Arial" panose="020B0604020202020204" pitchFamily="34" charset="0"/>
              </a:rPr>
              <a:t>Individual Approaches</a:t>
            </a:r>
          </a:p>
          <a:p>
            <a:pPr marL="707073" lvl="1" indent="-256032">
              <a:buSzPct val="100000"/>
            </a:pPr>
            <a:r>
              <a:rPr lang="en-US" sz="2400" dirty="0">
                <a:latin typeface="Arial" panose="020B0604020202020204" pitchFamily="34" charset="0"/>
                <a:cs typeface="Arial" panose="020B0604020202020204" pitchFamily="34" charset="0"/>
              </a:rPr>
              <a:t>Developing time management skills</a:t>
            </a:r>
          </a:p>
          <a:p>
            <a:pPr marL="707073" lvl="1" indent="-256032">
              <a:buSzPct val="100000"/>
            </a:pPr>
            <a:r>
              <a:rPr lang="en-US" sz="2400" dirty="0">
                <a:latin typeface="Arial" panose="020B0604020202020204" pitchFamily="34" charset="0"/>
                <a:cs typeface="Arial" panose="020B0604020202020204" pitchFamily="34" charset="0"/>
              </a:rPr>
              <a:t>Focusing on mental wellness and physical fitness</a:t>
            </a:r>
          </a:p>
          <a:p>
            <a:pPr marL="707073" lvl="1" indent="-256032">
              <a:buSzPct val="100000"/>
            </a:pPr>
            <a:r>
              <a:rPr lang="en-US" sz="2400" dirty="0">
                <a:latin typeface="Arial" panose="020B0604020202020204" pitchFamily="34" charset="0"/>
                <a:cs typeface="Arial" panose="020B0604020202020204" pitchFamily="34" charset="0"/>
              </a:rPr>
              <a:t>Building resilience</a:t>
            </a:r>
          </a:p>
          <a:p>
            <a:pPr marL="1280160" lvl="2" indent="-256032">
              <a:buSzPct val="100000"/>
            </a:pPr>
            <a:r>
              <a:rPr lang="en-US" sz="2400" b="1" dirty="0">
                <a:latin typeface="Arial" panose="020B0604020202020204" pitchFamily="34" charset="0"/>
                <a:cs typeface="Arial" panose="020B0604020202020204" pitchFamily="34" charset="0"/>
              </a:rPr>
              <a:t>Resilience: </a:t>
            </a:r>
            <a:r>
              <a:rPr lang="en-US" sz="2400" dirty="0">
                <a:latin typeface="Arial" panose="020B0604020202020204" pitchFamily="34" charset="0"/>
                <a:cs typeface="Arial" panose="020B0604020202020204" pitchFamily="34" charset="0"/>
              </a:rPr>
              <a:t>resistance to the adverse effects of stress and strain.</a:t>
            </a:r>
            <a:endParaRPr lang="en-US" sz="2400" b="1" dirty="0">
              <a:latin typeface="Arial" panose="020B0604020202020204" pitchFamily="34" charset="0"/>
              <a:cs typeface="Arial" panose="020B0604020202020204" pitchFamily="34" charset="0"/>
            </a:endParaRPr>
          </a:p>
          <a:p>
            <a:pPr marL="707073" lvl="1" indent="-256032">
              <a:buSzPct val="100000"/>
            </a:pPr>
            <a:r>
              <a:rPr lang="en-US" sz="2400" dirty="0">
                <a:latin typeface="Arial" panose="020B0604020202020204" pitchFamily="34" charset="0"/>
                <a:cs typeface="Arial" panose="020B0604020202020204" pitchFamily="34" charset="0"/>
              </a:rPr>
              <a:t>Practicing relaxation and mindfulness</a:t>
            </a:r>
          </a:p>
          <a:p>
            <a:pPr marL="1280160" lvl="2" indent="-256032">
              <a:buSzPct val="100000"/>
            </a:pPr>
            <a:r>
              <a:rPr lang="en-US" sz="2400" b="1" dirty="0">
                <a:latin typeface="Arial" panose="020B0604020202020204" pitchFamily="34" charset="0"/>
                <a:cs typeface="Arial" panose="020B0604020202020204" pitchFamily="34" charset="0"/>
              </a:rPr>
              <a:t>Mindfulness: </a:t>
            </a:r>
            <a:r>
              <a:rPr lang="en-US" sz="2400" dirty="0">
                <a:latin typeface="Arial" panose="020B0604020202020204" pitchFamily="34" charset="0"/>
                <a:cs typeface="Arial" panose="020B0604020202020204" pitchFamily="34" charset="0"/>
              </a:rPr>
              <a:t>reception, attention, and awareness of the present moment, events, and experiences.</a:t>
            </a:r>
            <a:endParaRPr lang="en-US" sz="2400" b="1" dirty="0">
              <a:latin typeface="Arial" panose="020B0604020202020204" pitchFamily="34" charset="0"/>
              <a:cs typeface="Arial" panose="020B0604020202020204" pitchFamily="34" charset="0"/>
            </a:endParaRPr>
          </a:p>
          <a:p>
            <a:pPr marL="707073" lvl="1" indent="-256032">
              <a:buSzPct val="100000"/>
            </a:pPr>
            <a:r>
              <a:rPr lang="en-US" sz="2400" dirty="0">
                <a:latin typeface="Arial" panose="020B0604020202020204" pitchFamily="34" charset="0"/>
                <a:cs typeface="Arial" panose="020B0604020202020204" pitchFamily="34" charset="0"/>
              </a:rPr>
              <a:t>Seeking social support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4" y="140562"/>
            <a:ext cx="8229600" cy="590349"/>
          </a:xfrm>
        </p:spPr>
        <p:txBody>
          <a:bodyPr tIns="18000" bIns="18000" anchor="ctr">
            <a:spAutoFit/>
          </a:bodyPr>
          <a:lstStyle/>
          <a:p>
            <a:r>
              <a:rPr lang="en-US" sz="3600" dirty="0">
                <a:latin typeface="+mj-lt"/>
              </a:rPr>
              <a:t>Managing Stress at Work </a:t>
            </a:r>
            <a:r>
              <a:rPr lang="en-US" sz="2800" dirty="0">
                <a:latin typeface="+mj-lt"/>
              </a:rPr>
              <a:t>(2 of 2)</a:t>
            </a:r>
            <a:endParaRPr lang="en-US" sz="4000" dirty="0">
              <a:latin typeface="+mj-lt"/>
            </a:endParaRPr>
          </a:p>
        </p:txBody>
      </p:sp>
      <p:sp>
        <p:nvSpPr>
          <p:cNvPr id="3" name="Content Placeholder 2"/>
          <p:cNvSpPr>
            <a:spLocks noGrp="1"/>
          </p:cNvSpPr>
          <p:nvPr>
            <p:ph idx="1"/>
          </p:nvPr>
        </p:nvSpPr>
        <p:spPr>
          <a:xfrm>
            <a:off x="457200" y="1022132"/>
            <a:ext cx="8229600" cy="3411510"/>
          </a:xfrm>
        </p:spPr>
        <p:txBody>
          <a:bodyPr tIns="18000" bIns="18000" anchor="ctr">
            <a:spAutoFit/>
          </a:bodyPr>
          <a:lstStyle/>
          <a:p>
            <a:pPr marL="256032" indent="-256032">
              <a:buSzPct val="100000"/>
            </a:pPr>
            <a:r>
              <a:rPr lang="en-US" sz="2400" dirty="0">
                <a:latin typeface="Arial" panose="020B0604020202020204" pitchFamily="34" charset="0"/>
                <a:cs typeface="Arial" panose="020B0604020202020204" pitchFamily="34" charset="0"/>
              </a:rPr>
              <a:t>Organizational Approaches</a:t>
            </a:r>
          </a:p>
          <a:p>
            <a:pPr marL="707073" lvl="1" indent="-256032">
              <a:buSzPct val="100000"/>
            </a:pPr>
            <a:r>
              <a:rPr lang="en-US" sz="2400" dirty="0">
                <a:latin typeface="Arial" panose="020B0604020202020204" pitchFamily="34" charset="0"/>
                <a:cs typeface="Arial" panose="020B0604020202020204" pitchFamily="34" charset="0"/>
              </a:rPr>
              <a:t>(Re)designing jobs</a:t>
            </a:r>
          </a:p>
          <a:p>
            <a:pPr marL="707073" lvl="1" indent="-256032">
              <a:buSzPct val="100000"/>
            </a:pPr>
            <a:r>
              <a:rPr lang="en-US" sz="2400" dirty="0">
                <a:latin typeface="Arial" panose="020B0604020202020204" pitchFamily="34" charset="0"/>
                <a:cs typeface="Arial" panose="020B0604020202020204" pitchFamily="34" charset="0"/>
              </a:rPr>
              <a:t>Enabling a remote work option</a:t>
            </a:r>
          </a:p>
          <a:p>
            <a:pPr marL="707073" lvl="1" indent="-256032">
              <a:buSzPct val="100000"/>
            </a:pPr>
            <a:r>
              <a:rPr lang="en-US" sz="2400" dirty="0">
                <a:latin typeface="Arial" panose="020B0604020202020204" pitchFamily="34" charset="0"/>
                <a:cs typeface="Arial" panose="020B0604020202020204" pitchFamily="34" charset="0"/>
              </a:rPr>
              <a:t>Offering recovery experiences</a:t>
            </a:r>
          </a:p>
          <a:p>
            <a:pPr marL="707073" lvl="1" indent="-256032">
              <a:buSzPct val="100000"/>
            </a:pPr>
            <a:r>
              <a:rPr lang="en-US" sz="2400" dirty="0">
                <a:latin typeface="Arial" panose="020B0604020202020204" pitchFamily="34" charset="0"/>
                <a:cs typeface="Arial" panose="020B0604020202020204" pitchFamily="34" charset="0"/>
              </a:rPr>
              <a:t>Wellness programs</a:t>
            </a:r>
          </a:p>
          <a:p>
            <a:pPr marL="1280160" lvl="2" indent="-256032">
              <a:buSzPct val="100000"/>
            </a:pPr>
            <a:r>
              <a:rPr lang="en-US" sz="2400" b="1" dirty="0">
                <a:latin typeface="Arial" panose="020B0604020202020204" pitchFamily="34" charset="0"/>
                <a:cs typeface="Arial" panose="020B0604020202020204" pitchFamily="34" charset="0"/>
              </a:rPr>
              <a:t>Wellness program: </a:t>
            </a:r>
            <a:r>
              <a:rPr lang="en-US" sz="2400" dirty="0">
                <a:latin typeface="Arial" panose="020B0604020202020204" pitchFamily="34" charset="0"/>
                <a:cs typeface="Arial" panose="020B0604020202020204" pitchFamily="34" charset="0"/>
              </a:rPr>
              <a:t>organizationally supported programs that focus on the employees’ total physical and mental condition.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5"/>
            <a:ext cx="8229600" cy="590349"/>
          </a:xfrm>
        </p:spPr>
        <p:txBody>
          <a:bodyPr tIns="18000" bIns="18000" anchor="ctr">
            <a:spAutoFit/>
          </a:bodyPr>
          <a:lstStyle/>
          <a:p>
            <a:r>
              <a:rPr lang="en-US" sz="3600" dirty="0">
                <a:latin typeface="+mj-lt"/>
              </a:rPr>
              <a:t>Implications for Managers </a:t>
            </a:r>
            <a:r>
              <a:rPr lang="en-US" sz="2800" dirty="0">
                <a:latin typeface="+mj-lt"/>
              </a:rPr>
              <a:t>(1 of 4)</a:t>
            </a:r>
            <a:endParaRPr lang="en-US" sz="4000" dirty="0">
              <a:latin typeface="+mj-lt"/>
            </a:endParaRPr>
          </a:p>
        </p:txBody>
      </p:sp>
      <p:sp>
        <p:nvSpPr>
          <p:cNvPr id="3" name="Content Placeholder 2"/>
          <p:cNvSpPr>
            <a:spLocks noGrp="1"/>
          </p:cNvSpPr>
          <p:nvPr>
            <p:ph idx="1"/>
          </p:nvPr>
        </p:nvSpPr>
        <p:spPr>
          <a:xfrm>
            <a:off x="457200" y="977464"/>
            <a:ext cx="8229600" cy="3859837"/>
          </a:xfrm>
        </p:spPr>
        <p:txBody>
          <a:bodyPr tIns="18000" bIns="18000" anchor="ctr">
            <a:spAutoFit/>
          </a:bodyPr>
          <a:lstStyle/>
          <a:p>
            <a:pPr marL="256032" indent="-256032">
              <a:buSzPct val="100000"/>
            </a:pPr>
            <a:r>
              <a:rPr lang="en-US" sz="2400" dirty="0"/>
              <a:t>Both stress and health have substantial legal, financial, and effectiveness implications—managers would do well to have a stress and health management strategy. </a:t>
            </a:r>
          </a:p>
          <a:p>
            <a:pPr marL="256032" indent="-256032">
              <a:buSzPct val="100000"/>
            </a:pPr>
            <a:r>
              <a:rPr lang="en-US" sz="2400" dirty="0"/>
              <a:t>Resist the temptation to consider stress as uniformly a challenging, productive, “good” feeling. </a:t>
            </a:r>
          </a:p>
          <a:p>
            <a:pPr marL="256032" indent="-256032">
              <a:buSzPct val="100000"/>
            </a:pPr>
            <a:r>
              <a:rPr lang="en-US" sz="2400" dirty="0"/>
              <a:t>Encourage employees to proactively and constructively manage their health by getting enough good quality sleep and staying home and resting when they have contagious illnesses (or if their performance could be affected).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537"/>
            <a:ext cx="8229600" cy="590349"/>
          </a:xfrm>
        </p:spPr>
        <p:txBody>
          <a:bodyPr tIns="18000" bIns="18000" anchor="ctr">
            <a:spAutoFit/>
          </a:bodyPr>
          <a:lstStyle/>
          <a:p>
            <a:r>
              <a:rPr lang="en-US" sz="3600" dirty="0">
                <a:latin typeface="+mj-lt"/>
              </a:rPr>
              <a:t>Implications for Managers </a:t>
            </a:r>
            <a:r>
              <a:rPr lang="en-US" sz="2800" dirty="0">
                <a:latin typeface="+mj-lt"/>
              </a:rPr>
              <a:t>(2 of 4)</a:t>
            </a:r>
            <a:endParaRPr lang="en-US" sz="4000" dirty="0">
              <a:latin typeface="+mj-lt"/>
            </a:endParaRPr>
          </a:p>
        </p:txBody>
      </p:sp>
      <p:sp>
        <p:nvSpPr>
          <p:cNvPr id="3" name="Content Placeholder 2"/>
          <p:cNvSpPr>
            <a:spLocks noGrp="1"/>
          </p:cNvSpPr>
          <p:nvPr>
            <p:ph idx="1"/>
          </p:nvPr>
        </p:nvSpPr>
        <p:spPr>
          <a:xfrm>
            <a:off x="457199" y="1006366"/>
            <a:ext cx="8229599" cy="4525963"/>
          </a:xfrm>
        </p:spPr>
        <p:txBody>
          <a:bodyPr tIns="18000" bIns="18000" anchor="ctr">
            <a:spAutoFit/>
          </a:bodyPr>
          <a:lstStyle/>
          <a:p>
            <a:pPr>
              <a:buSzPct val="100000"/>
            </a:pPr>
            <a:r>
              <a:rPr lang="en-US" sz="2400" dirty="0"/>
              <a:t>Although job insecurity cannot be avoided, recognize its effect on employees as a stressor. Drastic cost-cutting measures like downsizing can reduce morale through its effect on job insecurity. </a:t>
            </a:r>
          </a:p>
          <a:p>
            <a:pPr>
              <a:buSzPct val="100000"/>
            </a:pPr>
            <a:r>
              <a:rPr lang="en-US" sz="2400" dirty="0"/>
              <a:t>To reduce burnout and other psychological distress, discourage workaholism and encourage employees to focus on their health and safety as major priorities.</a:t>
            </a:r>
          </a:p>
          <a:p>
            <a:pPr>
              <a:buSzPct val="100000"/>
            </a:pPr>
            <a:r>
              <a:rPr lang="en-US" sz="2400" dirty="0"/>
              <a:t>When addressing health issues in your organization, consider the effects that demands and resources have on the experience of strain and engagement, along with the factors that can help (e.g., control, support).</a:t>
            </a:r>
            <a:endParaRPr lang="en-US" sz="2400" dirty="0">
              <a:cs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349"/>
            <a:ext cx="8229600" cy="590349"/>
          </a:xfrm>
        </p:spPr>
        <p:txBody>
          <a:bodyPr tIns="18000" bIns="18000" anchor="ctr">
            <a:spAutoFit/>
          </a:bodyPr>
          <a:lstStyle/>
          <a:p>
            <a:r>
              <a:rPr lang="en-US" sz="3600" dirty="0">
                <a:latin typeface="+mj-lt"/>
              </a:rPr>
              <a:t>Implications for Managers </a:t>
            </a:r>
            <a:r>
              <a:rPr lang="en-US" sz="2800" dirty="0">
                <a:latin typeface="+mj-lt"/>
              </a:rPr>
              <a:t>(3 of 4)</a:t>
            </a:r>
            <a:endParaRPr lang="en-US" sz="4000" dirty="0">
              <a:latin typeface="+mj-lt"/>
            </a:endParaRPr>
          </a:p>
        </p:txBody>
      </p:sp>
      <p:sp>
        <p:nvSpPr>
          <p:cNvPr id="3" name="Content Placeholder 2"/>
          <p:cNvSpPr>
            <a:spLocks noGrp="1"/>
          </p:cNvSpPr>
          <p:nvPr>
            <p:ph idx="1"/>
          </p:nvPr>
        </p:nvSpPr>
        <p:spPr>
          <a:xfrm>
            <a:off x="457200" y="1048003"/>
            <a:ext cx="8229600" cy="2621675"/>
          </a:xfrm>
        </p:spPr>
        <p:txBody>
          <a:bodyPr tIns="18000" bIns="18000" anchor="ctr">
            <a:spAutoFit/>
          </a:bodyPr>
          <a:lstStyle/>
          <a:p>
            <a:pPr>
              <a:buSzPct val="100000"/>
            </a:pPr>
            <a:r>
              <a:rPr lang="en-US" sz="2400" dirty="0"/>
              <a:t>Although no one knows how work–life balance will be treated in the future, it is clear that boundaries, segmentation, integration, spillover, and crossover have major implications in the workplace. The best thing managers can do would be to provide flexibility, enrichment (when desired), and boundary management support to employees as much as they can.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898"/>
            <a:ext cx="8229600" cy="590349"/>
          </a:xfrm>
        </p:spPr>
        <p:txBody>
          <a:bodyPr tIns="18000" bIns="18000" anchor="ctr">
            <a:spAutoFit/>
          </a:bodyPr>
          <a:lstStyle/>
          <a:p>
            <a:r>
              <a:rPr lang="en-US" sz="3600" dirty="0">
                <a:latin typeface="+mj-lt"/>
              </a:rPr>
              <a:t>Implications for Managers </a:t>
            </a:r>
            <a:r>
              <a:rPr lang="en-US" sz="2800" dirty="0">
                <a:latin typeface="+mj-lt"/>
              </a:rPr>
              <a:t>(4 of 4)</a:t>
            </a:r>
            <a:endParaRPr lang="en-US" sz="4000" dirty="0">
              <a:latin typeface="+mj-lt"/>
            </a:endParaRPr>
          </a:p>
        </p:txBody>
      </p:sp>
      <p:sp>
        <p:nvSpPr>
          <p:cNvPr id="3" name="Content Placeholder 2"/>
          <p:cNvSpPr>
            <a:spLocks noGrp="1"/>
          </p:cNvSpPr>
          <p:nvPr>
            <p:ph idx="1"/>
          </p:nvPr>
        </p:nvSpPr>
        <p:spPr>
          <a:xfrm>
            <a:off x="457200" y="1035268"/>
            <a:ext cx="8229600" cy="2642869"/>
          </a:xfrm>
        </p:spPr>
        <p:txBody>
          <a:bodyPr tIns="18000" bIns="18000" anchor="ctr">
            <a:spAutoFit/>
          </a:bodyPr>
          <a:lstStyle/>
          <a:p>
            <a:pPr>
              <a:buSzPct val="100000"/>
            </a:pPr>
            <a:r>
              <a:rPr lang="en-US" sz="2400" dirty="0"/>
              <a:t>Although there are several stress management approaches at organizational levels (e.g., job redesign and recovery provision), leaders and managers can play a role at all levels by establishing support systems, programs, and training that encourages employees to manage their stress levels through individual-level approaches. </a:t>
            </a:r>
          </a:p>
        </p:txBody>
      </p:sp>
    </p:spTree>
    <p:extLst>
      <p:ext uri="{BB962C8B-B14F-4D97-AF65-F5344CB8AC3E}">
        <p14:creationId xmlns:p14="http://schemas.microsoft.com/office/powerpoint/2010/main" val="315297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178"/>
            <a:ext cx="8229600" cy="590349"/>
          </a:xfrm>
        </p:spPr>
        <p:txBody>
          <a:bodyPr tIns="18000" bIns="18000" anchor="ctr">
            <a:spAutoFit/>
          </a:bodyPr>
          <a:lstStyle/>
          <a:p>
            <a:r>
              <a:rPr lang="en-US" sz="3600" dirty="0">
                <a:latin typeface="+mj-lt"/>
              </a:rPr>
              <a:t>Discussion Questions</a:t>
            </a:r>
            <a:endParaRPr lang="en-US" b="0" dirty="0">
              <a:latin typeface="+mj-lt"/>
            </a:endParaRPr>
          </a:p>
        </p:txBody>
      </p:sp>
      <p:sp>
        <p:nvSpPr>
          <p:cNvPr id="3" name="Content Placeholder 2"/>
          <p:cNvSpPr>
            <a:spLocks noGrp="1"/>
          </p:cNvSpPr>
          <p:nvPr>
            <p:ph idx="1"/>
          </p:nvPr>
        </p:nvSpPr>
        <p:spPr>
          <a:xfrm>
            <a:off x="457200" y="1007735"/>
            <a:ext cx="8229600" cy="4525963"/>
          </a:xfrm>
        </p:spPr>
        <p:txBody>
          <a:bodyPr tIns="18000" bIns="18000" anchor="ctr">
            <a:spAutoFit/>
          </a:bodyPr>
          <a:lstStyle/>
          <a:p>
            <a:pPr marL="457200" indent="-457200">
              <a:buSzPct val="100000"/>
              <a:buFont typeface="+mj-lt"/>
              <a:buAutoNum type="arabicPeriod"/>
            </a:pPr>
            <a:r>
              <a:rPr lang="en-US" sz="2400" dirty="0">
                <a:cs typeface="Arial" charset="0"/>
              </a:rPr>
              <a:t>As a student, the classroom is your workplace. How do you manage stress at work? How has your university (organization) supported you in managing stress over the past two years?</a:t>
            </a:r>
          </a:p>
          <a:p>
            <a:pPr marL="457200" indent="-457200">
              <a:buSzPct val="100000"/>
              <a:buFont typeface="+mj-lt"/>
              <a:buAutoNum type="arabicPeriod"/>
            </a:pPr>
            <a:r>
              <a:rPr lang="en-US" sz="2400" dirty="0">
                <a:cs typeface="Arial" charset="0"/>
              </a:rPr>
              <a:t>Think about work–life balance. What is important to you? How will your views influence your choice of employer? How important is it that your employer provide flexibility, enrichment, and boundary management support? Explain.</a:t>
            </a:r>
          </a:p>
          <a:p>
            <a:pPr marL="457200" indent="-457200">
              <a:buSzPct val="100000"/>
              <a:buFont typeface="+mj-lt"/>
              <a:buAutoNum type="arabicPeriod"/>
            </a:pPr>
            <a:r>
              <a:rPr lang="en-US" sz="2400" dirty="0">
                <a:cs typeface="Arial" charset="0"/>
              </a:rPr>
              <a:t>Do you experience work–life spillover? What steps do you take to proactively manage your health?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73711"/>
            <a:ext cx="8229600" cy="553998"/>
          </a:xfrm>
        </p:spPr>
        <p:txBody>
          <a:bodyPr wrap="square" anchor="ctr">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sz="quarter" idx="14"/>
          </p:nvPr>
        </p:nvPicPr>
        <p:blipFill>
          <a:blip r:embed="rId3">
            <a:extLst>
              <a:ext uri="{96DAC541-7B7A-43D3-8B79-37D633B846F1}">
                <asvg:svgBlip xmlns:asvg="http://schemas.microsoft.com/office/drawing/2016/SVG/main" r:embed="rId4"/>
              </a:ext>
            </a:extLst>
          </a:blip>
          <a:stretch>
            <a:fillRect/>
          </a:stretch>
        </p:blipFill>
        <p:spPr>
          <a:xfrm>
            <a:off x="443652" y="2756242"/>
            <a:ext cx="1385148" cy="1385148"/>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sz="quarter" idx="13"/>
          </p:nvPr>
        </p:nvSpPr>
        <p:spPr>
          <a:xfrm>
            <a:off x="1981200" y="1556326"/>
            <a:ext cx="6705600" cy="3853874"/>
          </a:xfrm>
          <a:ln w="28575">
            <a:solidFill>
              <a:schemeClr val="tx1"/>
            </a:solidFill>
          </a:ln>
        </p:spPr>
        <p:txBody>
          <a:bodyPr lIns="274320" tIns="274320" rIns="274320" bIns="274320">
            <a:spAutoFit/>
          </a:bodyPr>
          <a:lstStyle/>
          <a:p>
            <a:pPr marL="0" indent="0">
              <a:buNone/>
            </a:pPr>
            <a:r>
              <a:rPr lang="en-US" sz="18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72960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(1 of 5)</a:t>
            </a:r>
            <a:endParaRPr lang="en-IN" sz="2000" dirty="0">
              <a:latin typeface="+mj-lt"/>
            </a:endParaRPr>
          </a:p>
        </p:txBody>
      </p:sp>
      <p:sp>
        <p:nvSpPr>
          <p:cNvPr id="3" name="Content Placeholder 2">
            <a:extLst>
              <a:ext uri="{FF2B5EF4-FFF2-40B4-BE49-F238E27FC236}">
                <a16:creationId xmlns:a16="http://schemas.microsoft.com/office/drawing/2014/main" id="{CC3A9921-5913-4384-A886-6EB9C9A55D43}"/>
              </a:ext>
            </a:extLst>
          </p:cNvPr>
          <p:cNvSpPr>
            <a:spLocks noGrp="1"/>
          </p:cNvSpPr>
          <p:nvPr>
            <p:ph idx="1"/>
          </p:nvPr>
        </p:nvSpPr>
        <p:spPr>
          <a:xfrm>
            <a:off x="457200" y="1555593"/>
            <a:ext cx="8229600" cy="775015"/>
          </a:xfrm>
        </p:spPr>
        <p:txBody>
          <a:bodyPr tIns="18000" bIns="18000" anchor="ctr">
            <a:spAutoFit/>
          </a:bodyPr>
          <a:lstStyle/>
          <a:p>
            <a:pPr marL="0" indent="0">
              <a:buNone/>
            </a:pPr>
            <a:r>
              <a:rPr lang="en-US" sz="2400" b="1" dirty="0"/>
              <a:t>Exhibit 18.1</a:t>
            </a:r>
            <a:r>
              <a:rPr lang="en-US" sz="2400" dirty="0"/>
              <a:t> Work Is One of the Top Sources of Stress for Young Adults (ages 18–23)</a:t>
            </a:r>
          </a:p>
        </p:txBody>
      </p:sp>
      <p:sp>
        <p:nvSpPr>
          <p:cNvPr id="4" name="Content Placeholder 3">
            <a:extLst>
              <a:ext uri="{FF2B5EF4-FFF2-40B4-BE49-F238E27FC236}">
                <a16:creationId xmlns:a16="http://schemas.microsoft.com/office/drawing/2014/main" id="{D29D9201-C91B-4594-985D-5BFA8578CACB}"/>
              </a:ext>
            </a:extLst>
          </p:cNvPr>
          <p:cNvSpPr>
            <a:spLocks noGrp="1"/>
          </p:cNvSpPr>
          <p:nvPr>
            <p:ph sz="quarter" idx="13"/>
          </p:nvPr>
        </p:nvSpPr>
        <p:spPr>
          <a:xfrm>
            <a:off x="457200" y="2502259"/>
            <a:ext cx="8229600" cy="405683"/>
          </a:xfrm>
        </p:spPr>
        <p:txBody>
          <a:bodyPr tIns="18000" bIns="18000" anchor="ctr">
            <a:spAutoFit/>
          </a:bodyPr>
          <a:lstStyle/>
          <a:p>
            <a:pPr marL="0" indent="0">
              <a:buNone/>
            </a:pPr>
            <a:r>
              <a:rPr lang="en-US" sz="2400" b="0" i="0" u="none" strike="noStrike" baseline="0" dirty="0"/>
              <a:t>What area of your life causes you the most stress?</a:t>
            </a:r>
            <a:endParaRPr lang="en-US" sz="2000" dirty="0"/>
          </a:p>
        </p:txBody>
      </p:sp>
      <p:graphicFrame>
        <p:nvGraphicFramePr>
          <p:cNvPr id="9" name="Table 9">
            <a:extLst>
              <a:ext uri="{FF2B5EF4-FFF2-40B4-BE49-F238E27FC236}">
                <a16:creationId xmlns:a16="http://schemas.microsoft.com/office/drawing/2014/main" id="{480B1543-203E-43E2-B335-0E15AC4CF895}"/>
              </a:ext>
            </a:extLst>
          </p:cNvPr>
          <p:cNvGraphicFramePr>
            <a:graphicFrameLocks noGrp="1"/>
          </p:cNvGraphicFramePr>
          <p:nvPr>
            <p:extLst>
              <p:ext uri="{D42A27DB-BD31-4B8C-83A1-F6EECF244321}">
                <p14:modId xmlns:p14="http://schemas.microsoft.com/office/powerpoint/2010/main" val="364891654"/>
              </p:ext>
            </p:extLst>
          </p:nvPr>
        </p:nvGraphicFramePr>
        <p:xfrm>
          <a:off x="1524000" y="3048000"/>
          <a:ext cx="6096000" cy="222504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1484318056"/>
                    </a:ext>
                  </a:extLst>
                </a:gridCol>
                <a:gridCol w="3048000">
                  <a:extLst>
                    <a:ext uri="{9D8B030D-6E8A-4147-A177-3AD203B41FA5}">
                      <a16:colId xmlns:a16="http://schemas.microsoft.com/office/drawing/2014/main" val="2883117530"/>
                    </a:ext>
                  </a:extLst>
                </a:gridCol>
              </a:tblGrid>
              <a:tr h="370840">
                <a:tc>
                  <a:txBody>
                    <a:bodyPr/>
                    <a:lstStyle/>
                    <a:p>
                      <a:r>
                        <a:rPr lang="en-US" sz="1800" b="1" i="0" u="none" strike="noStrike" kern="1200" baseline="0" dirty="0">
                          <a:solidFill>
                            <a:schemeClr val="bg1"/>
                          </a:solidFill>
                          <a:latin typeface="+mn-lt"/>
                          <a:ea typeface="+mn-ea"/>
                          <a:cs typeface="+mn-cs"/>
                        </a:rPr>
                        <a:t>Area</a:t>
                      </a:r>
                      <a:endParaRPr lang="en-US"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800" b="1" i="0" u="none" strike="noStrike" kern="1200" baseline="0" dirty="0">
                          <a:solidFill>
                            <a:schemeClr val="bg1"/>
                          </a:solidFill>
                          <a:latin typeface="+mn-lt"/>
                          <a:ea typeface="+mn-ea"/>
                          <a:cs typeface="+mn-cs"/>
                        </a:rPr>
                        <a:t>Causes Most Stress</a:t>
                      </a:r>
                      <a:endParaRPr lang="en-US"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198273982"/>
                  </a:ext>
                </a:extLst>
              </a:tr>
              <a:tr h="370840">
                <a:tc>
                  <a:txBody>
                    <a:bodyPr/>
                    <a:lstStyle/>
                    <a:p>
                      <a:r>
                        <a:rPr lang="en-US" sz="1800" b="0" i="0" u="none" strike="noStrike" kern="1200" baseline="0" dirty="0">
                          <a:solidFill>
                            <a:schemeClr val="tx1"/>
                          </a:solidFill>
                          <a:latin typeface="+mn-lt"/>
                          <a:ea typeface="+mn-ea"/>
                          <a:cs typeface="+mn-cs"/>
                        </a:rPr>
                        <a:t>Money</a:t>
                      </a:r>
                      <a:endParaRPr lang="en-US"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dirty="0"/>
                        <a:t>78%</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03637339"/>
                  </a:ext>
                </a:extLst>
              </a:tr>
              <a:tr h="370840">
                <a:tc>
                  <a:txBody>
                    <a:bodyPr/>
                    <a:lstStyle/>
                    <a:p>
                      <a:r>
                        <a:rPr lang="en-US" sz="1800" b="0" i="0" u="none" strike="noStrike" kern="1200" baseline="0" dirty="0">
                          <a:solidFill>
                            <a:schemeClr val="tx1"/>
                          </a:solidFill>
                          <a:latin typeface="+mn-lt"/>
                          <a:ea typeface="+mn-ea"/>
                          <a:cs typeface="+mn-cs"/>
                        </a:rPr>
                        <a:t>Work</a:t>
                      </a:r>
                      <a:endParaRPr lang="en-US"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dirty="0"/>
                        <a:t>64%</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42773594"/>
                  </a:ext>
                </a:extLst>
              </a:tr>
              <a:tr h="370840">
                <a:tc>
                  <a:txBody>
                    <a:bodyPr/>
                    <a:lstStyle/>
                    <a:p>
                      <a:r>
                        <a:rPr lang="en-US" sz="1800" b="0" i="0" u="none" strike="noStrike" kern="1200" baseline="0" dirty="0">
                          <a:solidFill>
                            <a:schemeClr val="tx1"/>
                          </a:solidFill>
                          <a:latin typeface="+mn-lt"/>
                          <a:ea typeface="+mn-ea"/>
                          <a:cs typeface="+mn-cs"/>
                        </a:rPr>
                        <a:t>Housing costs</a:t>
                      </a:r>
                      <a:endParaRPr lang="en-US"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dirty="0"/>
                        <a:t>52%</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886108442"/>
                  </a:ext>
                </a:extLst>
              </a:tr>
              <a:tr h="370840">
                <a:tc>
                  <a:txBody>
                    <a:bodyPr/>
                    <a:lstStyle/>
                    <a:p>
                      <a:r>
                        <a:rPr lang="en-US" sz="1800" b="0" i="0" u="none" strike="noStrike" kern="1200" baseline="0" dirty="0">
                          <a:solidFill>
                            <a:schemeClr val="tx1"/>
                          </a:solidFill>
                          <a:latin typeface="+mn-lt"/>
                          <a:ea typeface="+mn-ea"/>
                          <a:cs typeface="+mn-cs"/>
                        </a:rPr>
                        <a:t>Job stability</a:t>
                      </a:r>
                      <a:endParaRPr lang="en-US"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dirty="0"/>
                        <a:t>51%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861387687"/>
                  </a:ext>
                </a:extLst>
              </a:tr>
              <a:tr h="370840">
                <a:tc>
                  <a:txBody>
                    <a:bodyPr/>
                    <a:lstStyle/>
                    <a:p>
                      <a:r>
                        <a:rPr lang="en-US" sz="1800" b="0" i="0" u="none" strike="noStrike" kern="1200" baseline="0" dirty="0">
                          <a:solidFill>
                            <a:schemeClr val="tx1"/>
                          </a:solidFill>
                          <a:latin typeface="+mn-lt"/>
                          <a:ea typeface="+mn-ea"/>
                          <a:cs typeface="+mn-cs"/>
                        </a:rPr>
                        <a:t>The economy</a:t>
                      </a:r>
                      <a:endParaRPr lang="en-US"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dirty="0"/>
                        <a:t>44%</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86389791"/>
                  </a:ext>
                </a:extLst>
              </a:tr>
            </a:tbl>
          </a:graphicData>
        </a:graphic>
      </p:graphicFrame>
      <p:sp>
        <p:nvSpPr>
          <p:cNvPr id="6" name="Content Placeholder 5">
            <a:extLst>
              <a:ext uri="{FF2B5EF4-FFF2-40B4-BE49-F238E27FC236}">
                <a16:creationId xmlns:a16="http://schemas.microsoft.com/office/drawing/2014/main" id="{F19476B0-3ED1-4954-B97B-CBDE03AC661A}"/>
              </a:ext>
            </a:extLst>
          </p:cNvPr>
          <p:cNvSpPr>
            <a:spLocks noGrp="1"/>
          </p:cNvSpPr>
          <p:nvPr>
            <p:ph sz="quarter" idx="15"/>
          </p:nvPr>
        </p:nvSpPr>
        <p:spPr>
          <a:xfrm>
            <a:off x="457200" y="5420956"/>
            <a:ext cx="8229600" cy="528794"/>
          </a:xfrm>
        </p:spPr>
        <p:txBody>
          <a:bodyPr tIns="18000" bIns="18000" anchor="ctr">
            <a:spAutoFit/>
          </a:bodyPr>
          <a:lstStyle/>
          <a:p>
            <a:pPr marL="0" indent="0" algn="l">
              <a:buNone/>
            </a:pPr>
            <a:r>
              <a:rPr lang="en-US" b="0" i="1" u="none" strike="noStrike" baseline="0" dirty="0"/>
              <a:t>Source: </a:t>
            </a:r>
            <a:r>
              <a:rPr lang="en-US" b="0" i="0" u="none" strike="noStrike" baseline="0" dirty="0"/>
              <a:t>Based on American Psychological Association, </a:t>
            </a:r>
            <a:r>
              <a:rPr lang="en-US" b="0" i="1" u="none" strike="noStrike" baseline="0" dirty="0"/>
              <a:t>Stress in American 2019 </a:t>
            </a:r>
            <a:r>
              <a:rPr lang="en-US" b="0" i="0" u="none" strike="noStrike" baseline="0" dirty="0"/>
              <a:t>(Washington, </a:t>
            </a:r>
            <a:r>
              <a:rPr lang="en-US" b="0" i="0" u="none" strike="noStrike" spc="-200" dirty="0"/>
              <a:t>D </a:t>
            </a:r>
            <a:r>
              <a:rPr lang="en-US" b="0" i="0" u="none" strike="noStrike" baseline="0" dirty="0"/>
              <a:t>C: </a:t>
            </a:r>
            <a:r>
              <a:rPr lang="en-US" b="0" i="0" u="none" strike="noStrike" spc="-200" dirty="0"/>
              <a:t>A P </a:t>
            </a:r>
            <a:r>
              <a:rPr lang="en-US" b="0" i="0" u="none" strike="noStrike" baseline="0" dirty="0"/>
              <a:t>A, November 2019):</a:t>
            </a:r>
            <a:endParaRPr lang="en-US" dirty="0"/>
          </a:p>
        </p:txBody>
      </p:sp>
      <p:sp>
        <p:nvSpPr>
          <p:cNvPr id="8" name="Content Placeholder 7">
            <a:extLst>
              <a:ext uri="{FF2B5EF4-FFF2-40B4-BE49-F238E27FC236}">
                <a16:creationId xmlns:a16="http://schemas.microsoft.com/office/drawing/2014/main" id="{CE4D859E-18BB-46A8-BF1E-B1414357A65C}"/>
              </a:ext>
            </a:extLst>
          </p:cNvPr>
          <p:cNvSpPr>
            <a:spLocks noGrp="1"/>
          </p:cNvSpPr>
          <p:nvPr>
            <p:ph sz="quarter" idx="16"/>
          </p:nvPr>
        </p:nvSpPr>
        <p:spPr>
          <a:xfrm>
            <a:off x="457200" y="6077060"/>
            <a:ext cx="8229600" cy="282573"/>
          </a:xfrm>
        </p:spPr>
        <p:txBody>
          <a:bodyPr tIns="18000" bIns="18000" anchor="ctr">
            <a:spAutoFit/>
          </a:bodyPr>
          <a:lstStyle/>
          <a:p>
            <a:pPr marL="0" indent="0">
              <a:buNone/>
            </a:pPr>
            <a:r>
              <a:rPr lang="en-US" b="0" i="0" u="none" strike="noStrike" baseline="0" dirty="0">
                <a:hlinkClick r:id="rId3" tooltip="https://www.apa.org/news/press/releases/stress/2019/stress-america-2019.pdf"/>
              </a:rPr>
              <a:t>https://www.apa.org/news/press/releases/stress/2019/stress-america-2019.pdf</a:t>
            </a:r>
            <a:endParaRPr lang="en-US" dirty="0"/>
          </a:p>
        </p:txBody>
      </p:sp>
    </p:spTree>
    <p:extLst>
      <p:ext uri="{BB962C8B-B14F-4D97-AF65-F5344CB8AC3E}">
        <p14:creationId xmlns:p14="http://schemas.microsoft.com/office/powerpoint/2010/main" val="102227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(2 of 5)</a:t>
            </a:r>
            <a:endParaRPr lang="en-IN" sz="2800" dirty="0">
              <a:latin typeface="+mj-lt"/>
            </a:endParaRPr>
          </a:p>
        </p:txBody>
      </p:sp>
      <p:sp>
        <p:nvSpPr>
          <p:cNvPr id="3" name="Content Placeholder 2">
            <a:extLst>
              <a:ext uri="{FF2B5EF4-FFF2-40B4-BE49-F238E27FC236}">
                <a16:creationId xmlns:a16="http://schemas.microsoft.com/office/drawing/2014/main" id="{64E9492B-AB03-4DF0-8FF6-EA22679A858B}"/>
              </a:ext>
            </a:extLst>
          </p:cNvPr>
          <p:cNvSpPr>
            <a:spLocks noGrp="1"/>
          </p:cNvSpPr>
          <p:nvPr>
            <p:ph idx="1"/>
          </p:nvPr>
        </p:nvSpPr>
        <p:spPr>
          <a:xfrm>
            <a:off x="457200" y="1583273"/>
            <a:ext cx="8229600" cy="405683"/>
          </a:xfrm>
        </p:spPr>
        <p:txBody>
          <a:bodyPr tIns="18000" bIns="18000" anchor="ctr">
            <a:spAutoFit/>
          </a:bodyPr>
          <a:lstStyle/>
          <a:p>
            <a:pPr marL="0" indent="0">
              <a:buNone/>
            </a:pPr>
            <a:r>
              <a:rPr lang="en-US" sz="2400" b="1" spc="-300" dirty="0"/>
              <a:t>O </a:t>
            </a:r>
            <a:r>
              <a:rPr lang="en-US" sz="2400" b="1" dirty="0"/>
              <a:t>B POLL </a:t>
            </a:r>
            <a:r>
              <a:rPr lang="en-US" sz="2400" dirty="0"/>
              <a:t>Paralyzed or Invigorated by Stress?</a:t>
            </a:r>
          </a:p>
        </p:txBody>
      </p:sp>
      <p:pic>
        <p:nvPicPr>
          <p:cNvPr id="9" name="Picture Placeholder 8" descr="A pie chart shows 57 percent feel paralyzed by stress and 43 percent of employees feel invigorated by stress.">
            <a:extLst>
              <a:ext uri="{FF2B5EF4-FFF2-40B4-BE49-F238E27FC236}">
                <a16:creationId xmlns:a16="http://schemas.microsoft.com/office/drawing/2014/main" id="{90FD4884-4ED1-43B2-938A-431EFDF42CE8}"/>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010004" y="2286000"/>
            <a:ext cx="5133137" cy="2648140"/>
          </a:xfrm>
        </p:spPr>
      </p:pic>
      <p:sp>
        <p:nvSpPr>
          <p:cNvPr id="5" name="Content Placeholder 4">
            <a:extLst>
              <a:ext uri="{FF2B5EF4-FFF2-40B4-BE49-F238E27FC236}">
                <a16:creationId xmlns:a16="http://schemas.microsoft.com/office/drawing/2014/main" id="{A59995DD-B9D2-460B-A6C2-46B94F56E8F9}"/>
              </a:ext>
            </a:extLst>
          </p:cNvPr>
          <p:cNvSpPr>
            <a:spLocks noGrp="1"/>
          </p:cNvSpPr>
          <p:nvPr>
            <p:ph sz="quarter" idx="13"/>
          </p:nvPr>
        </p:nvSpPr>
        <p:spPr>
          <a:xfrm>
            <a:off x="457200" y="5263460"/>
            <a:ext cx="8229600" cy="528794"/>
          </a:xfrm>
        </p:spPr>
        <p:txBody>
          <a:bodyPr tIns="18000" bIns="18000" anchor="ctr">
            <a:spAutoFit/>
          </a:bodyPr>
          <a:lstStyle/>
          <a:p>
            <a:pPr marL="0" indent="0" algn="l">
              <a:buNone/>
            </a:pPr>
            <a:r>
              <a:rPr lang="en-US" b="0" i="1" u="none" strike="noStrike" baseline="0" dirty="0"/>
              <a:t>Source: </a:t>
            </a:r>
            <a:r>
              <a:rPr lang="en-US" b="0" i="0" u="none" strike="noStrike" baseline="0" dirty="0"/>
              <a:t>Based on M. Connolly and M. Slade, “The United States of Stress 2019,” </a:t>
            </a:r>
            <a:r>
              <a:rPr lang="en-US" b="0" i="1" u="none" strike="noStrike" baseline="0" dirty="0"/>
              <a:t>Everyday Health </a:t>
            </a:r>
            <a:r>
              <a:rPr lang="en-US" b="0" i="0" u="none" strike="noStrike" baseline="0" dirty="0"/>
              <a:t>, May 7, 2019, </a:t>
            </a:r>
            <a:endParaRPr lang="en-US" sz="1400" dirty="0"/>
          </a:p>
        </p:txBody>
      </p:sp>
      <p:sp>
        <p:nvSpPr>
          <p:cNvPr id="6" name="Content Placeholder 5">
            <a:extLst>
              <a:ext uri="{FF2B5EF4-FFF2-40B4-BE49-F238E27FC236}">
                <a16:creationId xmlns:a16="http://schemas.microsoft.com/office/drawing/2014/main" id="{BCCC7B74-0916-4828-A213-F7FB804FCA88}"/>
              </a:ext>
            </a:extLst>
          </p:cNvPr>
          <p:cNvSpPr>
            <a:spLocks noGrp="1"/>
          </p:cNvSpPr>
          <p:nvPr>
            <p:ph sz="quarter" idx="14"/>
          </p:nvPr>
        </p:nvSpPr>
        <p:spPr>
          <a:xfrm>
            <a:off x="457200" y="5983198"/>
            <a:ext cx="8229600" cy="313350"/>
          </a:xfrm>
        </p:spPr>
        <p:txBody>
          <a:bodyPr tIns="18000" bIns="18000" anchor="ctr">
            <a:spAutoFit/>
          </a:bodyPr>
          <a:lstStyle/>
          <a:p>
            <a:pPr marL="0" indent="0">
              <a:buNone/>
            </a:pPr>
            <a:r>
              <a:rPr lang="en-US" sz="1800" b="0" i="0" u="none" strike="noStrike" baseline="0" dirty="0">
                <a:hlinkClick r:id="rId4" tooltip="https://www.everydayhealth.com/wellness/united-states-of-stress/"/>
              </a:rPr>
              <a:t>https://www.everydayhealth.com/wellness/united-states-of-stress/</a:t>
            </a:r>
            <a:endParaRPr lang="en-US" sz="1800" dirty="0"/>
          </a:p>
        </p:txBody>
      </p:sp>
    </p:spTree>
    <p:extLst>
      <p:ext uri="{BB962C8B-B14F-4D97-AF65-F5344CB8AC3E}">
        <p14:creationId xmlns:p14="http://schemas.microsoft.com/office/powerpoint/2010/main" val="140602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(3 of 5)</a:t>
            </a:r>
            <a:endParaRPr lang="en-US" sz="4400" dirty="0">
              <a:latin typeface="+mj-lt"/>
            </a:endParaRPr>
          </a:p>
        </p:txBody>
      </p:sp>
      <p:sp>
        <p:nvSpPr>
          <p:cNvPr id="6" name="Content Placeholder 5"/>
          <p:cNvSpPr>
            <a:spLocks noGrp="1"/>
          </p:cNvSpPr>
          <p:nvPr>
            <p:ph idx="1"/>
          </p:nvPr>
        </p:nvSpPr>
        <p:spPr>
          <a:xfrm>
            <a:off x="457199" y="1524000"/>
            <a:ext cx="8245475" cy="3585531"/>
          </a:xfrm>
        </p:spPr>
        <p:txBody>
          <a:bodyPr tIns="18000" bIns="18000" anchor="ctr">
            <a:spAutoFit/>
          </a:bodyPr>
          <a:lstStyle/>
          <a:p>
            <a:r>
              <a:rPr lang="en-US" sz="2400" b="1" dirty="0"/>
              <a:t>Stress:</a:t>
            </a:r>
            <a:r>
              <a:rPr lang="en-US" sz="2400" dirty="0"/>
              <a:t> a generally unpleasant perception and appraisal of stressors. </a:t>
            </a:r>
          </a:p>
          <a:p>
            <a:r>
              <a:rPr lang="en-US" sz="2400" b="1" dirty="0"/>
              <a:t>Stressor:</a:t>
            </a:r>
            <a:r>
              <a:rPr lang="en-US" sz="2400" dirty="0"/>
              <a:t> conditions or events that an individual perceives as challenging or threatening. </a:t>
            </a:r>
          </a:p>
          <a:p>
            <a:pPr lvl="1"/>
            <a:r>
              <a:rPr lang="en-US" sz="2400" b="1" dirty="0"/>
              <a:t>Challenge stressors</a:t>
            </a:r>
          </a:p>
          <a:p>
            <a:pPr lvl="1"/>
            <a:r>
              <a:rPr lang="en-US" sz="2400" b="1" dirty="0"/>
              <a:t>Hindrance stressors </a:t>
            </a:r>
          </a:p>
          <a:p>
            <a:r>
              <a:rPr lang="en-US" sz="2400" b="1" dirty="0"/>
              <a:t>Strain:</a:t>
            </a:r>
            <a:r>
              <a:rPr lang="en-US" sz="2400" dirty="0"/>
              <a:t> the psychological, physiological, and behavioral consequences of stress.</a:t>
            </a:r>
            <a:endParaRPr lang="en-US" sz="2400" b="1" dirty="0">
              <a:solidFill>
                <a:schemeClr val="tx2"/>
              </a:solidFill>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0"/>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(4 of 5)</a:t>
            </a:r>
          </a:p>
        </p:txBody>
      </p:sp>
      <p:sp>
        <p:nvSpPr>
          <p:cNvPr id="3" name="Content Placeholder 2">
            <a:extLst>
              <a:ext uri="{FF2B5EF4-FFF2-40B4-BE49-F238E27FC236}">
                <a16:creationId xmlns:a16="http://schemas.microsoft.com/office/drawing/2014/main" id="{581804E4-BEB4-4572-BF19-67948CC422D5}"/>
              </a:ext>
            </a:extLst>
          </p:cNvPr>
          <p:cNvSpPr>
            <a:spLocks noGrp="1"/>
          </p:cNvSpPr>
          <p:nvPr>
            <p:ph idx="1"/>
          </p:nvPr>
        </p:nvSpPr>
        <p:spPr>
          <a:xfrm>
            <a:off x="457200" y="1699330"/>
            <a:ext cx="8229600" cy="405683"/>
          </a:xfrm>
        </p:spPr>
        <p:txBody>
          <a:bodyPr tIns="18000" bIns="18000" anchor="ctr">
            <a:spAutoFit/>
          </a:bodyPr>
          <a:lstStyle/>
          <a:p>
            <a:pPr marL="0" indent="0">
              <a:buNone/>
            </a:pPr>
            <a:r>
              <a:rPr lang="en-US" sz="2400" b="1" dirty="0"/>
              <a:t>Exhibit 18.2 </a:t>
            </a:r>
            <a:r>
              <a:rPr lang="en-US" sz="2400" dirty="0"/>
              <a:t>A Model of Stress</a:t>
            </a:r>
          </a:p>
        </p:txBody>
      </p:sp>
      <p:pic>
        <p:nvPicPr>
          <p:cNvPr id="9" name="Picture Placeholder 8" descr="A flow diagram shows three potential stressors lead to experienced stress, which in turn leads to three potential strains.&#10;Long description is available in notes, press F6.">
            <a:extLst>
              <a:ext uri="{FF2B5EF4-FFF2-40B4-BE49-F238E27FC236}">
                <a16:creationId xmlns:a16="http://schemas.microsoft.com/office/drawing/2014/main" id="{821E4796-F383-4665-8206-DB30760363AF}"/>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1207753" y="2577488"/>
            <a:ext cx="6737519" cy="359471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2"/>
            <a:ext cx="8229600" cy="1144347"/>
          </a:xfrm>
        </p:spPr>
        <p:txBody>
          <a:bodyPr tIns="18000" bIns="18000" anchor="ctr">
            <a:spAutoFit/>
          </a:bodyPr>
          <a:lstStyle/>
          <a:p>
            <a:r>
              <a:rPr lang="en-US" sz="3600" dirty="0">
                <a:latin typeface="+mj-lt"/>
              </a:rPr>
              <a:t>How the Stress Process Unfolds In The Workplace </a:t>
            </a:r>
            <a:r>
              <a:rPr lang="en-US" sz="2800" dirty="0">
                <a:latin typeface="+mj-lt"/>
              </a:rPr>
              <a:t>(5 of 5)</a:t>
            </a:r>
          </a:p>
        </p:txBody>
      </p:sp>
      <p:sp>
        <p:nvSpPr>
          <p:cNvPr id="3" name="Content Placeholder 2">
            <a:extLst>
              <a:ext uri="{FF2B5EF4-FFF2-40B4-BE49-F238E27FC236}">
                <a16:creationId xmlns:a16="http://schemas.microsoft.com/office/drawing/2014/main" id="{CF2CC92D-AA6A-4286-AD98-D2B5CB7E2EC5}"/>
              </a:ext>
            </a:extLst>
          </p:cNvPr>
          <p:cNvSpPr>
            <a:spLocks noGrp="1"/>
          </p:cNvSpPr>
          <p:nvPr>
            <p:ph idx="1"/>
          </p:nvPr>
        </p:nvSpPr>
        <p:spPr>
          <a:xfrm>
            <a:off x="457200" y="1508297"/>
            <a:ext cx="8229600" cy="775015"/>
          </a:xfrm>
        </p:spPr>
        <p:txBody>
          <a:bodyPr tIns="18000" bIns="18000" anchor="ctr">
            <a:spAutoFit/>
          </a:bodyPr>
          <a:lstStyle/>
          <a:p>
            <a:pPr marL="0" indent="0">
              <a:buNone/>
            </a:pPr>
            <a:r>
              <a:rPr lang="en-US" sz="2400" b="1" dirty="0"/>
              <a:t>Exhibit 18.3 </a:t>
            </a:r>
            <a:r>
              <a:rPr lang="en-US" sz="2400" dirty="0"/>
              <a:t>The Proposed Inverted-U Relationship Between Stress and Job Performance</a:t>
            </a:r>
          </a:p>
        </p:txBody>
      </p:sp>
      <p:pic>
        <p:nvPicPr>
          <p:cNvPr id="9" name="Picture Placeholder 8" descr="A bell-shaped curve shows the relationship between stress and job performance.&#10;Long description is available in notes, press F6.">
            <a:extLst>
              <a:ext uri="{FF2B5EF4-FFF2-40B4-BE49-F238E27FC236}">
                <a16:creationId xmlns:a16="http://schemas.microsoft.com/office/drawing/2014/main" id="{8525EA8F-B13E-4B3E-AA8A-B963E26FC88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036022" y="2535746"/>
            <a:ext cx="5071957" cy="3657245"/>
          </a:xfrm>
        </p:spPr>
      </p:pic>
    </p:spTree>
    <p:extLst>
      <p:ext uri="{BB962C8B-B14F-4D97-AF65-F5344CB8AC3E}">
        <p14:creationId xmlns:p14="http://schemas.microsoft.com/office/powerpoint/2010/main" val="70948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41"/>
            <a:ext cx="8245475" cy="1144347"/>
          </a:xfrm>
        </p:spPr>
        <p:txBody>
          <a:bodyPr tIns="18000" bIns="18000" anchor="ctr">
            <a:spAutoFit/>
          </a:bodyPr>
          <a:lstStyle/>
          <a:p>
            <a:r>
              <a:rPr lang="en-US" sz="3600" dirty="0">
                <a:latin typeface="+mj-lt"/>
              </a:rPr>
              <a:t>How Sleep, Illness, and Injury Affect Physical Health </a:t>
            </a:r>
            <a:endParaRPr lang="en-US" sz="2000" b="0" dirty="0">
              <a:latin typeface="+mj-lt"/>
            </a:endParaRPr>
          </a:p>
        </p:txBody>
      </p:sp>
      <p:sp>
        <p:nvSpPr>
          <p:cNvPr id="3" name="Content Placeholder 2"/>
          <p:cNvSpPr>
            <a:spLocks noGrp="1"/>
          </p:cNvSpPr>
          <p:nvPr>
            <p:ph idx="1"/>
          </p:nvPr>
        </p:nvSpPr>
        <p:spPr>
          <a:xfrm>
            <a:off x="457200" y="1495950"/>
            <a:ext cx="8229600" cy="3380850"/>
          </a:xfrm>
        </p:spPr>
        <p:txBody>
          <a:bodyPr tIns="18000" bIns="18000" anchor="ctr">
            <a:spAutoFit/>
          </a:bodyPr>
          <a:lstStyle/>
          <a:p>
            <a:pPr marL="256032" indent="-256032">
              <a:buSzPct val="100000"/>
            </a:pPr>
            <a:r>
              <a:rPr lang="en-US" sz="2400" dirty="0">
                <a:cs typeface="Arial" charset="0"/>
              </a:rPr>
              <a:t>Sleep</a:t>
            </a:r>
          </a:p>
          <a:p>
            <a:pPr marL="707073" lvl="1" indent="-256032">
              <a:buSzPct val="100000"/>
            </a:pPr>
            <a:r>
              <a:rPr lang="en-US" sz="2400" dirty="0"/>
              <a:t>Sleep deprivation has a substantial impact on memory, cognitive task performance, and more general job outcomes for both managers and employees, like task performance, attendance, safety behavior, and counterproductive work behaviors.</a:t>
            </a:r>
          </a:p>
          <a:p>
            <a:pPr marL="256032" indent="-256032">
              <a:buSzPct val="100000"/>
            </a:pPr>
            <a:r>
              <a:rPr lang="en-US" sz="2400" dirty="0">
                <a:cs typeface="Arial" charset="0"/>
              </a:rPr>
              <a:t>Illness and Injury</a:t>
            </a:r>
          </a:p>
          <a:p>
            <a:pPr marL="707073" lvl="1" indent="-256032">
              <a:buSzPct val="100000"/>
            </a:pPr>
            <a:r>
              <a:rPr lang="en-US" sz="2400" b="1" dirty="0">
                <a:cs typeface="Arial" charset="0"/>
              </a:rPr>
              <a:t>Presenteeism</a:t>
            </a:r>
            <a:r>
              <a:rPr lang="en-US" sz="2400" dirty="0">
                <a:cs typeface="Arial" charset="0"/>
              </a:rPr>
              <a:t>: the act of working while ill or injured.</a:t>
            </a:r>
            <a:endParaRPr lang="en-US" sz="2400" b="1" dirty="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590"/>
            <a:ext cx="8245475" cy="590349"/>
          </a:xfrm>
        </p:spPr>
        <p:txBody>
          <a:bodyPr tIns="18000" bIns="18000" anchor="ctr">
            <a:spAutoFit/>
          </a:bodyPr>
          <a:lstStyle/>
          <a:p>
            <a:r>
              <a:rPr lang="en-US" sz="3600" dirty="0">
                <a:latin typeface="+mj-lt"/>
              </a:rPr>
              <a:t>Mental Health at Work</a:t>
            </a:r>
            <a:endParaRPr lang="en-US" sz="2000" b="0" dirty="0">
              <a:latin typeface="+mj-lt"/>
            </a:endParaRPr>
          </a:p>
        </p:txBody>
      </p:sp>
      <p:sp>
        <p:nvSpPr>
          <p:cNvPr id="3" name="Content Placeholder 2"/>
          <p:cNvSpPr>
            <a:spLocks noGrp="1"/>
          </p:cNvSpPr>
          <p:nvPr>
            <p:ph idx="1"/>
          </p:nvPr>
        </p:nvSpPr>
        <p:spPr>
          <a:xfrm>
            <a:off x="457200" y="1019502"/>
            <a:ext cx="8245475" cy="4724400"/>
          </a:xfrm>
        </p:spPr>
        <p:txBody>
          <a:bodyPr tIns="18000" bIns="18000" anchor="ctr">
            <a:spAutoFit/>
          </a:bodyPr>
          <a:lstStyle/>
          <a:p>
            <a:pPr marL="256032" indent="-256032">
              <a:buSzPct val="100000"/>
            </a:pPr>
            <a:r>
              <a:rPr lang="en-US" sz="2400" b="1" dirty="0">
                <a:cs typeface="Arial" charset="0"/>
              </a:rPr>
              <a:t>Job insecurity: </a:t>
            </a:r>
            <a:r>
              <a:rPr lang="en-US" sz="2400" dirty="0">
                <a:cs typeface="Arial" charset="0"/>
              </a:rPr>
              <a:t>t</a:t>
            </a:r>
            <a:r>
              <a:rPr lang="en-US" sz="2400" dirty="0"/>
              <a:t>he perception that one’s job is at risk or that one’s employment is not stable.</a:t>
            </a:r>
            <a:r>
              <a:rPr lang="en-US" sz="2400" b="1" dirty="0">
                <a:cs typeface="Arial" charset="0"/>
              </a:rPr>
              <a:t> </a:t>
            </a:r>
          </a:p>
          <a:p>
            <a:pPr marL="707073" lvl="1" indent="-256032">
              <a:buSzPct val="100000"/>
            </a:pPr>
            <a:r>
              <a:rPr lang="en-US" sz="2400" dirty="0">
                <a:cs typeface="Arial" charset="0"/>
              </a:rPr>
              <a:t>Especially salient for gig workers</a:t>
            </a:r>
          </a:p>
          <a:p>
            <a:pPr marL="256032" indent="-256032">
              <a:buSzPct val="100000"/>
            </a:pPr>
            <a:r>
              <a:rPr lang="en-US" sz="2400" b="1" dirty="0"/>
              <a:t>Workaholism: </a:t>
            </a:r>
            <a:r>
              <a:rPr lang="en-US" sz="2400" dirty="0"/>
              <a:t>a maladaptive mental state characterized by feeling compelled to work due to internal pressures, thinking about work even when not working, and going above and beyond what is reasonably expected (to one’s own detriment).</a:t>
            </a:r>
          </a:p>
          <a:p>
            <a:pPr marL="256032" indent="-256032">
              <a:buSzPct val="100000"/>
            </a:pPr>
            <a:r>
              <a:rPr lang="en-US" sz="2400" dirty="0">
                <a:cs typeface="Arial" charset="0"/>
              </a:rPr>
              <a:t>Psychological Distress at Work</a:t>
            </a:r>
          </a:p>
          <a:p>
            <a:pPr marL="707073" lvl="1" indent="-256032">
              <a:buSzPct val="100000"/>
            </a:pPr>
            <a:r>
              <a:rPr lang="en-US" sz="2400" b="1" dirty="0">
                <a:cs typeface="Arial" charset="0"/>
              </a:rPr>
              <a:t>Burnout</a:t>
            </a:r>
          </a:p>
          <a:p>
            <a:pPr marL="707073" lvl="1" indent="-256032">
              <a:buSzPct val="100000"/>
            </a:pPr>
            <a:r>
              <a:rPr lang="en-US" sz="2400" dirty="0">
                <a:cs typeface="Arial" charset="0"/>
              </a:rPr>
              <a:t>Depression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1b5c1ca7a35397a132172f59ad38aa4dbac047"/>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5527</TotalTime>
  <Words>5724</Words>
  <Application>Microsoft Office PowerPoint</Application>
  <PresentationFormat>On-screen Show (4:3)</PresentationFormat>
  <Paragraphs>350</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Verdana</vt:lpstr>
      <vt:lpstr>Wingdings</vt:lpstr>
      <vt:lpstr>508 Lecture</vt:lpstr>
      <vt:lpstr>Organizational Behavior</vt:lpstr>
      <vt:lpstr>Learning Objectives</vt:lpstr>
      <vt:lpstr>How the Stress Process Unfolds In The Workplace (1 of 5)</vt:lpstr>
      <vt:lpstr>How the Stress Process Unfolds In The Workplace (2 of 5)</vt:lpstr>
      <vt:lpstr>How the Stress Process Unfolds In The Workplace (3 of 5)</vt:lpstr>
      <vt:lpstr>How the Stress Process Unfolds In The Workplace (4 of 5)</vt:lpstr>
      <vt:lpstr>How the Stress Process Unfolds In The Workplace (5 of 5)</vt:lpstr>
      <vt:lpstr>How Sleep, Illness, and Injury Affect Physical Health </vt:lpstr>
      <vt:lpstr>Mental Health at Work</vt:lpstr>
      <vt:lpstr>Compare the Four Major Stress and Health Theories (1 of 4)</vt:lpstr>
      <vt:lpstr>Compare the Four Major Stress and Health Theories (2 of 4)</vt:lpstr>
      <vt:lpstr>Compare the Four Major Stress and Health Theories (3 of 4)</vt:lpstr>
      <vt:lpstr>Compare the Four Major Stress and Health Theories (4 of 4)</vt:lpstr>
      <vt:lpstr>Work–Life Conflict Versus Work–Life Enrichment (1 of 7)</vt:lpstr>
      <vt:lpstr>Work–Life Conflict Versus Work–Life Enrichment (2 of 7)</vt:lpstr>
      <vt:lpstr>Work–Life Conflict Versus Work–Life Enrichment (3 of 7)</vt:lpstr>
      <vt:lpstr>Work–Life Conflict Versus Work–Life Enrichment (4 of 7) </vt:lpstr>
      <vt:lpstr>Work–Life Conflict Versus Work–Life Enrichment (5 of 7)</vt:lpstr>
      <vt:lpstr>Work–Life Conflict Versus Work–Life Enrichment (6 of 7)</vt:lpstr>
      <vt:lpstr>Work–Life Conflict Versus Work–Life Enrichment (7 of 7)</vt:lpstr>
      <vt:lpstr>Managing Stress at Work (1 of 2)</vt:lpstr>
      <vt:lpstr>Managing Stress at Work (2 of 2)</vt:lpstr>
      <vt:lpstr>Implications for Managers (1 of 4)</vt:lpstr>
      <vt:lpstr>Implications for Managers (2 of 4)</vt:lpstr>
      <vt:lpstr>Implications for Managers (3 of 4)</vt:lpstr>
      <vt:lpstr>Implications for Managers (4 of 4)</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18, Stress and Health in Organizations</dc:title>
  <dc:subject/>
  <dc:creator> P. Robbins and A. Judge</dc:creator>
  <cp:keywords>Organizational Behavior</cp:keywords>
  <dc:description>Additional information may be found in the Notes Pane of each slide by pressing F6.</dc:description>
  <cp:lastModifiedBy>Revathi Mouraly</cp:lastModifiedBy>
  <cp:revision>1417</cp:revision>
  <dcterms:created xsi:type="dcterms:W3CDTF">2014-07-14T20:04:21Z</dcterms:created>
  <dcterms:modified xsi:type="dcterms:W3CDTF">2022-03-09T16:00:07Z</dcterms:modified>
  <cp:category>Organizational Behavior</cp:category>
</cp:coreProperties>
</file>