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8" r:id="rId2"/>
    <p:sldId id="259" r:id="rId3"/>
    <p:sldId id="271" r:id="rId4"/>
    <p:sldId id="260" r:id="rId5"/>
    <p:sldId id="261" r:id="rId6"/>
    <p:sldId id="267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C627B-E843-41AC-ADC4-B9D70BEBEFA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E41D-C62F-4D89-AF2C-0D495B8A9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4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46327" cy="115454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5400" b="1" dirty="0" smtClean="0">
                <a:solidFill>
                  <a:schemeClr val="bg1"/>
                </a:solidFill>
              </a:rPr>
              <a:t>4 Bit Computer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72" y="1396944"/>
            <a:ext cx="6129056" cy="5174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6614691" y="1537385"/>
            <a:ext cx="51912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Course Number: EEE 415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Course Title: Microprocessor and Embedded Systems </a:t>
            </a: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Prepared For: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Dr. </a:t>
            </a:r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Sajid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Muhaimin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Chowdhury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Assistant Professor, Department of EEE, BUET </a:t>
            </a: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Prepared By:                       	</a:t>
            </a:r>
          </a:p>
          <a:p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Md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Adnan Faisal Hossain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Student ID  	: 1606063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Level            	: 4            	Term: 1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Department	: EEE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Section: A2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Date of Submission: 01/04/2021</a:t>
            </a:r>
            <a:endParaRPr lang="en-US" sz="16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3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3"/>
            <a:ext cx="11176218" cy="4710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15498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15, input = 11 and byte = 14.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MOV A, BYTE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MOV A, [ADDRESS]</a:t>
            </a:r>
          </a:p>
          <a:p>
            <a:r>
              <a:rPr lang="en-US" sz="2400" b="1" dirty="0"/>
              <a:t>SUB A, B</a:t>
            </a:r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AND A, [ADDRESS]</a:t>
            </a:r>
          </a:p>
          <a:p>
            <a:r>
              <a:rPr lang="en-US" sz="2400" b="1" dirty="0"/>
              <a:t>HLT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2946" y="1378937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7;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6;</a:t>
            </a:r>
          </a:p>
          <a:p>
            <a:r>
              <a:rPr lang="en-US" sz="1600" b="1" dirty="0"/>
              <a:t>RAM[3][3:0] = 1;</a:t>
            </a:r>
          </a:p>
          <a:p>
            <a:r>
              <a:rPr lang="en-US" sz="1600" b="1" dirty="0"/>
              <a:t>RAM[4][3:0] = 3;</a:t>
            </a:r>
          </a:p>
          <a:p>
            <a:r>
              <a:rPr lang="en-US" sz="1600" b="1" dirty="0"/>
              <a:t>RAM[5][3:0] = 14;</a:t>
            </a:r>
          </a:p>
          <a:p>
            <a:r>
              <a:rPr lang="en-US" sz="1600" b="1" dirty="0"/>
              <a:t>RAM[6][3:0] = 15;</a:t>
            </a:r>
          </a:p>
          <a:p>
            <a:r>
              <a:rPr lang="en-US" sz="1600" b="1" dirty="0"/>
              <a:t>RAM[7][3:0] = 4’bxxxx;</a:t>
            </a:r>
          </a:p>
          <a:p>
            <a:r>
              <a:rPr lang="en-US" sz="1600" b="1" dirty="0"/>
              <a:t>RAM[8][3:0] = 4’bxxxx;</a:t>
            </a:r>
          </a:p>
          <a:p>
            <a:r>
              <a:rPr lang="en-US" sz="1600" b="1" dirty="0"/>
              <a:t>RAM[9][3:0] = 4’bxxxx;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4’bxxxx;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//</a:t>
            </a:r>
            <a:r>
              <a:rPr lang="en-US" sz="1600" b="1" dirty="0">
                <a:solidFill>
                  <a:schemeClr val="accent1"/>
                </a:solidFill>
              </a:rPr>
              <a:t>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12;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4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87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4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6" y="1976582"/>
            <a:ext cx="11186004" cy="4710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45686" y="1371676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4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27855" cy="1163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 Assembler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001" y="2090386"/>
            <a:ext cx="4525818" cy="33227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Assembler converts assembly code to </a:t>
            </a:r>
            <a:r>
              <a:rPr lang="en-US" sz="2400" b="1" dirty="0" err="1" smtClean="0">
                <a:solidFill>
                  <a:schemeClr val="tx1"/>
                </a:solidFill>
              </a:rPr>
              <a:t>macine</a:t>
            </a:r>
            <a:r>
              <a:rPr lang="en-US" sz="2400" b="1" dirty="0" smtClean="0">
                <a:solidFill>
                  <a:schemeClr val="tx1"/>
                </a:solidFill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Built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The assembler is only specific to the given instruction set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1242" y="1480188"/>
            <a:ext cx="5910592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of how the assembler works: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491242" y="2090386"/>
            <a:ext cx="2091813" cy="36625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Assembly code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MOV A, [14]</a:t>
            </a:r>
          </a:p>
          <a:p>
            <a:r>
              <a:rPr lang="en-US" sz="1600" b="1" dirty="0" smtClean="0"/>
              <a:t>XCHG B, 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MOV A, 10</a:t>
            </a:r>
          </a:p>
          <a:p>
            <a:r>
              <a:rPr lang="en-US" sz="1600" b="1" dirty="0" smtClean="0"/>
              <a:t>SUB A, B</a:t>
            </a:r>
          </a:p>
          <a:p>
            <a:r>
              <a:rPr lang="en-US" sz="1600" b="1" dirty="0" smtClean="0"/>
              <a:t>ADD A, 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PUSH B</a:t>
            </a:r>
          </a:p>
          <a:p>
            <a:r>
              <a:rPr lang="en-US" sz="1600" b="1" dirty="0" smtClean="0"/>
              <a:t>RCL B</a:t>
            </a:r>
          </a:p>
          <a:p>
            <a:r>
              <a:rPr lang="en-US" sz="1600" b="1" dirty="0" smtClean="0"/>
              <a:t>POP 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HLT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9190181" y="2131948"/>
            <a:ext cx="2041236" cy="34163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Machine code</a:t>
            </a:r>
          </a:p>
          <a:p>
            <a:endParaRPr lang="en-US" b="1" dirty="0" smtClean="0"/>
          </a:p>
          <a:p>
            <a:r>
              <a:rPr lang="en-US" b="1" dirty="0" smtClean="0"/>
              <a:t>1010</a:t>
            </a:r>
          </a:p>
          <a:p>
            <a:r>
              <a:rPr lang="en-US" b="1" dirty="0" smtClean="0"/>
              <a:t>0010</a:t>
            </a:r>
          </a:p>
          <a:p>
            <a:r>
              <a:rPr lang="en-US" b="1" dirty="0" smtClean="0"/>
              <a:t>0111</a:t>
            </a:r>
          </a:p>
          <a:p>
            <a:r>
              <a:rPr lang="en-US" b="1" dirty="0" smtClean="0"/>
              <a:t>0001</a:t>
            </a:r>
          </a:p>
          <a:p>
            <a:r>
              <a:rPr lang="en-US" b="1" dirty="0" smtClean="0"/>
              <a:t>0000</a:t>
            </a:r>
          </a:p>
          <a:p>
            <a:r>
              <a:rPr lang="en-US" b="1" dirty="0" smtClean="0"/>
              <a:t>1001</a:t>
            </a:r>
          </a:p>
          <a:p>
            <a:r>
              <a:rPr lang="en-US" b="1" dirty="0" smtClean="0"/>
              <a:t>1011</a:t>
            </a:r>
          </a:p>
          <a:p>
            <a:r>
              <a:rPr lang="en-US" b="1" dirty="0" smtClean="0"/>
              <a:t>1010</a:t>
            </a:r>
          </a:p>
          <a:p>
            <a:r>
              <a:rPr lang="en-US" b="1" dirty="0" smtClean="0"/>
              <a:t>1111</a:t>
            </a:r>
          </a:p>
          <a:p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7675418" y="3509818"/>
            <a:ext cx="1403927" cy="65578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72939"/>
            <a:ext cx="12192000" cy="20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6600" b="1" dirty="0" smtClean="0">
                <a:solidFill>
                  <a:prstClr val="white"/>
                </a:solidFill>
              </a:rPr>
              <a:t>             THANK </a:t>
            </a:r>
            <a:r>
              <a:rPr lang="en-US" sz="6600" b="1" dirty="0">
                <a:solidFill>
                  <a:prstClr val="white"/>
                </a:solidFill>
              </a:rPr>
              <a:t>YOU !</a:t>
            </a:r>
            <a:endParaRPr lang="en-US" sz="66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218" y="4941455"/>
            <a:ext cx="957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link - https://web.microsoftstream.com/video/64e82b83-7194-48ee-8958-68c0a7db9e74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5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7839"/>
              </p:ext>
            </p:extLst>
          </p:nvPr>
        </p:nvGraphicFramePr>
        <p:xfrm>
          <a:off x="1894609" y="1126835"/>
          <a:ext cx="3674918" cy="536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813">
                  <a:extLst>
                    <a:ext uri="{9D8B030D-6E8A-4147-A177-3AD203B41FA5}">
                      <a16:colId xmlns:a16="http://schemas.microsoft.com/office/drawing/2014/main" val="2623852559"/>
                    </a:ext>
                  </a:extLst>
                </a:gridCol>
                <a:gridCol w="2513105">
                  <a:extLst>
                    <a:ext uri="{9D8B030D-6E8A-4147-A177-3AD203B41FA5}">
                      <a16:colId xmlns:a16="http://schemas.microsoft.com/office/drawing/2014/main" val="283677977"/>
                    </a:ext>
                  </a:extLst>
                </a:gridCol>
              </a:tblGrid>
              <a:tr h="6501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ADD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768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SUB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215898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XCHG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2298134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830370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OUT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020929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INC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791846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MOV A, [ADDRESS]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0532451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MOV A, BYTE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1029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70730"/>
              </p:ext>
            </p:extLst>
          </p:nvPr>
        </p:nvGraphicFramePr>
        <p:xfrm>
          <a:off x="5569527" y="1126836"/>
          <a:ext cx="3748808" cy="536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173">
                  <a:extLst>
                    <a:ext uri="{9D8B030D-6E8A-4147-A177-3AD203B41FA5}">
                      <a16:colId xmlns:a16="http://schemas.microsoft.com/office/drawing/2014/main" val="1717264637"/>
                    </a:ext>
                  </a:extLst>
                </a:gridCol>
                <a:gridCol w="2563635">
                  <a:extLst>
                    <a:ext uri="{9D8B030D-6E8A-4147-A177-3AD203B41FA5}">
                      <a16:colId xmlns:a16="http://schemas.microsoft.com/office/drawing/2014/main" val="1594327447"/>
                    </a:ext>
                  </a:extLst>
                </a:gridCol>
              </a:tblGrid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JZ ADDRESS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55294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PUSH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419131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POP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076853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RCL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161010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CALL ADDRESS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13261"/>
                  </a:ext>
                </a:extLst>
              </a:tr>
              <a:tr h="644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302784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AND A, [ADDRESS]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640912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HLT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3061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57019"/>
            <a:ext cx="10437091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sz="4400" b="1" dirty="0" smtClean="0">
                <a:solidFill>
                  <a:schemeClr val="bg1"/>
                </a:solidFill>
              </a:rPr>
              <a:t>COMPUTER INSTRUCTION SET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78211" y="1273266"/>
            <a:ext cx="11157527" cy="54217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29310"/>
            <a:ext cx="10437091" cy="8309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Block Diagram of the computer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534555" y="3639412"/>
            <a:ext cx="4817681" cy="485910"/>
          </a:xfrm>
          <a:prstGeom prst="rect">
            <a:avLst/>
          </a:prstGeom>
          <a:solidFill>
            <a:schemeClr val="tx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4-BIT BUS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45121" y="1596845"/>
            <a:ext cx="1779096" cy="675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Counter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5119" y="2437843"/>
            <a:ext cx="1779096" cy="747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1600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 4	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45119" y="3393670"/>
            <a:ext cx="1779097" cy="1216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16 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 4	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(Holds both instructions as well as data)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3993" y="5058806"/>
            <a:ext cx="1779097" cy="558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18"/>
          <p:cNvSpPr txBox="1"/>
          <p:nvPr/>
        </p:nvSpPr>
        <p:spPr>
          <a:xfrm>
            <a:off x="3032181" y="6131902"/>
            <a:ext cx="1198074" cy="3186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1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445164" y="5616888"/>
            <a:ext cx="267854" cy="48340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445164" y="4609989"/>
            <a:ext cx="267854" cy="44881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424215" y="1840932"/>
            <a:ext cx="1251991" cy="2360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4424215" y="2733964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424215" y="3873303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48026" y="1667033"/>
            <a:ext cx="1656196" cy="8840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63701" y="2768539"/>
            <a:ext cx="1656195" cy="8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B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5302" y="3840628"/>
            <a:ext cx="1656194" cy="970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5302" y="5094940"/>
            <a:ext cx="1656194" cy="984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6203311" y="2050473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203311" y="3129637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6203310" y="5468430"/>
            <a:ext cx="1251991" cy="2360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Left Arrow 56"/>
          <p:cNvSpPr/>
          <p:nvPr/>
        </p:nvSpPr>
        <p:spPr>
          <a:xfrm>
            <a:off x="6179126" y="4161245"/>
            <a:ext cx="1244716" cy="298963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Assume address = 14 and byte = 10.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Code-</a:t>
            </a:r>
          </a:p>
          <a:p>
            <a:r>
              <a:rPr lang="en-US" sz="2400" b="1" dirty="0" smtClean="0"/>
              <a:t>MOV A, [address]	</a:t>
            </a:r>
            <a:endParaRPr lang="en-US" sz="2400" b="1" dirty="0"/>
          </a:p>
          <a:p>
            <a:r>
              <a:rPr lang="en-US" sz="2400" b="1" dirty="0" smtClean="0"/>
              <a:t>XCHG B, A</a:t>
            </a:r>
          </a:p>
          <a:p>
            <a:r>
              <a:rPr lang="en-US" sz="2400" b="1" dirty="0" smtClean="0"/>
              <a:t>MOV A, byte</a:t>
            </a:r>
          </a:p>
          <a:p>
            <a:r>
              <a:rPr lang="en-US" sz="2400" b="1" dirty="0" smtClean="0"/>
              <a:t>SUB A, B</a:t>
            </a:r>
          </a:p>
          <a:p>
            <a:r>
              <a:rPr lang="en-US" sz="2400" b="1" dirty="0" smtClean="0"/>
              <a:t>ADD A, B</a:t>
            </a:r>
          </a:p>
          <a:p>
            <a:r>
              <a:rPr lang="en-US" sz="2400" b="1" dirty="0" smtClean="0"/>
              <a:t>PUSH B</a:t>
            </a:r>
          </a:p>
          <a:p>
            <a:r>
              <a:rPr lang="en-US" sz="2400" b="1" dirty="0" smtClean="0"/>
              <a:t>RCL B</a:t>
            </a:r>
          </a:p>
          <a:p>
            <a:r>
              <a:rPr lang="en-US" sz="2400" b="1" dirty="0" smtClean="0"/>
              <a:t>POP B</a:t>
            </a:r>
          </a:p>
          <a:p>
            <a:r>
              <a:rPr lang="en-US" sz="2400" b="1" dirty="0" smtClean="0"/>
              <a:t>HLT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225309" y="1301992"/>
            <a:ext cx="4636654" cy="54168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smtClean="0"/>
              <a:t>Instruction and Data section of memory in the Verilog code:</a:t>
            </a:r>
          </a:p>
          <a:p>
            <a:endParaRPr lang="en-US" dirty="0" smtClean="0"/>
          </a:p>
          <a:p>
            <a:r>
              <a:rPr lang="en-US" sz="1600" b="1" dirty="0" smtClean="0">
                <a:solidFill>
                  <a:srgbClr val="C00000"/>
                </a:solidFill>
              </a:rPr>
              <a:t>//Instruction memory </a:t>
            </a:r>
          </a:p>
          <a:p>
            <a:r>
              <a:rPr lang="en-US" sz="1600" b="1" dirty="0" smtClean="0"/>
              <a:t>RAM[0][3:0] = 6;</a:t>
            </a:r>
          </a:p>
          <a:p>
            <a:r>
              <a:rPr lang="en-US" sz="1600" b="1" dirty="0" smtClean="0"/>
              <a:t>RAM[1][3:0] = 2;</a:t>
            </a:r>
          </a:p>
          <a:p>
            <a:r>
              <a:rPr lang="en-US" sz="1600" b="1" dirty="0" smtClean="0"/>
              <a:t>RAM[2][3:0] = 7;</a:t>
            </a:r>
          </a:p>
          <a:p>
            <a:r>
              <a:rPr lang="en-US" sz="1600" b="1" dirty="0" smtClean="0"/>
              <a:t>RAM[3][3:0] = 1;</a:t>
            </a:r>
          </a:p>
          <a:p>
            <a:r>
              <a:rPr lang="en-US" sz="1600" b="1" dirty="0" smtClean="0"/>
              <a:t>RAM[4][3:0] = 0;</a:t>
            </a:r>
          </a:p>
          <a:p>
            <a:r>
              <a:rPr lang="en-US" sz="1600" b="1" dirty="0" smtClean="0"/>
              <a:t>RAM[5][3:0] = 9;</a:t>
            </a:r>
          </a:p>
          <a:p>
            <a:r>
              <a:rPr lang="en-US" sz="1600" b="1" dirty="0" smtClean="0"/>
              <a:t>RAM[6][3:0] = 11;</a:t>
            </a:r>
          </a:p>
          <a:p>
            <a:r>
              <a:rPr lang="en-US" sz="1600" b="1" dirty="0" smtClean="0"/>
              <a:t>RAM[7][3:0] = 10;</a:t>
            </a:r>
          </a:p>
          <a:p>
            <a:r>
              <a:rPr lang="en-US" sz="1600" b="1" dirty="0" smtClean="0"/>
              <a:t>RAM[8][3:0] = 15;</a:t>
            </a:r>
          </a:p>
          <a:p>
            <a:r>
              <a:rPr lang="en-US" sz="1600" b="1" dirty="0" smtClean="0"/>
              <a:t>RAM[9][3:0] = 4’bxxxx;</a:t>
            </a:r>
          </a:p>
          <a:p>
            <a:r>
              <a:rPr lang="en-US" sz="1600" b="1" dirty="0" smtClean="0"/>
              <a:t>RAM[10][3:0] = 4’bxxxx;</a:t>
            </a:r>
          </a:p>
          <a:p>
            <a:r>
              <a:rPr lang="en-US" sz="1600" b="1" dirty="0" smtClean="0"/>
              <a:t>RAM[11][3:0] = 4’bxxxx;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//Data memory </a:t>
            </a:r>
          </a:p>
          <a:p>
            <a:r>
              <a:rPr lang="en-US" sz="1600" b="1" dirty="0" smtClean="0"/>
              <a:t>RAM[12][3:0] = 0;</a:t>
            </a:r>
          </a:p>
          <a:p>
            <a:r>
              <a:rPr lang="en-US" sz="1600" b="1" dirty="0" smtClean="0"/>
              <a:t>RAM[13][3:0] = 0;</a:t>
            </a:r>
          </a:p>
          <a:p>
            <a:r>
              <a:rPr lang="en-US" sz="1600" b="1" dirty="0" smtClean="0"/>
              <a:t>RAM[14][3:0] = 6;</a:t>
            </a:r>
          </a:p>
          <a:p>
            <a:r>
              <a:rPr lang="en-US" sz="1600" b="1" dirty="0" smtClean="0"/>
              <a:t>RAM[15][3:0] = 0;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17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1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5"/>
            <a:ext cx="11186004" cy="4664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1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6, input = 8 and byte = 10.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MOV A, 8H</a:t>
            </a:r>
          </a:p>
          <a:p>
            <a:r>
              <a:rPr lang="en-US" sz="2400" b="1" dirty="0"/>
              <a:t>SUB A, B</a:t>
            </a:r>
          </a:p>
          <a:p>
            <a:r>
              <a:rPr lang="en-US" sz="2400" b="1" dirty="0"/>
              <a:t>JZ 6H</a:t>
            </a:r>
          </a:p>
          <a:p>
            <a:r>
              <a:rPr lang="en-US" sz="2400" b="1" dirty="0"/>
              <a:t>RCL B</a:t>
            </a:r>
          </a:p>
          <a:p>
            <a:r>
              <a:rPr lang="en-US" sz="2400" b="1" dirty="0"/>
              <a:t>INC A</a:t>
            </a:r>
          </a:p>
          <a:p>
            <a:r>
              <a:rPr lang="en-US" sz="2400" b="1" dirty="0"/>
              <a:t>OUT A</a:t>
            </a:r>
          </a:p>
          <a:p>
            <a:r>
              <a:rPr lang="en-US" sz="2400" b="1" dirty="0"/>
              <a:t>HLT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255" y="1301992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3;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7;</a:t>
            </a:r>
          </a:p>
          <a:p>
            <a:r>
              <a:rPr lang="en-US" sz="1600" b="1" dirty="0"/>
              <a:t>RAM[3][3:0] = 1;</a:t>
            </a:r>
          </a:p>
          <a:p>
            <a:r>
              <a:rPr lang="en-US" sz="1600" b="1" dirty="0"/>
              <a:t>RAM[4][3:0] = 8;</a:t>
            </a:r>
          </a:p>
          <a:p>
            <a:r>
              <a:rPr lang="en-US" sz="1600" b="1" dirty="0"/>
              <a:t>RAM[5][3:0] = 11;</a:t>
            </a:r>
          </a:p>
          <a:p>
            <a:r>
              <a:rPr lang="en-US" sz="1600" b="1" dirty="0"/>
              <a:t>RAM[6][3:0] = 5;</a:t>
            </a:r>
          </a:p>
          <a:p>
            <a:r>
              <a:rPr lang="en-US" sz="1600" b="1" dirty="0"/>
              <a:t>RAM[7][3:0] = 4;</a:t>
            </a:r>
          </a:p>
          <a:p>
            <a:r>
              <a:rPr lang="en-US" sz="1600" b="1" dirty="0"/>
              <a:t>RAM[8][3:0] = 15;</a:t>
            </a:r>
          </a:p>
          <a:p>
            <a:r>
              <a:rPr lang="en-US" sz="1600" b="1" dirty="0"/>
              <a:t>RAM[9][3:0] = 4’bxxxx;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4’bxxxx;</a:t>
            </a:r>
          </a:p>
          <a:p>
            <a:r>
              <a:rPr lang="en-US" sz="1600" b="1" dirty="0"/>
              <a:t> </a:t>
            </a:r>
            <a:r>
              <a:rPr lang="en-US" sz="1600" b="1" dirty="0" smtClean="0">
                <a:solidFill>
                  <a:schemeClr val="accent1"/>
                </a:solidFill>
              </a:rPr>
              <a:t>//</a:t>
            </a:r>
            <a:r>
              <a:rPr lang="en-US" sz="1600" b="1" dirty="0">
                <a:solidFill>
                  <a:schemeClr val="accent1"/>
                </a:solidFill>
              </a:rPr>
              <a:t>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0;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2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328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2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4"/>
            <a:ext cx="11186004" cy="4636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2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8, input = 7 and byte = 11.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MOV A, BYTE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CALL ADDRESS</a:t>
            </a:r>
          </a:p>
          <a:p>
            <a:r>
              <a:rPr lang="en-US" sz="2400" b="1" dirty="0"/>
              <a:t>OUT A</a:t>
            </a:r>
          </a:p>
          <a:p>
            <a:r>
              <a:rPr lang="en-US" sz="2400" b="1" dirty="0"/>
              <a:t>HLT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ADD A, B</a:t>
            </a:r>
          </a:p>
          <a:p>
            <a:r>
              <a:rPr lang="en-US" sz="2400" b="1" dirty="0"/>
              <a:t>RET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5309" y="1301992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7;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3;</a:t>
            </a:r>
          </a:p>
          <a:p>
            <a:r>
              <a:rPr lang="en-US" sz="1600" b="1" dirty="0"/>
              <a:t>RAM[3][3:0] = 12;</a:t>
            </a:r>
          </a:p>
          <a:p>
            <a:r>
              <a:rPr lang="en-US" sz="1600" b="1" dirty="0"/>
              <a:t>RAM[4][3:0] = 4;</a:t>
            </a:r>
          </a:p>
          <a:p>
            <a:r>
              <a:rPr lang="en-US" sz="1600" b="1" dirty="0"/>
              <a:t>RAM[5][3:0] = 15;</a:t>
            </a:r>
          </a:p>
          <a:p>
            <a:r>
              <a:rPr lang="en-US" sz="1600" b="1" dirty="0"/>
              <a:t>RAM[6][3:0] = 4’bxxxx;</a:t>
            </a:r>
          </a:p>
          <a:p>
            <a:r>
              <a:rPr lang="en-US" sz="1600" b="1" dirty="0"/>
              <a:t>RAM[7][3:0] = 4’bxxxx;</a:t>
            </a:r>
          </a:p>
          <a:p>
            <a:r>
              <a:rPr lang="en-US" sz="1600" b="1" dirty="0"/>
              <a:t>RAM[8][3:0] = 0;</a:t>
            </a:r>
          </a:p>
          <a:p>
            <a:r>
              <a:rPr lang="en-US" sz="1600" b="1" dirty="0"/>
              <a:t>RAM[9][3:0] = 13;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</a:t>
            </a:r>
            <a:r>
              <a:rPr lang="en-US" sz="1600" b="1" dirty="0" smtClean="0"/>
              <a:t>;</a:t>
            </a:r>
            <a:endParaRPr lang="en-US" sz="1600" b="1" dirty="0"/>
          </a:p>
          <a:p>
            <a:r>
              <a:rPr lang="en-US" sz="1600" b="1" dirty="0">
                <a:solidFill>
                  <a:schemeClr val="accent1"/>
                </a:solidFill>
              </a:rPr>
              <a:t>//Data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0;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3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651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</TotalTime>
  <Words>488</Words>
  <Application>Microsoft Office PowerPoint</Application>
  <PresentationFormat>Widescreen</PresentationFormat>
  <Paragraphs>256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                     4 Bit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4 Bit Computer</dc:title>
  <dc:creator>adnan hossain</dc:creator>
  <cp:lastModifiedBy>adnan hossain</cp:lastModifiedBy>
  <cp:revision>17</cp:revision>
  <dcterms:created xsi:type="dcterms:W3CDTF">2021-04-01T08:57:41Z</dcterms:created>
  <dcterms:modified xsi:type="dcterms:W3CDTF">2021-04-01T17:59:03Z</dcterms:modified>
</cp:coreProperties>
</file>