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7" r:id="rId6"/>
    <p:sldId id="262" r:id="rId7"/>
    <p:sldId id="268" r:id="rId8"/>
    <p:sldId id="263" r:id="rId9"/>
    <p:sldId id="269" r:id="rId10"/>
    <p:sldId id="264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C627B-E843-41AC-ADC4-B9D70BEBEFA8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1E41D-C62F-4D89-AF2C-0D495B8A9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8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1E41D-C62F-4D89-AF2C-0D495B8A91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1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1E41D-C62F-4D89-AF2C-0D495B8A91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1E41D-C62F-4D89-AF2C-0D495B8A91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1E41D-C62F-4D89-AF2C-0D495B8A91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9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448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87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1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5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5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9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5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0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045AFE-FDB6-46E7-B996-030F94E1339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6CA1-2AA5-46B9-BC53-D1DE524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86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46327" cy="1154545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                    </a:t>
            </a:r>
            <a:r>
              <a:rPr lang="en-US" sz="5400" b="1" dirty="0" smtClean="0">
                <a:solidFill>
                  <a:schemeClr val="bg1"/>
                </a:solidFill>
              </a:rPr>
              <a:t>4 Bit Computer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72" y="1396944"/>
            <a:ext cx="6129056" cy="5174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6614691" y="1537385"/>
            <a:ext cx="51912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Course Number: EEE 415</a:t>
            </a:r>
          </a:p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Course Title: Microprocessor and Embedded Systems </a:t>
            </a:r>
          </a:p>
          <a:p>
            <a:endParaRPr lang="en-US" sz="20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0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0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Prepared For: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Dr. </a:t>
            </a:r>
            <a:r>
              <a:rPr lang="en-US" sz="1600" b="1" dirty="0" err="1" smtClean="0">
                <a:solidFill>
                  <a:schemeClr val="tx1">
                    <a:lumMod val="95000"/>
                  </a:schemeClr>
                </a:solidFill>
              </a:rPr>
              <a:t>Sajid</a:t>
            </a:r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95000"/>
                  </a:schemeClr>
                </a:solidFill>
              </a:rPr>
              <a:t>Muhaimin</a:t>
            </a:r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 Chowdhury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Assistant Professor, Department of EEE, BUET </a:t>
            </a:r>
          </a:p>
          <a:p>
            <a:endParaRPr lang="en-US" sz="20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Prepared By:                       	</a:t>
            </a:r>
          </a:p>
          <a:p>
            <a:r>
              <a:rPr lang="en-US" sz="1600" b="1" dirty="0" err="1" smtClean="0">
                <a:solidFill>
                  <a:schemeClr val="tx1">
                    <a:lumMod val="95000"/>
                  </a:schemeClr>
                </a:solidFill>
              </a:rPr>
              <a:t>Md</a:t>
            </a:r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 Adnan Faisal Hossain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Student ID  	: 1606063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Level            	: 4            	Term: 1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Department	: EEE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Section: A2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</a:schemeClr>
                </a:solidFill>
              </a:rPr>
              <a:t>Date of Submission: 01/04/2021</a:t>
            </a:r>
            <a:endParaRPr lang="en-US" sz="16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2653" y="1378937"/>
            <a:ext cx="4396510" cy="415498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Assume address = 15, input = 11 and byte = 14.</a:t>
            </a:r>
          </a:p>
          <a:p>
            <a:r>
              <a:rPr lang="en-US" sz="2400" b="1" dirty="0"/>
              <a:t> </a:t>
            </a:r>
            <a:endParaRPr lang="en-US" sz="2400" b="1" dirty="0" smtClean="0"/>
          </a:p>
          <a:p>
            <a:r>
              <a:rPr lang="en-US" sz="2400" b="1" dirty="0" smtClean="0"/>
              <a:t>Code-</a:t>
            </a:r>
            <a:endParaRPr lang="en-US" sz="2400" b="1" dirty="0"/>
          </a:p>
          <a:p>
            <a:r>
              <a:rPr lang="en-US" sz="2400" b="1" dirty="0"/>
              <a:t>MOV A, BYTE</a:t>
            </a:r>
          </a:p>
          <a:p>
            <a:r>
              <a:rPr lang="en-US" sz="2400" b="1" dirty="0"/>
              <a:t>XCHG B, A</a:t>
            </a:r>
          </a:p>
          <a:p>
            <a:r>
              <a:rPr lang="en-US" sz="2400" b="1" dirty="0"/>
              <a:t>MOV A, [ADDRESS]</a:t>
            </a:r>
          </a:p>
          <a:p>
            <a:r>
              <a:rPr lang="en-US" sz="2400" b="1" dirty="0"/>
              <a:t>SUB A, B</a:t>
            </a:r>
          </a:p>
          <a:p>
            <a:r>
              <a:rPr lang="en-US" sz="2400" b="1" dirty="0"/>
              <a:t>IN A</a:t>
            </a:r>
          </a:p>
          <a:p>
            <a:r>
              <a:rPr lang="en-US" sz="2400" b="1" dirty="0"/>
              <a:t>AND A, [ADDRESS]</a:t>
            </a:r>
          </a:p>
          <a:p>
            <a:r>
              <a:rPr lang="en-US" sz="2400" b="1" dirty="0"/>
              <a:t>HLT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2946" y="1378937"/>
            <a:ext cx="4636654" cy="53553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/>
              <a:t>Instruction and Data section of memory in the Verilog code: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sz="1600" b="1" dirty="0">
                <a:solidFill>
                  <a:schemeClr val="accent1"/>
                </a:solidFill>
              </a:rPr>
              <a:t>//Instruction memory </a:t>
            </a:r>
          </a:p>
          <a:p>
            <a:r>
              <a:rPr lang="en-US" sz="1600" b="1" dirty="0"/>
              <a:t>RAM[0][3:0] = 7;</a:t>
            </a:r>
          </a:p>
          <a:p>
            <a:r>
              <a:rPr lang="en-US" sz="1600" b="1" dirty="0"/>
              <a:t>RAM[1][3:0] = 2;</a:t>
            </a:r>
          </a:p>
          <a:p>
            <a:r>
              <a:rPr lang="en-US" sz="1600" b="1" dirty="0"/>
              <a:t>RAM[2][3:0] = 6;</a:t>
            </a:r>
          </a:p>
          <a:p>
            <a:r>
              <a:rPr lang="en-US" sz="1600" b="1" dirty="0"/>
              <a:t>RAM[3][3:0] = 1;</a:t>
            </a:r>
          </a:p>
          <a:p>
            <a:r>
              <a:rPr lang="en-US" sz="1600" b="1" dirty="0"/>
              <a:t>RAM[4][3:0] = 3;</a:t>
            </a:r>
          </a:p>
          <a:p>
            <a:r>
              <a:rPr lang="en-US" sz="1600" b="1" dirty="0"/>
              <a:t>RAM[5][3:0] = 14;</a:t>
            </a:r>
          </a:p>
          <a:p>
            <a:r>
              <a:rPr lang="en-US" sz="1600" b="1" dirty="0"/>
              <a:t>RAM[6][3:0] = 15;</a:t>
            </a:r>
          </a:p>
          <a:p>
            <a:r>
              <a:rPr lang="en-US" sz="1600" b="1" dirty="0"/>
              <a:t>RAM[7][3:0] = 4’bxxxx;</a:t>
            </a:r>
          </a:p>
          <a:p>
            <a:r>
              <a:rPr lang="en-US" sz="1600" b="1" dirty="0"/>
              <a:t>RAM[8][3:0] = 4’bxxxx;</a:t>
            </a:r>
          </a:p>
          <a:p>
            <a:r>
              <a:rPr lang="en-US" sz="1600" b="1" dirty="0"/>
              <a:t>RAM[9][3:0] = 4’bxxxx;</a:t>
            </a:r>
          </a:p>
          <a:p>
            <a:r>
              <a:rPr lang="en-US" sz="1600" b="1" dirty="0"/>
              <a:t>RAM[10][3:0] = 4’bxxxx;</a:t>
            </a:r>
          </a:p>
          <a:p>
            <a:r>
              <a:rPr lang="en-US" sz="1600" b="1" dirty="0"/>
              <a:t>RAM[11][3:0] = 4’bxxxx;</a:t>
            </a:r>
          </a:p>
          <a:p>
            <a:r>
              <a:rPr lang="en-US" sz="1600" b="1" dirty="0" smtClean="0">
                <a:solidFill>
                  <a:schemeClr val="accent1"/>
                </a:solidFill>
              </a:rPr>
              <a:t>//</a:t>
            </a:r>
            <a:r>
              <a:rPr lang="en-US" sz="1600" b="1" dirty="0">
                <a:solidFill>
                  <a:schemeClr val="accent1"/>
                </a:solidFill>
              </a:rPr>
              <a:t>Data memory </a:t>
            </a:r>
          </a:p>
          <a:p>
            <a:r>
              <a:rPr lang="en-US" sz="1600" b="1" dirty="0"/>
              <a:t>RAM[12][3:0] = 0;</a:t>
            </a:r>
          </a:p>
          <a:p>
            <a:r>
              <a:rPr lang="en-US" sz="1600" b="1" dirty="0"/>
              <a:t>RAM[13][3:0] = 0;</a:t>
            </a:r>
          </a:p>
          <a:p>
            <a:r>
              <a:rPr lang="en-US" sz="1600" b="1" dirty="0"/>
              <a:t>RAM[14][3:0] = 0;</a:t>
            </a:r>
          </a:p>
          <a:p>
            <a:r>
              <a:rPr lang="en-US" sz="1600" b="1" dirty="0"/>
              <a:t>RAM[15][3:0] = 12;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418618" cy="115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Test Program 4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6873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418618" cy="115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Test Program 4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6" y="1976582"/>
            <a:ext cx="11186004" cy="4710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45686" y="1371676"/>
            <a:ext cx="11186004" cy="46166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Vector Waveforms for Test </a:t>
            </a:r>
            <a:r>
              <a:rPr lang="en-US" sz="2400" b="1" dirty="0">
                <a:solidFill>
                  <a:schemeClr val="accent1"/>
                </a:solidFill>
              </a:rPr>
              <a:t>P</a:t>
            </a:r>
            <a:r>
              <a:rPr lang="en-US" sz="2400" b="1" dirty="0" smtClean="0">
                <a:solidFill>
                  <a:schemeClr val="accent1"/>
                </a:solidFill>
              </a:rPr>
              <a:t>rogram 4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427855" cy="1163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 Assembler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8001" y="2090386"/>
            <a:ext cx="4525818" cy="33227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Assembler converts assembly code to </a:t>
            </a:r>
            <a:r>
              <a:rPr lang="en-US" sz="2400" b="1" dirty="0" err="1" smtClean="0">
                <a:solidFill>
                  <a:schemeClr val="tx1"/>
                </a:solidFill>
              </a:rPr>
              <a:t>macine</a:t>
            </a:r>
            <a:r>
              <a:rPr lang="en-US" sz="2400" b="1" dirty="0" smtClean="0">
                <a:solidFill>
                  <a:schemeClr val="tx1"/>
                </a:solidFill>
              </a:rPr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Built using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The assembler is only specific to the given instruction set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1242" y="1480188"/>
            <a:ext cx="5910592" cy="46166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Example of how the assembler works: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491242" y="2090386"/>
            <a:ext cx="2091813" cy="366254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/>
              <a:t>Assembly code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MOV A, [14]</a:t>
            </a:r>
          </a:p>
          <a:p>
            <a:r>
              <a:rPr lang="en-US" sz="1600" b="1" dirty="0" smtClean="0"/>
              <a:t>XCHG B, A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MOV A, 10</a:t>
            </a:r>
          </a:p>
          <a:p>
            <a:r>
              <a:rPr lang="en-US" sz="1600" b="1" dirty="0" smtClean="0"/>
              <a:t>SUB A, B</a:t>
            </a:r>
          </a:p>
          <a:p>
            <a:r>
              <a:rPr lang="en-US" sz="1600" b="1" dirty="0" smtClean="0"/>
              <a:t>ADD A, B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PUSH B</a:t>
            </a:r>
          </a:p>
          <a:p>
            <a:r>
              <a:rPr lang="en-US" sz="1600" b="1" dirty="0" smtClean="0"/>
              <a:t>RCL B</a:t>
            </a:r>
          </a:p>
          <a:p>
            <a:r>
              <a:rPr lang="en-US" sz="1600" b="1" dirty="0" smtClean="0"/>
              <a:t>POP B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HLT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9190181" y="2131948"/>
            <a:ext cx="2041236" cy="341632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Machine code</a:t>
            </a:r>
          </a:p>
          <a:p>
            <a:endParaRPr lang="en-US" b="1" dirty="0" smtClean="0"/>
          </a:p>
          <a:p>
            <a:r>
              <a:rPr lang="en-US" b="1" dirty="0" smtClean="0"/>
              <a:t>1010</a:t>
            </a:r>
          </a:p>
          <a:p>
            <a:r>
              <a:rPr lang="en-US" b="1" dirty="0" smtClean="0"/>
              <a:t>0010</a:t>
            </a:r>
          </a:p>
          <a:p>
            <a:r>
              <a:rPr lang="en-US" b="1" dirty="0" smtClean="0"/>
              <a:t>0111</a:t>
            </a:r>
          </a:p>
          <a:p>
            <a:r>
              <a:rPr lang="en-US" b="1" dirty="0" smtClean="0"/>
              <a:t>0001</a:t>
            </a:r>
          </a:p>
          <a:p>
            <a:r>
              <a:rPr lang="en-US" b="1" dirty="0" smtClean="0"/>
              <a:t>0000</a:t>
            </a:r>
          </a:p>
          <a:p>
            <a:r>
              <a:rPr lang="en-US" b="1" dirty="0" smtClean="0"/>
              <a:t>1001</a:t>
            </a:r>
          </a:p>
          <a:p>
            <a:r>
              <a:rPr lang="en-US" b="1" dirty="0" smtClean="0"/>
              <a:t>1011</a:t>
            </a:r>
          </a:p>
          <a:p>
            <a:r>
              <a:rPr lang="en-US" b="1" dirty="0" smtClean="0"/>
              <a:t>1010</a:t>
            </a:r>
          </a:p>
          <a:p>
            <a:r>
              <a:rPr lang="en-US" b="1" dirty="0" smtClean="0"/>
              <a:t>1111</a:t>
            </a:r>
          </a:p>
          <a:p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7675418" y="3509818"/>
            <a:ext cx="1403927" cy="65578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172939"/>
            <a:ext cx="12192000" cy="206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6600" b="1" dirty="0" smtClean="0">
                <a:solidFill>
                  <a:prstClr val="white"/>
                </a:solidFill>
              </a:rPr>
              <a:t>             THANK </a:t>
            </a:r>
            <a:r>
              <a:rPr lang="en-US" sz="6600" b="1" dirty="0">
                <a:solidFill>
                  <a:prstClr val="white"/>
                </a:solidFill>
              </a:rPr>
              <a:t>YOU !</a:t>
            </a:r>
            <a:endParaRPr lang="en-US" sz="66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218" y="4941455"/>
            <a:ext cx="957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Video link - https://web.microsoftstream.com/video/64e82b83-7194-48ee-8958-68c0a7db9e74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15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7839"/>
              </p:ext>
            </p:extLst>
          </p:nvPr>
        </p:nvGraphicFramePr>
        <p:xfrm>
          <a:off x="1894609" y="1126835"/>
          <a:ext cx="3674918" cy="5366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813">
                  <a:extLst>
                    <a:ext uri="{9D8B030D-6E8A-4147-A177-3AD203B41FA5}">
                      <a16:colId xmlns:a16="http://schemas.microsoft.com/office/drawing/2014/main" val="2623852559"/>
                    </a:ext>
                  </a:extLst>
                </a:gridCol>
                <a:gridCol w="2513105">
                  <a:extLst>
                    <a:ext uri="{9D8B030D-6E8A-4147-A177-3AD203B41FA5}">
                      <a16:colId xmlns:a16="http://schemas.microsoft.com/office/drawing/2014/main" val="283677977"/>
                    </a:ext>
                  </a:extLst>
                </a:gridCol>
              </a:tblGrid>
              <a:tr h="6501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ADD A, B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2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3768"/>
                  </a:ext>
                </a:extLst>
              </a:tr>
              <a:tr h="6521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SUB A, B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3215898"/>
                  </a:ext>
                </a:extLst>
              </a:tr>
              <a:tr h="682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XCHG A, B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2298134"/>
                  </a:ext>
                </a:extLst>
              </a:tr>
              <a:tr h="682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IN A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8830370"/>
                  </a:ext>
                </a:extLst>
              </a:tr>
              <a:tr h="682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OUT A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1020929"/>
                  </a:ext>
                </a:extLst>
              </a:tr>
              <a:tr h="682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INC A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2791846"/>
                  </a:ext>
                </a:extLst>
              </a:tr>
              <a:tr h="682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MOV A, [ADDRESS]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0532451"/>
                  </a:ext>
                </a:extLst>
              </a:tr>
              <a:tr h="6521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MOV A, BYTE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41029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70730"/>
              </p:ext>
            </p:extLst>
          </p:nvPr>
        </p:nvGraphicFramePr>
        <p:xfrm>
          <a:off x="5569527" y="1126836"/>
          <a:ext cx="3748808" cy="5366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5173">
                  <a:extLst>
                    <a:ext uri="{9D8B030D-6E8A-4147-A177-3AD203B41FA5}">
                      <a16:colId xmlns:a16="http://schemas.microsoft.com/office/drawing/2014/main" val="1717264637"/>
                    </a:ext>
                  </a:extLst>
                </a:gridCol>
                <a:gridCol w="2563635">
                  <a:extLst>
                    <a:ext uri="{9D8B030D-6E8A-4147-A177-3AD203B41FA5}">
                      <a16:colId xmlns:a16="http://schemas.microsoft.com/office/drawing/2014/main" val="1594327447"/>
                    </a:ext>
                  </a:extLst>
                </a:gridCol>
              </a:tblGrid>
              <a:tr h="674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JZ ADDRESS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2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55294"/>
                  </a:ext>
                </a:extLst>
              </a:tr>
              <a:tr h="674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PUSH B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2419131"/>
                  </a:ext>
                </a:extLst>
              </a:tr>
              <a:tr h="674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POP B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2076853"/>
                  </a:ext>
                </a:extLst>
              </a:tr>
              <a:tr h="674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RCL B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5161010"/>
                  </a:ext>
                </a:extLst>
              </a:tr>
              <a:tr h="674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CALL ADDRESS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6213261"/>
                  </a:ext>
                </a:extLst>
              </a:tr>
              <a:tr h="644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RET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8302784"/>
                  </a:ext>
                </a:extLst>
              </a:tr>
              <a:tr h="674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AND A, [ADDRESS]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7640912"/>
                  </a:ext>
                </a:extLst>
              </a:tr>
              <a:tr h="674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HLT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33061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57019"/>
            <a:ext cx="10437091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sz="4400" b="1" dirty="0" smtClean="0">
                <a:solidFill>
                  <a:schemeClr val="bg1"/>
                </a:solidFill>
              </a:rPr>
              <a:t>COMPUTER INSTRUCTION SET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78211" y="1273266"/>
            <a:ext cx="11157527" cy="542174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129310"/>
            <a:ext cx="10437091" cy="83099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Block Diagram of the computer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3534555" y="3639412"/>
            <a:ext cx="4817681" cy="485910"/>
          </a:xfrm>
          <a:prstGeom prst="rect">
            <a:avLst/>
          </a:prstGeom>
          <a:solidFill>
            <a:schemeClr val="tx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4-BIT BUS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45121" y="1596845"/>
            <a:ext cx="1779096" cy="675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Counter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5119" y="2437843"/>
            <a:ext cx="1779096" cy="7478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1600" b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× 4	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Stack 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45119" y="3393670"/>
            <a:ext cx="1779097" cy="12163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16 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× 4	</a:t>
            </a: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(Holds both instructions as well as data)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43993" y="5058806"/>
            <a:ext cx="1779097" cy="5580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 Box 18"/>
          <p:cNvSpPr txBox="1"/>
          <p:nvPr/>
        </p:nvSpPr>
        <p:spPr>
          <a:xfrm>
            <a:off x="3032181" y="6131902"/>
            <a:ext cx="1198074" cy="31861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 </a:t>
            </a:r>
            <a:r>
              <a:rPr lang="en-US" sz="12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445164" y="5616888"/>
            <a:ext cx="267854" cy="483405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3445164" y="4609989"/>
            <a:ext cx="267854" cy="448817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4424215" y="1840932"/>
            <a:ext cx="1251991" cy="23605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5" name="Left-Right Arrow 44"/>
          <p:cNvSpPr/>
          <p:nvPr/>
        </p:nvSpPr>
        <p:spPr>
          <a:xfrm>
            <a:off x="4424215" y="2733964"/>
            <a:ext cx="1251991" cy="22167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/>
          <p:cNvSpPr/>
          <p:nvPr/>
        </p:nvSpPr>
        <p:spPr>
          <a:xfrm>
            <a:off x="4424215" y="3873303"/>
            <a:ext cx="1251991" cy="22167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448026" y="1667033"/>
            <a:ext cx="1656196" cy="8840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63701" y="2768539"/>
            <a:ext cx="1656195" cy="8975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B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55302" y="3840628"/>
            <a:ext cx="1656194" cy="9704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port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455302" y="5094940"/>
            <a:ext cx="1656194" cy="9849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port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Left-Right Arrow 53"/>
          <p:cNvSpPr/>
          <p:nvPr/>
        </p:nvSpPr>
        <p:spPr>
          <a:xfrm>
            <a:off x="6203311" y="2050473"/>
            <a:ext cx="1251991" cy="22167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Right Arrow 54"/>
          <p:cNvSpPr/>
          <p:nvPr/>
        </p:nvSpPr>
        <p:spPr>
          <a:xfrm>
            <a:off x="6203311" y="3129637"/>
            <a:ext cx="1251991" cy="22167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6203310" y="5468430"/>
            <a:ext cx="1251991" cy="23605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7" name="Left Arrow 56"/>
          <p:cNvSpPr/>
          <p:nvPr/>
        </p:nvSpPr>
        <p:spPr>
          <a:xfrm>
            <a:off x="6179126" y="4161245"/>
            <a:ext cx="1244716" cy="298963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2653" y="1378937"/>
            <a:ext cx="4396510" cy="489364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Assume address = 14 and byte = 10.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Code-</a:t>
            </a:r>
          </a:p>
          <a:p>
            <a:r>
              <a:rPr lang="en-US" sz="2400" b="1" dirty="0" smtClean="0"/>
              <a:t>MOV A, [address]	</a:t>
            </a:r>
            <a:endParaRPr lang="en-US" sz="2400" b="1" dirty="0"/>
          </a:p>
          <a:p>
            <a:r>
              <a:rPr lang="en-US" sz="2400" b="1" dirty="0" smtClean="0"/>
              <a:t>XCHG B, A</a:t>
            </a:r>
          </a:p>
          <a:p>
            <a:r>
              <a:rPr lang="en-US" sz="2400" b="1" dirty="0" smtClean="0"/>
              <a:t>MOV A, byte</a:t>
            </a:r>
          </a:p>
          <a:p>
            <a:r>
              <a:rPr lang="en-US" sz="2400" b="1" dirty="0" smtClean="0"/>
              <a:t>SUB A, B</a:t>
            </a:r>
          </a:p>
          <a:p>
            <a:r>
              <a:rPr lang="en-US" sz="2400" b="1" dirty="0" smtClean="0"/>
              <a:t>ADD A, B</a:t>
            </a:r>
          </a:p>
          <a:p>
            <a:r>
              <a:rPr lang="en-US" sz="2400" b="1" dirty="0" smtClean="0"/>
              <a:t>PUSH B</a:t>
            </a:r>
          </a:p>
          <a:p>
            <a:r>
              <a:rPr lang="en-US" sz="2400" b="1" dirty="0" smtClean="0"/>
              <a:t>RCL B</a:t>
            </a:r>
          </a:p>
          <a:p>
            <a:r>
              <a:rPr lang="en-US" sz="2400" b="1" dirty="0" smtClean="0"/>
              <a:t>POP B</a:t>
            </a:r>
          </a:p>
          <a:p>
            <a:r>
              <a:rPr lang="en-US" sz="2400" b="1" dirty="0" smtClean="0"/>
              <a:t>HLT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225309" y="1301992"/>
            <a:ext cx="4636654" cy="541686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 smtClean="0"/>
              <a:t>Instruction and Data section of memory in the Verilog code:</a:t>
            </a:r>
          </a:p>
          <a:p>
            <a:endParaRPr lang="en-US" dirty="0" smtClean="0"/>
          </a:p>
          <a:p>
            <a:r>
              <a:rPr lang="en-US" sz="1600" b="1" dirty="0" smtClean="0">
                <a:solidFill>
                  <a:srgbClr val="C00000"/>
                </a:solidFill>
              </a:rPr>
              <a:t>//Instruction memory </a:t>
            </a:r>
          </a:p>
          <a:p>
            <a:r>
              <a:rPr lang="en-US" sz="1600" b="1" dirty="0" smtClean="0"/>
              <a:t>RAM[0][3:0] = 6;</a:t>
            </a:r>
          </a:p>
          <a:p>
            <a:r>
              <a:rPr lang="en-US" sz="1600" b="1" dirty="0" smtClean="0"/>
              <a:t>RAM[1][3:0] = 2;</a:t>
            </a:r>
          </a:p>
          <a:p>
            <a:r>
              <a:rPr lang="en-US" sz="1600" b="1" dirty="0" smtClean="0"/>
              <a:t>RAM[2][3:0] = 7;</a:t>
            </a:r>
          </a:p>
          <a:p>
            <a:r>
              <a:rPr lang="en-US" sz="1600" b="1" dirty="0" smtClean="0"/>
              <a:t>RAM[3][3:0] = 1;</a:t>
            </a:r>
          </a:p>
          <a:p>
            <a:r>
              <a:rPr lang="en-US" sz="1600" b="1" dirty="0" smtClean="0"/>
              <a:t>RAM[4][3:0] = 0;</a:t>
            </a:r>
          </a:p>
          <a:p>
            <a:r>
              <a:rPr lang="en-US" sz="1600" b="1" dirty="0" smtClean="0"/>
              <a:t>RAM[5][3:0] = 9;</a:t>
            </a:r>
          </a:p>
          <a:p>
            <a:r>
              <a:rPr lang="en-US" sz="1600" b="1" dirty="0" smtClean="0"/>
              <a:t>RAM[6][3:0] = 11;</a:t>
            </a:r>
          </a:p>
          <a:p>
            <a:r>
              <a:rPr lang="en-US" sz="1600" b="1" dirty="0" smtClean="0"/>
              <a:t>RAM[7][3:0] = 10;</a:t>
            </a:r>
          </a:p>
          <a:p>
            <a:r>
              <a:rPr lang="en-US" sz="1600" b="1" dirty="0" smtClean="0"/>
              <a:t>RAM[8][3:0] = 15;</a:t>
            </a:r>
          </a:p>
          <a:p>
            <a:r>
              <a:rPr lang="en-US" sz="1600" b="1" dirty="0" smtClean="0"/>
              <a:t>RAM[9][3:0] = 4’bxxxx;</a:t>
            </a:r>
          </a:p>
          <a:p>
            <a:r>
              <a:rPr lang="en-US" sz="1600" b="1" dirty="0" smtClean="0"/>
              <a:t>RAM[10][3:0] = 4’bxxxx;</a:t>
            </a:r>
          </a:p>
          <a:p>
            <a:r>
              <a:rPr lang="en-US" sz="1600" b="1" dirty="0" smtClean="0"/>
              <a:t>RAM[11][3:0] = 4’bxxxx;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//Data memory </a:t>
            </a:r>
          </a:p>
          <a:p>
            <a:r>
              <a:rPr lang="en-US" sz="1600" b="1" dirty="0" smtClean="0"/>
              <a:t>RAM[12][3:0] = 0;</a:t>
            </a:r>
          </a:p>
          <a:p>
            <a:r>
              <a:rPr lang="en-US" sz="1600" b="1" dirty="0" smtClean="0"/>
              <a:t>RAM[13][3:0] = 0;</a:t>
            </a:r>
          </a:p>
          <a:p>
            <a:r>
              <a:rPr lang="en-US" sz="1600" b="1" dirty="0" smtClean="0"/>
              <a:t>RAM[14][3:0] = 6;</a:t>
            </a:r>
          </a:p>
          <a:p>
            <a:r>
              <a:rPr lang="en-US" sz="1600" b="1" dirty="0" smtClean="0"/>
              <a:t>RAM[15][3:0] = 0;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418618" cy="115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Test Program 1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717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418618" cy="115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Test Program 1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1995055"/>
            <a:ext cx="11186004" cy="4664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67855" y="1343967"/>
            <a:ext cx="11186004" cy="46166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Vector Waveforms for Test </a:t>
            </a:r>
            <a:r>
              <a:rPr lang="en-US" sz="2400" b="1" dirty="0">
                <a:solidFill>
                  <a:schemeClr val="accent1"/>
                </a:solidFill>
              </a:rPr>
              <a:t>P</a:t>
            </a:r>
            <a:r>
              <a:rPr lang="en-US" sz="2400" b="1" dirty="0" smtClean="0">
                <a:solidFill>
                  <a:schemeClr val="accent1"/>
                </a:solidFill>
              </a:rPr>
              <a:t>rogram 1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2653" y="1378937"/>
            <a:ext cx="4396510" cy="489364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Assume address = 6, input = 8 and byte = 10.</a:t>
            </a:r>
          </a:p>
          <a:p>
            <a:r>
              <a:rPr lang="en-US" sz="2400" b="1" dirty="0"/>
              <a:t> </a:t>
            </a:r>
            <a:endParaRPr lang="en-US" sz="2400" b="1" dirty="0" smtClean="0"/>
          </a:p>
          <a:p>
            <a:r>
              <a:rPr lang="en-US" sz="2400" b="1" dirty="0" smtClean="0"/>
              <a:t>Code-</a:t>
            </a:r>
            <a:endParaRPr lang="en-US" sz="2400" b="1" dirty="0"/>
          </a:p>
          <a:p>
            <a:r>
              <a:rPr lang="en-US" sz="2400" b="1" dirty="0"/>
              <a:t>IN A</a:t>
            </a:r>
          </a:p>
          <a:p>
            <a:r>
              <a:rPr lang="en-US" sz="2400" b="1" dirty="0"/>
              <a:t>XCHG B, A</a:t>
            </a:r>
          </a:p>
          <a:p>
            <a:r>
              <a:rPr lang="en-US" sz="2400" b="1" dirty="0"/>
              <a:t>MOV A, 8H</a:t>
            </a:r>
          </a:p>
          <a:p>
            <a:r>
              <a:rPr lang="en-US" sz="2400" b="1" dirty="0"/>
              <a:t>SUB A, B</a:t>
            </a:r>
          </a:p>
          <a:p>
            <a:r>
              <a:rPr lang="en-US" sz="2400" b="1" dirty="0"/>
              <a:t>JZ 6H</a:t>
            </a:r>
          </a:p>
          <a:p>
            <a:r>
              <a:rPr lang="en-US" sz="2400" b="1" dirty="0"/>
              <a:t>RCL B</a:t>
            </a:r>
          </a:p>
          <a:p>
            <a:r>
              <a:rPr lang="en-US" sz="2400" b="1" dirty="0"/>
              <a:t>INC A</a:t>
            </a:r>
          </a:p>
          <a:p>
            <a:r>
              <a:rPr lang="en-US" sz="2400" b="1" dirty="0"/>
              <a:t>OUT A</a:t>
            </a:r>
          </a:p>
          <a:p>
            <a:r>
              <a:rPr lang="en-US" sz="2400" b="1" dirty="0"/>
              <a:t>HLT</a:t>
            </a:r>
          </a:p>
        </p:txBody>
      </p:sp>
      <p:sp>
        <p:nvSpPr>
          <p:cNvPr id="4" name="Rectangle 3"/>
          <p:cNvSpPr/>
          <p:nvPr/>
        </p:nvSpPr>
        <p:spPr>
          <a:xfrm>
            <a:off x="6262255" y="1301992"/>
            <a:ext cx="4636654" cy="53553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/>
              <a:t>Instruction and Data section of memory in the Verilog code: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sz="1600" b="1" dirty="0">
                <a:solidFill>
                  <a:schemeClr val="accent1"/>
                </a:solidFill>
              </a:rPr>
              <a:t>//Instruction memory </a:t>
            </a:r>
          </a:p>
          <a:p>
            <a:r>
              <a:rPr lang="en-US" sz="1600" b="1" dirty="0"/>
              <a:t>RAM[0][3:0] = 3;</a:t>
            </a:r>
          </a:p>
          <a:p>
            <a:r>
              <a:rPr lang="en-US" sz="1600" b="1" dirty="0"/>
              <a:t>RAM[1][3:0] = 2;</a:t>
            </a:r>
          </a:p>
          <a:p>
            <a:r>
              <a:rPr lang="en-US" sz="1600" b="1" dirty="0"/>
              <a:t>RAM[2][3:0] = 7;</a:t>
            </a:r>
          </a:p>
          <a:p>
            <a:r>
              <a:rPr lang="en-US" sz="1600" b="1" dirty="0"/>
              <a:t>RAM[3][3:0] = 1;</a:t>
            </a:r>
          </a:p>
          <a:p>
            <a:r>
              <a:rPr lang="en-US" sz="1600" b="1" dirty="0"/>
              <a:t>RAM[4][3:0] = 8;</a:t>
            </a:r>
          </a:p>
          <a:p>
            <a:r>
              <a:rPr lang="en-US" sz="1600" b="1" dirty="0"/>
              <a:t>RAM[5][3:0] = 11;</a:t>
            </a:r>
          </a:p>
          <a:p>
            <a:r>
              <a:rPr lang="en-US" sz="1600" b="1" dirty="0"/>
              <a:t>RAM[6][3:0] = 5;</a:t>
            </a:r>
          </a:p>
          <a:p>
            <a:r>
              <a:rPr lang="en-US" sz="1600" b="1" dirty="0"/>
              <a:t>RAM[7][3:0] = 4;</a:t>
            </a:r>
          </a:p>
          <a:p>
            <a:r>
              <a:rPr lang="en-US" sz="1600" b="1" dirty="0"/>
              <a:t>RAM[8][3:0] = 15;</a:t>
            </a:r>
          </a:p>
          <a:p>
            <a:r>
              <a:rPr lang="en-US" sz="1600" b="1" dirty="0"/>
              <a:t>RAM[9][3:0] = 4’bxxxx;</a:t>
            </a:r>
          </a:p>
          <a:p>
            <a:r>
              <a:rPr lang="en-US" sz="1600" b="1" dirty="0"/>
              <a:t>RAM[10][3:0] = 4’bxxxx;</a:t>
            </a:r>
          </a:p>
          <a:p>
            <a:r>
              <a:rPr lang="en-US" sz="1600" b="1" dirty="0"/>
              <a:t>RAM[11][3:0] = 4’bxxxx;</a:t>
            </a:r>
          </a:p>
          <a:p>
            <a:r>
              <a:rPr lang="en-US" sz="1600" b="1" dirty="0"/>
              <a:t> </a:t>
            </a:r>
            <a:r>
              <a:rPr lang="en-US" sz="1600" b="1" dirty="0" smtClean="0">
                <a:solidFill>
                  <a:schemeClr val="accent1"/>
                </a:solidFill>
              </a:rPr>
              <a:t>//</a:t>
            </a:r>
            <a:r>
              <a:rPr lang="en-US" sz="1600" b="1" dirty="0">
                <a:solidFill>
                  <a:schemeClr val="accent1"/>
                </a:solidFill>
              </a:rPr>
              <a:t>Data memory </a:t>
            </a:r>
          </a:p>
          <a:p>
            <a:r>
              <a:rPr lang="en-US" sz="1600" b="1" dirty="0"/>
              <a:t>RAM[12][3:0] = 0;</a:t>
            </a:r>
          </a:p>
          <a:p>
            <a:r>
              <a:rPr lang="en-US" sz="1600" b="1" dirty="0"/>
              <a:t>RAM[13][3:0] = 0;</a:t>
            </a:r>
          </a:p>
          <a:p>
            <a:r>
              <a:rPr lang="en-US" sz="1600" b="1" dirty="0"/>
              <a:t>RAM[14][3:0] = 0;</a:t>
            </a:r>
          </a:p>
          <a:p>
            <a:r>
              <a:rPr lang="en-US" sz="1600" b="1" dirty="0"/>
              <a:t>RAM[15][3:0] = 0;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418618" cy="115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Test Program 2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6328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418618" cy="115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Test Program 2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1995054"/>
            <a:ext cx="11186004" cy="4636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67855" y="1343967"/>
            <a:ext cx="11186004" cy="46166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Vector Waveforms for Test </a:t>
            </a:r>
            <a:r>
              <a:rPr lang="en-US" sz="2400" b="1" dirty="0">
                <a:solidFill>
                  <a:schemeClr val="accent1"/>
                </a:solidFill>
              </a:rPr>
              <a:t>P</a:t>
            </a:r>
            <a:r>
              <a:rPr lang="en-US" sz="2400" b="1" dirty="0" smtClean="0">
                <a:solidFill>
                  <a:schemeClr val="accent1"/>
                </a:solidFill>
              </a:rPr>
              <a:t>rogram 2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2653" y="1378937"/>
            <a:ext cx="4396510" cy="489364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Assume address = 8, input = 7 and byte = 11.</a:t>
            </a:r>
          </a:p>
          <a:p>
            <a:r>
              <a:rPr lang="en-US" sz="2400" b="1" dirty="0"/>
              <a:t> </a:t>
            </a:r>
            <a:endParaRPr lang="en-US" sz="2400" b="1" dirty="0" smtClean="0"/>
          </a:p>
          <a:p>
            <a:r>
              <a:rPr lang="en-US" sz="2400" b="1" dirty="0" smtClean="0"/>
              <a:t>Code-</a:t>
            </a:r>
            <a:endParaRPr lang="en-US" sz="2400" b="1" dirty="0"/>
          </a:p>
          <a:p>
            <a:r>
              <a:rPr lang="en-US" sz="2400" b="1" dirty="0"/>
              <a:t>MOV A, BYTE</a:t>
            </a:r>
          </a:p>
          <a:p>
            <a:r>
              <a:rPr lang="en-US" sz="2400" b="1" dirty="0"/>
              <a:t>XCHG B, A</a:t>
            </a:r>
          </a:p>
          <a:p>
            <a:r>
              <a:rPr lang="en-US" sz="2400" b="1" dirty="0"/>
              <a:t>IN A</a:t>
            </a:r>
          </a:p>
          <a:p>
            <a:r>
              <a:rPr lang="en-US" sz="2400" b="1" dirty="0"/>
              <a:t>CALL ADDRESS</a:t>
            </a:r>
          </a:p>
          <a:p>
            <a:r>
              <a:rPr lang="en-US" sz="2400" b="1" dirty="0"/>
              <a:t>OUT A</a:t>
            </a:r>
          </a:p>
          <a:p>
            <a:r>
              <a:rPr lang="en-US" sz="2400" b="1" dirty="0"/>
              <a:t>HLT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/>
              <a:t>ADD A, B</a:t>
            </a:r>
          </a:p>
          <a:p>
            <a:r>
              <a:rPr lang="en-US" sz="2400" b="1" dirty="0"/>
              <a:t>RET</a:t>
            </a:r>
          </a:p>
        </p:txBody>
      </p:sp>
      <p:sp>
        <p:nvSpPr>
          <p:cNvPr id="4" name="Rectangle 3"/>
          <p:cNvSpPr/>
          <p:nvPr/>
        </p:nvSpPr>
        <p:spPr>
          <a:xfrm>
            <a:off x="6225309" y="1301992"/>
            <a:ext cx="4636654" cy="53553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/>
              <a:t>Instruction and Data section of memory in the Verilog code: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sz="1600" b="1" dirty="0">
                <a:solidFill>
                  <a:schemeClr val="accent1"/>
                </a:solidFill>
              </a:rPr>
              <a:t>//Instruction memory </a:t>
            </a:r>
          </a:p>
          <a:p>
            <a:r>
              <a:rPr lang="en-US" sz="1600" b="1" dirty="0"/>
              <a:t>RAM[0][3:0] = 7;</a:t>
            </a:r>
          </a:p>
          <a:p>
            <a:r>
              <a:rPr lang="en-US" sz="1600" b="1" dirty="0"/>
              <a:t>RAM[1][3:0] = 2;</a:t>
            </a:r>
          </a:p>
          <a:p>
            <a:r>
              <a:rPr lang="en-US" sz="1600" b="1" dirty="0"/>
              <a:t>RAM[2][3:0] = 3;</a:t>
            </a:r>
          </a:p>
          <a:p>
            <a:r>
              <a:rPr lang="en-US" sz="1600" b="1" dirty="0"/>
              <a:t>RAM[3][3:0] = 12;</a:t>
            </a:r>
          </a:p>
          <a:p>
            <a:r>
              <a:rPr lang="en-US" sz="1600" b="1" dirty="0"/>
              <a:t>RAM[4][3:0] = 4;</a:t>
            </a:r>
          </a:p>
          <a:p>
            <a:r>
              <a:rPr lang="en-US" sz="1600" b="1" dirty="0"/>
              <a:t>RAM[5][3:0] = 15;</a:t>
            </a:r>
          </a:p>
          <a:p>
            <a:r>
              <a:rPr lang="en-US" sz="1600" b="1" dirty="0"/>
              <a:t>RAM[6][3:0] = 4’bxxxx;</a:t>
            </a:r>
          </a:p>
          <a:p>
            <a:r>
              <a:rPr lang="en-US" sz="1600" b="1" dirty="0"/>
              <a:t>RAM[7][3:0] = 4’bxxxx;</a:t>
            </a:r>
          </a:p>
          <a:p>
            <a:r>
              <a:rPr lang="en-US" sz="1600" b="1" dirty="0"/>
              <a:t>RAM[8][3:0] = 0;</a:t>
            </a:r>
          </a:p>
          <a:p>
            <a:r>
              <a:rPr lang="en-US" sz="1600" b="1" dirty="0"/>
              <a:t>RAM[9][3:0] = 13;</a:t>
            </a:r>
          </a:p>
          <a:p>
            <a:r>
              <a:rPr lang="en-US" sz="1600" b="1" dirty="0"/>
              <a:t>RAM[10][3:0] = 4’bxxxx;</a:t>
            </a:r>
          </a:p>
          <a:p>
            <a:r>
              <a:rPr lang="en-US" sz="1600" b="1" dirty="0"/>
              <a:t>RAM[11][3:0] = 4’bxxxx</a:t>
            </a:r>
            <a:r>
              <a:rPr lang="en-US" sz="1600" b="1" dirty="0" smtClean="0"/>
              <a:t>;</a:t>
            </a:r>
            <a:endParaRPr lang="en-US" sz="1600" b="1" dirty="0"/>
          </a:p>
          <a:p>
            <a:r>
              <a:rPr lang="en-US" sz="1600" b="1" dirty="0">
                <a:solidFill>
                  <a:schemeClr val="accent1"/>
                </a:solidFill>
              </a:rPr>
              <a:t>//Data memory </a:t>
            </a:r>
          </a:p>
          <a:p>
            <a:r>
              <a:rPr lang="en-US" sz="1600" b="1" dirty="0"/>
              <a:t>RAM[12][3:0] = 0;</a:t>
            </a:r>
          </a:p>
          <a:p>
            <a:r>
              <a:rPr lang="en-US" sz="1600" b="1" dirty="0"/>
              <a:t>RAM[13][3:0] = 0;</a:t>
            </a:r>
          </a:p>
          <a:p>
            <a:r>
              <a:rPr lang="en-US" sz="1600" b="1" dirty="0"/>
              <a:t>RAM[14][3:0] = 0;</a:t>
            </a:r>
          </a:p>
          <a:p>
            <a:r>
              <a:rPr lang="en-US" sz="1600" b="1" dirty="0"/>
              <a:t>RAM[15][3:0] = 0;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418618" cy="115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Test Program 3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6651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418618" cy="115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Test Program 3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1995053"/>
            <a:ext cx="11176218" cy="4710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67855" y="1343967"/>
            <a:ext cx="11186004" cy="46166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Vector Waveforms for Test </a:t>
            </a:r>
            <a:r>
              <a:rPr lang="en-US" sz="2400" b="1" dirty="0">
                <a:solidFill>
                  <a:schemeClr val="accent1"/>
                </a:solidFill>
              </a:rPr>
              <a:t>P</a:t>
            </a:r>
            <a:r>
              <a:rPr lang="en-US" sz="2400" b="1" dirty="0" smtClean="0">
                <a:solidFill>
                  <a:schemeClr val="accent1"/>
                </a:solidFill>
              </a:rPr>
              <a:t>rogram 3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556</TotalTime>
  <Words>488</Words>
  <Application>Microsoft Office PowerPoint</Application>
  <PresentationFormat>Widescreen</PresentationFormat>
  <Paragraphs>256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Ion</vt:lpstr>
      <vt:lpstr>                     4 Bit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4 Bit Computer</dc:title>
  <dc:creator>adnan hossain</dc:creator>
  <cp:lastModifiedBy>adnan hossain</cp:lastModifiedBy>
  <cp:revision>18</cp:revision>
  <dcterms:created xsi:type="dcterms:W3CDTF">2021-04-01T08:57:41Z</dcterms:created>
  <dcterms:modified xsi:type="dcterms:W3CDTF">2021-04-01T18:13:54Z</dcterms:modified>
</cp:coreProperties>
</file>