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9" r:id="rId9"/>
    <p:sldId id="27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96A7-402C-248D-9EE8-01F370B4C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9C33E-8CE0-1951-B8BF-F99A6EA32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56D72-3FAF-85AF-4D05-99C8E192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CB2-6090-4742-86C4-02B2C9AA1DD8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F44D4-96C4-2789-D8DB-9157CF5D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74149-BDB4-8BBE-1157-F93DD7CA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9076-3274-4BC7-A714-F64DE6D4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76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8302-B4CA-A084-ED4B-42024C81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896E3-77DB-0B74-B5B6-825386A04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64798-E6B2-5AD8-B2C3-E4B1D5DA2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CB2-6090-4742-86C4-02B2C9AA1DD8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AF7E-9AD0-1B09-B2E2-70B66B9F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D6ED-6160-D1FA-2CF1-E0200C9F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9076-3274-4BC7-A714-F64DE6D4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60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49DB9-0C92-187B-1C66-C5645A59B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E1971-5E38-4C97-F179-0636A1147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31D8A-ECED-411C-8537-56281A69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CB2-6090-4742-86C4-02B2C9AA1DD8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3AC6B-D318-BD66-5EFC-8EFB90F4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B24B8-19CE-AB76-8563-88D9F0A6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9076-3274-4BC7-A714-F64DE6D4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24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BCBF-09E4-1FB6-0136-C034A901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8158-366A-DDCD-B9B5-90060355C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58B93-0F60-C73B-2FAA-CF4D6990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CB2-6090-4742-86C4-02B2C9AA1DD8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3A1C4-603C-C6CF-0E53-A930A393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4E25E-2493-A074-D27F-975E5498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9076-3274-4BC7-A714-F64DE6D4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BFE8-7901-CD5C-1868-C028D11A1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C517E-ABFC-8F6B-5436-88ADD921F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F83F-CD0B-BC67-7B5A-5B2C388C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CB2-6090-4742-86C4-02B2C9AA1DD8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96A53-BA88-B46E-83C8-ACFDD034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59433-BAE3-E726-1AEE-D65CDA94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9076-3274-4BC7-A714-F64DE6D4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7D83-EE68-51FC-8DEF-47D994B5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A4F23-24DA-446C-0B14-F6B76CF97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48DA-62B9-1A9B-29C7-58523B89C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92143-C775-3590-5A55-0ACB7809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CB2-6090-4742-86C4-02B2C9AA1DD8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2F65-01ED-E789-4F03-68D1019A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D8520-5247-565D-5124-39021942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9076-3274-4BC7-A714-F64DE6D4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29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E5F2-D87B-2D5F-1BB8-6C4655A5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7691C-4E3C-F144-462A-6A4D6954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91FDD-EBA3-49E9-0806-F9A6EE4FF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65904-8F71-F5AF-5D38-C3D808D54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01A03-26F7-A3C3-CEAA-9C4202884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4134F-7A55-DED1-26BA-BA3A96A5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CB2-6090-4742-86C4-02B2C9AA1DD8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36DD72-3C36-5455-A605-97693776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4D8A6-0746-779C-EF67-711C3699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9076-3274-4BC7-A714-F64DE6D4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3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D65C-8C2C-0341-B76D-73C09509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3C71B-7D3C-F414-E2C8-2AEA1157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CB2-6090-4742-86C4-02B2C9AA1DD8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256B5-510A-7786-0E9E-B0FCB1D7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3D8C8-84BB-AB53-E6FF-141E2DB6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9076-3274-4BC7-A714-F64DE6D4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60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69EA6-A217-7709-4B98-EA225E12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CB2-6090-4742-86C4-02B2C9AA1DD8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980F3-A07F-694A-D449-275B682B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3457F-034E-E1D1-2409-85068CBF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9076-3274-4BC7-A714-F64DE6D4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13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A3BB-D268-2CD3-9D1E-94F4F1CE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1CDEB-70A5-CB44-1A20-444A78AD9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37E9E-ED22-DD5A-5A27-152AB68F3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7C235-45E2-D39C-C636-0E3F068D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CB2-6090-4742-86C4-02B2C9AA1DD8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21AEF-D05C-8FEA-7EE2-BE346A83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0EBCE-EB41-9494-4527-B9C72C68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9076-3274-4BC7-A714-F64DE6D4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96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3A8C-ECE4-D4BF-5C74-96A3A060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F3E03-A1DA-FDAF-C9D2-FE047EDBD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0C932-2661-01BE-4152-A482316CD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9CDB8-95F7-19BD-D198-887F6CB0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CB2-6090-4742-86C4-02B2C9AA1DD8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CB346-CBF7-A918-6D4A-6F3AF269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9106C-A1D1-13D7-96A3-7D086594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9076-3274-4BC7-A714-F64DE6D4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71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41005-A59A-85A9-51B5-8FD9F36E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DD8A1-A229-D148-8716-A2AE33A12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C4790-1273-4E17-B4F6-C9E16058B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CB2-6090-4742-86C4-02B2C9AA1DD8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0127-D19A-FB24-1F0A-7188090FF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60559-1401-770F-3D15-BE3F26B59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19076-3274-4BC7-A714-F64DE6D4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84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9/08/hassle-free-transfer-of-large-fil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4E9E-F57C-AF78-B15D-5C9E4FD51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3" y="2059805"/>
            <a:ext cx="11463688" cy="1655547"/>
          </a:xfrm>
        </p:spPr>
        <p:txBody>
          <a:bodyPr>
            <a:normAutofit fontScale="90000"/>
          </a:bodyPr>
          <a:lstStyle/>
          <a:p>
            <a:pPr algn="r"/>
            <a:r>
              <a:rPr lang="en-US" sz="7300" b="1" dirty="0">
                <a:latin typeface="Nunito" pitchFamily="2" charset="0"/>
              </a:rPr>
              <a:t>Topic: - File Handling in Java</a:t>
            </a:r>
            <a:br>
              <a:rPr lang="en-US" sz="4400" dirty="0"/>
            </a:br>
            <a:r>
              <a:rPr lang="en-US" sz="2000" dirty="0"/>
              <a:t>By: - Adnan khan</a:t>
            </a:r>
            <a:endParaRPr lang="en-IN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2ABC9-4971-E5E2-91C8-7A423DD29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52969" y="3715352"/>
            <a:ext cx="3877515" cy="25940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109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071E-EB97-B780-C66C-C6D12BFB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US" sz="15000" dirty="0"/>
              <a:t>THANKYOU</a:t>
            </a:r>
            <a:endParaRPr lang="en-IN" sz="15000" dirty="0"/>
          </a:p>
        </p:txBody>
      </p:sp>
    </p:spTree>
    <p:extLst>
      <p:ext uri="{BB962C8B-B14F-4D97-AF65-F5344CB8AC3E}">
        <p14:creationId xmlns:p14="http://schemas.microsoft.com/office/powerpoint/2010/main" val="113845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EBE9-F820-CE2B-FB1C-85A8BFDD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906" y="811022"/>
            <a:ext cx="8614612" cy="700143"/>
          </a:xfrm>
        </p:spPr>
        <p:txBody>
          <a:bodyPr>
            <a:noAutofit/>
          </a:bodyPr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What is File Handling in Java?</a:t>
            </a:r>
            <a:endParaRPr lang="en-IN" b="1" dirty="0">
              <a:latin typeface="Nuni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E5170-C3AB-0A61-2EFD-C0B872DDC18D}"/>
              </a:ext>
            </a:extLst>
          </p:cNvPr>
          <p:cNvSpPr txBox="1"/>
          <p:nvPr/>
        </p:nvSpPr>
        <p:spPr>
          <a:xfrm>
            <a:off x="1174281" y="1626671"/>
            <a:ext cx="95193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effectLst/>
                <a:latin typeface="Open Sans" panose="020B0606030504020204" pitchFamily="34" charset="0"/>
              </a:rPr>
              <a:t>File handling in Java implies reading from and writing data to a file. The File class from the </a:t>
            </a:r>
            <a:r>
              <a:rPr lang="en-US" sz="2800" b="1" i="0" dirty="0">
                <a:effectLst/>
                <a:latin typeface="Open Sans" panose="020B0606030504020204" pitchFamily="34" charset="0"/>
              </a:rPr>
              <a:t>java.io package</a:t>
            </a:r>
            <a:r>
              <a:rPr lang="en-US" sz="2800" b="0" i="0" dirty="0">
                <a:effectLst/>
                <a:latin typeface="Open Sans" panose="020B0606030504020204" pitchFamily="34" charset="0"/>
              </a:rPr>
              <a:t>, allows us to work with different formats of files. In order to use the File class, you need to create an object of the </a:t>
            </a:r>
            <a:r>
              <a:rPr lang="en-US" sz="2800" b="0" i="0" u="none" strike="noStrike" dirty="0">
                <a:effectLst/>
                <a:latin typeface="Open Sans" panose="020B0606030504020204" pitchFamily="34" charset="0"/>
              </a:rPr>
              <a:t>class</a:t>
            </a:r>
            <a:r>
              <a:rPr lang="en-US" sz="2800" b="0" i="0" dirty="0">
                <a:effectLst/>
                <a:latin typeface="Open Sans" panose="020B0606030504020204" pitchFamily="34" charset="0"/>
              </a:rPr>
              <a:t> and specify the filename or directory name.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67914-23EF-3023-0178-CB5D616062B0}"/>
              </a:ext>
            </a:extLst>
          </p:cNvPr>
          <p:cNvSpPr txBox="1"/>
          <p:nvPr/>
        </p:nvSpPr>
        <p:spPr>
          <a:xfrm>
            <a:off x="1636294" y="3877523"/>
            <a:ext cx="74980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Open Sans" panose="020B0606030504020204" pitchFamily="34" charset="0"/>
              </a:rPr>
              <a:t>For example:</a:t>
            </a:r>
          </a:p>
          <a:p>
            <a:r>
              <a:rPr lang="en-US" sz="2400" dirty="0">
                <a:latin typeface="Open Sans" panose="020B0606030504020204" pitchFamily="34" charset="0"/>
              </a:rPr>
              <a:t>  </a:t>
            </a:r>
            <a:r>
              <a:rPr lang="en-US" sz="2400" b="0" i="0" dirty="0">
                <a:effectLst/>
                <a:latin typeface="Open Sans" panose="020B0606030504020204" pitchFamily="34" charset="0"/>
              </a:rPr>
              <a:t>// Import the File class</a:t>
            </a:r>
          </a:p>
          <a:p>
            <a:r>
              <a:rPr lang="en-US" sz="2400" b="0" i="0" dirty="0">
                <a:effectLst/>
                <a:latin typeface="Open Sans" panose="020B0606030504020204" pitchFamily="34" charset="0"/>
              </a:rPr>
              <a:t>  import </a:t>
            </a:r>
            <a:r>
              <a:rPr lang="en-US" sz="2400" b="0" i="0" dirty="0" err="1">
                <a:effectLst/>
                <a:latin typeface="Open Sans" panose="020B0606030504020204" pitchFamily="34" charset="0"/>
              </a:rPr>
              <a:t>java.io.File</a:t>
            </a:r>
            <a:endParaRPr lang="en-US" sz="2400" b="0" i="0" dirty="0">
              <a:effectLst/>
              <a:latin typeface="Open Sans" panose="020B0606030504020204" pitchFamily="34" charset="0"/>
            </a:endParaRPr>
          </a:p>
          <a:p>
            <a:r>
              <a:rPr lang="en-US" sz="2400" b="0" i="0" dirty="0">
                <a:effectLst/>
                <a:latin typeface="Open Sans" panose="020B0606030504020204" pitchFamily="34" charset="0"/>
              </a:rPr>
              <a:t> </a:t>
            </a:r>
          </a:p>
          <a:p>
            <a:r>
              <a:rPr lang="en-US" sz="2400" b="0" i="0" dirty="0">
                <a:effectLst/>
                <a:latin typeface="Open Sans" panose="020B0606030504020204" pitchFamily="34" charset="0"/>
              </a:rPr>
              <a:t>  // Specify the filename</a:t>
            </a:r>
          </a:p>
          <a:p>
            <a:r>
              <a:rPr lang="en-US" sz="2400" b="0" i="0" dirty="0">
                <a:effectLst/>
                <a:latin typeface="Open Sans" panose="020B0606030504020204" pitchFamily="34" charset="0"/>
              </a:rPr>
              <a:t>  File obj = new File("filename.txt");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1402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40F0-B27F-1CE1-C235-F6ECDDF2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38" y="1504047"/>
            <a:ext cx="9905998" cy="950396"/>
          </a:xfrm>
        </p:spPr>
        <p:txBody>
          <a:bodyPr/>
          <a:lstStyle/>
          <a:p>
            <a:pPr algn="just"/>
            <a:r>
              <a:rPr lang="en-US" b="1" i="0" dirty="0">
                <a:effectLst/>
                <a:latin typeface="Open Sans" panose="020B0606030504020204" pitchFamily="34" charset="0"/>
              </a:rPr>
              <a:t>What is a Stream?</a:t>
            </a:r>
            <a:endParaRPr lang="en-US" b="0" i="0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E5739-547D-FB8D-2DF2-A08AF708E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4248"/>
            <a:ext cx="9905999" cy="929247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effectLst/>
                <a:latin typeface="Open Sans" panose="020B0606030504020204" pitchFamily="34" charset="0"/>
              </a:rPr>
              <a:t>In Java, Stream is a sequence of data which can be of two types.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CC334F-FDEF-0EB5-08EF-17D444537FC3}"/>
              </a:ext>
            </a:extLst>
          </p:cNvPr>
          <p:cNvSpPr txBox="1">
            <a:spLocks/>
          </p:cNvSpPr>
          <p:nvPr/>
        </p:nvSpPr>
        <p:spPr>
          <a:xfrm>
            <a:off x="1141412" y="237812"/>
            <a:ext cx="9905999" cy="1331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Open Sans" panose="020B0606030504020204" pitchFamily="34" charset="0"/>
              </a:rPr>
              <a:t>Java uses the concept of a stream to make I/O operations on a file. So let’s now understand what is a Stream in Java.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395303-E863-0F8F-2E95-59AD0F96FC72}"/>
              </a:ext>
            </a:extLst>
          </p:cNvPr>
          <p:cNvSpPr txBox="1">
            <a:spLocks/>
          </p:cNvSpPr>
          <p:nvPr/>
        </p:nvSpPr>
        <p:spPr>
          <a:xfrm>
            <a:off x="1141412" y="3375649"/>
            <a:ext cx="9905999" cy="3150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1" dirty="0">
                <a:latin typeface="Open Sans" panose="020B0606030504020204" pitchFamily="34" charset="0"/>
              </a:rPr>
              <a:t>     1. Byte Stream</a:t>
            </a:r>
          </a:p>
          <a:p>
            <a:pPr marL="0" indent="0" algn="just">
              <a:buNone/>
            </a:pPr>
            <a:r>
              <a:rPr lang="en-US" dirty="0">
                <a:latin typeface="Open Sans" panose="020B0606030504020204" pitchFamily="34" charset="0"/>
              </a:rPr>
              <a:t>	This mainly incorporates with byte data. When an input 	is provided and executed with byte data, then it is called 	the file handling process with a byte stream.</a:t>
            </a:r>
          </a:p>
          <a:p>
            <a:pPr marL="0" indent="0" algn="l">
              <a:buNone/>
            </a:pPr>
            <a:r>
              <a:rPr lang="en-US" b="1" dirty="0">
                <a:latin typeface="Open Sans" panose="020B0606030504020204" pitchFamily="34" charset="0"/>
              </a:rPr>
              <a:t>     2. Character Stream</a:t>
            </a:r>
          </a:p>
          <a:p>
            <a:pPr marL="0" indent="0" algn="just">
              <a:buNone/>
            </a:pPr>
            <a:r>
              <a:rPr lang="en-US" dirty="0">
                <a:latin typeface="Open Sans" panose="020B0606030504020204" pitchFamily="34" charset="0"/>
              </a:rPr>
              <a:t>	Character Stream is a stream which incorporates with 	characters. Processing of input data with character is 	called the file handling process with a character stream.</a:t>
            </a:r>
          </a:p>
          <a:p>
            <a:pPr algn="just"/>
            <a:endParaRPr lang="en-US" sz="100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58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46BE-4703-E068-BDC4-549EC78C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0509"/>
            <a:ext cx="9905998" cy="9359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Java File Methods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A3F31-CA15-8BBB-A792-FA82B0CF791B}"/>
              </a:ext>
            </a:extLst>
          </p:cNvPr>
          <p:cNvSpPr txBox="1"/>
          <p:nvPr/>
        </p:nvSpPr>
        <p:spPr>
          <a:xfrm>
            <a:off x="1174281" y="1135791"/>
            <a:ext cx="9519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effectLst/>
                <a:latin typeface="Open Sans" panose="020B0606030504020204" pitchFamily="34" charset="0"/>
              </a:rPr>
              <a:t>Below table depicts the various methods that are used for performing operations on Java files</a:t>
            </a:r>
            <a:endParaRPr lang="en-IN" sz="28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01B7CD-00EA-AF7E-32BE-CB8A62F27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2847"/>
              </p:ext>
            </p:extLst>
          </p:nvPr>
        </p:nvGraphicFramePr>
        <p:xfrm>
          <a:off x="1551106" y="2152889"/>
          <a:ext cx="8935782" cy="4351338"/>
        </p:xfrm>
        <a:graphic>
          <a:graphicData uri="http://schemas.openxmlformats.org/drawingml/2006/table">
            <a:tbl>
              <a:tblPr/>
              <a:tblGrid>
                <a:gridCol w="2978594">
                  <a:extLst>
                    <a:ext uri="{9D8B030D-6E8A-4147-A177-3AD203B41FA5}">
                      <a16:colId xmlns:a16="http://schemas.microsoft.com/office/drawing/2014/main" val="3699691164"/>
                    </a:ext>
                  </a:extLst>
                </a:gridCol>
                <a:gridCol w="2978594">
                  <a:extLst>
                    <a:ext uri="{9D8B030D-6E8A-4147-A177-3AD203B41FA5}">
                      <a16:colId xmlns:a16="http://schemas.microsoft.com/office/drawing/2014/main" val="1512693195"/>
                    </a:ext>
                  </a:extLst>
                </a:gridCol>
                <a:gridCol w="2978594">
                  <a:extLst>
                    <a:ext uri="{9D8B030D-6E8A-4147-A177-3AD203B41FA5}">
                      <a16:colId xmlns:a16="http://schemas.microsoft.com/office/drawing/2014/main" val="812019684"/>
                    </a:ext>
                  </a:extLst>
                </a:gridCol>
              </a:tblGrid>
              <a:tr h="310810"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</a:rPr>
                        <a:t>Method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D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effectLst/>
                        </a:rPr>
                        <a:t>Type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D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</a:rPr>
                        <a:t>Description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27788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err="1">
                          <a:effectLst/>
                        </a:rPr>
                        <a:t>canRead</a:t>
                      </a:r>
                      <a:r>
                        <a:rPr lang="en-IN" sz="1500" dirty="0">
                          <a:effectLst/>
                        </a:rPr>
                        <a:t>()</a:t>
                      </a:r>
                    </a:p>
                  </a:txBody>
                  <a:tcPr marL="26980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</a:rPr>
                        <a:t>Boolean</a:t>
                      </a:r>
                    </a:p>
                  </a:txBody>
                  <a:tcPr marL="26980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It tests whether the file is readable or not</a:t>
                      </a:r>
                    </a:p>
                  </a:txBody>
                  <a:tcPr marL="26980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267528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</a:rPr>
                        <a:t>canWrite()</a:t>
                      </a:r>
                    </a:p>
                  </a:txBody>
                  <a:tcPr marL="26980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</a:rPr>
                        <a:t>Boolean</a:t>
                      </a:r>
                    </a:p>
                  </a:txBody>
                  <a:tcPr marL="26980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It tests whether the file is writable or not</a:t>
                      </a:r>
                    </a:p>
                  </a:txBody>
                  <a:tcPr marL="26980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97065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</a:rPr>
                        <a:t>createNewFile()</a:t>
                      </a:r>
                    </a:p>
                  </a:txBody>
                  <a:tcPr marL="26980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effectLst/>
                        </a:rPr>
                        <a:t>Boolean</a:t>
                      </a:r>
                    </a:p>
                  </a:txBody>
                  <a:tcPr marL="26980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This method creates an empty file</a:t>
                      </a:r>
                    </a:p>
                  </a:txBody>
                  <a:tcPr marL="26980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60374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</a:rPr>
                        <a:t>delete()</a:t>
                      </a:r>
                    </a:p>
                  </a:txBody>
                  <a:tcPr marL="26980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</a:rPr>
                        <a:t>Boolean</a:t>
                      </a:r>
                    </a:p>
                  </a:txBody>
                  <a:tcPr marL="26980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</a:rPr>
                        <a:t>Deletes a file</a:t>
                      </a:r>
                    </a:p>
                  </a:txBody>
                  <a:tcPr marL="26980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76026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</a:rPr>
                        <a:t>exists()</a:t>
                      </a:r>
                    </a:p>
                  </a:txBody>
                  <a:tcPr marL="26980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</a:rPr>
                        <a:t>Boolean</a:t>
                      </a:r>
                    </a:p>
                  </a:txBody>
                  <a:tcPr marL="26980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It tests whether the file exists</a:t>
                      </a:r>
                    </a:p>
                  </a:txBody>
                  <a:tcPr marL="26980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85802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</a:rPr>
                        <a:t>getName()</a:t>
                      </a:r>
                    </a:p>
                  </a:txBody>
                  <a:tcPr marL="26980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</a:rPr>
                        <a:t>String</a:t>
                      </a:r>
                    </a:p>
                  </a:txBody>
                  <a:tcPr marL="26980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Returns the name of the file</a:t>
                      </a:r>
                    </a:p>
                  </a:txBody>
                  <a:tcPr marL="26980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92357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</a:rPr>
                        <a:t>getAbsolutePath()</a:t>
                      </a:r>
                    </a:p>
                  </a:txBody>
                  <a:tcPr marL="26980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</a:rPr>
                        <a:t>String</a:t>
                      </a:r>
                    </a:p>
                  </a:txBody>
                  <a:tcPr marL="26980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Returns the absolute pathname of the file</a:t>
                      </a:r>
                    </a:p>
                  </a:txBody>
                  <a:tcPr marL="26980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8584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</a:rPr>
                        <a:t>length()</a:t>
                      </a:r>
                    </a:p>
                  </a:txBody>
                  <a:tcPr marL="26980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</a:rPr>
                        <a:t>Long</a:t>
                      </a:r>
                    </a:p>
                  </a:txBody>
                  <a:tcPr marL="26980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Returns the size of the file in bytes</a:t>
                      </a:r>
                    </a:p>
                  </a:txBody>
                  <a:tcPr marL="26980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555996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</a:rPr>
                        <a:t>list()</a:t>
                      </a:r>
                    </a:p>
                  </a:txBody>
                  <a:tcPr marL="26980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</a:rPr>
                        <a:t>String[]</a:t>
                      </a:r>
                    </a:p>
                  </a:txBody>
                  <a:tcPr marL="26980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Returns an array of the files in the directory</a:t>
                      </a:r>
                    </a:p>
                  </a:txBody>
                  <a:tcPr marL="26980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9518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</a:rPr>
                        <a:t>mkdir()</a:t>
                      </a:r>
                    </a:p>
                  </a:txBody>
                  <a:tcPr marL="26980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</a:rPr>
                        <a:t>Boolean</a:t>
                      </a:r>
                    </a:p>
                  </a:txBody>
                  <a:tcPr marL="26980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effectLst/>
                        </a:rPr>
                        <a:t>Creates a directory</a:t>
                      </a:r>
                    </a:p>
                  </a:txBody>
                  <a:tcPr marL="26980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844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27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6166-59EC-6AEB-1A15-DE6A3373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668" y="288758"/>
            <a:ext cx="9905998" cy="699820"/>
          </a:xfrm>
        </p:spPr>
        <p:txBody>
          <a:bodyPr>
            <a:normAutofit/>
          </a:bodyPr>
          <a:lstStyle/>
          <a:p>
            <a:pPr algn="l"/>
            <a:r>
              <a:rPr lang="en-IN" b="1" i="0" dirty="0">
                <a:effectLst/>
                <a:latin typeface="Open Sans" panose="020B0606030504020204" pitchFamily="34" charset="0"/>
              </a:rPr>
              <a:t>File Operations in Java</a:t>
            </a:r>
            <a:endParaRPr lang="en-IN" b="0" i="0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B644A-B764-6817-EFC8-ACA0E84DE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42580"/>
            <a:ext cx="9905999" cy="2726773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effectLst/>
                <a:latin typeface="Open Sans" panose="020B0606030504020204" pitchFamily="34" charset="0"/>
              </a:rPr>
              <a:t>Basically, We can perform four operations on a file. They are as follows: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Open Sans" panose="020B0606030504020204" pitchFamily="34" charset="0"/>
              </a:rPr>
              <a:t>Create a File</a:t>
            </a:r>
            <a:endParaRPr lang="en-US" b="0" i="0" dirty="0">
              <a:effectLst/>
              <a:latin typeface="Open Sans" panose="020B0606030504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Open Sans" panose="020B0606030504020204" pitchFamily="34" charset="0"/>
              </a:rPr>
              <a:t>Get File Information</a:t>
            </a:r>
            <a:endParaRPr lang="en-US" b="0" i="0" dirty="0">
              <a:effectLst/>
              <a:latin typeface="Open Sans" panose="020B0606030504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Open Sans" panose="020B0606030504020204" pitchFamily="34" charset="0"/>
              </a:rPr>
              <a:t>Write To a File</a:t>
            </a:r>
            <a:endParaRPr lang="en-US" b="0" i="0" dirty="0">
              <a:effectLst/>
              <a:latin typeface="Open Sans" panose="020B0606030504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Open Sans" panose="020B0606030504020204" pitchFamily="34" charset="0"/>
              </a:rPr>
              <a:t>Read from a File</a:t>
            </a:r>
            <a:endParaRPr lang="en-US" b="0" i="0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774D82-8370-9273-784C-D6AC3D7899DA}"/>
              </a:ext>
            </a:extLst>
          </p:cNvPr>
          <p:cNvSpPr txBox="1">
            <a:spLocks/>
          </p:cNvSpPr>
          <p:nvPr/>
        </p:nvSpPr>
        <p:spPr>
          <a:xfrm>
            <a:off x="1141412" y="3885781"/>
            <a:ext cx="9905999" cy="2726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1" i="0" dirty="0">
                <a:effectLst/>
                <a:latin typeface="Open Sans" panose="020B0606030504020204" pitchFamily="34" charset="0"/>
              </a:rPr>
              <a:t>     1. Create a File</a:t>
            </a: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just"/>
            <a:r>
              <a:rPr lang="en-US" dirty="0">
                <a:latin typeface="Open Sans" panose="020B0606030504020204" pitchFamily="34" charset="0"/>
              </a:rPr>
              <a:t>In this case, to create a file you can use the </a:t>
            </a:r>
            <a:r>
              <a:rPr lang="en-US" dirty="0" err="1">
                <a:latin typeface="Open Sans" panose="020B0606030504020204" pitchFamily="34" charset="0"/>
              </a:rPr>
              <a:t>createNewFile</a:t>
            </a:r>
            <a:r>
              <a:rPr lang="en-US" dirty="0">
                <a:latin typeface="Open Sans" panose="020B0606030504020204" pitchFamily="34" charset="0"/>
              </a:rPr>
              <a:t>() method. This method returns true if the file was successfully created, and false if the file already exists.</a:t>
            </a:r>
          </a:p>
          <a:p>
            <a:pPr marL="0" indent="0" algn="just">
              <a:buNone/>
            </a:pPr>
            <a:endParaRPr lang="en-US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19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5997-9C94-2DC4-7A3B-2E14F9569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293" y="-1606"/>
            <a:ext cx="9905998" cy="1030289"/>
          </a:xfrm>
        </p:spPr>
        <p:txBody>
          <a:bodyPr/>
          <a:lstStyle/>
          <a:p>
            <a:r>
              <a:rPr lang="en-US" b="1" dirty="0">
                <a:latin typeface="Nunito" pitchFamily="2" charset="0"/>
              </a:rPr>
              <a:t>Example</a:t>
            </a:r>
            <a:endParaRPr lang="en-IN" b="1" dirty="0">
              <a:latin typeface="Nunito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CCD22-BB50-B1DE-FD6F-CE9775A38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92324"/>
            <a:ext cx="9905999" cy="5777983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1400" b="1" i="0" dirty="0">
                <a:effectLst/>
                <a:latin typeface="Nunito" pitchFamily="2" charset="0"/>
              </a:rPr>
              <a:t>// Import the File class</a:t>
            </a:r>
          </a:p>
          <a:p>
            <a:pPr marL="0" indent="0" algn="just" fontAlgn="base">
              <a:buNone/>
            </a:pPr>
            <a:r>
              <a:rPr lang="en-US" sz="1400" b="1" i="0" dirty="0">
                <a:effectLst/>
                <a:latin typeface="Nunito" pitchFamily="2" charset="0"/>
              </a:rPr>
              <a:t>import </a:t>
            </a:r>
            <a:r>
              <a:rPr lang="en-US" sz="1400" b="1" i="0" dirty="0" err="1">
                <a:effectLst/>
                <a:latin typeface="Nunito" pitchFamily="2" charset="0"/>
              </a:rPr>
              <a:t>java.io.File</a:t>
            </a:r>
            <a:r>
              <a:rPr lang="en-US" sz="1400" b="1" i="0" dirty="0">
                <a:effectLst/>
                <a:latin typeface="Nunito" pitchFamily="2" charset="0"/>
              </a:rPr>
              <a:t>;</a:t>
            </a:r>
          </a:p>
          <a:p>
            <a:pPr marL="0" indent="0" algn="just" fontAlgn="base">
              <a:buNone/>
            </a:pPr>
            <a:r>
              <a:rPr lang="en-US" sz="1400" b="1" i="0" dirty="0">
                <a:effectLst/>
                <a:latin typeface="Nunito" pitchFamily="2" charset="0"/>
              </a:rPr>
              <a:t>// Import the </a:t>
            </a:r>
            <a:r>
              <a:rPr lang="en-US" sz="1400" b="1" i="0" dirty="0" err="1">
                <a:effectLst/>
                <a:latin typeface="Nunito" pitchFamily="2" charset="0"/>
              </a:rPr>
              <a:t>IOException</a:t>
            </a:r>
            <a:r>
              <a:rPr lang="en-US" sz="1400" b="1" i="0" dirty="0">
                <a:effectLst/>
                <a:latin typeface="Nunito" pitchFamily="2" charset="0"/>
              </a:rPr>
              <a:t> class to handle errors</a:t>
            </a:r>
          </a:p>
          <a:p>
            <a:pPr marL="0" indent="0" algn="just" fontAlgn="base">
              <a:buNone/>
            </a:pPr>
            <a:r>
              <a:rPr lang="en-US" sz="1400" b="1" i="0" dirty="0">
                <a:effectLst/>
                <a:latin typeface="Nunito" pitchFamily="2" charset="0"/>
              </a:rPr>
              <a:t>import </a:t>
            </a:r>
            <a:r>
              <a:rPr lang="en-US" sz="1400" b="1" i="0" dirty="0" err="1">
                <a:effectLst/>
                <a:latin typeface="Nunito" pitchFamily="2" charset="0"/>
              </a:rPr>
              <a:t>java.io.IOException</a:t>
            </a:r>
            <a:r>
              <a:rPr lang="en-US" sz="1400" b="1" i="0" dirty="0">
                <a:effectLst/>
                <a:latin typeface="Nunito" pitchFamily="2" charset="0"/>
              </a:rPr>
              <a:t>; </a:t>
            </a:r>
          </a:p>
          <a:p>
            <a:pPr marL="0" indent="0" algn="just" fontAlgn="base">
              <a:buNone/>
            </a:pPr>
            <a:r>
              <a:rPr lang="en-US" sz="1400" b="1" i="0" dirty="0">
                <a:effectLst/>
                <a:latin typeface="Nunito" pitchFamily="2" charset="0"/>
              </a:rPr>
              <a:t>public class </a:t>
            </a:r>
            <a:r>
              <a:rPr lang="en-US" sz="1400" b="1" i="0" dirty="0" err="1">
                <a:effectLst/>
                <a:latin typeface="Nunito" pitchFamily="2" charset="0"/>
              </a:rPr>
              <a:t>CreateFile</a:t>
            </a:r>
            <a:r>
              <a:rPr lang="en-US" sz="1400" b="1" i="0" dirty="0">
                <a:effectLst/>
                <a:latin typeface="Nunito" pitchFamily="2" charset="0"/>
              </a:rPr>
              <a:t> {</a:t>
            </a:r>
          </a:p>
          <a:p>
            <a:pPr marL="0" indent="0" algn="just" fontAlgn="base">
              <a:buNone/>
            </a:pPr>
            <a:r>
              <a:rPr lang="en-US" sz="1400" b="1" i="0" dirty="0">
                <a:effectLst/>
                <a:latin typeface="Nunito" pitchFamily="2" charset="0"/>
              </a:rPr>
              <a:t>public static void main(String[] </a:t>
            </a:r>
            <a:r>
              <a:rPr lang="en-US" sz="1400" b="1" i="0" dirty="0" err="1">
                <a:effectLst/>
                <a:latin typeface="Nunito" pitchFamily="2" charset="0"/>
              </a:rPr>
              <a:t>args</a:t>
            </a:r>
            <a:r>
              <a:rPr lang="en-US" sz="1400" b="1" i="0" dirty="0">
                <a:effectLst/>
                <a:latin typeface="Nunito" pitchFamily="2" charset="0"/>
              </a:rPr>
              <a:t>) {</a:t>
            </a:r>
          </a:p>
          <a:p>
            <a:pPr marL="0" indent="0" algn="just" fontAlgn="base">
              <a:buNone/>
            </a:pPr>
            <a:r>
              <a:rPr lang="en-US" sz="1400" b="1" i="0" dirty="0">
                <a:effectLst/>
                <a:latin typeface="Nunito" pitchFamily="2" charset="0"/>
              </a:rPr>
              <a:t>try {</a:t>
            </a:r>
          </a:p>
          <a:p>
            <a:pPr marL="0" indent="0" algn="just" fontAlgn="base">
              <a:buNone/>
            </a:pPr>
            <a:r>
              <a:rPr lang="en-US" sz="1400" b="1" i="0" dirty="0">
                <a:effectLst/>
                <a:latin typeface="Nunito" pitchFamily="2" charset="0"/>
              </a:rPr>
              <a:t>// Creating an object of a file</a:t>
            </a:r>
          </a:p>
          <a:p>
            <a:pPr marL="0" indent="0" algn="just" fontAlgn="base">
              <a:buNone/>
            </a:pPr>
            <a:r>
              <a:rPr lang="en-US" sz="1400" b="1" i="0" dirty="0">
                <a:effectLst/>
                <a:latin typeface="Nunito" pitchFamily="2" charset="0"/>
              </a:rPr>
              <a:t>File </a:t>
            </a:r>
            <a:r>
              <a:rPr lang="en-US" sz="1400" b="1" i="0" dirty="0" err="1">
                <a:effectLst/>
                <a:latin typeface="Nunito" pitchFamily="2" charset="0"/>
              </a:rPr>
              <a:t>myObj</a:t>
            </a:r>
            <a:r>
              <a:rPr lang="en-US" sz="1400" b="1" i="0" dirty="0">
                <a:effectLst/>
                <a:latin typeface="Nunito" pitchFamily="2" charset="0"/>
              </a:rPr>
              <a:t> = new File("D:FileHandlingNewFilef1.txt"); </a:t>
            </a:r>
          </a:p>
          <a:p>
            <a:pPr marL="0" indent="0" algn="just" fontAlgn="base">
              <a:buNone/>
            </a:pPr>
            <a:r>
              <a:rPr lang="en-US" sz="1400" b="1" i="0" dirty="0">
                <a:effectLst/>
                <a:latin typeface="Nunito" pitchFamily="2" charset="0"/>
              </a:rPr>
              <a:t>if (</a:t>
            </a:r>
            <a:r>
              <a:rPr lang="en-US" sz="1400" b="1" i="0" dirty="0" err="1">
                <a:effectLst/>
                <a:latin typeface="Nunito" pitchFamily="2" charset="0"/>
              </a:rPr>
              <a:t>myObj.createNewFile</a:t>
            </a:r>
            <a:r>
              <a:rPr lang="en-US" sz="1400" b="1" i="0" dirty="0">
                <a:effectLst/>
                <a:latin typeface="Nunito" pitchFamily="2" charset="0"/>
              </a:rPr>
              <a:t>()) {</a:t>
            </a:r>
          </a:p>
          <a:p>
            <a:pPr marL="0" indent="0" algn="just" fontAlgn="base">
              <a:buNone/>
            </a:pPr>
            <a:r>
              <a:rPr lang="en-US" sz="1400" b="1" i="0" dirty="0" err="1">
                <a:effectLst/>
                <a:latin typeface="Nunito" pitchFamily="2" charset="0"/>
              </a:rPr>
              <a:t>System.out.println</a:t>
            </a:r>
            <a:r>
              <a:rPr lang="en-US" sz="1400" b="1" i="0" dirty="0">
                <a:effectLst/>
                <a:latin typeface="Nunito" pitchFamily="2" charset="0"/>
              </a:rPr>
              <a:t>("File created: " + </a:t>
            </a:r>
            <a:r>
              <a:rPr lang="en-US" sz="1400" b="1" i="0" dirty="0" err="1">
                <a:effectLst/>
                <a:latin typeface="Nunito" pitchFamily="2" charset="0"/>
              </a:rPr>
              <a:t>myObj.getName</a:t>
            </a:r>
            <a:r>
              <a:rPr lang="en-US" sz="1400" b="1" i="0" dirty="0">
                <a:effectLst/>
                <a:latin typeface="Nunito" pitchFamily="2" charset="0"/>
              </a:rPr>
              <a:t>());</a:t>
            </a:r>
          </a:p>
          <a:p>
            <a:pPr marL="0" indent="0" algn="just" fontAlgn="base">
              <a:buNone/>
            </a:pPr>
            <a:r>
              <a:rPr lang="en-US" sz="1400" b="1" i="0" dirty="0">
                <a:effectLst/>
                <a:latin typeface="Nunito" pitchFamily="2" charset="0"/>
              </a:rPr>
              <a:t>} else {</a:t>
            </a:r>
          </a:p>
          <a:p>
            <a:pPr marL="0" indent="0" algn="just" fontAlgn="base">
              <a:buNone/>
            </a:pPr>
            <a:r>
              <a:rPr lang="en-US" sz="1400" b="1" i="0" dirty="0" err="1">
                <a:effectLst/>
                <a:latin typeface="Nunito" pitchFamily="2" charset="0"/>
              </a:rPr>
              <a:t>System.out.println</a:t>
            </a:r>
            <a:r>
              <a:rPr lang="en-US" sz="1400" b="1" i="0" dirty="0">
                <a:effectLst/>
                <a:latin typeface="Nunito" pitchFamily="2" charset="0"/>
              </a:rPr>
              <a:t>("File already exists.");</a:t>
            </a:r>
          </a:p>
          <a:p>
            <a:pPr marL="0" indent="0" algn="just" fontAlgn="base">
              <a:buNone/>
            </a:pPr>
            <a:r>
              <a:rPr lang="en-US" sz="1400" b="1" i="0" dirty="0">
                <a:effectLst/>
                <a:latin typeface="Nunito" pitchFamily="2" charset="0"/>
              </a:rPr>
              <a:t>}</a:t>
            </a:r>
          </a:p>
          <a:p>
            <a:pPr marL="0" indent="0" algn="just" fontAlgn="base">
              <a:buNone/>
            </a:pPr>
            <a:r>
              <a:rPr lang="en-US" sz="1400" b="1" i="0" dirty="0">
                <a:effectLst/>
                <a:latin typeface="Nunito" pitchFamily="2" charset="0"/>
              </a:rPr>
              <a:t>} catch (</a:t>
            </a:r>
            <a:r>
              <a:rPr lang="en-US" sz="1400" b="1" i="0" dirty="0" err="1">
                <a:effectLst/>
                <a:latin typeface="Nunito" pitchFamily="2" charset="0"/>
              </a:rPr>
              <a:t>IOException</a:t>
            </a:r>
            <a:r>
              <a:rPr lang="en-US" sz="1400" b="1" i="0" dirty="0">
                <a:effectLst/>
                <a:latin typeface="Nunito" pitchFamily="2" charset="0"/>
              </a:rPr>
              <a:t> e) {</a:t>
            </a:r>
          </a:p>
          <a:p>
            <a:pPr marL="0" indent="0" algn="just" fontAlgn="base">
              <a:buNone/>
            </a:pPr>
            <a:r>
              <a:rPr lang="en-US" sz="1400" b="1" i="0" dirty="0" err="1">
                <a:effectLst/>
                <a:latin typeface="Nunito" pitchFamily="2" charset="0"/>
              </a:rPr>
              <a:t>System.out.println</a:t>
            </a:r>
            <a:r>
              <a:rPr lang="en-US" sz="1400" b="1" i="0" dirty="0">
                <a:effectLst/>
                <a:latin typeface="Nunito" pitchFamily="2" charset="0"/>
              </a:rPr>
              <a:t>("An error occurred.");</a:t>
            </a:r>
          </a:p>
          <a:p>
            <a:pPr marL="0" indent="0" algn="just" fontAlgn="base">
              <a:buNone/>
            </a:pPr>
            <a:r>
              <a:rPr lang="en-US" sz="1400" b="1" i="0" dirty="0" err="1">
                <a:effectLst/>
                <a:latin typeface="Nunito" pitchFamily="2" charset="0"/>
              </a:rPr>
              <a:t>e.printStackTrace</a:t>
            </a:r>
            <a:r>
              <a:rPr lang="en-US" sz="1400" b="1" i="0" dirty="0">
                <a:effectLst/>
                <a:latin typeface="Nunito" pitchFamily="2" charset="0"/>
              </a:rPr>
              <a:t>();</a:t>
            </a:r>
          </a:p>
          <a:p>
            <a:pPr marL="0" indent="0" algn="just" fontAlgn="base">
              <a:buNone/>
            </a:pPr>
            <a:r>
              <a:rPr lang="en-US" sz="1400" b="1" i="0" dirty="0">
                <a:effectLst/>
                <a:latin typeface="Nunito" pitchFamily="2" charset="0"/>
              </a:rPr>
              <a:t>}}}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B422D07B-FB74-41B4-A3D3-16B84D8A3F14}"/>
              </a:ext>
            </a:extLst>
          </p:cNvPr>
          <p:cNvSpPr/>
          <p:nvPr/>
        </p:nvSpPr>
        <p:spPr>
          <a:xfrm>
            <a:off x="5698156" y="2974206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20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4533-746A-42CC-D802-77550D91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918" y="118006"/>
            <a:ext cx="9905998" cy="671266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Open Sans" panose="020B0606030504020204" pitchFamily="34" charset="0"/>
              </a:rPr>
              <a:t>Get File information</a:t>
            </a:r>
            <a:endParaRPr lang="en-IN" b="1" dirty="0">
              <a:latin typeface="Nunito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3D988-9F3A-5157-F409-88EA9B086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5324"/>
            <a:ext cx="9905999" cy="58453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1" dirty="0"/>
              <a:t>import </a:t>
            </a:r>
            <a:r>
              <a:rPr lang="en-IN" sz="1400" b="1" dirty="0" err="1"/>
              <a:t>java.io.File</a:t>
            </a:r>
            <a:r>
              <a:rPr lang="en-IN" sz="1400" b="1" dirty="0"/>
              <a:t>; // Import the File class</a:t>
            </a:r>
          </a:p>
          <a:p>
            <a:pPr marL="0" indent="0">
              <a:buNone/>
            </a:pPr>
            <a:r>
              <a:rPr lang="en-IN" sz="1400" b="1" dirty="0"/>
              <a:t>public class </a:t>
            </a:r>
            <a:r>
              <a:rPr lang="en-IN" sz="1400" b="1" dirty="0" err="1"/>
              <a:t>FileInformation</a:t>
            </a:r>
            <a:r>
              <a:rPr lang="en-IN" sz="1400" b="1" dirty="0"/>
              <a:t> {</a:t>
            </a:r>
          </a:p>
          <a:p>
            <a:pPr marL="0" indent="0">
              <a:buNone/>
            </a:pPr>
            <a:r>
              <a:rPr lang="en-IN" sz="1400" b="1" dirty="0"/>
              <a:t>public static void main(String[] </a:t>
            </a:r>
            <a:r>
              <a:rPr lang="en-IN" sz="1400" b="1" dirty="0" err="1"/>
              <a:t>args</a:t>
            </a:r>
            <a:r>
              <a:rPr lang="en-IN" sz="1400" b="1" dirty="0"/>
              <a:t>) {</a:t>
            </a:r>
          </a:p>
          <a:p>
            <a:pPr marL="0" indent="0">
              <a:buNone/>
            </a:pPr>
            <a:r>
              <a:rPr lang="en-IN" sz="1400" b="1" dirty="0"/>
              <a:t> // Creating an object of a file</a:t>
            </a:r>
          </a:p>
          <a:p>
            <a:pPr marL="0" indent="0">
              <a:buNone/>
            </a:pPr>
            <a:r>
              <a:rPr lang="en-IN" sz="1400" b="1" dirty="0"/>
              <a:t>File </a:t>
            </a:r>
            <a:r>
              <a:rPr lang="en-IN" sz="1400" b="1" dirty="0" err="1"/>
              <a:t>myObj</a:t>
            </a:r>
            <a:r>
              <a:rPr lang="en-IN" sz="1400" b="1" dirty="0"/>
              <a:t> = new File("NewFilef1.txt");</a:t>
            </a:r>
          </a:p>
          <a:p>
            <a:pPr marL="0" indent="0">
              <a:buNone/>
            </a:pPr>
            <a:r>
              <a:rPr lang="en-IN" sz="1400" b="1" dirty="0"/>
              <a:t>if (</a:t>
            </a:r>
            <a:r>
              <a:rPr lang="en-IN" sz="1400" b="1" dirty="0" err="1"/>
              <a:t>myObj.exists</a:t>
            </a:r>
            <a:r>
              <a:rPr lang="en-IN" sz="1400" b="1" dirty="0"/>
              <a:t>()) {</a:t>
            </a:r>
          </a:p>
          <a:p>
            <a:pPr marL="0" indent="0">
              <a:buNone/>
            </a:pPr>
            <a:r>
              <a:rPr lang="en-IN" sz="1400" b="1" dirty="0"/>
              <a:t> // Returning the file name</a:t>
            </a:r>
          </a:p>
          <a:p>
            <a:pPr marL="0" indent="0">
              <a:buNone/>
            </a:pPr>
            <a:r>
              <a:rPr lang="en-IN" sz="1400" b="1" dirty="0" err="1"/>
              <a:t>System.out.println</a:t>
            </a:r>
            <a:r>
              <a:rPr lang="en-IN" sz="1400" b="1" dirty="0"/>
              <a:t>("File name: " + </a:t>
            </a:r>
            <a:r>
              <a:rPr lang="en-IN" sz="1400" b="1" dirty="0" err="1"/>
              <a:t>myObj.getName</a:t>
            </a:r>
            <a:r>
              <a:rPr lang="en-IN" sz="1400" b="1" dirty="0"/>
              <a:t>());</a:t>
            </a:r>
          </a:p>
          <a:p>
            <a:pPr marL="0" indent="0">
              <a:buNone/>
            </a:pPr>
            <a:r>
              <a:rPr lang="en-IN" sz="1400" b="1" dirty="0"/>
              <a:t>// Returning the path of the file </a:t>
            </a:r>
          </a:p>
          <a:p>
            <a:pPr marL="0" indent="0">
              <a:buNone/>
            </a:pPr>
            <a:r>
              <a:rPr lang="en-IN" sz="1400" b="1" dirty="0" err="1"/>
              <a:t>System.out.println</a:t>
            </a:r>
            <a:r>
              <a:rPr lang="en-IN" sz="1400" b="1" dirty="0"/>
              <a:t>("Absolute path: " + </a:t>
            </a:r>
            <a:r>
              <a:rPr lang="en-IN" sz="1400" b="1" dirty="0" err="1"/>
              <a:t>myObj.getAbsolutePath</a:t>
            </a:r>
            <a:r>
              <a:rPr lang="en-IN" sz="1400" b="1" dirty="0"/>
              <a:t>());   </a:t>
            </a:r>
          </a:p>
          <a:p>
            <a:pPr marL="0" indent="0">
              <a:buNone/>
            </a:pPr>
            <a:r>
              <a:rPr lang="en-IN" sz="1400" b="1" dirty="0"/>
              <a:t>// Displaying whether the file is writable</a:t>
            </a:r>
          </a:p>
          <a:p>
            <a:pPr marL="0" indent="0">
              <a:buNone/>
            </a:pPr>
            <a:r>
              <a:rPr lang="en-IN" sz="1400" b="1" dirty="0" err="1"/>
              <a:t>System.out.println</a:t>
            </a:r>
            <a:r>
              <a:rPr lang="en-IN" sz="1400" b="1" dirty="0"/>
              <a:t>("Writeable: " + </a:t>
            </a:r>
            <a:r>
              <a:rPr lang="en-IN" sz="1400" b="1" dirty="0" err="1"/>
              <a:t>myObj.canWrite</a:t>
            </a:r>
            <a:r>
              <a:rPr lang="en-IN" sz="1400" b="1" dirty="0"/>
              <a:t>());  </a:t>
            </a:r>
          </a:p>
          <a:p>
            <a:pPr marL="0" indent="0">
              <a:buNone/>
            </a:pPr>
            <a:r>
              <a:rPr lang="en-IN" sz="1400" b="1" dirty="0"/>
              <a:t>// Displaying whether the file is readable or not</a:t>
            </a:r>
          </a:p>
          <a:p>
            <a:pPr marL="0" indent="0">
              <a:buNone/>
            </a:pPr>
            <a:r>
              <a:rPr lang="en-IN" sz="1400" b="1" dirty="0" err="1"/>
              <a:t>System.out.println</a:t>
            </a:r>
            <a:r>
              <a:rPr lang="en-IN" sz="1400" b="1" dirty="0"/>
              <a:t>("Readable " + </a:t>
            </a:r>
            <a:r>
              <a:rPr lang="en-IN" sz="1400" b="1" dirty="0" err="1"/>
              <a:t>myObj.canRead</a:t>
            </a:r>
            <a:r>
              <a:rPr lang="en-IN" sz="1400" b="1" dirty="0"/>
              <a:t>());  </a:t>
            </a:r>
          </a:p>
          <a:p>
            <a:pPr marL="0" indent="0">
              <a:buNone/>
            </a:pPr>
            <a:r>
              <a:rPr lang="en-IN" sz="1400" b="1" dirty="0"/>
              <a:t>// Returning the length of the file in bytes</a:t>
            </a:r>
          </a:p>
          <a:p>
            <a:pPr marL="0" indent="0">
              <a:buNone/>
            </a:pPr>
            <a:r>
              <a:rPr lang="en-IN" sz="1400" b="1" dirty="0" err="1"/>
              <a:t>System.out.println</a:t>
            </a:r>
            <a:r>
              <a:rPr lang="en-IN" sz="1400" b="1" dirty="0"/>
              <a:t>("File size in bytes " + </a:t>
            </a:r>
            <a:r>
              <a:rPr lang="en-IN" sz="1400" b="1" dirty="0" err="1"/>
              <a:t>myObj.length</a:t>
            </a:r>
            <a:r>
              <a:rPr lang="en-IN" sz="1400" b="1" dirty="0"/>
              <a:t>());  </a:t>
            </a:r>
          </a:p>
          <a:p>
            <a:pPr marL="0" indent="0">
              <a:buNone/>
            </a:pPr>
            <a:r>
              <a:rPr lang="en-IN" sz="1400" b="1" dirty="0"/>
              <a:t>} else {</a:t>
            </a:r>
          </a:p>
          <a:p>
            <a:pPr marL="0" indent="0">
              <a:buNone/>
            </a:pPr>
            <a:r>
              <a:rPr lang="en-IN" sz="1400" b="1" dirty="0" err="1"/>
              <a:t>System.out.println</a:t>
            </a:r>
            <a:r>
              <a:rPr lang="en-IN" sz="1400" b="1" dirty="0"/>
              <a:t>("The file does not exist.");</a:t>
            </a:r>
          </a:p>
          <a:p>
            <a:pPr marL="0" indent="0">
              <a:buNone/>
            </a:pPr>
            <a:r>
              <a:rPr lang="en-IN" sz="1400" b="1" dirty="0"/>
              <a:t>}}}</a:t>
            </a:r>
          </a:p>
        </p:txBody>
      </p:sp>
    </p:spTree>
    <p:extLst>
      <p:ext uri="{BB962C8B-B14F-4D97-AF65-F5344CB8AC3E}">
        <p14:creationId xmlns:p14="http://schemas.microsoft.com/office/powerpoint/2010/main" val="197096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8C60FD-C5B0-81A6-A430-7CD25E19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14" y="79506"/>
            <a:ext cx="9905998" cy="671266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Open Sans" panose="020B0606030504020204" pitchFamily="34" charset="0"/>
              </a:rPr>
              <a:t>Write to a File</a:t>
            </a:r>
            <a:endParaRPr lang="en-IN" b="1" dirty="0">
              <a:latin typeface="Nunito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B2FC16-0222-23C8-11F2-0AB0D609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73769"/>
            <a:ext cx="9905999" cy="58453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Open Sans" panose="020B0606030504020204" pitchFamily="34" charset="0"/>
              </a:rPr>
              <a:t>In</a:t>
            </a:r>
            <a:r>
              <a:rPr lang="en-US" sz="10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US" sz="2400" dirty="0">
                <a:latin typeface="Open Sans" panose="020B0606030504020204" pitchFamily="34" charset="0"/>
              </a:rPr>
              <a:t>the following example, I have used the </a:t>
            </a:r>
            <a:r>
              <a:rPr lang="en-US" sz="2400" dirty="0" err="1">
                <a:latin typeface="Open Sans" panose="020B0606030504020204" pitchFamily="34" charset="0"/>
              </a:rPr>
              <a:t>FileWriter</a:t>
            </a:r>
            <a:r>
              <a:rPr lang="en-US" sz="2400" dirty="0">
                <a:latin typeface="Open Sans" panose="020B0606030504020204" pitchFamily="34" charset="0"/>
              </a:rPr>
              <a:t> class together with its write() method to write some text into the file. </a:t>
            </a:r>
            <a:endParaRPr lang="en-IN" sz="240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IN" sz="1400" b="1" dirty="0"/>
              <a:t>// Import the </a:t>
            </a:r>
            <a:r>
              <a:rPr lang="en-IN" sz="1400" b="1" dirty="0" err="1"/>
              <a:t>FileWriter</a:t>
            </a:r>
            <a:r>
              <a:rPr lang="en-IN" sz="1400" b="1" dirty="0"/>
              <a:t> class</a:t>
            </a:r>
          </a:p>
          <a:p>
            <a:pPr marL="0" indent="0">
              <a:buNone/>
            </a:pPr>
            <a:r>
              <a:rPr lang="en-IN" sz="1400" b="1" dirty="0"/>
              <a:t>import </a:t>
            </a:r>
            <a:r>
              <a:rPr lang="en-IN" sz="1400" b="1" dirty="0" err="1"/>
              <a:t>java.io.FileWriter</a:t>
            </a:r>
            <a:r>
              <a:rPr lang="en-IN" sz="1400" b="1" dirty="0"/>
              <a:t>; </a:t>
            </a:r>
          </a:p>
          <a:p>
            <a:pPr marL="0" indent="0">
              <a:buNone/>
            </a:pPr>
            <a:r>
              <a:rPr lang="en-IN" sz="1400" b="1" dirty="0"/>
              <a:t>// Import the </a:t>
            </a:r>
            <a:r>
              <a:rPr lang="en-IN" sz="1400" b="1" dirty="0" err="1"/>
              <a:t>IOException</a:t>
            </a:r>
            <a:r>
              <a:rPr lang="en-IN" sz="1400" b="1" dirty="0"/>
              <a:t> class to handle errors</a:t>
            </a:r>
          </a:p>
          <a:p>
            <a:pPr marL="0" indent="0">
              <a:buNone/>
            </a:pPr>
            <a:r>
              <a:rPr lang="en-IN" sz="1400" b="1" dirty="0"/>
              <a:t>import </a:t>
            </a:r>
            <a:r>
              <a:rPr lang="en-IN" sz="1400" b="1" dirty="0" err="1"/>
              <a:t>java.io.IOException</a:t>
            </a:r>
            <a:r>
              <a:rPr lang="en-IN" sz="1400" b="1" dirty="0"/>
              <a:t>; </a:t>
            </a:r>
          </a:p>
          <a:p>
            <a:pPr marL="0" indent="0">
              <a:buNone/>
            </a:pPr>
            <a:r>
              <a:rPr lang="en-IN" sz="1400" b="1" dirty="0"/>
              <a:t>public class </a:t>
            </a:r>
            <a:r>
              <a:rPr lang="en-IN" sz="1400" b="1" dirty="0" err="1"/>
              <a:t>WriteToFile</a:t>
            </a:r>
            <a:r>
              <a:rPr lang="en-IN" sz="1400" b="1" dirty="0"/>
              <a:t> {</a:t>
            </a:r>
          </a:p>
          <a:p>
            <a:pPr marL="0" indent="0">
              <a:buNone/>
            </a:pPr>
            <a:r>
              <a:rPr lang="en-IN" sz="1400" b="1" dirty="0"/>
              <a:t>public static void main(String[] </a:t>
            </a:r>
            <a:r>
              <a:rPr lang="en-IN" sz="1400" b="1" dirty="0" err="1"/>
              <a:t>args</a:t>
            </a:r>
            <a:r>
              <a:rPr lang="en-IN" sz="1400" b="1" dirty="0"/>
              <a:t>) {</a:t>
            </a:r>
          </a:p>
          <a:p>
            <a:pPr marL="0" indent="0">
              <a:buNone/>
            </a:pPr>
            <a:r>
              <a:rPr lang="en-IN" sz="1400" b="1" dirty="0"/>
              <a:t>try {</a:t>
            </a:r>
          </a:p>
          <a:p>
            <a:pPr marL="0" indent="0">
              <a:buNone/>
            </a:pPr>
            <a:r>
              <a:rPr lang="en-IN" sz="1400" b="1" dirty="0" err="1"/>
              <a:t>FileWriter</a:t>
            </a:r>
            <a:r>
              <a:rPr lang="en-IN" sz="1400" b="1" dirty="0"/>
              <a:t> </a:t>
            </a:r>
            <a:r>
              <a:rPr lang="en-IN" sz="1400" b="1" dirty="0" err="1"/>
              <a:t>myWriter</a:t>
            </a:r>
            <a:r>
              <a:rPr lang="en-IN" sz="1400" b="1" dirty="0"/>
              <a:t> = new </a:t>
            </a:r>
            <a:r>
              <a:rPr lang="en-IN" sz="1400" b="1" dirty="0" err="1"/>
              <a:t>FileWriter</a:t>
            </a:r>
            <a:r>
              <a:rPr lang="en-IN" sz="1400" b="1" dirty="0"/>
              <a:t>("D:FileHandlingNewFilef1.txt");</a:t>
            </a:r>
          </a:p>
          <a:p>
            <a:pPr marL="0" indent="0">
              <a:buNone/>
            </a:pPr>
            <a:r>
              <a:rPr lang="en-IN" sz="1400" b="1" dirty="0"/>
              <a:t> // Writes this content into the specified file</a:t>
            </a:r>
          </a:p>
          <a:p>
            <a:pPr marL="0" indent="0">
              <a:buNone/>
            </a:pPr>
            <a:r>
              <a:rPr lang="en-IN" sz="1400" b="1" dirty="0" err="1"/>
              <a:t>myWriter.write</a:t>
            </a:r>
            <a:r>
              <a:rPr lang="en-IN" sz="1400" b="1" dirty="0"/>
              <a:t>(Java is the prominent programming language of the </a:t>
            </a:r>
            <a:r>
              <a:rPr lang="en-IN" sz="1400" b="1" dirty="0" err="1"/>
              <a:t>millenium</a:t>
            </a:r>
            <a:r>
              <a:rPr lang="en-IN" sz="1400" b="1" dirty="0"/>
              <a:t>!"); </a:t>
            </a:r>
          </a:p>
          <a:p>
            <a:pPr marL="0" indent="0">
              <a:buNone/>
            </a:pPr>
            <a:r>
              <a:rPr lang="en-IN" sz="1400" b="1" dirty="0"/>
              <a:t>// Closing is necessary to retrieve the resources allocated</a:t>
            </a:r>
          </a:p>
          <a:p>
            <a:pPr marL="0" indent="0">
              <a:buNone/>
            </a:pPr>
            <a:r>
              <a:rPr lang="en-IN" sz="1400" b="1" dirty="0" err="1"/>
              <a:t>myWriter.close</a:t>
            </a:r>
            <a:r>
              <a:rPr lang="en-IN" sz="1400" b="1" dirty="0"/>
              <a:t>(); </a:t>
            </a:r>
          </a:p>
          <a:p>
            <a:pPr marL="0" indent="0">
              <a:buNone/>
            </a:pPr>
            <a:r>
              <a:rPr lang="en-IN" sz="1400" b="1" dirty="0" err="1"/>
              <a:t>System.out.println</a:t>
            </a:r>
            <a:r>
              <a:rPr lang="en-IN" sz="1400" b="1" dirty="0"/>
              <a:t>("Successfully wrote to the file.");</a:t>
            </a:r>
          </a:p>
          <a:p>
            <a:pPr marL="0" indent="0">
              <a:buNone/>
            </a:pPr>
            <a:r>
              <a:rPr lang="en-IN" sz="1400" b="1" dirty="0"/>
              <a:t>} catch (</a:t>
            </a:r>
            <a:r>
              <a:rPr lang="en-IN" sz="1400" b="1" dirty="0" err="1"/>
              <a:t>IOException</a:t>
            </a:r>
            <a:r>
              <a:rPr lang="en-IN" sz="1400" b="1" dirty="0"/>
              <a:t> e) {</a:t>
            </a:r>
          </a:p>
          <a:p>
            <a:pPr marL="0" indent="0">
              <a:buNone/>
            </a:pPr>
            <a:r>
              <a:rPr lang="en-IN" sz="1400" b="1" dirty="0" err="1"/>
              <a:t>System.out.println</a:t>
            </a:r>
            <a:r>
              <a:rPr lang="en-IN" sz="1400" b="1" dirty="0"/>
              <a:t>("An error occurred.");</a:t>
            </a:r>
          </a:p>
          <a:p>
            <a:pPr marL="0" indent="0">
              <a:buNone/>
            </a:pPr>
            <a:r>
              <a:rPr lang="en-IN" sz="1400" b="1" dirty="0" err="1"/>
              <a:t>e.printStackTrace</a:t>
            </a:r>
            <a:r>
              <a:rPr lang="en-IN" sz="1400" b="1" dirty="0"/>
              <a:t>();</a:t>
            </a:r>
          </a:p>
          <a:p>
            <a:pPr marL="0" indent="0">
              <a:buNone/>
            </a:pPr>
            <a:r>
              <a:rPr lang="en-IN" sz="1400" b="1" dirty="0"/>
              <a:t>}}}</a:t>
            </a:r>
          </a:p>
        </p:txBody>
      </p:sp>
    </p:spTree>
    <p:extLst>
      <p:ext uri="{BB962C8B-B14F-4D97-AF65-F5344CB8AC3E}">
        <p14:creationId xmlns:p14="http://schemas.microsoft.com/office/powerpoint/2010/main" val="71880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CA766D-4871-432C-E977-694D2DAD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14" y="79506"/>
            <a:ext cx="9905998" cy="671266"/>
          </a:xfrm>
        </p:spPr>
        <p:txBody>
          <a:bodyPr>
            <a:normAutofit fontScale="90000"/>
          </a:bodyPr>
          <a:lstStyle/>
          <a:p>
            <a:pPr algn="l"/>
            <a:r>
              <a:rPr lang="en-IN" b="1" i="0" dirty="0">
                <a:effectLst/>
                <a:latin typeface="Open Sans" panose="020B0606030504020204" pitchFamily="34" charset="0"/>
              </a:rPr>
              <a:t>Read from a File</a:t>
            </a:r>
            <a:endParaRPr lang="en-IN" b="0" i="0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F4029C-B9A8-BBFF-6FE2-9B67A9DCD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73769"/>
            <a:ext cx="9905999" cy="58453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Open Sans" panose="020B0606030504020204" pitchFamily="34" charset="0"/>
              </a:rPr>
              <a:t>In the following example, I have used the Scanner class to read the contents of the text file.</a:t>
            </a:r>
            <a:endParaRPr lang="en-IN" sz="1400" b="1" dirty="0"/>
          </a:p>
          <a:p>
            <a:pPr marL="0" indent="0">
              <a:buNone/>
            </a:pPr>
            <a:r>
              <a:rPr lang="en-IN" sz="1400" b="1" dirty="0"/>
              <a:t>// Import the File class</a:t>
            </a:r>
          </a:p>
          <a:p>
            <a:pPr marL="0" indent="0">
              <a:buNone/>
            </a:pPr>
            <a:r>
              <a:rPr lang="en-IN" sz="1400" b="1" dirty="0"/>
              <a:t>import </a:t>
            </a:r>
            <a:r>
              <a:rPr lang="en-IN" sz="1400" b="1" dirty="0" err="1"/>
              <a:t>java.io.File</a:t>
            </a:r>
            <a:r>
              <a:rPr lang="en-IN" sz="1400" b="1" dirty="0"/>
              <a:t>; </a:t>
            </a:r>
          </a:p>
          <a:p>
            <a:pPr marL="0" indent="0">
              <a:buNone/>
            </a:pPr>
            <a:r>
              <a:rPr lang="en-IN" sz="1400" b="1" dirty="0"/>
              <a:t>// Import this class to handle errors</a:t>
            </a:r>
          </a:p>
          <a:p>
            <a:pPr marL="0" indent="0">
              <a:buNone/>
            </a:pPr>
            <a:r>
              <a:rPr lang="en-IN" sz="1400" b="1" dirty="0"/>
              <a:t>import </a:t>
            </a:r>
            <a:r>
              <a:rPr lang="en-IN" sz="1400" b="1" dirty="0" err="1"/>
              <a:t>java.io.FileNotFoundException</a:t>
            </a:r>
            <a:r>
              <a:rPr lang="en-IN" sz="1400" b="1" dirty="0"/>
              <a:t>; </a:t>
            </a:r>
          </a:p>
          <a:p>
            <a:pPr marL="0" indent="0">
              <a:buNone/>
            </a:pPr>
            <a:r>
              <a:rPr lang="en-IN" sz="1400" b="1" dirty="0"/>
              <a:t>// Import the Scanner class to read text files</a:t>
            </a:r>
          </a:p>
          <a:p>
            <a:pPr marL="0" indent="0">
              <a:buNone/>
            </a:pPr>
            <a:r>
              <a:rPr lang="en-IN" sz="1400" b="1" dirty="0"/>
              <a:t>import </a:t>
            </a:r>
            <a:r>
              <a:rPr lang="en-IN" sz="1400" b="1" dirty="0" err="1"/>
              <a:t>java.util.Scanner</a:t>
            </a:r>
            <a:r>
              <a:rPr lang="en-IN" sz="1400" b="1" dirty="0"/>
              <a:t>; </a:t>
            </a:r>
          </a:p>
          <a:p>
            <a:pPr marL="0" indent="0">
              <a:buNone/>
            </a:pPr>
            <a:r>
              <a:rPr lang="en-IN" sz="1400" b="1" dirty="0"/>
              <a:t>public class </a:t>
            </a:r>
            <a:r>
              <a:rPr lang="en-IN" sz="1400" b="1" dirty="0" err="1"/>
              <a:t>ReadFromFile</a:t>
            </a:r>
            <a:r>
              <a:rPr lang="en-IN" sz="1400" b="1" dirty="0"/>
              <a:t> {</a:t>
            </a:r>
          </a:p>
          <a:p>
            <a:pPr marL="0" indent="0">
              <a:buNone/>
            </a:pPr>
            <a:r>
              <a:rPr lang="en-IN" sz="1400" b="1" dirty="0"/>
              <a:t>public static void main(String[] </a:t>
            </a:r>
            <a:r>
              <a:rPr lang="en-IN" sz="1400" b="1" dirty="0" err="1"/>
              <a:t>args</a:t>
            </a:r>
            <a:r>
              <a:rPr lang="en-IN" sz="1400" b="1" dirty="0"/>
              <a:t>) {</a:t>
            </a:r>
          </a:p>
          <a:p>
            <a:pPr marL="0" indent="0">
              <a:buNone/>
            </a:pPr>
            <a:r>
              <a:rPr lang="en-IN" sz="1400" b="1" dirty="0"/>
              <a:t>try {</a:t>
            </a:r>
          </a:p>
          <a:p>
            <a:pPr marL="0" indent="0">
              <a:buNone/>
            </a:pPr>
            <a:r>
              <a:rPr lang="en-IN" sz="1400" b="1" dirty="0"/>
              <a:t>// Creating an object of the file for reading the data</a:t>
            </a:r>
          </a:p>
          <a:p>
            <a:pPr marL="0" indent="0">
              <a:buNone/>
            </a:pPr>
            <a:r>
              <a:rPr lang="en-IN" sz="1400" b="1" dirty="0"/>
              <a:t>File </a:t>
            </a:r>
            <a:r>
              <a:rPr lang="en-IN" sz="1400" b="1" dirty="0" err="1"/>
              <a:t>myObj</a:t>
            </a:r>
            <a:r>
              <a:rPr lang="en-IN" sz="1400" b="1" dirty="0"/>
              <a:t> = new File("D:FileHandlingNewFilef1.txt");  </a:t>
            </a:r>
          </a:p>
          <a:p>
            <a:pPr marL="0" indent="0">
              <a:buNone/>
            </a:pPr>
            <a:r>
              <a:rPr lang="en-IN" sz="1400" b="1" dirty="0"/>
              <a:t>Scanner </a:t>
            </a:r>
            <a:r>
              <a:rPr lang="en-IN" sz="1400" b="1" dirty="0" err="1"/>
              <a:t>myReader</a:t>
            </a:r>
            <a:r>
              <a:rPr lang="en-IN" sz="1400" b="1" dirty="0"/>
              <a:t> = new Scanner(</a:t>
            </a:r>
            <a:r>
              <a:rPr lang="en-IN" sz="1400" b="1" dirty="0" err="1"/>
              <a:t>myObj</a:t>
            </a:r>
            <a:r>
              <a:rPr lang="en-IN" sz="1400" b="1" dirty="0"/>
              <a:t>);</a:t>
            </a:r>
          </a:p>
          <a:p>
            <a:pPr marL="0" indent="0">
              <a:buNone/>
            </a:pPr>
            <a:r>
              <a:rPr lang="en-IN" sz="1400" b="1" dirty="0"/>
              <a:t>while (</a:t>
            </a:r>
            <a:r>
              <a:rPr lang="en-IN" sz="1400" b="1" dirty="0" err="1"/>
              <a:t>myReader.hasNextLine</a:t>
            </a:r>
            <a:r>
              <a:rPr lang="en-IN" sz="1400" b="1" dirty="0"/>
              <a:t>()) {</a:t>
            </a:r>
          </a:p>
          <a:p>
            <a:pPr marL="0" indent="0">
              <a:buNone/>
            </a:pPr>
            <a:r>
              <a:rPr lang="en-IN" sz="1400" b="1" dirty="0"/>
              <a:t>String data = </a:t>
            </a:r>
            <a:r>
              <a:rPr lang="en-IN" sz="1400" b="1" dirty="0" err="1"/>
              <a:t>myReader.nextLine</a:t>
            </a:r>
            <a:r>
              <a:rPr lang="en-IN" sz="1400" b="1" dirty="0"/>
              <a:t>();</a:t>
            </a:r>
          </a:p>
          <a:p>
            <a:pPr marL="0" indent="0">
              <a:buNone/>
            </a:pPr>
            <a:r>
              <a:rPr lang="en-IN" sz="1400" b="1" dirty="0" err="1"/>
              <a:t>System.out.println</a:t>
            </a:r>
            <a:r>
              <a:rPr lang="en-IN" sz="1400" b="1" dirty="0"/>
              <a:t>(data);</a:t>
            </a:r>
          </a:p>
          <a:p>
            <a:pPr marL="0" indent="0">
              <a:buNone/>
            </a:pPr>
            <a:r>
              <a:rPr lang="en-IN" sz="1400" b="1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00A5D-B21A-5D6F-DAA8-52B08FA3584D}"/>
              </a:ext>
            </a:extLst>
          </p:cNvPr>
          <p:cNvSpPr txBox="1"/>
          <p:nvPr/>
        </p:nvSpPr>
        <p:spPr>
          <a:xfrm>
            <a:off x="6227550" y="1222408"/>
            <a:ext cx="409073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r>
              <a:rPr lang="en-IN" sz="1400" b="1" dirty="0" err="1"/>
              <a:t>myReader.close</a:t>
            </a:r>
            <a:r>
              <a:rPr lang="en-IN" sz="1400" b="1" dirty="0"/>
              <a:t>();</a:t>
            </a:r>
          </a:p>
          <a:p>
            <a:pPr marL="0" indent="0">
              <a:buNone/>
            </a:pPr>
            <a:r>
              <a:rPr lang="en-IN" sz="1400" b="1" dirty="0"/>
              <a:t>} catch (</a:t>
            </a:r>
            <a:r>
              <a:rPr lang="en-IN" sz="1400" b="1" dirty="0" err="1"/>
              <a:t>FileNotFoundException</a:t>
            </a:r>
            <a:r>
              <a:rPr lang="en-IN" sz="1400" b="1" dirty="0"/>
              <a:t> e) {</a:t>
            </a:r>
          </a:p>
          <a:p>
            <a:pPr marL="0" indent="0">
              <a:buNone/>
            </a:pPr>
            <a:r>
              <a:rPr lang="en-IN" sz="1400" b="1" dirty="0" err="1"/>
              <a:t>System.out.println</a:t>
            </a:r>
            <a:r>
              <a:rPr lang="en-IN" sz="1400" b="1" dirty="0"/>
              <a:t>("An error occurred.");</a:t>
            </a:r>
          </a:p>
          <a:p>
            <a:pPr marL="0" indent="0">
              <a:buNone/>
            </a:pPr>
            <a:r>
              <a:rPr lang="en-IN" sz="1400" b="1" dirty="0" err="1"/>
              <a:t>e.printStackTrace</a:t>
            </a:r>
            <a:r>
              <a:rPr lang="en-IN" sz="1400" b="1" dirty="0"/>
              <a:t>();</a:t>
            </a:r>
          </a:p>
          <a:p>
            <a:pPr marL="0" indent="0">
              <a:buNone/>
            </a:pPr>
            <a:r>
              <a:rPr lang="en-IN" sz="1400" b="1" dirty="0"/>
              <a:t>}}}</a:t>
            </a:r>
          </a:p>
          <a:p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9198DE-A464-5278-2BF1-09873D145CCD}"/>
              </a:ext>
            </a:extLst>
          </p:cNvPr>
          <p:cNvCxnSpPr/>
          <p:nvPr/>
        </p:nvCxnSpPr>
        <p:spPr>
          <a:xfrm>
            <a:off x="5688529" y="1395663"/>
            <a:ext cx="0" cy="5062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94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PD PPT</Template>
  <TotalTime>125</TotalTime>
  <Words>1047</Words>
  <Application>Microsoft Office PowerPoint</Application>
  <PresentationFormat>Widescreen</PresentationFormat>
  <Paragraphs>142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Nunito</vt:lpstr>
      <vt:lpstr>Open Sans</vt:lpstr>
      <vt:lpstr>Office Theme</vt:lpstr>
      <vt:lpstr>Topic: - File Handling in Java By: - Adnan khan</vt:lpstr>
      <vt:lpstr>What is File Handling in Java?</vt:lpstr>
      <vt:lpstr>What is a Stream?</vt:lpstr>
      <vt:lpstr>Java File Methods</vt:lpstr>
      <vt:lpstr>File Operations in Java</vt:lpstr>
      <vt:lpstr>Example</vt:lpstr>
      <vt:lpstr>Get File information</vt:lpstr>
      <vt:lpstr>Write to a File</vt:lpstr>
      <vt:lpstr>Read from a File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- OOPS By: - Adnan khan</dc:title>
  <dc:creator>Adnan Khan</dc:creator>
  <cp:lastModifiedBy>Adnan Khan</cp:lastModifiedBy>
  <cp:revision>98</cp:revision>
  <dcterms:created xsi:type="dcterms:W3CDTF">2023-09-09T05:50:56Z</dcterms:created>
  <dcterms:modified xsi:type="dcterms:W3CDTF">2023-09-09T07:59:08Z</dcterms:modified>
</cp:coreProperties>
</file>