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2564CB2-6090-4742-86C4-02B2C9AA1DD8}" type="datetimeFigureOut">
              <a:rPr lang="en-IN" smtClean="0"/>
              <a:t>09-09-2023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37119076-3274-4BC7-A714-F64DE6D4A8C9}" type="slidenum">
              <a:rPr lang="en-IN" smtClean="0"/>
              <a:t>‹#›</a:t>
            </a:fld>
            <a:endParaRPr lang="en-IN"/>
          </a:p>
        </p:txBody>
      </p:sp>
    </p:spTree>
    <p:extLst>
      <p:ext uri="{BB962C8B-B14F-4D97-AF65-F5344CB8AC3E}">
        <p14:creationId xmlns:p14="http://schemas.microsoft.com/office/powerpoint/2010/main" val="138874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564CB2-6090-4742-86C4-02B2C9AA1DD8}" type="datetimeFigureOut">
              <a:rPr lang="en-IN" smtClean="0"/>
              <a:t>09-09-2023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19076-3274-4BC7-A714-F64DE6D4A8C9}" type="slidenum">
              <a:rPr lang="en-IN" smtClean="0"/>
              <a:t>‹#›</a:t>
            </a:fld>
            <a:endParaRPr lang="en-IN"/>
          </a:p>
        </p:txBody>
      </p:sp>
    </p:spTree>
    <p:extLst>
      <p:ext uri="{BB962C8B-B14F-4D97-AF65-F5344CB8AC3E}">
        <p14:creationId xmlns:p14="http://schemas.microsoft.com/office/powerpoint/2010/main" val="3080160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564CB2-6090-4742-86C4-02B2C9AA1DD8}" type="datetimeFigureOut">
              <a:rPr lang="en-IN" smtClean="0"/>
              <a:t>09-09-2023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19076-3274-4BC7-A714-F64DE6D4A8C9}" type="slidenum">
              <a:rPr lang="en-IN" smtClean="0"/>
              <a:t>‹#›</a:t>
            </a:fld>
            <a:endParaRPr lang="en-IN"/>
          </a:p>
        </p:txBody>
      </p:sp>
    </p:spTree>
    <p:extLst>
      <p:ext uri="{BB962C8B-B14F-4D97-AF65-F5344CB8AC3E}">
        <p14:creationId xmlns:p14="http://schemas.microsoft.com/office/powerpoint/2010/main" val="2991016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564CB2-6090-4742-86C4-02B2C9AA1DD8}" type="datetimeFigureOut">
              <a:rPr lang="en-IN" smtClean="0"/>
              <a:t>09-09-2023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19076-3274-4BC7-A714-F64DE6D4A8C9}"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5667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564CB2-6090-4742-86C4-02B2C9AA1DD8}" type="datetimeFigureOut">
              <a:rPr lang="en-IN" smtClean="0"/>
              <a:t>09-09-2023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19076-3274-4BC7-A714-F64DE6D4A8C9}" type="slidenum">
              <a:rPr lang="en-IN" smtClean="0"/>
              <a:t>‹#›</a:t>
            </a:fld>
            <a:endParaRPr lang="en-IN"/>
          </a:p>
        </p:txBody>
      </p:sp>
    </p:spTree>
    <p:extLst>
      <p:ext uri="{BB962C8B-B14F-4D97-AF65-F5344CB8AC3E}">
        <p14:creationId xmlns:p14="http://schemas.microsoft.com/office/powerpoint/2010/main" val="506172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2564CB2-6090-4742-86C4-02B2C9AA1DD8}" type="datetimeFigureOut">
              <a:rPr lang="en-IN" smtClean="0"/>
              <a:t>09-09-2023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119076-3274-4BC7-A714-F64DE6D4A8C9}" type="slidenum">
              <a:rPr lang="en-IN" smtClean="0"/>
              <a:t>‹#›</a:t>
            </a:fld>
            <a:endParaRPr lang="en-IN"/>
          </a:p>
        </p:txBody>
      </p:sp>
    </p:spTree>
    <p:extLst>
      <p:ext uri="{BB962C8B-B14F-4D97-AF65-F5344CB8AC3E}">
        <p14:creationId xmlns:p14="http://schemas.microsoft.com/office/powerpoint/2010/main" val="21901022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2564CB2-6090-4742-86C4-02B2C9AA1DD8}" type="datetimeFigureOut">
              <a:rPr lang="en-IN" smtClean="0"/>
              <a:t>09-09-2023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119076-3274-4BC7-A714-F64DE6D4A8C9}" type="slidenum">
              <a:rPr lang="en-IN" smtClean="0"/>
              <a:t>‹#›</a:t>
            </a:fld>
            <a:endParaRPr lang="en-IN"/>
          </a:p>
        </p:txBody>
      </p:sp>
    </p:spTree>
    <p:extLst>
      <p:ext uri="{BB962C8B-B14F-4D97-AF65-F5344CB8AC3E}">
        <p14:creationId xmlns:p14="http://schemas.microsoft.com/office/powerpoint/2010/main" val="23189673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564CB2-6090-4742-86C4-02B2C9AA1DD8}"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19076-3274-4BC7-A714-F64DE6D4A8C9}" type="slidenum">
              <a:rPr lang="en-IN" smtClean="0"/>
              <a:t>‹#›</a:t>
            </a:fld>
            <a:endParaRPr lang="en-IN"/>
          </a:p>
        </p:txBody>
      </p:sp>
    </p:spTree>
    <p:extLst>
      <p:ext uri="{BB962C8B-B14F-4D97-AF65-F5344CB8AC3E}">
        <p14:creationId xmlns:p14="http://schemas.microsoft.com/office/powerpoint/2010/main" val="1066970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564CB2-6090-4742-86C4-02B2C9AA1DD8}"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19076-3274-4BC7-A714-F64DE6D4A8C9}" type="slidenum">
              <a:rPr lang="en-IN" smtClean="0"/>
              <a:t>‹#›</a:t>
            </a:fld>
            <a:endParaRPr lang="en-IN"/>
          </a:p>
        </p:txBody>
      </p:sp>
    </p:spTree>
    <p:extLst>
      <p:ext uri="{BB962C8B-B14F-4D97-AF65-F5344CB8AC3E}">
        <p14:creationId xmlns:p14="http://schemas.microsoft.com/office/powerpoint/2010/main" val="3594783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564CB2-6090-4742-86C4-02B2C9AA1DD8}"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19076-3274-4BC7-A714-F64DE6D4A8C9}" type="slidenum">
              <a:rPr lang="en-IN" smtClean="0"/>
              <a:t>‹#›</a:t>
            </a:fld>
            <a:endParaRPr lang="en-IN"/>
          </a:p>
        </p:txBody>
      </p:sp>
    </p:spTree>
    <p:extLst>
      <p:ext uri="{BB962C8B-B14F-4D97-AF65-F5344CB8AC3E}">
        <p14:creationId xmlns:p14="http://schemas.microsoft.com/office/powerpoint/2010/main" val="407330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564CB2-6090-4742-86C4-02B2C9AA1DD8}" type="datetimeFigureOut">
              <a:rPr lang="en-IN" smtClean="0"/>
              <a:t>09-09-2023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119076-3274-4BC7-A714-F64DE6D4A8C9}" type="slidenum">
              <a:rPr lang="en-IN" smtClean="0"/>
              <a:t>‹#›</a:t>
            </a:fld>
            <a:endParaRPr lang="en-IN"/>
          </a:p>
        </p:txBody>
      </p:sp>
    </p:spTree>
    <p:extLst>
      <p:ext uri="{BB962C8B-B14F-4D97-AF65-F5344CB8AC3E}">
        <p14:creationId xmlns:p14="http://schemas.microsoft.com/office/powerpoint/2010/main" val="4145519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564CB2-6090-4742-86C4-02B2C9AA1DD8}" type="datetimeFigureOut">
              <a:rPr lang="en-IN" smtClean="0"/>
              <a:t>09-09-2023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19076-3274-4BC7-A714-F64DE6D4A8C9}" type="slidenum">
              <a:rPr lang="en-IN" smtClean="0"/>
              <a:t>‹#›</a:t>
            </a:fld>
            <a:endParaRPr lang="en-IN"/>
          </a:p>
        </p:txBody>
      </p:sp>
    </p:spTree>
    <p:extLst>
      <p:ext uri="{BB962C8B-B14F-4D97-AF65-F5344CB8AC3E}">
        <p14:creationId xmlns:p14="http://schemas.microsoft.com/office/powerpoint/2010/main" val="1409492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564CB2-6090-4742-86C4-02B2C9AA1DD8}" type="datetimeFigureOut">
              <a:rPr lang="en-IN" smtClean="0"/>
              <a:t>09-09-2023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119076-3274-4BC7-A714-F64DE6D4A8C9}" type="slidenum">
              <a:rPr lang="en-IN" smtClean="0"/>
              <a:t>‹#›</a:t>
            </a:fld>
            <a:endParaRPr lang="en-IN"/>
          </a:p>
        </p:txBody>
      </p:sp>
    </p:spTree>
    <p:extLst>
      <p:ext uri="{BB962C8B-B14F-4D97-AF65-F5344CB8AC3E}">
        <p14:creationId xmlns:p14="http://schemas.microsoft.com/office/powerpoint/2010/main" val="2185591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564CB2-6090-4742-86C4-02B2C9AA1DD8}" type="datetimeFigureOut">
              <a:rPr lang="en-IN" smtClean="0"/>
              <a:t>09-09-2023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119076-3274-4BC7-A714-F64DE6D4A8C9}" type="slidenum">
              <a:rPr lang="en-IN" smtClean="0"/>
              <a:t>‹#›</a:t>
            </a:fld>
            <a:endParaRPr lang="en-IN"/>
          </a:p>
        </p:txBody>
      </p:sp>
    </p:spTree>
    <p:extLst>
      <p:ext uri="{BB962C8B-B14F-4D97-AF65-F5344CB8AC3E}">
        <p14:creationId xmlns:p14="http://schemas.microsoft.com/office/powerpoint/2010/main" val="3419428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564CB2-6090-4742-86C4-02B2C9AA1DD8}" type="datetimeFigureOut">
              <a:rPr lang="en-IN" smtClean="0"/>
              <a:t>09-09-2023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119076-3274-4BC7-A714-F64DE6D4A8C9}" type="slidenum">
              <a:rPr lang="en-IN" smtClean="0"/>
              <a:t>‹#›</a:t>
            </a:fld>
            <a:endParaRPr lang="en-IN"/>
          </a:p>
        </p:txBody>
      </p:sp>
    </p:spTree>
    <p:extLst>
      <p:ext uri="{BB962C8B-B14F-4D97-AF65-F5344CB8AC3E}">
        <p14:creationId xmlns:p14="http://schemas.microsoft.com/office/powerpoint/2010/main" val="949910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564CB2-6090-4742-86C4-02B2C9AA1DD8}" type="datetimeFigureOut">
              <a:rPr lang="en-IN" smtClean="0"/>
              <a:t>09-09-2023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19076-3274-4BC7-A714-F64DE6D4A8C9}" type="slidenum">
              <a:rPr lang="en-IN" smtClean="0"/>
              <a:t>‹#›</a:t>
            </a:fld>
            <a:endParaRPr lang="en-IN"/>
          </a:p>
        </p:txBody>
      </p:sp>
    </p:spTree>
    <p:extLst>
      <p:ext uri="{BB962C8B-B14F-4D97-AF65-F5344CB8AC3E}">
        <p14:creationId xmlns:p14="http://schemas.microsoft.com/office/powerpoint/2010/main" val="3129256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564CB2-6090-4742-86C4-02B2C9AA1DD8}" type="datetimeFigureOut">
              <a:rPr lang="en-IN" smtClean="0"/>
              <a:t>09-09-2023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119076-3274-4BC7-A714-F64DE6D4A8C9}" type="slidenum">
              <a:rPr lang="en-IN" smtClean="0"/>
              <a:t>‹#›</a:t>
            </a:fld>
            <a:endParaRPr lang="en-IN"/>
          </a:p>
        </p:txBody>
      </p:sp>
    </p:spTree>
    <p:extLst>
      <p:ext uri="{BB962C8B-B14F-4D97-AF65-F5344CB8AC3E}">
        <p14:creationId xmlns:p14="http://schemas.microsoft.com/office/powerpoint/2010/main" val="201896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2564CB2-6090-4742-86C4-02B2C9AA1DD8}" type="datetimeFigureOut">
              <a:rPr lang="en-IN" smtClean="0"/>
              <a:t>09-09-2023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7119076-3274-4BC7-A714-F64DE6D4A8C9}" type="slidenum">
              <a:rPr lang="en-IN" smtClean="0"/>
              <a:t>‹#›</a:t>
            </a:fld>
            <a:endParaRPr lang="en-IN"/>
          </a:p>
        </p:txBody>
      </p:sp>
    </p:spTree>
    <p:extLst>
      <p:ext uri="{BB962C8B-B14F-4D97-AF65-F5344CB8AC3E}">
        <p14:creationId xmlns:p14="http://schemas.microsoft.com/office/powerpoint/2010/main" val="31748169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notionscapital/30820294463/" TargetMode="External"/><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g.libretexts.org/Courses/Delta_College/C___Programming_I_(McClanahan)/13:_Object_Oriented_C/13.01:_Object_Oriented_Programming"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54E9E-F57C-AF78-B15D-5C9E4FD51461}"/>
              </a:ext>
            </a:extLst>
          </p:cNvPr>
          <p:cNvSpPr>
            <a:spLocks noGrp="1"/>
          </p:cNvSpPr>
          <p:nvPr>
            <p:ph type="ctrTitle"/>
          </p:nvPr>
        </p:nvSpPr>
        <p:spPr>
          <a:xfrm>
            <a:off x="2858704" y="1511165"/>
            <a:ext cx="6545178" cy="1344277"/>
          </a:xfrm>
        </p:spPr>
        <p:txBody>
          <a:bodyPr>
            <a:normAutofit fontScale="90000"/>
          </a:bodyPr>
          <a:lstStyle/>
          <a:p>
            <a:pPr algn="r"/>
            <a:r>
              <a:rPr lang="en-US" sz="7300" b="1" dirty="0">
                <a:latin typeface="Nunito" pitchFamily="2" charset="0"/>
              </a:rPr>
              <a:t>Topic: - OOPS</a:t>
            </a:r>
            <a:br>
              <a:rPr lang="en-US" sz="4400" dirty="0"/>
            </a:br>
            <a:r>
              <a:rPr lang="en-US" sz="2000" dirty="0"/>
              <a:t>By: - Adnan khan</a:t>
            </a:r>
            <a:endParaRPr lang="en-IN" sz="4400" dirty="0"/>
          </a:p>
        </p:txBody>
      </p:sp>
      <p:pic>
        <p:nvPicPr>
          <p:cNvPr id="5" name="Picture 4">
            <a:extLst>
              <a:ext uri="{FF2B5EF4-FFF2-40B4-BE49-F238E27FC236}">
                <a16:creationId xmlns:a16="http://schemas.microsoft.com/office/drawing/2014/main" id="{E872B0CD-6669-DBC5-5A27-A1D5E592C9A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680565" y="2467965"/>
            <a:ext cx="3442089" cy="2594923"/>
          </a:xfrm>
          <a:prstGeom prst="ellipse">
            <a:avLst/>
          </a:prstGeom>
          <a:ln>
            <a:noFill/>
          </a:ln>
          <a:effectLst>
            <a:softEdge rad="112500"/>
          </a:effectLst>
        </p:spPr>
      </p:pic>
    </p:spTree>
    <p:extLst>
      <p:ext uri="{BB962C8B-B14F-4D97-AF65-F5344CB8AC3E}">
        <p14:creationId xmlns:p14="http://schemas.microsoft.com/office/powerpoint/2010/main" val="2211091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BA2D5-64A6-1DC6-04CA-CDDAA0683981}"/>
              </a:ext>
            </a:extLst>
          </p:cNvPr>
          <p:cNvSpPr>
            <a:spLocks noGrp="1"/>
          </p:cNvSpPr>
          <p:nvPr>
            <p:ph type="title"/>
          </p:nvPr>
        </p:nvSpPr>
        <p:spPr>
          <a:xfrm>
            <a:off x="1141413" y="560765"/>
            <a:ext cx="9905998" cy="940775"/>
          </a:xfrm>
        </p:spPr>
        <p:txBody>
          <a:bodyPr/>
          <a:lstStyle/>
          <a:p>
            <a:r>
              <a:rPr lang="en-IN" b="1" i="0" dirty="0">
                <a:solidFill>
                  <a:srgbClr val="273239"/>
                </a:solidFill>
                <a:effectLst/>
                <a:latin typeface="Nunito" pitchFamily="2" charset="0"/>
              </a:rPr>
              <a:t>Polymorphism</a:t>
            </a:r>
            <a:endParaRPr lang="en-IN" dirty="0"/>
          </a:p>
        </p:txBody>
      </p:sp>
      <p:sp>
        <p:nvSpPr>
          <p:cNvPr id="3" name="Content Placeholder 2">
            <a:extLst>
              <a:ext uri="{FF2B5EF4-FFF2-40B4-BE49-F238E27FC236}">
                <a16:creationId xmlns:a16="http://schemas.microsoft.com/office/drawing/2014/main" id="{CE522BC0-64AB-2F61-6B76-7D0BCA59C31E}"/>
              </a:ext>
            </a:extLst>
          </p:cNvPr>
          <p:cNvSpPr>
            <a:spLocks noGrp="1"/>
          </p:cNvSpPr>
          <p:nvPr>
            <p:ph idx="1"/>
          </p:nvPr>
        </p:nvSpPr>
        <p:spPr>
          <a:xfrm>
            <a:off x="1141412" y="1363959"/>
            <a:ext cx="9905999" cy="2977035"/>
          </a:xfrm>
        </p:spPr>
        <p:txBody>
          <a:bodyPr/>
          <a:lstStyle/>
          <a:p>
            <a:r>
              <a:rPr lang="en-US" b="0" i="0" dirty="0">
                <a:solidFill>
                  <a:srgbClr val="273239"/>
                </a:solidFill>
                <a:effectLst/>
                <a:latin typeface="Nunito" pitchFamily="2" charset="0"/>
              </a:rPr>
              <a:t>The word polymorphism means having many forms. In simple words, we can define polymorphism as the ability of a message to be displayed in more than one form. For example, A person at the same time can have different characteristics. Like a man at the same time is a father, a husband, an employee. So the same person posses different behavior in different situations. This is called polymorphism.</a:t>
            </a:r>
            <a:endParaRPr lang="en-IN" dirty="0"/>
          </a:p>
        </p:txBody>
      </p:sp>
      <p:pic>
        <p:nvPicPr>
          <p:cNvPr id="3074" name="Picture 2" descr="Polymorphism in OOPs">
            <a:extLst>
              <a:ext uri="{FF2B5EF4-FFF2-40B4-BE49-F238E27FC236}">
                <a16:creationId xmlns:a16="http://schemas.microsoft.com/office/drawing/2014/main" id="{09AF3E5B-4114-B18B-8A36-CD2EEC6245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6312" y="4076505"/>
            <a:ext cx="4639376" cy="268619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986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7F6DD-26C6-E754-D58E-D3DA3E681393}"/>
              </a:ext>
            </a:extLst>
          </p:cNvPr>
          <p:cNvSpPr>
            <a:spLocks noGrp="1"/>
          </p:cNvSpPr>
          <p:nvPr>
            <p:ph type="title"/>
          </p:nvPr>
        </p:nvSpPr>
        <p:spPr>
          <a:xfrm>
            <a:off x="1247290" y="570393"/>
            <a:ext cx="9905998" cy="940773"/>
          </a:xfrm>
        </p:spPr>
        <p:txBody>
          <a:bodyPr/>
          <a:lstStyle/>
          <a:p>
            <a:r>
              <a:rPr lang="en-IN" b="1" i="0" dirty="0">
                <a:solidFill>
                  <a:srgbClr val="273239"/>
                </a:solidFill>
                <a:effectLst/>
                <a:latin typeface="Nunito" pitchFamily="2" charset="0"/>
              </a:rPr>
              <a:t>Dynamic Binding</a:t>
            </a:r>
            <a:endParaRPr lang="en-IN" dirty="0"/>
          </a:p>
        </p:txBody>
      </p:sp>
      <p:sp>
        <p:nvSpPr>
          <p:cNvPr id="3" name="Content Placeholder 2">
            <a:extLst>
              <a:ext uri="{FF2B5EF4-FFF2-40B4-BE49-F238E27FC236}">
                <a16:creationId xmlns:a16="http://schemas.microsoft.com/office/drawing/2014/main" id="{97A26243-9DFE-F2B7-FA06-12F1223F2845}"/>
              </a:ext>
            </a:extLst>
          </p:cNvPr>
          <p:cNvSpPr>
            <a:spLocks noGrp="1"/>
          </p:cNvSpPr>
          <p:nvPr>
            <p:ph idx="1"/>
          </p:nvPr>
        </p:nvSpPr>
        <p:spPr>
          <a:xfrm>
            <a:off x="1141412" y="1383211"/>
            <a:ext cx="9905999" cy="4642203"/>
          </a:xfrm>
        </p:spPr>
        <p:txBody>
          <a:bodyPr>
            <a:normAutofit/>
          </a:bodyPr>
          <a:lstStyle/>
          <a:p>
            <a:r>
              <a:rPr lang="en-US" b="0" i="0" dirty="0">
                <a:solidFill>
                  <a:srgbClr val="273239"/>
                </a:solidFill>
                <a:effectLst/>
                <a:latin typeface="Nunito" pitchFamily="2" charset="0"/>
              </a:rPr>
              <a:t>In dynamic binding, the code to be executed in response to the function call is decided at runtime. Dynamic binding means that the code associated with a given procedure call is not known until the time of the call at run time. Dynamic Method Binding One of the main advantages of inheritance is that some derived class D has all the members of its base class B. Once D is not hiding any of the public members of B, then an object of D can represent B in any context where a B could be used. This feature is known as subtype polymorphism.</a:t>
            </a:r>
            <a:endParaRPr lang="en-IN" dirty="0"/>
          </a:p>
        </p:txBody>
      </p:sp>
    </p:spTree>
    <p:extLst>
      <p:ext uri="{BB962C8B-B14F-4D97-AF65-F5344CB8AC3E}">
        <p14:creationId xmlns:p14="http://schemas.microsoft.com/office/powerpoint/2010/main" val="17970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6A570-CCA3-A615-228F-7223DF727F76}"/>
              </a:ext>
            </a:extLst>
          </p:cNvPr>
          <p:cNvSpPr>
            <a:spLocks noGrp="1"/>
          </p:cNvSpPr>
          <p:nvPr>
            <p:ph type="title"/>
          </p:nvPr>
        </p:nvSpPr>
        <p:spPr>
          <a:xfrm>
            <a:off x="1276168" y="560768"/>
            <a:ext cx="9905998" cy="1085154"/>
          </a:xfrm>
        </p:spPr>
        <p:txBody>
          <a:bodyPr/>
          <a:lstStyle/>
          <a:p>
            <a:r>
              <a:rPr lang="en-IN" b="1" i="0" dirty="0">
                <a:solidFill>
                  <a:srgbClr val="273239"/>
                </a:solidFill>
                <a:effectLst/>
                <a:latin typeface="Nunito" pitchFamily="2" charset="0"/>
              </a:rPr>
              <a:t>Message Passing</a:t>
            </a:r>
            <a:endParaRPr lang="en-IN" dirty="0"/>
          </a:p>
        </p:txBody>
      </p:sp>
      <p:sp>
        <p:nvSpPr>
          <p:cNvPr id="3" name="Content Placeholder 2">
            <a:extLst>
              <a:ext uri="{FF2B5EF4-FFF2-40B4-BE49-F238E27FC236}">
                <a16:creationId xmlns:a16="http://schemas.microsoft.com/office/drawing/2014/main" id="{06A31BCE-CD6A-ADD0-5F0A-CFEC55F73C95}"/>
              </a:ext>
            </a:extLst>
          </p:cNvPr>
          <p:cNvSpPr>
            <a:spLocks noGrp="1"/>
          </p:cNvSpPr>
          <p:nvPr>
            <p:ph idx="1"/>
          </p:nvPr>
        </p:nvSpPr>
        <p:spPr>
          <a:xfrm>
            <a:off x="1143000" y="1498718"/>
            <a:ext cx="9905999" cy="4798514"/>
          </a:xfrm>
        </p:spPr>
        <p:txBody>
          <a:bodyPr>
            <a:normAutofit/>
          </a:bodyPr>
          <a:lstStyle/>
          <a:p>
            <a:r>
              <a:rPr lang="en-US" sz="2600" b="0" i="0" dirty="0">
                <a:solidFill>
                  <a:srgbClr val="273239"/>
                </a:solidFill>
                <a:effectLst/>
                <a:latin typeface="Nunito" pitchFamily="2" charset="0"/>
              </a:rPr>
              <a:t>It is a form of communication used in object-oriented programming as well as parallel programming. Objects communicate with one another by sending and receiving information to each other. A message for an object is a request for execution of a procedure and therefore will invoke a function in the receiving object that generates the desired results. Message passing involves specifying the name of the object, the name of the function, and the information to be sent.</a:t>
            </a:r>
            <a:endParaRPr lang="en-IN" sz="2600" dirty="0"/>
          </a:p>
        </p:txBody>
      </p:sp>
    </p:spTree>
    <p:extLst>
      <p:ext uri="{BB962C8B-B14F-4D97-AF65-F5344CB8AC3E}">
        <p14:creationId xmlns:p14="http://schemas.microsoft.com/office/powerpoint/2010/main" val="2696003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6071E-EB97-B780-C66C-C6D12BFBE467}"/>
              </a:ext>
            </a:extLst>
          </p:cNvPr>
          <p:cNvSpPr>
            <a:spLocks noGrp="1"/>
          </p:cNvSpPr>
          <p:nvPr>
            <p:ph type="title"/>
          </p:nvPr>
        </p:nvSpPr>
        <p:spPr>
          <a:xfrm>
            <a:off x="1143001" y="2689715"/>
            <a:ext cx="9905998" cy="1478570"/>
          </a:xfrm>
        </p:spPr>
        <p:txBody>
          <a:bodyPr>
            <a:noAutofit/>
          </a:bodyPr>
          <a:lstStyle/>
          <a:p>
            <a:pPr algn="ctr"/>
            <a:r>
              <a:rPr lang="en-US" sz="10400" dirty="0"/>
              <a:t>thankyou</a:t>
            </a:r>
            <a:endParaRPr lang="en-IN" sz="10400" dirty="0"/>
          </a:p>
        </p:txBody>
      </p:sp>
    </p:spTree>
    <p:extLst>
      <p:ext uri="{BB962C8B-B14F-4D97-AF65-F5344CB8AC3E}">
        <p14:creationId xmlns:p14="http://schemas.microsoft.com/office/powerpoint/2010/main" val="1138457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8EBE9-F820-CE2B-FB1C-85A8BFDD2E3C}"/>
              </a:ext>
            </a:extLst>
          </p:cNvPr>
          <p:cNvSpPr>
            <a:spLocks noGrp="1"/>
          </p:cNvSpPr>
          <p:nvPr>
            <p:ph type="title"/>
          </p:nvPr>
        </p:nvSpPr>
        <p:spPr>
          <a:xfrm>
            <a:off x="1228039" y="811022"/>
            <a:ext cx="5269014" cy="700143"/>
          </a:xfrm>
        </p:spPr>
        <p:txBody>
          <a:bodyPr>
            <a:noAutofit/>
          </a:bodyPr>
          <a:lstStyle/>
          <a:p>
            <a:r>
              <a:rPr lang="en-US" b="1" dirty="0">
                <a:latin typeface="Nunito" pitchFamily="2" charset="0"/>
              </a:rPr>
              <a:t>What is Oops ?</a:t>
            </a:r>
            <a:endParaRPr lang="en-IN" b="1" dirty="0">
              <a:latin typeface="Nunito" pitchFamily="2" charset="0"/>
            </a:endParaRPr>
          </a:p>
        </p:txBody>
      </p:sp>
      <p:sp>
        <p:nvSpPr>
          <p:cNvPr id="4" name="TextBox 3">
            <a:extLst>
              <a:ext uri="{FF2B5EF4-FFF2-40B4-BE49-F238E27FC236}">
                <a16:creationId xmlns:a16="http://schemas.microsoft.com/office/drawing/2014/main" id="{2DFE5170-C3AB-0A61-2EFD-C0B872DDC18D}"/>
              </a:ext>
            </a:extLst>
          </p:cNvPr>
          <p:cNvSpPr txBox="1"/>
          <p:nvPr/>
        </p:nvSpPr>
        <p:spPr>
          <a:xfrm>
            <a:off x="1174281" y="1703672"/>
            <a:ext cx="9519386" cy="3539430"/>
          </a:xfrm>
          <a:prstGeom prst="rect">
            <a:avLst/>
          </a:prstGeom>
          <a:noFill/>
        </p:spPr>
        <p:txBody>
          <a:bodyPr wrap="square" rtlCol="0">
            <a:spAutoFit/>
          </a:bodyPr>
          <a:lstStyle/>
          <a:p>
            <a:r>
              <a:rPr lang="en-US" sz="2800" b="0" i="0" dirty="0">
                <a:solidFill>
                  <a:srgbClr val="273239"/>
                </a:solidFill>
                <a:effectLst/>
                <a:latin typeface="Nunito" pitchFamily="2" charset="0"/>
              </a:rPr>
              <a:t>Object-Oriented Programming or OOPs refers to languages that use objects in programming. Object-oriented programming aims to implement real-world entities like inheritance, hiding, polymorphism, </a:t>
            </a:r>
            <a:r>
              <a:rPr lang="en-US" sz="2800" b="0" i="0" dirty="0" err="1">
                <a:solidFill>
                  <a:srgbClr val="273239"/>
                </a:solidFill>
                <a:effectLst/>
                <a:latin typeface="Nunito" pitchFamily="2" charset="0"/>
              </a:rPr>
              <a:t>etc</a:t>
            </a:r>
            <a:r>
              <a:rPr lang="en-US" sz="2800" b="0" i="0" dirty="0">
                <a:solidFill>
                  <a:srgbClr val="273239"/>
                </a:solidFill>
                <a:effectLst/>
                <a:latin typeface="Nunito" pitchFamily="2" charset="0"/>
              </a:rPr>
              <a:t> in programming. The main aim of OOP is to bind together the data and the functions that operate on them so that no other part of the code can access this data except that function.</a:t>
            </a:r>
            <a:endParaRPr lang="en-IN" sz="2800" dirty="0"/>
          </a:p>
        </p:txBody>
      </p:sp>
    </p:spTree>
    <p:extLst>
      <p:ext uri="{BB962C8B-B14F-4D97-AF65-F5344CB8AC3E}">
        <p14:creationId xmlns:p14="http://schemas.microsoft.com/office/powerpoint/2010/main" val="3914023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040F0-B27F-1CE1-C235-F6ECDDF26075}"/>
              </a:ext>
            </a:extLst>
          </p:cNvPr>
          <p:cNvSpPr>
            <a:spLocks noGrp="1"/>
          </p:cNvSpPr>
          <p:nvPr>
            <p:ph type="title"/>
          </p:nvPr>
        </p:nvSpPr>
        <p:spPr>
          <a:xfrm>
            <a:off x="1189538" y="406765"/>
            <a:ext cx="9905998" cy="1478570"/>
          </a:xfrm>
        </p:spPr>
        <p:txBody>
          <a:bodyPr/>
          <a:lstStyle/>
          <a:p>
            <a:r>
              <a:rPr lang="en-US" b="1" dirty="0">
                <a:latin typeface="Nunito" pitchFamily="2" charset="0"/>
              </a:rPr>
              <a:t>Why use OOP?</a:t>
            </a:r>
            <a:endParaRPr lang="en-IN" b="1" dirty="0">
              <a:latin typeface="Nunito" pitchFamily="2" charset="0"/>
            </a:endParaRPr>
          </a:p>
        </p:txBody>
      </p:sp>
      <p:sp>
        <p:nvSpPr>
          <p:cNvPr id="3" name="Content Placeholder 2">
            <a:extLst>
              <a:ext uri="{FF2B5EF4-FFF2-40B4-BE49-F238E27FC236}">
                <a16:creationId xmlns:a16="http://schemas.microsoft.com/office/drawing/2014/main" id="{C4EE5739-547D-FB8D-2DF2-A08AF708E808}"/>
              </a:ext>
            </a:extLst>
          </p:cNvPr>
          <p:cNvSpPr>
            <a:spLocks noGrp="1"/>
          </p:cNvSpPr>
          <p:nvPr>
            <p:ph idx="1"/>
          </p:nvPr>
        </p:nvSpPr>
        <p:spPr>
          <a:xfrm>
            <a:off x="1141412" y="1633473"/>
            <a:ext cx="9905999" cy="4237939"/>
          </a:xfrm>
        </p:spPr>
        <p:txBody>
          <a:bodyPr>
            <a:normAutofit lnSpcReduction="10000"/>
          </a:bodyPr>
          <a:lstStyle/>
          <a:p>
            <a:pPr algn="l" rtl="0">
              <a:buFont typeface="Arial" panose="020B0604020202020204" pitchFamily="34" charset="0"/>
              <a:buChar char="•"/>
            </a:pPr>
            <a:r>
              <a:rPr lang="en-US" b="0" i="0" u="none" strike="noStrike" dirty="0">
                <a:effectLst/>
                <a:latin typeface="Nunito" pitchFamily="2" charset="0"/>
              </a:rPr>
              <a:t>Object Oriented Programming (OOP) is one of the most widely used programming paradigm</a:t>
            </a:r>
          </a:p>
          <a:p>
            <a:pPr algn="l" rtl="0">
              <a:buFont typeface="Arial" panose="020B0604020202020204" pitchFamily="34" charset="0"/>
              <a:buChar char="•"/>
            </a:pPr>
            <a:r>
              <a:rPr lang="en-US" b="0" i="0" u="none" strike="noStrike" dirty="0">
                <a:effectLst/>
                <a:latin typeface="Nunito" pitchFamily="2" charset="0"/>
              </a:rPr>
              <a:t>Why is it extensively used?</a:t>
            </a:r>
          </a:p>
          <a:p>
            <a:pPr marL="742950" lvl="1" indent="-285750" algn="l" rtl="0">
              <a:buFont typeface="Arial" panose="020B0604020202020204" pitchFamily="34" charset="0"/>
              <a:buChar char="•"/>
            </a:pPr>
            <a:r>
              <a:rPr lang="en-US" sz="2400" b="0" i="0" u="none" strike="noStrike" dirty="0">
                <a:effectLst/>
                <a:latin typeface="Nunito" pitchFamily="2" charset="0"/>
              </a:rPr>
              <a:t>Well suited for building trivial and complex applications</a:t>
            </a:r>
          </a:p>
          <a:p>
            <a:pPr marL="742950" lvl="1" indent="-285750" algn="l" rtl="0">
              <a:buFont typeface="Arial" panose="020B0604020202020204" pitchFamily="34" charset="0"/>
              <a:buChar char="•"/>
            </a:pPr>
            <a:r>
              <a:rPr lang="en-US" sz="2400" b="0" i="0" u="none" strike="noStrike" dirty="0">
                <a:effectLst/>
                <a:latin typeface="Nunito" pitchFamily="2" charset="0"/>
              </a:rPr>
              <a:t>Allows re-use of code thereby increasing productivity</a:t>
            </a:r>
          </a:p>
          <a:p>
            <a:pPr marL="742950" lvl="1" indent="-285750" algn="l" rtl="0">
              <a:buFont typeface="Arial" panose="020B0604020202020204" pitchFamily="34" charset="0"/>
              <a:buChar char="•"/>
            </a:pPr>
            <a:r>
              <a:rPr lang="en-US" sz="2400" b="0" i="0" u="none" strike="noStrike" dirty="0">
                <a:effectLst/>
                <a:latin typeface="Nunito" pitchFamily="2" charset="0"/>
              </a:rPr>
              <a:t>New features can be easily built into the existing code</a:t>
            </a:r>
          </a:p>
          <a:p>
            <a:pPr marL="742950" lvl="1" indent="-285750" algn="l" rtl="0">
              <a:buFont typeface="Arial" panose="020B0604020202020204" pitchFamily="34" charset="0"/>
              <a:buChar char="•"/>
            </a:pPr>
            <a:r>
              <a:rPr lang="en-US" sz="2400" b="0" i="0" u="none" strike="noStrike" dirty="0">
                <a:effectLst/>
                <a:latin typeface="Nunito" pitchFamily="2" charset="0"/>
              </a:rPr>
              <a:t>Reduced production cost and maintenance cost</a:t>
            </a:r>
          </a:p>
          <a:p>
            <a:pPr algn="l" rtl="0">
              <a:buFont typeface="Arial" panose="020B0604020202020204" pitchFamily="34" charset="0"/>
              <a:buChar char="•"/>
            </a:pPr>
            <a:r>
              <a:rPr lang="en-US" b="0" i="0" u="none" strike="noStrike" dirty="0">
                <a:effectLst/>
                <a:latin typeface="Nunito" pitchFamily="2" charset="0"/>
              </a:rPr>
              <a:t>Common programming languages used for OOP include C++, Java, and C#</a:t>
            </a:r>
          </a:p>
        </p:txBody>
      </p:sp>
    </p:spTree>
    <p:extLst>
      <p:ext uri="{BB962C8B-B14F-4D97-AF65-F5344CB8AC3E}">
        <p14:creationId xmlns:p14="http://schemas.microsoft.com/office/powerpoint/2010/main" val="4195582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046BE-4703-E068-BDC4-549EC78C5328}"/>
              </a:ext>
            </a:extLst>
          </p:cNvPr>
          <p:cNvSpPr>
            <a:spLocks noGrp="1"/>
          </p:cNvSpPr>
          <p:nvPr>
            <p:ph type="title"/>
          </p:nvPr>
        </p:nvSpPr>
        <p:spPr>
          <a:xfrm>
            <a:off x="1141413" y="310509"/>
            <a:ext cx="9905998" cy="1478570"/>
          </a:xfrm>
        </p:spPr>
        <p:txBody>
          <a:bodyPr/>
          <a:lstStyle/>
          <a:p>
            <a:r>
              <a:rPr lang="en-IN" b="1" i="0" dirty="0">
                <a:solidFill>
                  <a:srgbClr val="273239"/>
                </a:solidFill>
                <a:effectLst/>
                <a:latin typeface="Nunito" pitchFamily="2" charset="0"/>
              </a:rPr>
              <a:t>OOPs Concepts:</a:t>
            </a:r>
            <a:endParaRPr lang="en-IN" dirty="0"/>
          </a:p>
        </p:txBody>
      </p:sp>
      <p:sp>
        <p:nvSpPr>
          <p:cNvPr id="3" name="Content Placeholder 2">
            <a:extLst>
              <a:ext uri="{FF2B5EF4-FFF2-40B4-BE49-F238E27FC236}">
                <a16:creationId xmlns:a16="http://schemas.microsoft.com/office/drawing/2014/main" id="{E9A79F88-7CD4-C3A7-D93E-7F74190380F2}"/>
              </a:ext>
            </a:extLst>
          </p:cNvPr>
          <p:cNvSpPr>
            <a:spLocks noGrp="1"/>
          </p:cNvSpPr>
          <p:nvPr>
            <p:ph idx="1"/>
          </p:nvPr>
        </p:nvSpPr>
        <p:spPr>
          <a:xfrm>
            <a:off x="1141412" y="1363964"/>
            <a:ext cx="9905999" cy="4247564"/>
          </a:xfrm>
        </p:spPr>
        <p:txBody>
          <a:bodyPr>
            <a:noAutofit/>
          </a:bodyPr>
          <a:lstStyle/>
          <a:p>
            <a:pPr algn="just" fontAlgn="base">
              <a:buFont typeface="Arial" panose="020B0604020202020204" pitchFamily="34" charset="0"/>
              <a:buChar char="•"/>
            </a:pPr>
            <a:r>
              <a:rPr lang="en-IN" sz="2200" b="0" i="0" dirty="0">
                <a:solidFill>
                  <a:srgbClr val="273239"/>
                </a:solidFill>
                <a:effectLst/>
                <a:latin typeface="Nunito" pitchFamily="2" charset="0"/>
              </a:rPr>
              <a:t>Class</a:t>
            </a:r>
          </a:p>
          <a:p>
            <a:pPr algn="just" fontAlgn="base">
              <a:buFont typeface="Arial" panose="020B0604020202020204" pitchFamily="34" charset="0"/>
              <a:buChar char="•"/>
            </a:pPr>
            <a:r>
              <a:rPr lang="en-IN" sz="2200" b="0" i="0" dirty="0">
                <a:solidFill>
                  <a:srgbClr val="273239"/>
                </a:solidFill>
                <a:effectLst/>
                <a:latin typeface="Nunito" pitchFamily="2" charset="0"/>
              </a:rPr>
              <a:t>Objects</a:t>
            </a:r>
          </a:p>
          <a:p>
            <a:pPr algn="just" fontAlgn="base">
              <a:buFont typeface="Arial" panose="020B0604020202020204" pitchFamily="34" charset="0"/>
              <a:buChar char="•"/>
            </a:pPr>
            <a:r>
              <a:rPr lang="en-IN" sz="2200" b="0" i="0" dirty="0">
                <a:solidFill>
                  <a:srgbClr val="273239"/>
                </a:solidFill>
                <a:effectLst/>
                <a:latin typeface="Nunito" pitchFamily="2" charset="0"/>
              </a:rPr>
              <a:t>Data Abstraction </a:t>
            </a:r>
          </a:p>
          <a:p>
            <a:pPr algn="just" fontAlgn="base">
              <a:buFont typeface="Arial" panose="020B0604020202020204" pitchFamily="34" charset="0"/>
              <a:buChar char="•"/>
            </a:pPr>
            <a:r>
              <a:rPr lang="en-IN" sz="2200" b="0" i="0" dirty="0">
                <a:solidFill>
                  <a:srgbClr val="273239"/>
                </a:solidFill>
                <a:effectLst/>
                <a:latin typeface="Nunito" pitchFamily="2" charset="0"/>
              </a:rPr>
              <a:t>Encapsulation</a:t>
            </a:r>
          </a:p>
          <a:p>
            <a:pPr algn="just" fontAlgn="base">
              <a:buFont typeface="Arial" panose="020B0604020202020204" pitchFamily="34" charset="0"/>
              <a:buChar char="•"/>
            </a:pPr>
            <a:r>
              <a:rPr lang="en-IN" sz="2200" b="0" i="0" dirty="0">
                <a:solidFill>
                  <a:srgbClr val="273239"/>
                </a:solidFill>
                <a:effectLst/>
                <a:latin typeface="Nunito" pitchFamily="2" charset="0"/>
              </a:rPr>
              <a:t>Inheritance</a:t>
            </a:r>
          </a:p>
          <a:p>
            <a:pPr algn="just" fontAlgn="base">
              <a:buFont typeface="Arial" panose="020B0604020202020204" pitchFamily="34" charset="0"/>
              <a:buChar char="•"/>
            </a:pPr>
            <a:r>
              <a:rPr lang="en-IN" sz="2200" b="0" i="0" dirty="0">
                <a:solidFill>
                  <a:srgbClr val="273239"/>
                </a:solidFill>
                <a:effectLst/>
                <a:latin typeface="Nunito" pitchFamily="2" charset="0"/>
              </a:rPr>
              <a:t>Polymorphism</a:t>
            </a:r>
          </a:p>
          <a:p>
            <a:pPr algn="just" fontAlgn="base">
              <a:buFont typeface="Arial" panose="020B0604020202020204" pitchFamily="34" charset="0"/>
              <a:buChar char="•"/>
            </a:pPr>
            <a:r>
              <a:rPr lang="en-IN" sz="2200" b="0" i="0" dirty="0">
                <a:solidFill>
                  <a:srgbClr val="273239"/>
                </a:solidFill>
                <a:effectLst/>
                <a:latin typeface="Nunito" pitchFamily="2" charset="0"/>
              </a:rPr>
              <a:t>Dynamic Binding</a:t>
            </a:r>
          </a:p>
          <a:p>
            <a:pPr algn="just" fontAlgn="base">
              <a:buFont typeface="Arial" panose="020B0604020202020204" pitchFamily="34" charset="0"/>
              <a:buChar char="•"/>
            </a:pPr>
            <a:r>
              <a:rPr lang="en-IN" sz="2200" b="0" i="0" dirty="0">
                <a:solidFill>
                  <a:srgbClr val="273239"/>
                </a:solidFill>
                <a:effectLst/>
                <a:latin typeface="Nunito" pitchFamily="2" charset="0"/>
              </a:rPr>
              <a:t>Message Passing</a:t>
            </a:r>
          </a:p>
        </p:txBody>
      </p:sp>
      <p:pic>
        <p:nvPicPr>
          <p:cNvPr id="5" name="Picture 4">
            <a:extLst>
              <a:ext uri="{FF2B5EF4-FFF2-40B4-BE49-F238E27FC236}">
                <a16:creationId xmlns:a16="http://schemas.microsoft.com/office/drawing/2014/main" id="{D94AB80D-AF5F-C008-768D-C5989DE6EF3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666364" y="1363964"/>
            <a:ext cx="3587365" cy="3587365"/>
          </a:xfrm>
          <a:prstGeom prst="rect">
            <a:avLst/>
          </a:prstGeom>
        </p:spPr>
      </p:pic>
    </p:spTree>
    <p:extLst>
      <p:ext uri="{BB962C8B-B14F-4D97-AF65-F5344CB8AC3E}">
        <p14:creationId xmlns:p14="http://schemas.microsoft.com/office/powerpoint/2010/main" val="3559270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06166-59EC-6AEB-1A15-DE6A33732E68}"/>
              </a:ext>
            </a:extLst>
          </p:cNvPr>
          <p:cNvSpPr>
            <a:spLocks noGrp="1"/>
          </p:cNvSpPr>
          <p:nvPr>
            <p:ph type="title"/>
          </p:nvPr>
        </p:nvSpPr>
        <p:spPr>
          <a:xfrm>
            <a:off x="1314668" y="644894"/>
            <a:ext cx="9905998" cy="699820"/>
          </a:xfrm>
        </p:spPr>
        <p:txBody>
          <a:bodyPr/>
          <a:lstStyle/>
          <a:p>
            <a:r>
              <a:rPr lang="en-US" b="1" dirty="0">
                <a:latin typeface="Nunito" pitchFamily="2" charset="0"/>
              </a:rPr>
              <a:t>Class</a:t>
            </a:r>
            <a:endParaRPr lang="en-IN" b="1" dirty="0">
              <a:latin typeface="Nunito" pitchFamily="2" charset="0"/>
            </a:endParaRPr>
          </a:p>
        </p:txBody>
      </p:sp>
      <p:sp>
        <p:nvSpPr>
          <p:cNvPr id="3" name="Content Placeholder 2">
            <a:extLst>
              <a:ext uri="{FF2B5EF4-FFF2-40B4-BE49-F238E27FC236}">
                <a16:creationId xmlns:a16="http://schemas.microsoft.com/office/drawing/2014/main" id="{D02B644A-B764-6817-EFC8-ACA0E84DE550}"/>
              </a:ext>
            </a:extLst>
          </p:cNvPr>
          <p:cNvSpPr>
            <a:spLocks noGrp="1"/>
          </p:cNvSpPr>
          <p:nvPr>
            <p:ph idx="1"/>
          </p:nvPr>
        </p:nvSpPr>
        <p:spPr>
          <a:xfrm>
            <a:off x="1141412" y="1392840"/>
            <a:ext cx="9905999" cy="4661451"/>
          </a:xfrm>
        </p:spPr>
        <p:txBody>
          <a:bodyPr>
            <a:normAutofit/>
          </a:bodyPr>
          <a:lstStyle/>
          <a:p>
            <a:pPr algn="just" fontAlgn="base"/>
            <a:r>
              <a:rPr lang="en-US" b="0" i="0" dirty="0">
                <a:solidFill>
                  <a:srgbClr val="273239"/>
                </a:solidFill>
                <a:effectLst/>
                <a:latin typeface="Nunito" pitchFamily="2" charset="0"/>
              </a:rPr>
              <a:t>A class is a user-defined data type. It consists of data members and member functions, which can be accessed and used by creating an instance of that class. It represents the set of properties or methods that are common to all objects of one type. A class is like a blueprint for an object.  </a:t>
            </a:r>
          </a:p>
          <a:p>
            <a:pPr algn="just" fontAlgn="base"/>
            <a:r>
              <a:rPr lang="en-US" b="1" i="1" dirty="0">
                <a:solidFill>
                  <a:srgbClr val="273239"/>
                </a:solidFill>
                <a:effectLst/>
                <a:latin typeface="Nunito" pitchFamily="2" charset="0"/>
              </a:rPr>
              <a:t>For Example: </a:t>
            </a:r>
            <a:r>
              <a:rPr lang="en-US" b="0" i="0" dirty="0">
                <a:solidFill>
                  <a:srgbClr val="273239"/>
                </a:solidFill>
                <a:effectLst/>
                <a:latin typeface="Nunito" pitchFamily="2" charset="0"/>
              </a:rPr>
              <a:t>Consider the Class of Cars. There may be many cars with different names and brands but all of them will share some common properties like all of them will have 4 wheels, Speed Limit, Mileage range, etc. So here, Car is the class, and wheels, speed limits, mileage are their properties.</a:t>
            </a:r>
          </a:p>
        </p:txBody>
      </p:sp>
    </p:spTree>
    <p:extLst>
      <p:ext uri="{BB962C8B-B14F-4D97-AF65-F5344CB8AC3E}">
        <p14:creationId xmlns:p14="http://schemas.microsoft.com/office/powerpoint/2010/main" val="1786194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15997-9C94-2DC4-7A3B-2E14F95699B2}"/>
              </a:ext>
            </a:extLst>
          </p:cNvPr>
          <p:cNvSpPr>
            <a:spLocks noGrp="1"/>
          </p:cNvSpPr>
          <p:nvPr>
            <p:ph type="title"/>
          </p:nvPr>
        </p:nvSpPr>
        <p:spPr>
          <a:xfrm>
            <a:off x="1305043" y="470033"/>
            <a:ext cx="9905998" cy="1030289"/>
          </a:xfrm>
        </p:spPr>
        <p:txBody>
          <a:bodyPr/>
          <a:lstStyle/>
          <a:p>
            <a:r>
              <a:rPr lang="en-US" b="1" dirty="0">
                <a:latin typeface="Nunito" pitchFamily="2" charset="0"/>
              </a:rPr>
              <a:t>Object</a:t>
            </a:r>
            <a:endParaRPr lang="en-IN" b="1" dirty="0">
              <a:latin typeface="Nunito" pitchFamily="2" charset="0"/>
            </a:endParaRPr>
          </a:p>
        </p:txBody>
      </p:sp>
      <p:sp>
        <p:nvSpPr>
          <p:cNvPr id="3" name="Content Placeholder 2">
            <a:extLst>
              <a:ext uri="{FF2B5EF4-FFF2-40B4-BE49-F238E27FC236}">
                <a16:creationId xmlns:a16="http://schemas.microsoft.com/office/drawing/2014/main" id="{254CCD22-BB50-B1DE-FD6F-CE9775A381A8}"/>
              </a:ext>
            </a:extLst>
          </p:cNvPr>
          <p:cNvSpPr>
            <a:spLocks noGrp="1"/>
          </p:cNvSpPr>
          <p:nvPr>
            <p:ph idx="1"/>
          </p:nvPr>
        </p:nvSpPr>
        <p:spPr>
          <a:xfrm>
            <a:off x="1141412" y="1200332"/>
            <a:ext cx="9905999" cy="4603701"/>
          </a:xfrm>
        </p:spPr>
        <p:txBody>
          <a:bodyPr>
            <a:normAutofit/>
          </a:bodyPr>
          <a:lstStyle/>
          <a:p>
            <a:pPr algn="just" fontAlgn="base"/>
            <a:r>
              <a:rPr lang="en-US" b="0" i="0" dirty="0">
                <a:solidFill>
                  <a:srgbClr val="273239"/>
                </a:solidFill>
                <a:effectLst/>
                <a:latin typeface="Nunito" pitchFamily="2" charset="0"/>
              </a:rPr>
              <a:t>It is a basic unit of Object-Oriented Programming and represents the real-life entities. An Object is an instance of a Class. When a class is defined, no memory is allocated but when it is instantiated (i.e. an object is created) memory is allocated. An object has an identity, state, and behavior. Each object contains data and code to manipulate the data. Objects can interact without having to know details of each other’s data or code, it is sufficient to know the type of message accepted and type of response returned by the objects. </a:t>
            </a:r>
          </a:p>
          <a:p>
            <a:pPr algn="just" fontAlgn="base"/>
            <a:r>
              <a:rPr lang="en-US" b="0" i="0" dirty="0">
                <a:solidFill>
                  <a:srgbClr val="273239"/>
                </a:solidFill>
                <a:effectLst/>
                <a:latin typeface="Nunito" pitchFamily="2" charset="0"/>
              </a:rPr>
              <a:t>For example “Dog” is a real-life Object, which has some characteristics like color, Breed, Bark, Sleep, and Eats.</a:t>
            </a:r>
          </a:p>
        </p:txBody>
      </p:sp>
    </p:spTree>
    <p:extLst>
      <p:ext uri="{BB962C8B-B14F-4D97-AF65-F5344CB8AC3E}">
        <p14:creationId xmlns:p14="http://schemas.microsoft.com/office/powerpoint/2010/main" val="2219201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B4533-746A-42CC-D802-77550D91167B}"/>
              </a:ext>
            </a:extLst>
          </p:cNvPr>
          <p:cNvSpPr>
            <a:spLocks noGrp="1"/>
          </p:cNvSpPr>
          <p:nvPr>
            <p:ph type="title"/>
          </p:nvPr>
        </p:nvSpPr>
        <p:spPr>
          <a:xfrm>
            <a:off x="1333918" y="695522"/>
            <a:ext cx="9905998" cy="671266"/>
          </a:xfrm>
        </p:spPr>
        <p:txBody>
          <a:bodyPr/>
          <a:lstStyle/>
          <a:p>
            <a:r>
              <a:rPr lang="en-US" b="1" dirty="0">
                <a:latin typeface="Nunito" pitchFamily="2" charset="0"/>
              </a:rPr>
              <a:t>abstraction</a:t>
            </a:r>
            <a:endParaRPr lang="en-IN" b="1" dirty="0">
              <a:latin typeface="Nunito" pitchFamily="2" charset="0"/>
            </a:endParaRPr>
          </a:p>
        </p:txBody>
      </p:sp>
      <p:sp>
        <p:nvSpPr>
          <p:cNvPr id="3" name="Content Placeholder 2">
            <a:extLst>
              <a:ext uri="{FF2B5EF4-FFF2-40B4-BE49-F238E27FC236}">
                <a16:creationId xmlns:a16="http://schemas.microsoft.com/office/drawing/2014/main" id="{4CF3D988-9F3A-5157-F409-88EA9B086349}"/>
              </a:ext>
            </a:extLst>
          </p:cNvPr>
          <p:cNvSpPr>
            <a:spLocks noGrp="1"/>
          </p:cNvSpPr>
          <p:nvPr>
            <p:ph idx="1"/>
          </p:nvPr>
        </p:nvSpPr>
        <p:spPr>
          <a:xfrm>
            <a:off x="1141412" y="1363962"/>
            <a:ext cx="9905999" cy="4798515"/>
          </a:xfrm>
        </p:spPr>
        <p:txBody>
          <a:bodyPr>
            <a:normAutofit/>
          </a:bodyPr>
          <a:lstStyle/>
          <a:p>
            <a:r>
              <a:rPr lang="en-US" b="0" i="0" dirty="0">
                <a:solidFill>
                  <a:srgbClr val="273239"/>
                </a:solidFill>
                <a:effectLst/>
                <a:latin typeface="Nunito" pitchFamily="2" charset="0"/>
              </a:rPr>
              <a:t>Data abstraction is one of the most essential and important features of object-oriented programming. Data abstraction refers to providing only essential information about the data to the outside world, hiding the background details or implementation. Consider a real-life example of a man driving a car. The man only knows that pressing the accelerators will increase the speed of the car or applying brakes will stop the car, but he does not know about how on pressing the accelerator the speed is increasing, he does not know about the inner mechanism of the car or the implementation of the accelerator, brakes, </a:t>
            </a:r>
            <a:r>
              <a:rPr lang="en-US" b="0" i="0" dirty="0" err="1">
                <a:solidFill>
                  <a:srgbClr val="273239"/>
                </a:solidFill>
                <a:effectLst/>
                <a:latin typeface="Nunito" pitchFamily="2" charset="0"/>
              </a:rPr>
              <a:t>etc</a:t>
            </a:r>
            <a:r>
              <a:rPr lang="en-US" b="0" i="0" dirty="0">
                <a:solidFill>
                  <a:srgbClr val="273239"/>
                </a:solidFill>
                <a:effectLst/>
                <a:latin typeface="Nunito" pitchFamily="2" charset="0"/>
              </a:rPr>
              <a:t> in the car. This is what abstraction is.</a:t>
            </a:r>
            <a:endParaRPr lang="en-IN" dirty="0"/>
          </a:p>
        </p:txBody>
      </p:sp>
    </p:spTree>
    <p:extLst>
      <p:ext uri="{BB962C8B-B14F-4D97-AF65-F5344CB8AC3E}">
        <p14:creationId xmlns:p14="http://schemas.microsoft.com/office/powerpoint/2010/main" val="1970961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B2D76-CEF1-39E4-5C3A-A4F2B72AFB45}"/>
              </a:ext>
            </a:extLst>
          </p:cNvPr>
          <p:cNvSpPr>
            <a:spLocks noGrp="1"/>
          </p:cNvSpPr>
          <p:nvPr>
            <p:ph type="title"/>
          </p:nvPr>
        </p:nvSpPr>
        <p:spPr>
          <a:xfrm>
            <a:off x="1314667" y="618518"/>
            <a:ext cx="9905998" cy="931149"/>
          </a:xfrm>
        </p:spPr>
        <p:txBody>
          <a:bodyPr/>
          <a:lstStyle/>
          <a:p>
            <a:r>
              <a:rPr lang="en-US" b="1" dirty="0">
                <a:latin typeface="Nunito" pitchFamily="2" charset="0"/>
              </a:rPr>
              <a:t>Encapsulation</a:t>
            </a:r>
            <a:endParaRPr lang="en-IN" b="1" dirty="0">
              <a:latin typeface="Nunito" pitchFamily="2" charset="0"/>
            </a:endParaRPr>
          </a:p>
        </p:txBody>
      </p:sp>
      <p:sp>
        <p:nvSpPr>
          <p:cNvPr id="3" name="Content Placeholder 2">
            <a:extLst>
              <a:ext uri="{FF2B5EF4-FFF2-40B4-BE49-F238E27FC236}">
                <a16:creationId xmlns:a16="http://schemas.microsoft.com/office/drawing/2014/main" id="{F4E23E45-6AA1-D1A0-3397-3ACA3F8EF927}"/>
              </a:ext>
            </a:extLst>
          </p:cNvPr>
          <p:cNvSpPr>
            <a:spLocks noGrp="1"/>
          </p:cNvSpPr>
          <p:nvPr>
            <p:ph idx="1"/>
          </p:nvPr>
        </p:nvSpPr>
        <p:spPr>
          <a:xfrm>
            <a:off x="1141412" y="1412091"/>
            <a:ext cx="9905999" cy="3285038"/>
          </a:xfrm>
        </p:spPr>
        <p:txBody>
          <a:bodyPr/>
          <a:lstStyle/>
          <a:p>
            <a:r>
              <a:rPr lang="en-US" b="0" i="0" dirty="0">
                <a:solidFill>
                  <a:srgbClr val="273239"/>
                </a:solidFill>
                <a:effectLst/>
                <a:latin typeface="Nunito" pitchFamily="2" charset="0"/>
              </a:rPr>
              <a:t>Encapsulation is defined as the wrapping up of data under a single unit. It is the mechanism that binds together code and the data it manipulates. In Encapsulation, the variables or data of a class are hidden from any other class and can be accessed only through any member function of their class in which they are declared. As in encapsulation, the data in a class is hidden from other classes, so it is also known as </a:t>
            </a:r>
            <a:r>
              <a:rPr lang="en-US" b="1" i="0" dirty="0">
                <a:solidFill>
                  <a:srgbClr val="273239"/>
                </a:solidFill>
                <a:effectLst/>
                <a:latin typeface="Nunito" pitchFamily="2" charset="0"/>
              </a:rPr>
              <a:t>data-hiding</a:t>
            </a:r>
            <a:r>
              <a:rPr lang="en-US" b="0" i="0" dirty="0">
                <a:solidFill>
                  <a:srgbClr val="273239"/>
                </a:solidFill>
                <a:effectLst/>
                <a:latin typeface="Nunito" pitchFamily="2" charset="0"/>
              </a:rPr>
              <a:t>.</a:t>
            </a:r>
            <a:endParaRPr lang="en-IN" dirty="0"/>
          </a:p>
        </p:txBody>
      </p:sp>
      <p:pic>
        <p:nvPicPr>
          <p:cNvPr id="1026" name="Picture 2" descr="Lightbox">
            <a:extLst>
              <a:ext uri="{FF2B5EF4-FFF2-40B4-BE49-F238E27FC236}">
                <a16:creationId xmlns:a16="http://schemas.microsoft.com/office/drawing/2014/main" id="{6C7486BE-35D3-36D6-F5BE-6C279BF721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4576" y="4539425"/>
            <a:ext cx="3522848" cy="219825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275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CADA3-D932-38F0-C1A7-8570F6ADAEA2}"/>
              </a:ext>
            </a:extLst>
          </p:cNvPr>
          <p:cNvSpPr>
            <a:spLocks noGrp="1"/>
          </p:cNvSpPr>
          <p:nvPr>
            <p:ph type="title"/>
          </p:nvPr>
        </p:nvSpPr>
        <p:spPr>
          <a:xfrm>
            <a:off x="1324289" y="233513"/>
            <a:ext cx="9905998" cy="902274"/>
          </a:xfrm>
        </p:spPr>
        <p:txBody>
          <a:bodyPr/>
          <a:lstStyle/>
          <a:p>
            <a:r>
              <a:rPr lang="en-US" b="1" dirty="0">
                <a:latin typeface="Nunito" pitchFamily="2" charset="0"/>
              </a:rPr>
              <a:t>Inheritance</a:t>
            </a:r>
            <a:endParaRPr lang="en-IN" b="1" dirty="0">
              <a:latin typeface="Nunito" pitchFamily="2" charset="0"/>
            </a:endParaRPr>
          </a:p>
        </p:txBody>
      </p:sp>
      <p:sp>
        <p:nvSpPr>
          <p:cNvPr id="3" name="Content Placeholder 2">
            <a:extLst>
              <a:ext uri="{FF2B5EF4-FFF2-40B4-BE49-F238E27FC236}">
                <a16:creationId xmlns:a16="http://schemas.microsoft.com/office/drawing/2014/main" id="{74B082B9-CE69-DC37-9F4D-8694A2867EBF}"/>
              </a:ext>
            </a:extLst>
          </p:cNvPr>
          <p:cNvSpPr>
            <a:spLocks noGrp="1"/>
          </p:cNvSpPr>
          <p:nvPr>
            <p:ph idx="1"/>
          </p:nvPr>
        </p:nvSpPr>
        <p:spPr>
          <a:xfrm>
            <a:off x="1141412" y="1036710"/>
            <a:ext cx="9905999" cy="3005904"/>
          </a:xfrm>
        </p:spPr>
        <p:txBody>
          <a:bodyPr>
            <a:normAutofit fontScale="92500"/>
          </a:bodyPr>
          <a:lstStyle/>
          <a:p>
            <a:r>
              <a:rPr lang="en-US" b="0" i="0" dirty="0">
                <a:solidFill>
                  <a:srgbClr val="273239"/>
                </a:solidFill>
                <a:effectLst/>
                <a:latin typeface="Nunito" pitchFamily="2" charset="0"/>
              </a:rPr>
              <a:t>Inheritance is an important pillar of OOP(Object-Oriented Programming). The capability of a class to derive properties and characteristics from another class is called Inheritance. When we write a class, we inherit properties from other classes. So when we create a class, we do not need to write all the properties and functions again and again, as these can be inherited from another class that possesses it. Inheritance allows the user to reuse the code whenever possible and reduce its redundancy.</a:t>
            </a:r>
            <a:endParaRPr lang="en-IN" dirty="0"/>
          </a:p>
        </p:txBody>
      </p:sp>
      <p:pic>
        <p:nvPicPr>
          <p:cNvPr id="2050" name="Picture 2" descr="Lightbox">
            <a:extLst>
              <a:ext uri="{FF2B5EF4-FFF2-40B4-BE49-F238E27FC236}">
                <a16:creationId xmlns:a16="http://schemas.microsoft.com/office/drawing/2014/main" id="{D4D5D529-D84C-F3BA-8722-B6B55D81E2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4412" y="4004114"/>
            <a:ext cx="3983175" cy="277179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2072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79</TotalTime>
  <Words>995</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Nunito</vt:lpstr>
      <vt:lpstr>Tw Cen MT</vt:lpstr>
      <vt:lpstr>Circuit</vt:lpstr>
      <vt:lpstr>Topic: - OOPS By: - Adnan khan</vt:lpstr>
      <vt:lpstr>What is Oops ?</vt:lpstr>
      <vt:lpstr>Why use OOP?</vt:lpstr>
      <vt:lpstr>OOPs Concepts:</vt:lpstr>
      <vt:lpstr>Class</vt:lpstr>
      <vt:lpstr>Object</vt:lpstr>
      <vt:lpstr>abstraction</vt:lpstr>
      <vt:lpstr>Encapsulation</vt:lpstr>
      <vt:lpstr>Inheritance</vt:lpstr>
      <vt:lpstr>Polymorphism</vt:lpstr>
      <vt:lpstr>Dynamic Binding</vt:lpstr>
      <vt:lpstr>Message Passing</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 OOPS By: - Adnan khan</dc:title>
  <dc:creator>Adnan Khan</dc:creator>
  <cp:lastModifiedBy>Adnan Khan</cp:lastModifiedBy>
  <cp:revision>22</cp:revision>
  <dcterms:created xsi:type="dcterms:W3CDTF">2023-09-09T05:50:56Z</dcterms:created>
  <dcterms:modified xsi:type="dcterms:W3CDTF">2023-09-09T07:10:49Z</dcterms:modified>
</cp:coreProperties>
</file>