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2" r:id="rId6"/>
    <p:sldId id="258" r:id="rId7"/>
    <p:sldId id="270" r:id="rId8"/>
    <p:sldId id="269" r:id="rId9"/>
    <p:sldId id="273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55CD3-9DD8-43D0-B88E-FED069678FDA}" v="1601" dt="2022-12-06T10:57:44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9212" y="3429788"/>
            <a:ext cx="4941771" cy="1122202"/>
          </a:xfrm>
        </p:spPr>
        <p:txBody>
          <a:bodyPr/>
          <a:lstStyle/>
          <a:p>
            <a:r>
              <a:rPr lang="en-US" sz="4800" dirty="0"/>
              <a:t>Petrol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4903" y="4719787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Adnan Sami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8D58-55D5-1989-167C-741CF4B9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13F4-7A98-8AD5-C031-20FD3E5D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17A70C9-0709-6027-608D-A9A24C48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7" y="1937198"/>
            <a:ext cx="11465766" cy="378418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703180B-19EE-8878-C86A-0F3C4BF64AED}"/>
              </a:ext>
            </a:extLst>
          </p:cNvPr>
          <p:cNvSpPr/>
          <p:nvPr/>
        </p:nvSpPr>
        <p:spPr>
          <a:xfrm>
            <a:off x="6096000" y="1510862"/>
            <a:ext cx="354724" cy="3547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09782C8-9970-2ABC-8726-8B57624CBF04}"/>
              </a:ext>
            </a:extLst>
          </p:cNvPr>
          <p:cNvSpPr/>
          <p:nvPr/>
        </p:nvSpPr>
        <p:spPr>
          <a:xfrm>
            <a:off x="7974724" y="1510862"/>
            <a:ext cx="354724" cy="3547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D87BB2D-5B2A-CE7A-46EE-79344326D98B}"/>
              </a:ext>
            </a:extLst>
          </p:cNvPr>
          <p:cNvSpPr/>
          <p:nvPr/>
        </p:nvSpPr>
        <p:spPr>
          <a:xfrm>
            <a:off x="10549758" y="1510862"/>
            <a:ext cx="354724" cy="3547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4447A48-5C65-7791-5DFC-D1A01F9733B5}"/>
              </a:ext>
            </a:extLst>
          </p:cNvPr>
          <p:cNvSpPr/>
          <p:nvPr/>
        </p:nvSpPr>
        <p:spPr>
          <a:xfrm>
            <a:off x="4414344" y="1510861"/>
            <a:ext cx="354724" cy="3547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ED0EBE-5412-0D61-DEF5-6D87A76AA895}"/>
              </a:ext>
            </a:extLst>
          </p:cNvPr>
          <p:cNvSpPr/>
          <p:nvPr/>
        </p:nvSpPr>
        <p:spPr>
          <a:xfrm>
            <a:off x="380999" y="4322379"/>
            <a:ext cx="3074275" cy="3415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3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08"/>
            <a:ext cx="10515600" cy="1325563"/>
          </a:xfrm>
        </p:spPr>
        <p:txBody>
          <a:bodyPr/>
          <a:lstStyle/>
          <a:p>
            <a:r>
              <a:rPr lang="en-US"/>
              <a:t>Price differences included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5" descr="A picture containing text, screenshot, road, screen&#10;&#10;Description automatically generated">
            <a:extLst>
              <a:ext uri="{FF2B5EF4-FFF2-40B4-BE49-F238E27FC236}">
                <a16:creationId xmlns:a16="http://schemas.microsoft.com/office/drawing/2014/main" id="{3940DFCD-E50C-8FF1-8CCF-01901808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8" y="1974984"/>
            <a:ext cx="12025148" cy="334158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261A640-D704-7289-CBD2-22EBA668482B}"/>
              </a:ext>
            </a:extLst>
          </p:cNvPr>
          <p:cNvSpPr/>
          <p:nvPr/>
        </p:nvSpPr>
        <p:spPr>
          <a:xfrm>
            <a:off x="10996447" y="1537137"/>
            <a:ext cx="354724" cy="3547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442" y="82659"/>
            <a:ext cx="10515600" cy="1325563"/>
          </a:xfrm>
        </p:spPr>
        <p:txBody>
          <a:bodyPr/>
          <a:lstStyle/>
          <a:p>
            <a:r>
              <a:rPr lang="en-US"/>
              <a:t>VISUALISATIONs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3" descr="Chart, timeline&#10;&#10;Description automatically generated">
            <a:extLst>
              <a:ext uri="{FF2B5EF4-FFF2-40B4-BE49-F238E27FC236}">
                <a16:creationId xmlns:a16="http://schemas.microsoft.com/office/drawing/2014/main" id="{2BDACBDC-05BE-DFA7-0CCD-FF1F7378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4" y="84084"/>
            <a:ext cx="2885620" cy="669640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276D1-FAED-7264-3F6E-464FB6D8F92A}"/>
              </a:ext>
            </a:extLst>
          </p:cNvPr>
          <p:cNvCxnSpPr/>
          <p:nvPr/>
        </p:nvCxnSpPr>
        <p:spPr>
          <a:xfrm flipV="1">
            <a:off x="4351282" y="2493579"/>
            <a:ext cx="2753709" cy="5307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D87FA1-E690-E7FF-2CA1-7CEDDE1FFD31}"/>
              </a:ext>
            </a:extLst>
          </p:cNvPr>
          <p:cNvCxnSpPr>
            <a:cxnSpLocks/>
          </p:cNvCxnSpPr>
          <p:nvPr/>
        </p:nvCxnSpPr>
        <p:spPr>
          <a:xfrm>
            <a:off x="2420006" y="3930868"/>
            <a:ext cx="4750674" cy="604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819630-D308-6709-D766-B9A243E9D3F0}"/>
              </a:ext>
            </a:extLst>
          </p:cNvPr>
          <p:cNvCxnSpPr>
            <a:cxnSpLocks/>
          </p:cNvCxnSpPr>
          <p:nvPr/>
        </p:nvCxnSpPr>
        <p:spPr>
          <a:xfrm>
            <a:off x="3057195" y="4528644"/>
            <a:ext cx="4106915" cy="8618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4C1C73-725B-7865-7CD6-05324B8200DC}"/>
              </a:ext>
            </a:extLst>
          </p:cNvPr>
          <p:cNvSpPr txBox="1"/>
          <p:nvPr/>
        </p:nvSpPr>
        <p:spPr>
          <a:xfrm>
            <a:off x="7330965" y="2233448"/>
            <a:ext cx="23385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Libya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AF6EF-470C-FC20-5806-4A5C7C9F7A9D}"/>
              </a:ext>
            </a:extLst>
          </p:cNvPr>
          <p:cNvSpPr txBox="1"/>
          <p:nvPr/>
        </p:nvSpPr>
        <p:spPr>
          <a:xfrm>
            <a:off x="7383517" y="3639206"/>
            <a:ext cx="19444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Norway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69A86-BFF8-0C9C-8419-0136D6D21601}"/>
              </a:ext>
            </a:extLst>
          </p:cNvPr>
          <p:cNvSpPr txBox="1"/>
          <p:nvPr/>
        </p:nvSpPr>
        <p:spPr>
          <a:xfrm>
            <a:off x="7383516" y="5097517"/>
            <a:ext cx="17079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Poland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2052C-0C3F-CD2C-41B3-5E830384A7CA}"/>
              </a:ext>
            </a:extLst>
          </p:cNvPr>
          <p:cNvSpPr txBox="1"/>
          <p:nvPr/>
        </p:nvSpPr>
        <p:spPr>
          <a:xfrm>
            <a:off x="9603827" y="3639207"/>
            <a:ext cx="17998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highest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AD20B-F83B-1B10-5E69-D12408428CBA}"/>
              </a:ext>
            </a:extLst>
          </p:cNvPr>
          <p:cNvSpPr txBox="1"/>
          <p:nvPr/>
        </p:nvSpPr>
        <p:spPr>
          <a:xfrm>
            <a:off x="9603826" y="2233449"/>
            <a:ext cx="16947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lowest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7BB1E-4C61-F1E8-FAA4-537F59421436}"/>
              </a:ext>
            </a:extLst>
          </p:cNvPr>
          <p:cNvSpPr txBox="1"/>
          <p:nvPr/>
        </p:nvSpPr>
        <p:spPr>
          <a:xfrm>
            <a:off x="9669517" y="5097517"/>
            <a:ext cx="11955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~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A9317-3F7C-D3D3-D51B-1971D5900672}"/>
              </a:ext>
            </a:extLst>
          </p:cNvPr>
          <p:cNvSpPr txBox="1"/>
          <p:nvPr/>
        </p:nvSpPr>
        <p:spPr>
          <a:xfrm>
            <a:off x="315309" y="459827"/>
            <a:ext cx="932793" cy="8014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B6C93C-72FE-4C68-71B4-F233A9E38860}"/>
              </a:ext>
            </a:extLst>
          </p:cNvPr>
          <p:cNvSpPr txBox="1"/>
          <p:nvPr/>
        </p:nvSpPr>
        <p:spPr>
          <a:xfrm>
            <a:off x="4493172" y="6187965"/>
            <a:ext cx="5399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Price difference = Canada – x country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8AA2A-94C4-37AE-3665-6387127586F8}"/>
              </a:ext>
            </a:extLst>
          </p:cNvPr>
          <p:cNvSpPr txBox="1"/>
          <p:nvPr/>
        </p:nvSpPr>
        <p:spPr>
          <a:xfrm>
            <a:off x="4690241" y="1083879"/>
            <a:ext cx="28903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Bar Chart of Price Differences</a:t>
            </a:r>
          </a:p>
        </p:txBody>
      </p:sp>
    </p:spTree>
    <p:extLst>
      <p:ext uri="{BB962C8B-B14F-4D97-AF65-F5344CB8AC3E}">
        <p14:creationId xmlns:p14="http://schemas.microsoft.com/office/powerpoint/2010/main" val="326456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4CB76-143E-2511-8579-61769E3B9AF6}"/>
              </a:ext>
            </a:extLst>
          </p:cNvPr>
          <p:cNvSpPr txBox="1"/>
          <p:nvPr/>
        </p:nvSpPr>
        <p:spPr>
          <a:xfrm>
            <a:off x="1655380" y="1064172"/>
            <a:ext cx="24012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Scatter Plot</a:t>
            </a:r>
            <a:endParaRPr lang="en-US" sz="2800" dirty="0"/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9A45D37-69D0-06A2-1F46-505AC23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94" y="1716361"/>
            <a:ext cx="3807372" cy="3517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66486-64E0-B3B7-AFE8-D13EE71F2217}"/>
              </a:ext>
            </a:extLst>
          </p:cNvPr>
          <p:cNvSpPr txBox="1"/>
          <p:nvPr/>
        </p:nvSpPr>
        <p:spPr>
          <a:xfrm>
            <a:off x="6858000" y="2561896"/>
            <a:ext cx="40070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Negative correlation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EB747-E722-9E32-0989-AD05BDE3BA4E}"/>
              </a:ext>
            </a:extLst>
          </p:cNvPr>
          <p:cNvSpPr txBox="1"/>
          <p:nvPr/>
        </p:nvSpPr>
        <p:spPr>
          <a:xfrm>
            <a:off x="6253656" y="3580086"/>
            <a:ext cx="42041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GDP per capita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1546E-2EFE-C1BF-B8B4-610D3C1FCBFB}"/>
              </a:ext>
            </a:extLst>
          </p:cNvPr>
          <p:cNvSpPr txBox="1"/>
          <p:nvPr/>
        </p:nvSpPr>
        <p:spPr>
          <a:xfrm>
            <a:off x="9754913" y="4716516"/>
            <a:ext cx="22203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Petrol price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EC826D1-34C7-0690-02F0-3243228D89FE}"/>
              </a:ext>
            </a:extLst>
          </p:cNvPr>
          <p:cNvSpPr/>
          <p:nvPr/>
        </p:nvSpPr>
        <p:spPr>
          <a:xfrm>
            <a:off x="5898931" y="3507827"/>
            <a:ext cx="341586" cy="472965"/>
          </a:xfrm>
          <a:prstGeom prst="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75623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EC63EE8-9714-7B7B-C1EA-B07887C78BD5}"/>
              </a:ext>
            </a:extLst>
          </p:cNvPr>
          <p:cNvSpPr/>
          <p:nvPr/>
        </p:nvSpPr>
        <p:spPr>
          <a:xfrm>
            <a:off x="9347638" y="4644258"/>
            <a:ext cx="341586" cy="472965"/>
          </a:xfrm>
          <a:prstGeom prst="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DCE37-0520-32D7-0658-C3F08763240D}"/>
              </a:ext>
            </a:extLst>
          </p:cNvPr>
          <p:cNvSpPr txBox="1"/>
          <p:nvPr/>
        </p:nvSpPr>
        <p:spPr>
          <a:xfrm>
            <a:off x="8027275" y="4190999"/>
            <a:ext cx="29823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difference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BE29BB1-5DBB-6081-CB85-57274B21BD16}"/>
              </a:ext>
            </a:extLst>
          </p:cNvPr>
          <p:cNvSpPr/>
          <p:nvPr/>
        </p:nvSpPr>
        <p:spPr>
          <a:xfrm>
            <a:off x="7777654" y="4191000"/>
            <a:ext cx="315311" cy="413845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027B7-52AD-10BB-5F97-8CB0A1783936}"/>
              </a:ext>
            </a:extLst>
          </p:cNvPr>
          <p:cNvSpPr txBox="1"/>
          <p:nvPr/>
        </p:nvSpPr>
        <p:spPr>
          <a:xfrm>
            <a:off x="1707931" y="5425965"/>
            <a:ext cx="5399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Price difference = Canada – x country</a:t>
            </a:r>
          </a:p>
        </p:txBody>
      </p:sp>
    </p:spTree>
    <p:extLst>
      <p:ext uri="{BB962C8B-B14F-4D97-AF65-F5344CB8AC3E}">
        <p14:creationId xmlns:p14="http://schemas.microsoft.com/office/powerpoint/2010/main" val="36772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3" grpId="0" animBg="1"/>
      <p:bldP spid="14" grpId="0"/>
      <p:bldP spid="15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25"/>
            <a:ext cx="10515600" cy="1325563"/>
          </a:xfrm>
        </p:spPr>
        <p:txBody>
          <a:bodyPr/>
          <a:lstStyle/>
          <a:p>
            <a:r>
              <a:rPr lang="en-US"/>
              <a:t>correlation coefficient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115F6-71AD-EE85-73AA-0F526F255A9A}"/>
              </a:ext>
            </a:extLst>
          </p:cNvPr>
          <p:cNvSpPr txBox="1"/>
          <p:nvPr/>
        </p:nvSpPr>
        <p:spPr>
          <a:xfrm>
            <a:off x="5150069" y="3074275"/>
            <a:ext cx="25356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/>
              <a:t>-0.589</a:t>
            </a:r>
          </a:p>
        </p:txBody>
      </p:sp>
    </p:spTree>
    <p:extLst>
      <p:ext uri="{BB962C8B-B14F-4D97-AF65-F5344CB8AC3E}">
        <p14:creationId xmlns:p14="http://schemas.microsoft.com/office/powerpoint/2010/main" val="6908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/>
              <a:t>Why petrol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Basic Need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9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/>
              <a:t>Factor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GDP per capita​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993" y="23374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tables</a:t>
            </a:r>
            <a:endParaRPr lang="en-US" sz="4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292280-B849-9058-8CC8-FFC9DB5F70E2}"/>
              </a:ext>
            </a:extLst>
          </p:cNvPr>
          <p:cNvSpPr txBox="1"/>
          <p:nvPr/>
        </p:nvSpPr>
        <p:spPr>
          <a:xfrm>
            <a:off x="893379" y="1024758"/>
            <a:ext cx="33633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GDP per capita 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98F64CE-07DE-3323-97B5-83E14C8B99AA}"/>
              </a:ext>
            </a:extLst>
          </p:cNvPr>
          <p:cNvSpPr txBox="1"/>
          <p:nvPr/>
        </p:nvSpPr>
        <p:spPr>
          <a:xfrm>
            <a:off x="9459310" y="2818087"/>
            <a:ext cx="28509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Petrol prices</a:t>
            </a:r>
          </a:p>
        </p:txBody>
      </p:sp>
      <p:pic>
        <p:nvPicPr>
          <p:cNvPr id="87" name="Picture 8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3E2175-40CA-BCB5-FA23-8AA44832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82" y="1534120"/>
            <a:ext cx="5009493" cy="1792796"/>
          </a:xfrm>
          <a:prstGeom prst="rect">
            <a:avLst/>
          </a:prstGeom>
        </p:spPr>
      </p:pic>
      <p:pic>
        <p:nvPicPr>
          <p:cNvPr id="88" name="Picture 88">
            <a:extLst>
              <a:ext uri="{FF2B5EF4-FFF2-40B4-BE49-F238E27FC236}">
                <a16:creationId xmlns:a16="http://schemas.microsoft.com/office/drawing/2014/main" id="{581C5020-386D-D5AF-087A-7C7D2367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21" y="3606442"/>
            <a:ext cx="10100441" cy="285077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92191F3-0633-57D8-9AC8-D81690EA09D8}"/>
              </a:ext>
            </a:extLst>
          </p:cNvPr>
          <p:cNvSpPr/>
          <p:nvPr/>
        </p:nvSpPr>
        <p:spPr>
          <a:xfrm>
            <a:off x="959068" y="1537137"/>
            <a:ext cx="1996965" cy="433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DA3A186-EEDC-C336-63CC-1E73AC22286A}"/>
              </a:ext>
            </a:extLst>
          </p:cNvPr>
          <p:cNvSpPr/>
          <p:nvPr/>
        </p:nvSpPr>
        <p:spPr>
          <a:xfrm>
            <a:off x="7830207" y="3606361"/>
            <a:ext cx="1878723" cy="31531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BABFA3A-3055-4F92-3EE8-55130955E499}"/>
              </a:ext>
            </a:extLst>
          </p:cNvPr>
          <p:cNvSpPr/>
          <p:nvPr/>
        </p:nvSpPr>
        <p:spPr>
          <a:xfrm>
            <a:off x="1353207" y="3606361"/>
            <a:ext cx="945932" cy="3284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1" grpId="0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br>
              <a:rPr lang="en-US"/>
            </a:br>
            <a:r>
              <a:rPr lang="en-US"/>
              <a:t>Cleaning the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942176-9AF6-3D00-8346-C4D2A26AF527}"/>
              </a:ext>
            </a:extLst>
          </p:cNvPr>
          <p:cNvSpPr txBox="1"/>
          <p:nvPr/>
        </p:nvSpPr>
        <p:spPr>
          <a:xfrm>
            <a:off x="1274379" y="1688223"/>
            <a:ext cx="94593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Joined  two tables by country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92894F-9584-BD7D-51B7-ADEAE61842B3}"/>
              </a:ext>
            </a:extLst>
          </p:cNvPr>
          <p:cNvSpPr txBox="1"/>
          <p:nvPr/>
        </p:nvSpPr>
        <p:spPr>
          <a:xfrm>
            <a:off x="1970689" y="3304189"/>
            <a:ext cx="33501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ea typeface="+mn-lt"/>
                <a:cs typeface="+mn-lt"/>
              </a:rPr>
              <a:t>$135,683</a:t>
            </a:r>
            <a:endParaRPr lang="en-US" sz="3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CAABC-5FBF-A065-E3EF-15CB985C03BC}"/>
              </a:ext>
            </a:extLst>
          </p:cNvPr>
          <p:cNvCxnSpPr/>
          <p:nvPr/>
        </p:nvCxnSpPr>
        <p:spPr>
          <a:xfrm flipV="1">
            <a:off x="4224831" y="3661214"/>
            <a:ext cx="4336828" cy="5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9F1689-A24A-FAE8-6EF7-41207FB943E2}"/>
              </a:ext>
            </a:extLst>
          </p:cNvPr>
          <p:cNvSpPr txBox="1"/>
          <p:nvPr/>
        </p:nvSpPr>
        <p:spPr>
          <a:xfrm>
            <a:off x="5813534" y="2982309"/>
            <a:ext cx="11561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/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D4E2E-CFAC-20BD-DC7E-DE46BAC84443}"/>
              </a:ext>
            </a:extLst>
          </p:cNvPr>
          <p:cNvSpPr txBox="1"/>
          <p:nvPr/>
        </p:nvSpPr>
        <p:spPr>
          <a:xfrm>
            <a:off x="5898931" y="3455275"/>
            <a:ext cx="11167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/>
              <a:t>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2C7111-B034-4E57-A6F5-EAF08ECA1D29}"/>
              </a:ext>
            </a:extLst>
          </p:cNvPr>
          <p:cNvSpPr txBox="1"/>
          <p:nvPr/>
        </p:nvSpPr>
        <p:spPr>
          <a:xfrm>
            <a:off x="8933792" y="3304189"/>
            <a:ext cx="33501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ea typeface="+mn-lt"/>
                <a:cs typeface="+mn-lt"/>
              </a:rPr>
              <a:t>135683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9AE6F-1CEA-A6D4-0E01-58A99C757A76}"/>
              </a:ext>
            </a:extLst>
          </p:cNvPr>
          <p:cNvSpPr txBox="1"/>
          <p:nvPr/>
        </p:nvSpPr>
        <p:spPr>
          <a:xfrm>
            <a:off x="1274379" y="2240017"/>
            <a:ext cx="4217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Dropped extra columns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9A29F1-D17A-4698-ECC7-42222A9BD64A}"/>
              </a:ext>
            </a:extLst>
          </p:cNvPr>
          <p:cNvSpPr txBox="1"/>
          <p:nvPr/>
        </p:nvSpPr>
        <p:spPr>
          <a:xfrm>
            <a:off x="1274380" y="2844361"/>
            <a:ext cx="33633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GDP per capita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EBA70-78D7-E619-BCDB-C39ADF52831E}"/>
              </a:ext>
            </a:extLst>
          </p:cNvPr>
          <p:cNvSpPr txBox="1"/>
          <p:nvPr/>
        </p:nvSpPr>
        <p:spPr>
          <a:xfrm>
            <a:off x="1274379" y="4473465"/>
            <a:ext cx="4217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USD to CAD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updated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3F2512E-9AA8-8885-9EBD-394E277D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9" y="1537985"/>
            <a:ext cx="10540368" cy="46056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2E4AD8-6D2C-D1C7-7381-8BB65D961A55}"/>
              </a:ext>
            </a:extLst>
          </p:cNvPr>
          <p:cNvSpPr/>
          <p:nvPr/>
        </p:nvSpPr>
        <p:spPr>
          <a:xfrm>
            <a:off x="5544207" y="2351689"/>
            <a:ext cx="1064172" cy="3415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C7951-126F-693F-F2AE-3ED8BB4357CA}"/>
              </a:ext>
            </a:extLst>
          </p:cNvPr>
          <p:cNvSpPr/>
          <p:nvPr/>
        </p:nvSpPr>
        <p:spPr>
          <a:xfrm>
            <a:off x="6674069" y="1537138"/>
            <a:ext cx="4670534" cy="4204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5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115" y="200901"/>
            <a:ext cx="10515600" cy="1325563"/>
          </a:xfrm>
        </p:spPr>
        <p:txBody>
          <a:bodyPr/>
          <a:lstStyle/>
          <a:p>
            <a:br>
              <a:rPr lang="en-US" dirty="0"/>
            </a:br>
            <a:r>
              <a:rPr lang="en-US" sz="3600"/>
              <a:t>Original currencies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2726A6-7249-C859-C180-515C8114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72" y="1945501"/>
            <a:ext cx="4182568" cy="3646090"/>
          </a:xfrm>
          <a:prstGeom prst="rect">
            <a:avLst/>
          </a:prstGeom>
        </p:spPr>
      </p:pic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D3D73E8-51AF-9B0E-AA28-32474024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660" y="2611604"/>
            <a:ext cx="3786327" cy="387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D89E90-9A7C-7202-363F-EEF2E5A2E91A}"/>
              </a:ext>
            </a:extLst>
          </p:cNvPr>
          <p:cNvSpPr txBox="1"/>
          <p:nvPr/>
        </p:nvSpPr>
        <p:spPr>
          <a:xfrm>
            <a:off x="959069" y="1261241"/>
            <a:ext cx="25224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Currency codes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04A4D-1050-F6C0-1767-7B99E71443F6}"/>
              </a:ext>
            </a:extLst>
          </p:cNvPr>
          <p:cNvSpPr txBox="1"/>
          <p:nvPr/>
        </p:nvSpPr>
        <p:spPr>
          <a:xfrm>
            <a:off x="8152085" y="1944414"/>
            <a:ext cx="31399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Exchange Rates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6B49F-2240-2012-4EEC-26461A3744D5}"/>
              </a:ext>
            </a:extLst>
          </p:cNvPr>
          <p:cNvSpPr/>
          <p:nvPr/>
        </p:nvSpPr>
        <p:spPr>
          <a:xfrm>
            <a:off x="4466896" y="1931276"/>
            <a:ext cx="801413" cy="36654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263D-ADC4-88C2-6C0E-153194D9DE3C}"/>
              </a:ext>
            </a:extLst>
          </p:cNvPr>
          <p:cNvSpPr/>
          <p:nvPr/>
        </p:nvSpPr>
        <p:spPr>
          <a:xfrm>
            <a:off x="8684172" y="2614450"/>
            <a:ext cx="853963" cy="38691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08"/>
            <a:ext cx="10515600" cy="1325563"/>
          </a:xfrm>
        </p:spPr>
        <p:txBody>
          <a:bodyPr/>
          <a:lstStyle/>
          <a:p>
            <a:r>
              <a:rPr lang="en-US"/>
              <a:t>Joining exchange rate table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E137C5-3A68-FB8F-1F08-632D3710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47" y="1963636"/>
            <a:ext cx="2610678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9CC74-3C51-B336-49B0-36506DC0E538}"/>
              </a:ext>
            </a:extLst>
          </p:cNvPr>
          <p:cNvSpPr txBox="1"/>
          <p:nvPr/>
        </p:nvSpPr>
        <p:spPr>
          <a:xfrm>
            <a:off x="2351689" y="3231929"/>
            <a:ext cx="29297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Capitalizing currency names</a:t>
            </a:r>
          </a:p>
        </p:txBody>
      </p:sp>
    </p:spTree>
    <p:extLst>
      <p:ext uri="{BB962C8B-B14F-4D97-AF65-F5344CB8AC3E}">
        <p14:creationId xmlns:p14="http://schemas.microsoft.com/office/powerpoint/2010/main" val="342130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608"/>
            <a:ext cx="10515600" cy="1325563"/>
          </a:xfrm>
        </p:spPr>
        <p:txBody>
          <a:bodyPr/>
          <a:lstStyle/>
          <a:p>
            <a:br>
              <a:rPr lang="en-US" dirty="0"/>
            </a:br>
            <a:r>
              <a:rPr lang="en-US"/>
              <a:t>Calculating original values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5" descr="A picture containing text, screenshot, screen, black&#10;&#10;Description automatically generated">
            <a:extLst>
              <a:ext uri="{FF2B5EF4-FFF2-40B4-BE49-F238E27FC236}">
                <a16:creationId xmlns:a16="http://schemas.microsoft.com/office/drawing/2014/main" id="{86B5F149-CA8C-6BDB-92E4-CDD0C44D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2" y="2089996"/>
            <a:ext cx="11768958" cy="3085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8CC483-394F-3BDF-51BC-197606728B72}"/>
              </a:ext>
            </a:extLst>
          </p:cNvPr>
          <p:cNvSpPr/>
          <p:nvPr/>
        </p:nvSpPr>
        <p:spPr>
          <a:xfrm>
            <a:off x="1944413" y="2088931"/>
            <a:ext cx="834259" cy="30874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34515-4D7F-83E8-3207-DC79D4C5C1FA}"/>
              </a:ext>
            </a:extLst>
          </p:cNvPr>
          <p:cNvSpPr/>
          <p:nvPr/>
        </p:nvSpPr>
        <p:spPr>
          <a:xfrm>
            <a:off x="4532585" y="2088931"/>
            <a:ext cx="1780190" cy="30874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32EC1-0DF2-66CA-86C5-3B67223427E0}"/>
              </a:ext>
            </a:extLst>
          </p:cNvPr>
          <p:cNvSpPr/>
          <p:nvPr/>
        </p:nvSpPr>
        <p:spPr>
          <a:xfrm>
            <a:off x="6312774" y="2088931"/>
            <a:ext cx="1688225" cy="30874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AAD6F-815B-EC1C-FE8B-732002314482}"/>
              </a:ext>
            </a:extLst>
          </p:cNvPr>
          <p:cNvCxnSpPr/>
          <p:nvPr/>
        </p:nvCxnSpPr>
        <p:spPr>
          <a:xfrm>
            <a:off x="2774731" y="2879834"/>
            <a:ext cx="2661743" cy="275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DBFF0C-EA9F-C693-94F9-93FE1D06756D}"/>
              </a:ext>
            </a:extLst>
          </p:cNvPr>
          <p:cNvCxnSpPr>
            <a:cxnSpLocks/>
          </p:cNvCxnSpPr>
          <p:nvPr/>
        </p:nvCxnSpPr>
        <p:spPr>
          <a:xfrm flipV="1">
            <a:off x="2774732" y="3787664"/>
            <a:ext cx="4113483" cy="249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530DF-3320-6582-AD30-316844F08D3A}"/>
              </a:ext>
            </a:extLst>
          </p:cNvPr>
          <p:cNvSpPr/>
          <p:nvPr/>
        </p:nvSpPr>
        <p:spPr>
          <a:xfrm>
            <a:off x="9748344" y="2075793"/>
            <a:ext cx="1602827" cy="3547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Petrol index</vt:lpstr>
      <vt:lpstr>Why petrol ?</vt:lpstr>
      <vt:lpstr>Factor</vt:lpstr>
      <vt:lpstr>tables</vt:lpstr>
      <vt:lpstr> Cleaning the data</vt:lpstr>
      <vt:lpstr>updated table</vt:lpstr>
      <vt:lpstr> Original currencies</vt:lpstr>
      <vt:lpstr>Joining exchange rate table</vt:lpstr>
      <vt:lpstr> Calculating original values</vt:lpstr>
      <vt:lpstr>Updated Table</vt:lpstr>
      <vt:lpstr>Price differences included</vt:lpstr>
      <vt:lpstr>VISUALISATIONs</vt:lpstr>
      <vt:lpstr>PowerPoint Presentation</vt:lpstr>
      <vt:lpstr>correlation coefficient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lastModifiedBy/>
  <cp:revision>470</cp:revision>
  <dcterms:created xsi:type="dcterms:W3CDTF">2021-05-30T14:07:31Z</dcterms:created>
  <dcterms:modified xsi:type="dcterms:W3CDTF">2022-12-06T10:58:56Z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