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CC46D-D78D-41FA-B5A2-89928905BE72}" type="datetimeFigureOut">
              <a:rPr lang="en-IN" smtClean="0"/>
              <a:t>11-05-2021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65701-2E45-4276-B3A3-6A9F43D96D93}" type="slidenum">
              <a:rPr lang="en-IN" smtClean="0"/>
              <a:t>‹#›</a:t>
            </a:fld>
            <a:endParaRPr lang="en-IN"/>
          </a:p>
        </p:txBody>
      </p:sp>
    </p:spTree>
    <p:extLst>
      <p:ext uri="{BB962C8B-B14F-4D97-AF65-F5344CB8AC3E}">
        <p14:creationId xmlns:p14="http://schemas.microsoft.com/office/powerpoint/2010/main" val="1974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13B3F1-5C3D-40DA-95FE-3CE0976B0BB8}"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27035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13B3F1-5C3D-40DA-95FE-3CE0976B0BB8}"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101541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13B3F1-5C3D-40DA-95FE-3CE0976B0BB8}"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107090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13B3F1-5C3D-40DA-95FE-3CE0976B0BB8}"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27190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13B3F1-5C3D-40DA-95FE-3CE0976B0BB8}" type="datetimeFigureOut">
              <a:rPr lang="en-IN" smtClean="0"/>
              <a:t>11-05-2021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54486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13B3F1-5C3D-40DA-95FE-3CE0976B0BB8}"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98947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13B3F1-5C3D-40DA-95FE-3CE0976B0BB8}" type="datetimeFigureOut">
              <a:rPr lang="en-IN" smtClean="0"/>
              <a:t>11-05-2021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286984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13B3F1-5C3D-40DA-95FE-3CE0976B0BB8}" type="datetimeFigureOut">
              <a:rPr lang="en-IN" smtClean="0"/>
              <a:t>11-05-2021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81774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3B3F1-5C3D-40DA-95FE-3CE0976B0BB8}" type="datetimeFigureOut">
              <a:rPr lang="en-IN" smtClean="0"/>
              <a:t>11-05-2021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405156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13B3F1-5C3D-40DA-95FE-3CE0976B0BB8}"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190940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13B3F1-5C3D-40DA-95FE-3CE0976B0BB8}" type="datetimeFigureOut">
              <a:rPr lang="en-IN" smtClean="0"/>
              <a:t>11-05-2021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9F893-5494-4184-B3CA-4E88471A3D9C}" type="slidenum">
              <a:rPr lang="en-IN" smtClean="0"/>
              <a:t>‹#›</a:t>
            </a:fld>
            <a:endParaRPr lang="en-IN"/>
          </a:p>
        </p:txBody>
      </p:sp>
    </p:spTree>
    <p:extLst>
      <p:ext uri="{BB962C8B-B14F-4D97-AF65-F5344CB8AC3E}">
        <p14:creationId xmlns:p14="http://schemas.microsoft.com/office/powerpoint/2010/main" val="299609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3B3F1-5C3D-40DA-95FE-3CE0976B0BB8}" type="datetimeFigureOut">
              <a:rPr lang="en-IN" smtClean="0"/>
              <a:t>11-05-2021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9F893-5494-4184-B3CA-4E88471A3D9C}" type="slidenum">
              <a:rPr lang="en-IN" smtClean="0"/>
              <a:t>‹#›</a:t>
            </a:fld>
            <a:endParaRPr lang="en-IN"/>
          </a:p>
        </p:txBody>
      </p:sp>
    </p:spTree>
    <p:extLst>
      <p:ext uri="{BB962C8B-B14F-4D97-AF65-F5344CB8AC3E}">
        <p14:creationId xmlns:p14="http://schemas.microsoft.com/office/powerpoint/2010/main" val="3321786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quora.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31" y="164420"/>
            <a:ext cx="11721737" cy="1612128"/>
          </a:xfrm>
        </p:spPr>
        <p:txBody>
          <a:bodyPr>
            <a:normAutofit/>
          </a:bodyPr>
          <a:lstStyle/>
          <a:p>
            <a:r>
              <a:rPr lang="en-IN" sz="5400" b="1" dirty="0" smtClean="0"/>
              <a:t>Topic: Probability Distribution and Sampling Theory</a:t>
            </a:r>
            <a:endParaRPr lang="en-IN" sz="5400" b="1" dirty="0"/>
          </a:p>
        </p:txBody>
      </p:sp>
      <p:sp>
        <p:nvSpPr>
          <p:cNvPr id="3" name="Subtitle 2"/>
          <p:cNvSpPr>
            <a:spLocks noGrp="1"/>
          </p:cNvSpPr>
          <p:nvPr>
            <p:ph type="subTitle" idx="1"/>
          </p:nvPr>
        </p:nvSpPr>
        <p:spPr>
          <a:xfrm>
            <a:off x="361404" y="2051911"/>
            <a:ext cx="11469189" cy="4575311"/>
          </a:xfrm>
        </p:spPr>
        <p:txBody>
          <a:bodyPr/>
          <a:lstStyle/>
          <a:p>
            <a:r>
              <a:rPr lang="en-IN" sz="2000" dirty="0" smtClean="0"/>
              <a:t>By</a:t>
            </a:r>
          </a:p>
          <a:p>
            <a:r>
              <a:rPr lang="en-IN" sz="2000" dirty="0" smtClean="0"/>
              <a:t>Group No. </a:t>
            </a:r>
            <a:r>
              <a:rPr lang="en-IN" sz="2000" dirty="0"/>
              <a:t>7</a:t>
            </a:r>
            <a:endParaRPr lang="en-IN" sz="2000" dirty="0" smtClean="0"/>
          </a:p>
          <a:p>
            <a:r>
              <a:rPr lang="en-IN" sz="2000" dirty="0" smtClean="0"/>
              <a:t>55_Adnan Shaikh</a:t>
            </a:r>
          </a:p>
          <a:p>
            <a:r>
              <a:rPr lang="en-IN" sz="2000" dirty="0" smtClean="0"/>
              <a:t>      </a:t>
            </a:r>
            <a:r>
              <a:rPr lang="en-IN" sz="2000" dirty="0" smtClean="0"/>
              <a:t>31_Kanchan </a:t>
            </a:r>
            <a:r>
              <a:rPr lang="en-IN" sz="2000" dirty="0" err="1" smtClean="0"/>
              <a:t>Mengune</a:t>
            </a:r>
            <a:endParaRPr lang="en-IN" sz="2000" dirty="0" smtClean="0"/>
          </a:p>
          <a:p>
            <a:r>
              <a:rPr lang="en-IN" sz="2000" smtClean="0"/>
              <a:t>   </a:t>
            </a:r>
            <a:r>
              <a:rPr lang="en-IN" sz="2000" smtClean="0"/>
              <a:t>38</a:t>
            </a:r>
            <a:r>
              <a:rPr lang="en-IN" sz="2000" smtClean="0"/>
              <a:t>_Binitdev </a:t>
            </a:r>
            <a:r>
              <a:rPr lang="en-IN" sz="2000" dirty="0" smtClean="0"/>
              <a:t>Pandey</a:t>
            </a:r>
          </a:p>
          <a:p>
            <a:r>
              <a:rPr lang="en-IN" sz="2000" dirty="0" smtClean="0"/>
              <a:t> 03_Zeeshan Ansari</a:t>
            </a:r>
          </a:p>
          <a:p>
            <a:pPr algn="l"/>
            <a:endParaRPr lang="en-IN" dirty="0"/>
          </a:p>
          <a:p>
            <a:pPr lvl="8"/>
            <a:r>
              <a:rPr lang="en-IN" dirty="0" smtClean="0"/>
              <a:t>					       Under the guidance of</a:t>
            </a:r>
          </a:p>
          <a:p>
            <a:pPr lvl="8"/>
            <a:r>
              <a:rPr lang="en-IN" dirty="0" smtClean="0"/>
              <a:t>				                           </a:t>
            </a:r>
            <a:r>
              <a:rPr lang="en-IN" dirty="0" err="1" smtClean="0"/>
              <a:t>Prof.</a:t>
            </a:r>
            <a:r>
              <a:rPr lang="en-IN" dirty="0" smtClean="0"/>
              <a:t> </a:t>
            </a:r>
            <a:r>
              <a:rPr lang="en-IN" b="1" u="sng" dirty="0" err="1" smtClean="0"/>
              <a:t>Vasudeo</a:t>
            </a:r>
            <a:r>
              <a:rPr lang="en-IN" b="1" u="sng" dirty="0" smtClean="0"/>
              <a:t> </a:t>
            </a:r>
            <a:r>
              <a:rPr lang="en-IN" b="1" u="sng" dirty="0" err="1" smtClean="0"/>
              <a:t>Nazirkar</a:t>
            </a:r>
            <a:endParaRPr lang="en-IN" dirty="0" smtClean="0"/>
          </a:p>
          <a:p>
            <a:pPr lvl="8"/>
            <a:endParaRPr lang="en-IN" b="1" u="sng" dirty="0" smtClean="0"/>
          </a:p>
          <a:p>
            <a:pPr lvl="8"/>
            <a:endParaRPr lang="en-IN" b="1" u="sng" dirty="0"/>
          </a:p>
          <a:p>
            <a:pPr lvl="8"/>
            <a:r>
              <a:rPr lang="en-IN" b="1" dirty="0" smtClean="0"/>
              <a:t>			</a:t>
            </a:r>
          </a:p>
        </p:txBody>
      </p:sp>
    </p:spTree>
    <p:extLst>
      <p:ext uri="{BB962C8B-B14F-4D97-AF65-F5344CB8AC3E}">
        <p14:creationId xmlns:p14="http://schemas.microsoft.com/office/powerpoint/2010/main" val="2294507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65462" y="139336"/>
                <a:ext cx="11834949" cy="6898620"/>
              </a:xfrm>
              <a:prstGeom prst="rect">
                <a:avLst/>
              </a:prstGeom>
              <a:noFill/>
            </p:spPr>
            <p:txBody>
              <a:bodyPr wrap="square" rtlCol="0">
                <a:spAutoFit/>
              </a:bodyPr>
              <a:lstStyle/>
              <a:p>
                <a:r>
                  <a:rPr lang="en-IN" dirty="0" smtClean="0"/>
                  <a:t>Examples:</a:t>
                </a:r>
              </a:p>
              <a:p>
                <a:r>
                  <a:rPr lang="en-IN" dirty="0" smtClean="0"/>
                  <a:t> </a:t>
                </a:r>
              </a:p>
              <a:p>
                <a:r>
                  <a:rPr lang="en-IN" dirty="0" smtClean="0"/>
                  <a:t>Q1)</a:t>
                </a:r>
                <a:r>
                  <a:rPr lang="en-US" dirty="0"/>
                  <a:t> In a city A 20% of a random sample </a:t>
                </a:r>
                <a:r>
                  <a:rPr lang="en-US" dirty="0" smtClean="0"/>
                  <a:t>of 900 </a:t>
                </a:r>
                <a:r>
                  <a:rPr lang="en-US" dirty="0"/>
                  <a:t>school boys had a certain slight physical defect. In another city B, 18.5% of a random sample of1600 school boys had the same defect Is the difference between the proportions significant </a:t>
                </a:r>
                <a:r>
                  <a:rPr lang="en-US" dirty="0" smtClean="0"/>
                  <a:t>?</a:t>
                </a:r>
              </a:p>
              <a:p>
                <a:endParaRPr lang="en-US" dirty="0"/>
              </a:p>
              <a:p>
                <a:r>
                  <a:rPr lang="en-IN" dirty="0" err="1"/>
                  <a:t>Sol</a:t>
                </a:r>
                <a:r>
                  <a:rPr lang="en-IN" baseline="30000" dirty="0" err="1"/>
                  <a:t>n</a:t>
                </a:r>
                <a:r>
                  <a:rPr lang="en-IN" dirty="0" smtClean="0"/>
                  <a:t>: 	We have  n1 = 900 and n2 = 1600</a:t>
                </a:r>
              </a:p>
              <a:p>
                <a:endParaRPr lang="en-IN" dirty="0" smtClean="0"/>
              </a:p>
              <a:p>
                <a:r>
                  <a:rPr lang="en-IN" dirty="0"/>
                  <a:t>	</a:t>
                </a:r>
                <a:r>
                  <a:rPr lang="en-IN" dirty="0" smtClean="0"/>
                  <a:t>and	p1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20 </m:t>
                        </m:r>
                      </m:num>
                      <m:den>
                        <m:r>
                          <a:rPr lang="en-IN" b="0" i="1" smtClean="0">
                            <a:latin typeface="Cambria Math" panose="02040503050406030204" pitchFamily="18" charset="0"/>
                          </a:rPr>
                          <m:t>100</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5</m:t>
                        </m:r>
                      </m:den>
                    </m:f>
                    <m:r>
                      <a:rPr lang="en-IN" b="0" i="1" smtClean="0">
                        <a:latin typeface="Cambria Math" panose="02040503050406030204" pitchFamily="18" charset="0"/>
                      </a:rPr>
                      <m:t> </m:t>
                    </m:r>
                  </m:oMath>
                </a14:m>
                <a:r>
                  <a:rPr lang="en-US" dirty="0" smtClean="0"/>
                  <a:t>, p2 =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18.5</m:t>
                        </m:r>
                      </m:num>
                      <m:den>
                        <m:r>
                          <a:rPr lang="en-IN" b="0" i="1" smtClean="0">
                            <a:latin typeface="Cambria Math" panose="02040503050406030204" pitchFamily="18" charset="0"/>
                          </a:rPr>
                          <m:t>100</m:t>
                        </m:r>
                      </m:den>
                    </m:f>
                  </m:oMath>
                </a14:m>
                <a:endParaRPr lang="en-US" dirty="0" smtClean="0"/>
              </a:p>
              <a:p>
                <a:r>
                  <a:rPr lang="en-US" dirty="0"/>
                  <a:t>	</a:t>
                </a:r>
                <a:r>
                  <a:rPr lang="en-US" dirty="0" smtClean="0"/>
                  <a:t>	</a:t>
                </a:r>
              </a:p>
              <a:p>
                <a:r>
                  <a:rPr lang="en-US" dirty="0" smtClean="0"/>
                  <a:t>             Therefore,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𝑛</m:t>
                        </m:r>
                        <m:r>
                          <a:rPr lang="en-IN" i="1">
                            <a:latin typeface="Cambria Math" panose="02040503050406030204" pitchFamily="18" charset="0"/>
                          </a:rPr>
                          <m:t>1</m:t>
                        </m:r>
                        <m:r>
                          <a:rPr lang="en-IN" i="1">
                            <a:latin typeface="Cambria Math" panose="02040503050406030204" pitchFamily="18" charset="0"/>
                          </a:rPr>
                          <m:t>𝑝</m:t>
                        </m:r>
                        <m:r>
                          <a:rPr lang="en-IN" i="1">
                            <a:latin typeface="Cambria Math" panose="02040503050406030204" pitchFamily="18" charset="0"/>
                          </a:rPr>
                          <m:t>1+</m:t>
                        </m:r>
                        <m:r>
                          <a:rPr lang="en-IN" i="1">
                            <a:latin typeface="Cambria Math" panose="02040503050406030204" pitchFamily="18" charset="0"/>
                          </a:rPr>
                          <m:t>𝑛</m:t>
                        </m:r>
                        <m:r>
                          <a:rPr lang="en-IN" i="1">
                            <a:latin typeface="Cambria Math" panose="02040503050406030204" pitchFamily="18" charset="0"/>
                          </a:rPr>
                          <m:t>2</m:t>
                        </m:r>
                        <m:r>
                          <a:rPr lang="en-IN" i="1">
                            <a:latin typeface="Cambria Math" panose="02040503050406030204" pitchFamily="18" charset="0"/>
                          </a:rPr>
                          <m:t>𝑝</m:t>
                        </m:r>
                        <m:r>
                          <a:rPr lang="en-IN" i="1">
                            <a:latin typeface="Cambria Math" panose="02040503050406030204" pitchFamily="18" charset="0"/>
                          </a:rPr>
                          <m:t>2</m:t>
                        </m:r>
                      </m:num>
                      <m:den>
                        <m:r>
                          <a:rPr lang="en-IN" i="1">
                            <a:latin typeface="Cambria Math" panose="02040503050406030204" pitchFamily="18" charset="0"/>
                          </a:rPr>
                          <m:t>𝑛</m:t>
                        </m:r>
                        <m:r>
                          <a:rPr lang="en-IN" i="1">
                            <a:latin typeface="Cambria Math" panose="02040503050406030204" pitchFamily="18" charset="0"/>
                          </a:rPr>
                          <m:t>1+</m:t>
                        </m:r>
                        <m:r>
                          <a:rPr lang="en-IN" i="1">
                            <a:latin typeface="Cambria Math" panose="02040503050406030204" pitchFamily="18" charset="0"/>
                          </a:rPr>
                          <m:t>𝑛</m:t>
                        </m:r>
                        <m:r>
                          <a:rPr lang="en-IN" i="1">
                            <a:latin typeface="Cambria Math" panose="02040503050406030204" pitchFamily="18" charset="0"/>
                          </a:rPr>
                          <m:t>2</m:t>
                        </m:r>
                      </m:den>
                    </m:f>
                  </m:oMath>
                </a14:m>
                <a:r>
                  <a:rPr lang="en-US" dirty="0" smtClean="0"/>
                  <a:t> = </a:t>
                </a:r>
                <a14:m>
                  <m:oMath xmlns:m="http://schemas.openxmlformats.org/officeDocument/2006/math">
                    <m:f>
                      <m:fPr>
                        <m:ctrlPr>
                          <a:rPr lang="en-US" sz="2000" i="1" smtClean="0">
                            <a:latin typeface="Cambria Math" panose="02040503050406030204" pitchFamily="18" charset="0"/>
                          </a:rPr>
                        </m:ctrlPr>
                      </m:fPr>
                      <m:num>
                        <m:d>
                          <m:dPr>
                            <m:ctrlPr>
                              <a:rPr lang="en-IN" sz="2000" b="0" i="1" smtClean="0">
                                <a:latin typeface="Cambria Math" panose="02040503050406030204" pitchFamily="18" charset="0"/>
                              </a:rPr>
                            </m:ctrlPr>
                          </m:dPr>
                          <m:e>
                            <m:r>
                              <a:rPr lang="en-IN" sz="2000" b="0" i="1" smtClean="0">
                                <a:latin typeface="Cambria Math" panose="02040503050406030204" pitchFamily="18" charset="0"/>
                              </a:rPr>
                              <m:t>900 </m:t>
                            </m:r>
                            <m:r>
                              <a:rPr lang="en-IN" sz="2000" b="0" i="1" smtClean="0">
                                <a:latin typeface="Cambria Math" panose="02040503050406030204" pitchFamily="18" charset="0"/>
                                <a:ea typeface="Cambria Math" panose="02040503050406030204" pitchFamily="18" charset="0"/>
                              </a:rPr>
                              <m:t>× </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1</m:t>
                                </m:r>
                              </m:num>
                              <m:den>
                                <m:r>
                                  <a:rPr lang="en-IN" sz="2000" b="0" i="1" smtClean="0">
                                    <a:latin typeface="Cambria Math" panose="02040503050406030204" pitchFamily="18" charset="0"/>
                                    <a:ea typeface="Cambria Math" panose="02040503050406030204" pitchFamily="18" charset="0"/>
                                  </a:rPr>
                                  <m:t>5</m:t>
                                </m:r>
                              </m:den>
                            </m:f>
                          </m:e>
                        </m:d>
                        <m:r>
                          <a:rPr lang="en-IN" sz="2000" b="0" i="1" smtClean="0">
                            <a:latin typeface="Cambria Math" panose="02040503050406030204" pitchFamily="18" charset="0"/>
                            <a:ea typeface="Cambria Math" panose="02040503050406030204" pitchFamily="18" charset="0"/>
                          </a:rPr>
                          <m:t>+(1600 × </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18.5</m:t>
                            </m:r>
                          </m:num>
                          <m:den>
                            <m:r>
                              <a:rPr lang="en-IN" sz="2000" b="0" i="1" smtClean="0">
                                <a:latin typeface="Cambria Math" panose="02040503050406030204" pitchFamily="18" charset="0"/>
                                <a:ea typeface="Cambria Math" panose="02040503050406030204" pitchFamily="18" charset="0"/>
                              </a:rPr>
                              <m:t>100</m:t>
                            </m:r>
                          </m:den>
                        </m:f>
                        <m:r>
                          <a:rPr lang="en-IN" sz="2000" b="0" i="1" smtClean="0">
                            <a:latin typeface="Cambria Math" panose="02040503050406030204" pitchFamily="18" charset="0"/>
                            <a:ea typeface="Cambria Math" panose="02040503050406030204" pitchFamily="18" charset="0"/>
                          </a:rPr>
                          <m:t>)</m:t>
                        </m:r>
                      </m:num>
                      <m:den>
                        <m:r>
                          <a:rPr lang="en-IN" sz="2000" b="0" i="1" smtClean="0">
                            <a:latin typeface="Cambria Math" panose="02040503050406030204" pitchFamily="18" charset="0"/>
                          </a:rPr>
                          <m:t>900+1600</m:t>
                        </m:r>
                      </m:den>
                    </m:f>
                  </m:oMath>
                </a14:m>
                <a:r>
                  <a:rPr lang="en-US" sz="2000" dirty="0" smtClean="0"/>
                  <a:t>	 = 0.19</a:t>
                </a:r>
              </a:p>
              <a:p>
                <a:endParaRPr lang="en-US" sz="2000" dirty="0"/>
              </a:p>
              <a:p>
                <a:r>
                  <a:rPr lang="en-US" sz="2000" dirty="0" smtClean="0"/>
                  <a:t>	and	q = 1 – p = 0.81</a:t>
                </a:r>
              </a:p>
              <a:p>
                <a:r>
                  <a:rPr lang="en-US" sz="2000" dirty="0"/>
                  <a:t>	</a:t>
                </a:r>
                <a:r>
                  <a:rPr lang="en-US" sz="2000" dirty="0" smtClean="0"/>
                  <a:t>	</a:t>
                </a:r>
              </a:p>
              <a:p>
                <a:r>
                  <a:rPr lang="en-US" sz="2000" dirty="0"/>
                  <a:t>	</a:t>
                </a:r>
                <a:r>
                  <a:rPr lang="en-US" sz="2000" dirty="0" smtClean="0"/>
                  <a:t>Thus	</a:t>
                </a:r>
                <a:r>
                  <a:rPr lang="en-IN" sz="2000" dirty="0"/>
                  <a:t>e</a:t>
                </a:r>
                <a:r>
                  <a:rPr lang="en-IN" sz="2000" baseline="30000" dirty="0"/>
                  <a:t>2 </a:t>
                </a:r>
                <a:r>
                  <a:rPr lang="en-IN" sz="2000" dirty="0"/>
                  <a:t> = </a:t>
                </a:r>
                <a14:m>
                  <m:oMath xmlns:m="http://schemas.openxmlformats.org/officeDocument/2006/math">
                    <m:r>
                      <a:rPr lang="en-IN" sz="2000" i="1">
                        <a:latin typeface="Cambria Math" panose="02040503050406030204" pitchFamily="18" charset="0"/>
                      </a:rPr>
                      <m:t>𝑝𝑞</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𝑛</m:t>
                        </m:r>
                        <m:r>
                          <a:rPr lang="en-IN" sz="2000" i="1">
                            <a:latin typeface="Cambria Math" panose="02040503050406030204" pitchFamily="18" charset="0"/>
                          </a:rPr>
                          <m:t>1</m:t>
                        </m:r>
                      </m:den>
                    </m:f>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𝑛</m:t>
                        </m:r>
                        <m:r>
                          <a:rPr lang="en-IN" sz="2000" i="1">
                            <a:latin typeface="Cambria Math" panose="02040503050406030204" pitchFamily="18" charset="0"/>
                          </a:rPr>
                          <m:t>2</m:t>
                        </m:r>
                      </m:den>
                    </m:f>
                    <m:r>
                      <a:rPr lang="en-IN" sz="2000" i="1">
                        <a:latin typeface="Cambria Math" panose="02040503050406030204" pitchFamily="18" charset="0"/>
                      </a:rPr>
                      <m:t>)</m:t>
                    </m:r>
                  </m:oMath>
                </a14:m>
                <a:r>
                  <a:rPr lang="en-IN" sz="2000" dirty="0" smtClean="0"/>
                  <a:t> = 0.19 </a:t>
                </a:r>
                <a14:m>
                  <m:oMath xmlns:m="http://schemas.openxmlformats.org/officeDocument/2006/math">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 </m:t>
                    </m:r>
                  </m:oMath>
                </a14:m>
                <a:r>
                  <a:rPr lang="en-IN" sz="2000" dirty="0" smtClean="0"/>
                  <a:t>0.81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900</m:t>
                        </m:r>
                      </m:den>
                    </m:f>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1600</m:t>
                        </m:r>
                      </m:den>
                    </m:f>
                  </m:oMath>
                </a14:m>
                <a:r>
                  <a:rPr lang="en-IN" sz="2000" dirty="0" smtClean="0"/>
                  <a:t>) = 0.0017</a:t>
                </a:r>
              </a:p>
              <a:p>
                <a:endParaRPr lang="en-IN" sz="2000" dirty="0"/>
              </a:p>
              <a:p>
                <a:r>
                  <a:rPr lang="en-IN" sz="2000" dirty="0" smtClean="0"/>
                  <a:t>	giving	e = 0.04 nearly</a:t>
                </a:r>
                <a:endParaRPr lang="en-IN" sz="2000" dirty="0"/>
              </a:p>
              <a:p>
                <a:endParaRPr lang="en-US" sz="2000" dirty="0" smtClean="0"/>
              </a:p>
              <a:p>
                <a:r>
                  <a:rPr lang="en-US" sz="2000" dirty="0" smtClean="0"/>
                  <a:t>	Also	p1 – p2 = 0.015		Therefore, </a:t>
                </a:r>
                <a14:m>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i="1">
                            <a:latin typeface="Cambria Math" panose="02040503050406030204" pitchFamily="18" charset="0"/>
                          </a:rPr>
                          <m:t>𝑝</m:t>
                        </m:r>
                        <m:r>
                          <a:rPr lang="en-IN" sz="2000" i="1">
                            <a:latin typeface="Cambria Math" panose="02040503050406030204" pitchFamily="18" charset="0"/>
                          </a:rPr>
                          <m:t>1 −</m:t>
                        </m:r>
                        <m:r>
                          <a:rPr lang="en-IN" sz="2000" i="1">
                            <a:latin typeface="Cambria Math" panose="02040503050406030204" pitchFamily="18" charset="0"/>
                          </a:rPr>
                          <m:t>𝑝</m:t>
                        </m:r>
                        <m:r>
                          <a:rPr lang="en-IN" sz="2000" i="1">
                            <a:latin typeface="Cambria Math" panose="02040503050406030204" pitchFamily="18" charset="0"/>
                          </a:rPr>
                          <m:t>2</m:t>
                        </m:r>
                      </m:num>
                      <m:den>
                        <m:r>
                          <a:rPr lang="en-IN" sz="2000" i="1">
                            <a:latin typeface="Cambria Math" panose="02040503050406030204" pitchFamily="18" charset="0"/>
                          </a:rPr>
                          <m:t>𝑒</m:t>
                        </m:r>
                      </m:den>
                    </m:f>
                  </m:oMath>
                </a14:m>
                <a:r>
                  <a:rPr lang="en-US" sz="2000" dirty="0" smtClean="0"/>
                  <a:t> = </a:t>
                </a:r>
                <a14:m>
                  <m:oMath xmlns:m="http://schemas.openxmlformats.org/officeDocument/2006/math">
                    <m:f>
                      <m:fPr>
                        <m:ctrlPr>
                          <a:rPr lang="en-US" sz="2000" i="1" smtClean="0">
                            <a:latin typeface="Cambria Math" panose="02040503050406030204" pitchFamily="18" charset="0"/>
                          </a:rPr>
                        </m:ctrlPr>
                      </m:fPr>
                      <m:num>
                        <m:r>
                          <a:rPr lang="en-IN" sz="2000" b="0" i="1" smtClean="0">
                            <a:latin typeface="Cambria Math" panose="02040503050406030204" pitchFamily="18" charset="0"/>
                          </a:rPr>
                          <m:t>0.015</m:t>
                        </m:r>
                      </m:num>
                      <m:den>
                        <m:r>
                          <a:rPr lang="en-IN" sz="2000" b="0" i="1" smtClean="0">
                            <a:latin typeface="Cambria Math" panose="02040503050406030204" pitchFamily="18" charset="0"/>
                          </a:rPr>
                          <m:t>0.04</m:t>
                        </m:r>
                      </m:den>
                    </m:f>
                  </m:oMath>
                </a14:m>
                <a:r>
                  <a:rPr lang="en-US" sz="2000" dirty="0" smtClean="0"/>
                  <a:t> = 0.37</a:t>
                </a:r>
              </a:p>
              <a:p>
                <a:endParaRPr lang="en-US" sz="2000" dirty="0" smtClean="0"/>
              </a:p>
              <a:p>
                <a:r>
                  <a:rPr lang="en-US" sz="2000" dirty="0"/>
                  <a:t>	As z &lt; 1, the difference between the proportions is not </a:t>
                </a:r>
                <a:r>
                  <a:rPr lang="en-US" sz="2000" dirty="0" smtClean="0"/>
                  <a:t>significant.		</a:t>
                </a:r>
              </a:p>
              <a:p>
                <a:r>
                  <a:rPr lang="en-IN" dirty="0" smtClean="0"/>
                  <a:t> </a:t>
                </a:r>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65462" y="139336"/>
                <a:ext cx="11834949" cy="6898620"/>
              </a:xfrm>
              <a:prstGeom prst="rect">
                <a:avLst/>
              </a:prstGeom>
              <a:blipFill>
                <a:blip r:embed="rId2"/>
                <a:stretch>
                  <a:fillRect l="-412" t="-530"/>
                </a:stretch>
              </a:blipFill>
            </p:spPr>
            <p:txBody>
              <a:bodyPr/>
              <a:lstStyle/>
              <a:p>
                <a:r>
                  <a:rPr lang="en-IN">
                    <a:noFill/>
                  </a:rPr>
                  <a:t> </a:t>
                </a:r>
              </a:p>
            </p:txBody>
          </p:sp>
        </mc:Fallback>
      </mc:AlternateContent>
    </p:spTree>
    <p:extLst>
      <p:ext uri="{BB962C8B-B14F-4D97-AF65-F5344CB8AC3E}">
        <p14:creationId xmlns:p14="http://schemas.microsoft.com/office/powerpoint/2010/main" val="337232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0" y="2973977"/>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sp>
            <p:nvSpPr>
              <p:cNvPr id="3" name="TextBox 2"/>
              <p:cNvSpPr txBox="1"/>
              <p:nvPr/>
            </p:nvSpPr>
            <p:spPr>
              <a:xfrm>
                <a:off x="104503" y="304799"/>
                <a:ext cx="11913326" cy="6088975"/>
              </a:xfrm>
              <a:prstGeom prst="rect">
                <a:avLst/>
              </a:prstGeom>
              <a:noFill/>
            </p:spPr>
            <p:txBody>
              <a:bodyPr wrap="square" rtlCol="0">
                <a:spAutoFit/>
              </a:bodyPr>
              <a:lstStyle/>
              <a:p>
                <a:r>
                  <a:rPr lang="en-IN" sz="2000" dirty="0" smtClean="0"/>
                  <a:t>Q2) </a:t>
                </a:r>
                <a:r>
                  <a:rPr lang="en-US" sz="2000" dirty="0"/>
                  <a:t>The means of simple samples of sizes 1000 and 2000 are 67.5 and 68.0 cm respectively. Can the samples be regarded as drawn from the same population of S.D. 2.5 cm</a:t>
                </a:r>
                <a:r>
                  <a:rPr lang="en-US" sz="2000" dirty="0" smtClean="0"/>
                  <a:t>.</a:t>
                </a:r>
              </a:p>
              <a:p>
                <a:endParaRPr lang="en-US" sz="2000" dirty="0" smtClean="0"/>
              </a:p>
              <a:p>
                <a:r>
                  <a:rPr lang="en-IN" sz="2000" dirty="0" err="1"/>
                  <a:t>Sol</a:t>
                </a:r>
                <a:r>
                  <a:rPr lang="en-IN" sz="2000" baseline="30000" dirty="0" err="1"/>
                  <a:t>n</a:t>
                </a:r>
                <a:r>
                  <a:rPr lang="en-IN" sz="2000" dirty="0" smtClean="0"/>
                  <a:t>:	We have	x1 = 67.5, x2 = 68.0</a:t>
                </a:r>
              </a:p>
              <a:p>
                <a:endParaRPr lang="en-IN" sz="2000" dirty="0" smtClean="0"/>
              </a:p>
              <a:p>
                <a:r>
                  <a:rPr lang="en-IN" sz="2000" dirty="0"/>
                  <a:t>	</a:t>
                </a:r>
                <a:r>
                  <a:rPr lang="en-IN" sz="2000" dirty="0" smtClean="0"/>
                  <a:t>	n1 = 1000, n2 = 2000</a:t>
                </a:r>
              </a:p>
              <a:p>
                <a:endParaRPr lang="en-IN" sz="2000" dirty="0" smtClean="0"/>
              </a:p>
              <a:p>
                <a:r>
                  <a:rPr lang="en-US" sz="2000" dirty="0" smtClean="0"/>
                  <a:t>	On </a:t>
                </a:r>
                <a:r>
                  <a:rPr lang="en-US" sz="2000" dirty="0"/>
                  <a:t>the hypothesis, that the samples are drawn from the same population of S.D. </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oMath>
                </a14:m>
                <a:r>
                  <a:rPr lang="en-US" sz="2000" dirty="0" smtClean="0"/>
                  <a:t> </a:t>
                </a:r>
                <a:r>
                  <a:rPr lang="en-US" sz="2000" dirty="0"/>
                  <a:t>= 2.5, we </a:t>
                </a:r>
                <a:r>
                  <a:rPr lang="en-US" sz="2000" dirty="0" smtClean="0"/>
                  <a:t>get</a:t>
                </a:r>
              </a:p>
              <a:p>
                <a:endParaRPr lang="en-US" sz="2000" dirty="0"/>
              </a:p>
              <a:p>
                <a:r>
                  <a:rPr lang="en-US" sz="2000" dirty="0" smtClean="0"/>
                  <a:t>		</a:t>
                </a:r>
              </a:p>
              <a:p>
                <a:r>
                  <a:rPr lang="en-US" sz="2000" dirty="0" smtClean="0"/>
                  <a:t>			</a:t>
                </a:r>
                <a14:m>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i="1">
                            <a:latin typeface="Cambria Math" panose="02040503050406030204" pitchFamily="18" charset="0"/>
                          </a:rPr>
                          <m:t>𝑥</m:t>
                        </m:r>
                        <m:r>
                          <a:rPr lang="en-IN" sz="2000" i="1">
                            <a:latin typeface="Cambria Math" panose="02040503050406030204" pitchFamily="18" charset="0"/>
                          </a:rPr>
                          <m:t>1 −</m:t>
                        </m:r>
                        <m:r>
                          <a:rPr lang="en-IN" sz="2000" i="1">
                            <a:latin typeface="Cambria Math" panose="02040503050406030204" pitchFamily="18" charset="0"/>
                          </a:rPr>
                          <m:t>𝑥</m:t>
                        </m:r>
                        <m:r>
                          <a:rPr lang="en-IN" sz="2000" i="1">
                            <a:latin typeface="Cambria Math" panose="02040503050406030204" pitchFamily="18" charset="0"/>
                          </a:rPr>
                          <m:t>2</m:t>
                        </m:r>
                      </m:num>
                      <m:den>
                        <m:r>
                          <a:rPr lang="en-IN" sz="2000" i="1">
                            <a:latin typeface="Cambria Math" panose="02040503050406030204" pitchFamily="18" charset="0"/>
                            <a:ea typeface="Cambria Math" panose="02040503050406030204" pitchFamily="18" charset="0"/>
                          </a:rPr>
                          <m:t>𝜎</m:t>
                        </m:r>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1</m:t>
                                </m:r>
                              </m:den>
                            </m:f>
                            <m:r>
                              <a:rPr lang="en-IN" sz="2000" i="1">
                                <a:latin typeface="Cambria Math" panose="02040503050406030204" pitchFamily="18" charset="0"/>
                                <a:ea typeface="Cambria Math" panose="02040503050406030204" pitchFamily="18" charset="0"/>
                              </a:rPr>
                              <m:t>+ </m:t>
                            </m:r>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2</m:t>
                                </m:r>
                              </m:den>
                            </m:f>
                          </m:e>
                        </m:rad>
                      </m:den>
                    </m:f>
                  </m:oMath>
                </a14:m>
                <a:r>
                  <a:rPr lang="en-US" sz="2000" dirty="0" smtClean="0"/>
                  <a:t> = </a:t>
                </a:r>
                <a14:m>
                  <m:oMath xmlns:m="http://schemas.openxmlformats.org/officeDocument/2006/math">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b="0" i="1" smtClean="0">
                            <a:latin typeface="Cambria Math" panose="02040503050406030204" pitchFamily="18" charset="0"/>
                          </a:rPr>
                          <m:t>67.5</m:t>
                        </m:r>
                        <m:r>
                          <a:rPr lang="en-IN" sz="2000" i="1">
                            <a:latin typeface="Cambria Math" panose="02040503050406030204" pitchFamily="18" charset="0"/>
                          </a:rPr>
                          <m:t> −</m:t>
                        </m:r>
                        <m:r>
                          <a:rPr lang="en-IN" sz="2000" b="0" i="1" smtClean="0">
                            <a:latin typeface="Cambria Math" panose="02040503050406030204" pitchFamily="18" charset="0"/>
                          </a:rPr>
                          <m:t> 68.0</m:t>
                        </m:r>
                      </m:num>
                      <m:den>
                        <m:r>
                          <a:rPr lang="en-IN" sz="2000" b="0" i="1" smtClean="0">
                            <a:latin typeface="Cambria Math" panose="02040503050406030204" pitchFamily="18" charset="0"/>
                          </a:rPr>
                          <m:t>2.5</m:t>
                        </m:r>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m:t>
                                </m:r>
                              </m:num>
                              <m:den>
                                <m:r>
                                  <a:rPr lang="en-IN" sz="2000" b="0" i="1" smtClean="0">
                                    <a:latin typeface="Cambria Math" panose="02040503050406030204" pitchFamily="18" charset="0"/>
                                    <a:ea typeface="Cambria Math" panose="02040503050406030204" pitchFamily="18" charset="0"/>
                                  </a:rPr>
                                  <m:t>1000</m:t>
                                </m:r>
                              </m:den>
                            </m:f>
                            <m:r>
                              <a:rPr lang="en-IN" sz="2000" i="1">
                                <a:latin typeface="Cambria Math" panose="02040503050406030204" pitchFamily="18" charset="0"/>
                                <a:ea typeface="Cambria Math" panose="02040503050406030204" pitchFamily="18" charset="0"/>
                              </a:rPr>
                              <m:t>+ </m:t>
                            </m:r>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m:t>
                                </m:r>
                              </m:num>
                              <m:den>
                                <m:r>
                                  <a:rPr lang="en-IN" sz="2000" b="0" i="1" smtClean="0">
                                    <a:latin typeface="Cambria Math" panose="02040503050406030204" pitchFamily="18" charset="0"/>
                                    <a:ea typeface="Cambria Math" panose="02040503050406030204" pitchFamily="18" charset="0"/>
                                  </a:rPr>
                                  <m:t>2000</m:t>
                                </m:r>
                              </m:den>
                            </m:f>
                          </m:e>
                        </m:rad>
                      </m:den>
                    </m:f>
                  </m:oMath>
                </a14:m>
                <a:r>
                  <a:rPr lang="en-US" sz="2000" dirty="0" smtClean="0"/>
                  <a:t> </a:t>
                </a:r>
              </a:p>
              <a:p>
                <a:endParaRPr lang="en-US" sz="2000" dirty="0" smtClean="0"/>
              </a:p>
              <a:p>
                <a:r>
                  <a:rPr lang="en-US" sz="2000" dirty="0"/>
                  <a:t>	</a:t>
                </a:r>
                <a:r>
                  <a:rPr lang="en-US" sz="2000" dirty="0" smtClean="0"/>
                  <a:t>		</a:t>
                </a:r>
                <a14:m>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b="0" i="1" smtClean="0">
                            <a:latin typeface="Cambria Math" panose="02040503050406030204" pitchFamily="18" charset="0"/>
                          </a:rPr>
                          <m:t>0.5</m:t>
                        </m:r>
                      </m:num>
                      <m:den>
                        <m:r>
                          <a:rPr lang="en-IN" sz="2000" b="0" i="1" smtClean="0">
                            <a:latin typeface="Cambria Math" panose="02040503050406030204" pitchFamily="18" charset="0"/>
                          </a:rPr>
                          <m:t>0.09675</m:t>
                        </m:r>
                      </m:den>
                    </m:f>
                    <m:r>
                      <a:rPr lang="en-IN" sz="2000" b="0" i="1" smtClean="0">
                        <a:latin typeface="Cambria Math" panose="02040503050406030204" pitchFamily="18" charset="0"/>
                        <a:ea typeface="Cambria Math" panose="02040503050406030204" pitchFamily="18" charset="0"/>
                      </a:rPr>
                      <m:t>=5.1</m:t>
                    </m:r>
                  </m:oMath>
                </a14:m>
                <a:endParaRPr lang="en-US" sz="2000" dirty="0" smtClean="0"/>
              </a:p>
              <a:p>
                <a:endParaRPr lang="en-US" sz="2000" dirty="0"/>
              </a:p>
              <a:p>
                <a:r>
                  <a:rPr lang="en-US" sz="2000" dirty="0"/>
                  <a:t>	Hence the difference between the sample means i.e., 5.1 is very much greater than 1.96 and is therefore significant. Thus, the samples cannot be regarded as drawn from the same population.</a:t>
                </a:r>
              </a:p>
              <a:p>
                <a:endParaRPr lang="en-US" dirty="0"/>
              </a:p>
              <a:p>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104503" y="304799"/>
                <a:ext cx="11913326" cy="6088975"/>
              </a:xfrm>
              <a:prstGeom prst="rect">
                <a:avLst/>
              </a:prstGeom>
              <a:blipFill>
                <a:blip r:embed="rId2"/>
                <a:stretch>
                  <a:fillRect l="-512" t="-501" r="-768"/>
                </a:stretch>
              </a:blipFill>
            </p:spPr>
            <p:txBody>
              <a:bodyPr/>
              <a:lstStyle/>
              <a:p>
                <a:r>
                  <a:rPr lang="en-IN">
                    <a:noFill/>
                  </a:rPr>
                  <a:t> </a:t>
                </a:r>
              </a:p>
            </p:txBody>
          </p:sp>
        </mc:Fallback>
      </mc:AlternateContent>
    </p:spTree>
    <p:extLst>
      <p:ext uri="{BB962C8B-B14F-4D97-AF65-F5344CB8AC3E}">
        <p14:creationId xmlns:p14="http://schemas.microsoft.com/office/powerpoint/2010/main" val="50887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047" y="0"/>
            <a:ext cx="11730446" cy="523220"/>
          </a:xfrm>
          <a:prstGeom prst="rect">
            <a:avLst/>
          </a:prstGeom>
          <a:noFill/>
        </p:spPr>
        <p:txBody>
          <a:bodyPr wrap="square" rtlCol="0">
            <a:spAutoFit/>
          </a:bodyPr>
          <a:lstStyle/>
          <a:p>
            <a:r>
              <a:rPr lang="en-IN" sz="2800" dirty="0" smtClean="0"/>
              <a:t>Applications Of Large Sampling: </a:t>
            </a:r>
            <a:endParaRPr lang="en-IN" sz="2800" dirty="0"/>
          </a:p>
        </p:txBody>
      </p:sp>
      <p:sp>
        <p:nvSpPr>
          <p:cNvPr id="3" name="TextBox 2"/>
          <p:cNvSpPr txBox="1"/>
          <p:nvPr/>
        </p:nvSpPr>
        <p:spPr>
          <a:xfrm>
            <a:off x="148047" y="619014"/>
            <a:ext cx="11739153" cy="674030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Sampling mostly use in research by selecting section of data (sample) which must be a representative of population and analyzing this sample and applying the result to original population, this reduces the inspection cost.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Sampling have many applications</a:t>
            </a:r>
            <a:r>
              <a:rPr lang="en-US" dirty="0"/>
              <a:t> </a:t>
            </a:r>
            <a:r>
              <a:rPr lang="en-US" sz="2400" dirty="0" smtClean="0"/>
              <a:t>in </a:t>
            </a:r>
            <a:r>
              <a:rPr lang="en-US" sz="2400" dirty="0"/>
              <a:t>Data </a:t>
            </a:r>
            <a:r>
              <a:rPr lang="en-US" sz="2400" dirty="0" smtClean="0"/>
              <a:t>Science.</a:t>
            </a:r>
          </a:p>
          <a:p>
            <a:endParaRPr lang="en-US" sz="2400" dirty="0" smtClean="0"/>
          </a:p>
          <a:p>
            <a:pPr marL="342900" indent="-342900">
              <a:buFont typeface="Arial" panose="020B0604020202020204" pitchFamily="34" charset="0"/>
              <a:buChar char="•"/>
            </a:pPr>
            <a:r>
              <a:rPr lang="en-US" sz="2400" dirty="0" smtClean="0"/>
              <a:t>Designing of Web Crawlers which optimizes search engine of web browser.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In Marketing Research to check sale of product in different areas and relation of sale in two different areas.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In </a:t>
            </a:r>
            <a:r>
              <a:rPr lang="en-US" sz="2400" dirty="0"/>
              <a:t>M</a:t>
            </a:r>
            <a:r>
              <a:rPr lang="en-US" sz="2400" dirty="0" smtClean="0"/>
              <a:t>achine learning to analyze large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 Weather forecasting uses sampling theory to predict the weather.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Predicting rate of some disease in a Large population.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3423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5" y="95794"/>
            <a:ext cx="11530149" cy="3108543"/>
          </a:xfrm>
          <a:prstGeom prst="rect">
            <a:avLst/>
          </a:prstGeom>
          <a:noFill/>
        </p:spPr>
        <p:txBody>
          <a:bodyPr wrap="square" rtlCol="0">
            <a:spAutoFit/>
          </a:bodyPr>
          <a:lstStyle/>
          <a:p>
            <a:r>
              <a:rPr lang="en-IN" sz="2800" dirty="0"/>
              <a:t>References</a:t>
            </a:r>
            <a:r>
              <a:rPr lang="en-IN" sz="2800" dirty="0" smtClean="0"/>
              <a:t>:</a:t>
            </a:r>
          </a:p>
          <a:p>
            <a:endParaRPr lang="en-IN" sz="2800" dirty="0"/>
          </a:p>
          <a:p>
            <a:r>
              <a:rPr lang="en-IN" sz="2800" dirty="0"/>
              <a:t>1. Higher Engineering Mathematics by  </a:t>
            </a:r>
          </a:p>
          <a:p>
            <a:r>
              <a:rPr lang="en-IN" sz="2800" b="1" dirty="0" err="1"/>
              <a:t>Dr.</a:t>
            </a:r>
            <a:r>
              <a:rPr lang="en-IN" sz="2800" b="1" dirty="0"/>
              <a:t> B.S. Grewal</a:t>
            </a:r>
            <a:r>
              <a:rPr lang="en-IN" sz="2800" dirty="0"/>
              <a:t> (for Questions and Introduction</a:t>
            </a:r>
            <a:r>
              <a:rPr lang="en-IN" sz="2800" dirty="0" smtClean="0"/>
              <a:t>)</a:t>
            </a:r>
          </a:p>
          <a:p>
            <a:endParaRPr lang="en-IN" sz="2800" dirty="0"/>
          </a:p>
          <a:p>
            <a:r>
              <a:rPr lang="en-IN" sz="2800" dirty="0"/>
              <a:t>2.</a:t>
            </a:r>
            <a:r>
              <a:rPr lang="en-IN" sz="2800" u="sng" dirty="0">
                <a:hlinkClick r:id="rId2"/>
              </a:rPr>
              <a:t>https://www.quora.com/</a:t>
            </a:r>
            <a:r>
              <a:rPr lang="en-IN" sz="2800" dirty="0"/>
              <a:t> </a:t>
            </a:r>
          </a:p>
          <a:p>
            <a:r>
              <a:rPr lang="en-IN" sz="2800" dirty="0"/>
              <a:t>(for Applications)</a:t>
            </a:r>
          </a:p>
        </p:txBody>
      </p:sp>
    </p:spTree>
    <p:extLst>
      <p:ext uri="{BB962C8B-B14F-4D97-AF65-F5344CB8AC3E}">
        <p14:creationId xmlns:p14="http://schemas.microsoft.com/office/powerpoint/2010/main" val="278150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lstStyle/>
          <a:p>
            <a:r>
              <a:rPr lang="en-IN" sz="2400" dirty="0" smtClean="0"/>
              <a:t>A sample in a statistics is a small section selected from a large population.</a:t>
            </a:r>
          </a:p>
          <a:p>
            <a:r>
              <a:rPr lang="en-US" sz="2400" dirty="0" smtClean="0"/>
              <a:t>It is essential that a sample must be a random selection so that each member of the population has the same chance of being included in the sample. Thus the fundamental assumption underlying theory of sampling is Random sampling.</a:t>
            </a:r>
          </a:p>
          <a:p>
            <a:r>
              <a:rPr lang="en-US" sz="2400" dirty="0" smtClean="0"/>
              <a:t>A special case of random sampling in which each event has the same probability of success and the chance of success of different events are independent whether previous trials have been made or not, is known as simple sampling.</a:t>
            </a:r>
            <a:endParaRPr lang="en-IN" sz="2400" dirty="0" smtClean="0"/>
          </a:p>
          <a:p>
            <a:r>
              <a:rPr lang="en-IN" sz="2400" dirty="0" smtClean="0"/>
              <a:t>If a sample quantity is greater thirty then it is consider to be a large sample.</a:t>
            </a:r>
          </a:p>
          <a:p>
            <a:r>
              <a:rPr lang="en-IN" sz="2400" dirty="0" smtClean="0"/>
              <a:t>A large sample is assumed to be normal.</a:t>
            </a:r>
          </a:p>
          <a:p>
            <a:r>
              <a:rPr lang="en-IN" sz="2400" dirty="0" smtClean="0"/>
              <a:t>By testing our Hypothesis for a large sample we can predict many things about the original population.</a:t>
            </a:r>
          </a:p>
        </p:txBody>
      </p:sp>
    </p:spTree>
    <p:extLst>
      <p:ext uri="{BB962C8B-B14F-4D97-AF65-F5344CB8AC3E}">
        <p14:creationId xmlns:p14="http://schemas.microsoft.com/office/powerpoint/2010/main" val="418846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34984"/>
            <a:ext cx="11808823" cy="1077218"/>
          </a:xfrm>
          <a:prstGeom prst="rect">
            <a:avLst/>
          </a:prstGeom>
          <a:noFill/>
        </p:spPr>
        <p:txBody>
          <a:bodyPr wrap="square" rtlCol="0">
            <a:spAutoFit/>
          </a:bodyPr>
          <a:lstStyle/>
          <a:p>
            <a:pPr algn="ctr"/>
            <a:r>
              <a:rPr lang="en-IN" sz="2800" dirty="0" smtClean="0"/>
              <a:t>SIMPLE SAMPLING OF ATTRIBUTES</a:t>
            </a:r>
          </a:p>
          <a:p>
            <a:pPr algn="ctr"/>
            <a:endParaRPr lang="en-IN" dirty="0"/>
          </a:p>
          <a:p>
            <a:pPr algn="ctr"/>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235131" y="1053736"/>
                <a:ext cx="11495316" cy="4641670"/>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The sampling of attributes may be regarded as the selection of samples from a population whose members possess the attribute K or not K. The presence of K may be called a success and its absence a failure. Suppose we draw a simple sample of n items. Clearly it is same as a series of n independent trials with the same probability p of success. The probabilities of 0,1, 2,..., n successes are the terms in the binomial expansion of (q + p)n where q = 1 - p.</a:t>
                </a:r>
              </a:p>
              <a:p>
                <a:pPr marL="342900" indent="-342900">
                  <a:buFont typeface="Arial" panose="020B0604020202020204" pitchFamily="34" charset="0"/>
                  <a:buChar char="•"/>
                </a:pPr>
                <a:r>
                  <a:rPr lang="en-US" sz="2200" dirty="0" smtClean="0"/>
                  <a:t>Mean of distribution is np and Standard deviation is </a:t>
                </a:r>
                <a14:m>
                  <m:oMath xmlns:m="http://schemas.openxmlformats.org/officeDocument/2006/math">
                    <m:rad>
                      <m:radPr>
                        <m:degHide m:val="on"/>
                        <m:ctrlPr>
                          <a:rPr lang="en-IN" sz="2200" i="1">
                            <a:latin typeface="Cambria Math" panose="02040503050406030204" pitchFamily="18" charset="0"/>
                            <a:ea typeface="Cambria Math" panose="02040503050406030204" pitchFamily="18" charset="0"/>
                          </a:rPr>
                        </m:ctrlPr>
                      </m:radPr>
                      <m:deg/>
                      <m:e>
                        <m:r>
                          <a:rPr lang="en-IN" sz="2200" i="1">
                            <a:latin typeface="Cambria Math" panose="02040503050406030204" pitchFamily="18" charset="0"/>
                            <a:ea typeface="Cambria Math" panose="02040503050406030204" pitchFamily="18" charset="0"/>
                          </a:rPr>
                          <m:t>𝑛𝑝𝑞</m:t>
                        </m:r>
                      </m:e>
                    </m:rad>
                  </m:oMath>
                </a14:m>
                <a:r>
                  <a:rPr lang="en-IN" sz="2200" b="0" i="0" dirty="0" smtClean="0">
                    <a:latin typeface="+mj-lt"/>
                  </a:rPr>
                  <a:t> i.e., </a:t>
                </a:r>
                <a:r>
                  <a:rPr lang="en-IN" sz="2200" b="0" i="0" dirty="0" smtClean="0"/>
                  <a:t>the expected value of success in a sample of size n is np and the standard error is </a:t>
                </a:r>
                <a14:m>
                  <m:oMath xmlns:m="http://schemas.openxmlformats.org/officeDocument/2006/math">
                    <m:rad>
                      <m:radPr>
                        <m:degHide m:val="on"/>
                        <m:ctrlPr>
                          <a:rPr lang="en-IN" sz="2200" b="0" i="1" smtClean="0">
                            <a:latin typeface="Cambria Math" panose="02040503050406030204" pitchFamily="18" charset="0"/>
                            <a:ea typeface="Cambria Math" panose="02040503050406030204" pitchFamily="18" charset="0"/>
                          </a:rPr>
                        </m:ctrlPr>
                      </m:radPr>
                      <m:deg/>
                      <m:e>
                        <m:r>
                          <a:rPr lang="en-IN" sz="2200" b="0" i="1" smtClean="0">
                            <a:latin typeface="Cambria Math" panose="02040503050406030204" pitchFamily="18" charset="0"/>
                            <a:ea typeface="Cambria Math" panose="02040503050406030204" pitchFamily="18" charset="0"/>
                          </a:rPr>
                          <m:t>𝑛𝑝𝑞</m:t>
                        </m:r>
                      </m:e>
                    </m:rad>
                  </m:oMath>
                </a14:m>
                <a:r>
                  <a:rPr lang="en-IN" sz="2200" b="0" dirty="0" smtClean="0"/>
                  <a:t>.</a:t>
                </a:r>
              </a:p>
              <a:p>
                <a:pPr marL="342900" indent="-342900">
                  <a:buFont typeface="Arial" panose="020B0604020202020204" pitchFamily="34" charset="0"/>
                  <a:buChar char="•"/>
                </a:pPr>
                <a:r>
                  <a:rPr lang="en-IN" sz="2200" dirty="0" smtClean="0"/>
                  <a:t>If we consider the proportion of success, then</a:t>
                </a:r>
              </a:p>
              <a:p>
                <a:pPr marL="342900" indent="-342900">
                  <a:buFont typeface="Arial" panose="020B0604020202020204" pitchFamily="34" charset="0"/>
                  <a:buChar char="•"/>
                </a:pPr>
                <a:r>
                  <a:rPr lang="en-IN" sz="2200" dirty="0" smtClean="0"/>
                  <a:t>(</a:t>
                </a:r>
                <a:r>
                  <a:rPr lang="en-IN" sz="2200" i="1" dirty="0" err="1" smtClean="0"/>
                  <a:t>i</a:t>
                </a:r>
                <a:r>
                  <a:rPr lang="en-IN" sz="2200" dirty="0" smtClean="0"/>
                  <a:t>) mean proportion of successes = np/n = p</a:t>
                </a:r>
              </a:p>
              <a:p>
                <a:pPr marL="342900" indent="-342900">
                  <a:buFont typeface="Arial" panose="020B0604020202020204" pitchFamily="34" charset="0"/>
                  <a:buChar char="•"/>
                </a:pPr>
                <a:r>
                  <a:rPr lang="en-IN" sz="2200" dirty="0" smtClean="0"/>
                  <a:t>(</a:t>
                </a:r>
                <a:r>
                  <a:rPr lang="en-IN" sz="2200" i="1" dirty="0" smtClean="0"/>
                  <a:t>ii</a:t>
                </a:r>
                <a:r>
                  <a:rPr lang="en-IN" sz="2200" dirty="0" smtClean="0"/>
                  <a:t>) standard error of the proportion of success = </a:t>
                </a:r>
                <a14:m>
                  <m:oMath xmlns:m="http://schemas.openxmlformats.org/officeDocument/2006/math">
                    <m:rad>
                      <m:radPr>
                        <m:degHide m:val="on"/>
                        <m:ctrlPr>
                          <a:rPr lang="en-IN" sz="2200" b="0" i="1" smtClean="0">
                            <a:latin typeface="Cambria Math" panose="02040503050406030204" pitchFamily="18" charset="0"/>
                            <a:ea typeface="Cambria Math" panose="02040503050406030204" pitchFamily="18" charset="0"/>
                          </a:rPr>
                        </m:ctrlPr>
                      </m:radPr>
                      <m:deg/>
                      <m:e>
                        <m:r>
                          <a:rPr lang="en-IN" sz="2200" b="0" i="1" smtClean="0">
                            <a:latin typeface="Cambria Math" panose="02040503050406030204" pitchFamily="18" charset="0"/>
                            <a:ea typeface="Cambria Math" panose="02040503050406030204" pitchFamily="18" charset="0"/>
                          </a:rPr>
                          <m:t>𝑛</m:t>
                        </m:r>
                        <m:r>
                          <a:rPr lang="en-IN" sz="2200" b="0" i="1" smtClean="0">
                            <a:latin typeface="Cambria Math" panose="02040503050406030204" pitchFamily="18" charset="0"/>
                            <a:ea typeface="Cambria Math" panose="02040503050406030204" pitchFamily="18" charset="0"/>
                          </a:rPr>
                          <m:t>.</m:t>
                        </m:r>
                        <m:f>
                          <m:fPr>
                            <m:ctrlPr>
                              <a:rPr lang="en-IN" sz="2200" i="1" smtClean="0">
                                <a:latin typeface="Cambria Math" panose="02040503050406030204" pitchFamily="18" charset="0"/>
                                <a:ea typeface="Cambria Math" panose="02040503050406030204" pitchFamily="18" charset="0"/>
                              </a:rPr>
                            </m:ctrlPr>
                          </m:fPr>
                          <m:num>
                            <m:r>
                              <a:rPr lang="en-IN" sz="2200" b="0" i="1" smtClean="0">
                                <a:latin typeface="Cambria Math" panose="02040503050406030204" pitchFamily="18" charset="0"/>
                                <a:ea typeface="Cambria Math" panose="02040503050406030204" pitchFamily="18" charset="0"/>
                              </a:rPr>
                              <m:t>𝑝</m:t>
                            </m:r>
                          </m:num>
                          <m:den>
                            <m:r>
                              <a:rPr lang="en-IN" sz="2200" b="0" i="1" smtClean="0">
                                <a:latin typeface="Cambria Math" panose="02040503050406030204" pitchFamily="18" charset="0"/>
                                <a:ea typeface="Cambria Math" panose="02040503050406030204" pitchFamily="18" charset="0"/>
                              </a:rPr>
                              <m:t>𝑛</m:t>
                            </m:r>
                          </m:den>
                        </m:f>
                        <m:r>
                          <a:rPr lang="en-IN" sz="2200" b="0" i="1" smtClean="0">
                            <a:latin typeface="Cambria Math" panose="02040503050406030204" pitchFamily="18" charset="0"/>
                            <a:ea typeface="Cambria Math" panose="02040503050406030204" pitchFamily="18" charset="0"/>
                          </a:rPr>
                          <m:t>.</m:t>
                        </m:r>
                        <m:f>
                          <m:fPr>
                            <m:ctrlPr>
                              <a:rPr lang="en-IN" sz="2200" i="1" smtClean="0">
                                <a:latin typeface="Cambria Math" panose="02040503050406030204" pitchFamily="18" charset="0"/>
                                <a:ea typeface="Cambria Math" panose="02040503050406030204" pitchFamily="18" charset="0"/>
                              </a:rPr>
                            </m:ctrlPr>
                          </m:fPr>
                          <m:num>
                            <m:r>
                              <a:rPr lang="en-IN" sz="2200" b="0" i="1" smtClean="0">
                                <a:latin typeface="Cambria Math" panose="02040503050406030204" pitchFamily="18" charset="0"/>
                                <a:ea typeface="Cambria Math" panose="02040503050406030204" pitchFamily="18" charset="0"/>
                              </a:rPr>
                              <m:t>𝑞</m:t>
                            </m:r>
                          </m:num>
                          <m:den>
                            <m:r>
                              <a:rPr lang="en-IN" sz="2200" b="0" i="1" smtClean="0">
                                <a:latin typeface="Cambria Math" panose="02040503050406030204" pitchFamily="18" charset="0"/>
                                <a:ea typeface="Cambria Math" panose="02040503050406030204" pitchFamily="18" charset="0"/>
                              </a:rPr>
                              <m:t>𝑛</m:t>
                            </m:r>
                          </m:den>
                        </m:f>
                      </m:e>
                    </m:rad>
                    <m:r>
                      <a:rPr lang="en-IN" sz="2200" b="0" i="1" smtClean="0">
                        <a:latin typeface="Cambria Math" panose="02040503050406030204" pitchFamily="18" charset="0"/>
                        <a:ea typeface="Cambria Math" panose="02040503050406030204" pitchFamily="18" charset="0"/>
                      </a:rPr>
                      <m:t>=</m:t>
                    </m:r>
                    <m:rad>
                      <m:radPr>
                        <m:degHide m:val="on"/>
                        <m:ctrlPr>
                          <a:rPr lang="en-IN" sz="2200" b="0" i="1" smtClean="0">
                            <a:latin typeface="Cambria Math" panose="02040503050406030204" pitchFamily="18" charset="0"/>
                            <a:ea typeface="Cambria Math" panose="02040503050406030204" pitchFamily="18" charset="0"/>
                          </a:rPr>
                        </m:ctrlPr>
                      </m:radPr>
                      <m:deg/>
                      <m:e>
                        <m:f>
                          <m:fPr>
                            <m:ctrlPr>
                              <a:rPr lang="en-IN" sz="2200" b="0" i="1" smtClean="0">
                                <a:latin typeface="Cambria Math" panose="02040503050406030204" pitchFamily="18" charset="0"/>
                                <a:ea typeface="Cambria Math" panose="02040503050406030204" pitchFamily="18" charset="0"/>
                              </a:rPr>
                            </m:ctrlPr>
                          </m:fPr>
                          <m:num>
                            <m:r>
                              <a:rPr lang="en-IN" sz="2200" b="0" i="1" smtClean="0">
                                <a:latin typeface="Cambria Math" panose="02040503050406030204" pitchFamily="18" charset="0"/>
                                <a:ea typeface="Cambria Math" panose="02040503050406030204" pitchFamily="18" charset="0"/>
                              </a:rPr>
                              <m:t>𝑝𝑞</m:t>
                            </m:r>
                          </m:num>
                          <m:den>
                            <m:r>
                              <a:rPr lang="en-IN" sz="2200" b="0" i="1" smtClean="0">
                                <a:latin typeface="Cambria Math" panose="02040503050406030204" pitchFamily="18" charset="0"/>
                                <a:ea typeface="Cambria Math" panose="02040503050406030204" pitchFamily="18" charset="0"/>
                              </a:rPr>
                              <m:t>𝑛</m:t>
                            </m:r>
                          </m:den>
                        </m:f>
                      </m:e>
                    </m:rad>
                  </m:oMath>
                </a14:m>
                <a:endParaRPr lang="en-IN" sz="2200" b="0" dirty="0" smtClean="0">
                  <a:ea typeface="Cambria Math" panose="02040503050406030204" pitchFamily="18" charset="0"/>
                </a:endParaRPr>
              </a:p>
              <a:p>
                <a:pPr marL="342900" indent="-342900">
                  <a:buFont typeface="Arial" panose="020B0604020202020204" pitchFamily="34" charset="0"/>
                  <a:buChar char="•"/>
                </a:pPr>
                <a:r>
                  <a:rPr lang="en-IN" sz="2200" dirty="0" smtClean="0"/>
                  <a:t>(</a:t>
                </a:r>
                <a:r>
                  <a:rPr lang="en-IN" sz="2200" i="1" dirty="0" smtClean="0"/>
                  <a:t>iii</a:t>
                </a:r>
                <a:r>
                  <a:rPr lang="en-IN" sz="2200" dirty="0" smtClean="0"/>
                  <a:t>) precision of the proportion of success = </a:t>
                </a:r>
                <a14:m>
                  <m:oMath xmlns:m="http://schemas.openxmlformats.org/officeDocument/2006/math">
                    <m:rad>
                      <m:radPr>
                        <m:degHide m:val="on"/>
                        <m:ctrlPr>
                          <a:rPr lang="en-IN" sz="2000" b="0" i="1" smtClean="0">
                            <a:latin typeface="Cambria Math" panose="02040503050406030204" pitchFamily="18" charset="0"/>
                            <a:ea typeface="Cambria Math" panose="02040503050406030204" pitchFamily="18" charset="0"/>
                          </a:rPr>
                        </m:ctrlPr>
                      </m:radPr>
                      <m:deg/>
                      <m:e>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𝑛</m:t>
                            </m:r>
                          </m:num>
                          <m:den>
                            <m:r>
                              <a:rPr lang="en-IN" sz="2000" b="0" i="1" smtClean="0">
                                <a:latin typeface="Cambria Math" panose="02040503050406030204" pitchFamily="18" charset="0"/>
                                <a:ea typeface="Cambria Math" panose="02040503050406030204" pitchFamily="18" charset="0"/>
                              </a:rPr>
                              <m:t>𝑝𝑞</m:t>
                            </m:r>
                          </m:den>
                        </m:f>
                      </m:e>
                    </m:rad>
                    <m:r>
                      <a:rPr lang="en-IN" sz="2000" b="0" i="0" smtClean="0">
                        <a:latin typeface="Cambria Math" panose="02040503050406030204" pitchFamily="18" charset="0"/>
                        <a:ea typeface="Cambria Math" panose="02040503050406030204" pitchFamily="18" charset="0"/>
                      </a:rPr>
                      <m:t> , </m:t>
                    </m:r>
                    <m:r>
                      <m:rPr>
                        <m:sty m:val="p"/>
                      </m:rPr>
                      <a:rPr lang="en-IN" sz="2000" b="0" i="0" smtClean="0">
                        <a:latin typeface="Cambria Math" panose="02040503050406030204" pitchFamily="18" charset="0"/>
                        <a:ea typeface="Cambria Math" panose="02040503050406030204" pitchFamily="18" charset="0"/>
                      </a:rPr>
                      <m:t>which</m:t>
                    </m:r>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varies</m:t>
                    </m:r>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as</m:t>
                    </m:r>
                    <m:r>
                      <a:rPr lang="en-IN" sz="2000" b="0" i="0" smtClean="0">
                        <a:latin typeface="Cambria Math" panose="02040503050406030204" pitchFamily="18" charset="0"/>
                        <a:ea typeface="Cambria Math" panose="02040503050406030204" pitchFamily="18" charset="0"/>
                      </a:rPr>
                      <m:t> </m:t>
                    </m:r>
                    <m:rad>
                      <m:radPr>
                        <m:degHide m:val="on"/>
                        <m:ctrlPr>
                          <a:rPr lang="en-IN" sz="2000" b="0" i="1" smtClean="0">
                            <a:latin typeface="Cambria Math" panose="02040503050406030204" pitchFamily="18" charset="0"/>
                            <a:ea typeface="Cambria Math" panose="02040503050406030204" pitchFamily="18" charset="0"/>
                          </a:rPr>
                        </m:ctrlPr>
                      </m:radPr>
                      <m:deg/>
                      <m:e>
                        <m:r>
                          <a:rPr lang="en-IN" sz="2000" b="0" i="1" smtClean="0">
                            <a:latin typeface="Cambria Math" panose="02040503050406030204" pitchFamily="18" charset="0"/>
                            <a:ea typeface="Cambria Math" panose="02040503050406030204" pitchFamily="18" charset="0"/>
                          </a:rPr>
                          <m:t>𝑛</m:t>
                        </m:r>
                      </m:e>
                    </m:rad>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since</m:t>
                    </m:r>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p</m:t>
                    </m:r>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and</m:t>
                    </m:r>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q</m:t>
                    </m:r>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are</m:t>
                    </m:r>
                    <m:r>
                      <a:rPr lang="en-IN" sz="2000" b="0" i="0" smtClean="0">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constants</m:t>
                    </m:r>
                    <m:r>
                      <a:rPr lang="en-IN" sz="2000" b="0" i="0" smtClean="0">
                        <a:latin typeface="Cambria Math" panose="02040503050406030204" pitchFamily="18" charset="0"/>
                        <a:ea typeface="Cambria Math" panose="02040503050406030204" pitchFamily="18" charset="0"/>
                      </a:rPr>
                      <m:t>.</m:t>
                    </m:r>
                  </m:oMath>
                </a14:m>
                <a:endParaRPr lang="en-IN"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235131" y="1053736"/>
                <a:ext cx="11495316" cy="4641670"/>
              </a:xfrm>
              <a:prstGeom prst="rect">
                <a:avLst/>
              </a:prstGeom>
              <a:blipFill>
                <a:blip r:embed="rId2"/>
                <a:stretch>
                  <a:fillRect l="-637" t="-920" r="-902"/>
                </a:stretch>
              </a:blipFill>
            </p:spPr>
            <p:txBody>
              <a:bodyPr/>
              <a:lstStyle/>
              <a:p>
                <a:r>
                  <a:rPr lang="en-IN">
                    <a:noFill/>
                  </a:rPr>
                  <a:t> </a:t>
                </a:r>
              </a:p>
            </p:txBody>
          </p:sp>
        </mc:Fallback>
      </mc:AlternateContent>
    </p:spTree>
    <p:extLst>
      <p:ext uri="{BB962C8B-B14F-4D97-AF65-F5344CB8AC3E}">
        <p14:creationId xmlns:p14="http://schemas.microsoft.com/office/powerpoint/2010/main" val="2905227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0" y="2973977"/>
            <a:ext cx="65" cy="276999"/>
          </a:xfrm>
          <a:prstGeom prst="rect">
            <a:avLst/>
          </a:prstGeom>
          <a:noFill/>
        </p:spPr>
        <p:txBody>
          <a:bodyPr wrap="none" lIns="0" tIns="0" rIns="0" bIns="0" rtlCol="0">
            <a:spAutoFit/>
          </a:bodyPr>
          <a:lstStyle/>
          <a:p>
            <a:endParaRPr lang="en-IN" dirty="0"/>
          </a:p>
        </p:txBody>
      </p:sp>
      <p:sp>
        <p:nvSpPr>
          <p:cNvPr id="3" name="TextBox 2"/>
          <p:cNvSpPr txBox="1"/>
          <p:nvPr/>
        </p:nvSpPr>
        <p:spPr>
          <a:xfrm>
            <a:off x="2917243" y="269966"/>
            <a:ext cx="5582323" cy="461665"/>
          </a:xfrm>
          <a:prstGeom prst="rect">
            <a:avLst/>
          </a:prstGeom>
          <a:noFill/>
        </p:spPr>
        <p:txBody>
          <a:bodyPr wrap="square" rtlCol="0">
            <a:spAutoFit/>
          </a:bodyPr>
          <a:lstStyle/>
          <a:p>
            <a:r>
              <a:rPr lang="en-IN" sz="2400" dirty="0" smtClean="0"/>
              <a:t>TEST OF SIGNIFICANCE OF LARGE SAMPLES</a:t>
            </a:r>
            <a:endParaRPr lang="en-IN" sz="2400" dirty="0"/>
          </a:p>
        </p:txBody>
      </p:sp>
      <mc:AlternateContent xmlns:mc="http://schemas.openxmlformats.org/markup-compatibility/2006" xmlns:a14="http://schemas.microsoft.com/office/drawing/2010/main">
        <mc:Choice Requires="a14">
          <p:sp>
            <p:nvSpPr>
              <p:cNvPr id="5" name="TextBox 4"/>
              <p:cNvSpPr txBox="1"/>
              <p:nvPr/>
            </p:nvSpPr>
            <p:spPr>
              <a:xfrm>
                <a:off x="243840" y="966651"/>
                <a:ext cx="5794396" cy="6116161"/>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smtClean="0"/>
                  <a:t>For a normal distribution, only 5% of the members lie outside </a:t>
                </a:r>
                <a14:m>
                  <m:oMath xmlns:m="http://schemas.openxmlformats.org/officeDocument/2006/math">
                    <m:r>
                      <a:rPr lang="en-IN" sz="2200" i="1" smtClean="0">
                        <a:latin typeface="Cambria Math" panose="02040503050406030204" pitchFamily="18" charset="0"/>
                        <a:ea typeface="Cambria Math" panose="02040503050406030204" pitchFamily="18" charset="0"/>
                      </a:rPr>
                      <m:t>𝜇</m:t>
                    </m:r>
                    <m:r>
                      <a:rPr lang="en-IN" sz="2200" i="1">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1.96</m:t>
                    </m:r>
                    <m:r>
                      <a:rPr lang="en-IN" sz="2200" b="0" i="1" smtClean="0">
                        <a:latin typeface="Cambria Math" panose="02040503050406030204" pitchFamily="18" charset="0"/>
                        <a:ea typeface="Cambria Math" panose="02040503050406030204" pitchFamily="18" charset="0"/>
                      </a:rPr>
                      <m:t>𝜎</m:t>
                    </m:r>
                    <m:r>
                      <a:rPr lang="en-IN" sz="2200" b="0" i="1" smtClean="0">
                        <a:latin typeface="Cambria Math" panose="02040503050406030204" pitchFamily="18" charset="0"/>
                        <a:ea typeface="Cambria Math" panose="02040503050406030204" pitchFamily="18" charset="0"/>
                      </a:rPr>
                      <m:t> </m:t>
                    </m:r>
                  </m:oMath>
                </a14:m>
                <a:r>
                  <a:rPr lang="en-IN" sz="2200" b="0" dirty="0" smtClean="0">
                    <a:ea typeface="Cambria Math" panose="02040503050406030204" pitchFamily="18" charset="0"/>
                  </a:rPr>
                  <a:t>while only 1% of the members lie outside </a:t>
                </a:r>
                <a14:m>
                  <m:oMath xmlns:m="http://schemas.openxmlformats.org/officeDocument/2006/math">
                    <m:r>
                      <a:rPr lang="en-IN" sz="2200" i="1" smtClean="0">
                        <a:latin typeface="Cambria Math" panose="02040503050406030204" pitchFamily="18" charset="0"/>
                        <a:ea typeface="Cambria Math" panose="02040503050406030204" pitchFamily="18" charset="0"/>
                      </a:rPr>
                      <m:t>𝜇</m:t>
                    </m:r>
                    <m:r>
                      <a:rPr lang="en-IN" sz="2200" i="1">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2.58</m:t>
                    </m:r>
                    <m:r>
                      <a:rPr lang="en-IN" sz="2200" b="0" i="1" smtClean="0">
                        <a:latin typeface="Cambria Math" panose="02040503050406030204" pitchFamily="18" charset="0"/>
                        <a:ea typeface="Cambria Math" panose="02040503050406030204" pitchFamily="18" charset="0"/>
                      </a:rPr>
                      <m:t>𝜎</m:t>
                    </m:r>
                    <m:r>
                      <a:rPr lang="en-IN" sz="2200" b="0" i="1" smtClean="0">
                        <a:latin typeface="Cambria Math" panose="02040503050406030204" pitchFamily="18" charset="0"/>
                        <a:ea typeface="Cambria Math" panose="02040503050406030204" pitchFamily="18" charset="0"/>
                      </a:rPr>
                      <m:t> </m:t>
                    </m:r>
                  </m:oMath>
                </a14:m>
                <a:endParaRPr lang="en-IN" sz="2200" b="0" dirty="0" smtClean="0">
                  <a:ea typeface="Cambria Math" panose="02040503050406030204" pitchFamily="18" charset="0"/>
                </a:endParaRPr>
              </a:p>
              <a:p>
                <a:pPr marL="285750" indent="-285750" algn="just">
                  <a:buFont typeface="Arial" panose="020B0604020202020204" pitchFamily="34" charset="0"/>
                  <a:buChar char="•"/>
                </a:pPr>
                <a:r>
                  <a:rPr lang="en-IN" sz="2200" dirty="0" smtClean="0">
                    <a:ea typeface="Cambria Math" panose="02040503050406030204" pitchFamily="18" charset="0"/>
                  </a:rPr>
                  <a:t>If x be the observed number of success in the sample and z is the standard normal variate then </a:t>
                </a:r>
                <a14:m>
                  <m:oMath xmlns:m="http://schemas.openxmlformats.org/officeDocument/2006/math">
                    <m:r>
                      <a:rPr lang="en-IN" sz="2200" b="0" i="1" smtClean="0">
                        <a:latin typeface="Cambria Math" panose="02040503050406030204" pitchFamily="18" charset="0"/>
                        <a:ea typeface="Cambria Math" panose="02040503050406030204" pitchFamily="18" charset="0"/>
                      </a:rPr>
                      <m:t>𝑧</m:t>
                    </m:r>
                    <m:r>
                      <a:rPr lang="en-IN" sz="2200" b="0" i="1" smtClean="0">
                        <a:latin typeface="Cambria Math" panose="02040503050406030204" pitchFamily="18" charset="0"/>
                        <a:ea typeface="Cambria Math" panose="02040503050406030204" pitchFamily="18" charset="0"/>
                      </a:rPr>
                      <m:t>=</m:t>
                    </m:r>
                    <m:f>
                      <m:fPr>
                        <m:ctrlPr>
                          <a:rPr lang="en-IN" sz="2200" b="0" i="1" smtClean="0">
                            <a:latin typeface="Cambria Math" panose="02040503050406030204" pitchFamily="18" charset="0"/>
                            <a:ea typeface="Cambria Math" panose="02040503050406030204" pitchFamily="18" charset="0"/>
                          </a:rPr>
                        </m:ctrlPr>
                      </m:fPr>
                      <m:num>
                        <m:r>
                          <a:rPr lang="en-IN" sz="2200" b="0" i="1" smtClean="0">
                            <a:latin typeface="Cambria Math" panose="02040503050406030204" pitchFamily="18" charset="0"/>
                            <a:ea typeface="Cambria Math" panose="02040503050406030204" pitchFamily="18" charset="0"/>
                          </a:rPr>
                          <m:t>𝑥</m:t>
                        </m:r>
                        <m:r>
                          <a:rPr lang="en-IN" sz="2200" b="0" i="1" smtClean="0">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𝜇</m:t>
                        </m:r>
                      </m:num>
                      <m:den>
                        <m:r>
                          <a:rPr lang="en-IN" sz="2200" b="0" i="1" smtClean="0">
                            <a:latin typeface="Cambria Math" panose="02040503050406030204" pitchFamily="18" charset="0"/>
                            <a:ea typeface="Cambria Math" panose="02040503050406030204" pitchFamily="18" charset="0"/>
                          </a:rPr>
                          <m:t>𝜎</m:t>
                        </m:r>
                      </m:den>
                    </m:f>
                  </m:oMath>
                </a14:m>
                <a:r>
                  <a:rPr lang="en-IN" sz="2200" b="0" dirty="0" smtClean="0">
                    <a:ea typeface="Cambria Math" panose="02040503050406030204" pitchFamily="18" charset="0"/>
                  </a:rPr>
                  <a:t> .</a:t>
                </a:r>
              </a:p>
              <a:p>
                <a:pPr marL="285750" indent="-285750" algn="just">
                  <a:buFont typeface="Arial" panose="020B0604020202020204" pitchFamily="34" charset="0"/>
                  <a:buChar char="•"/>
                </a:pPr>
                <a:r>
                  <a:rPr lang="en-IN" sz="2200" dirty="0" smtClean="0">
                    <a:ea typeface="Cambria Math" panose="02040503050406030204" pitchFamily="18" charset="0"/>
                  </a:rPr>
                  <a:t>Thus we have the following test of significance:</a:t>
                </a:r>
              </a:p>
              <a:p>
                <a:pPr marL="285750" indent="-285750" algn="just">
                  <a:buFont typeface="Arial" panose="020B0604020202020204" pitchFamily="34" charset="0"/>
                  <a:buChar char="•"/>
                </a:pPr>
                <a:r>
                  <a:rPr lang="en-IN" sz="2200" b="0" dirty="0" smtClean="0">
                    <a:ea typeface="Cambria Math" panose="02040503050406030204" pitchFamily="18" charset="0"/>
                  </a:rPr>
                  <a:t>(</a:t>
                </a:r>
                <a:r>
                  <a:rPr lang="en-IN" sz="2200" b="0" dirty="0" err="1" smtClean="0">
                    <a:ea typeface="Cambria Math" panose="02040503050406030204" pitchFamily="18" charset="0"/>
                  </a:rPr>
                  <a:t>i</a:t>
                </a:r>
                <a:r>
                  <a:rPr lang="en-IN" sz="2200" b="0" dirty="0" smtClean="0">
                    <a:ea typeface="Cambria Math" panose="02040503050406030204" pitchFamily="18" charset="0"/>
                  </a:rPr>
                  <a:t>) If |z| &lt; 1.96, then difference between the observed and expected number of success is not significant.</a:t>
                </a:r>
              </a:p>
              <a:p>
                <a:pPr marL="285750" indent="-285750" algn="just">
                  <a:buFont typeface="Arial" panose="020B0604020202020204" pitchFamily="34" charset="0"/>
                  <a:buChar char="•"/>
                </a:pPr>
                <a:r>
                  <a:rPr lang="en-IN" sz="2200" b="0" dirty="0" smtClean="0">
                    <a:ea typeface="Cambria Math" panose="02040503050406030204" pitchFamily="18" charset="0"/>
                  </a:rPr>
                  <a:t>(ii) If |z| &gt; 1.96, then difference is significant at 5% level of significance.</a:t>
                </a:r>
              </a:p>
              <a:p>
                <a:pPr marL="285750" indent="-285750" algn="just">
                  <a:buFont typeface="Arial" panose="020B0604020202020204" pitchFamily="34" charset="0"/>
                  <a:buChar char="•"/>
                </a:pPr>
                <a:r>
                  <a:rPr lang="en-IN" sz="2200" b="0" dirty="0" smtClean="0">
                    <a:ea typeface="Cambria Math" panose="02040503050406030204" pitchFamily="18" charset="0"/>
                  </a:rPr>
                  <a:t>(iii) If |z| &gt; 2.58, then difference is significant at 1% level of significance.</a:t>
                </a:r>
              </a:p>
              <a:p>
                <a:pPr marL="285750" indent="-285750" algn="just">
                  <a:buFont typeface="Arial" panose="020B0604020202020204" pitchFamily="34" charset="0"/>
                  <a:buChar char="•"/>
                </a:pPr>
                <a:endParaRPr lang="en-IN" b="0" dirty="0" smtClean="0">
                  <a:ea typeface="Cambria Math" panose="02040503050406030204" pitchFamily="18" charset="0"/>
                </a:endParaRPr>
              </a:p>
              <a:p>
                <a:pPr marL="285750" indent="-285750" algn="just">
                  <a:buFont typeface="Arial" panose="020B0604020202020204" pitchFamily="34" charset="0"/>
                  <a:buChar char="•"/>
                </a:pPr>
                <a:endParaRPr lang="en-IN" b="0" dirty="0" smtClean="0">
                  <a:ea typeface="Cambria Math" panose="02040503050406030204" pitchFamily="18" charset="0"/>
                </a:endParaRPr>
              </a:p>
              <a:p>
                <a:pPr marL="285750" indent="-285750" algn="just">
                  <a:buFont typeface="Arial" panose="020B0604020202020204" pitchFamily="34" charset="0"/>
                  <a:buChar char="•"/>
                </a:pPr>
                <a:endParaRPr lang="en-IN" b="0" dirty="0" smtClean="0">
                  <a:ea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3840" y="966651"/>
                <a:ext cx="5794396" cy="6116161"/>
              </a:xfrm>
              <a:prstGeom prst="rect">
                <a:avLst/>
              </a:prstGeom>
              <a:blipFill>
                <a:blip r:embed="rId5"/>
                <a:stretch>
                  <a:fillRect l="-1157" t="-698" r="-1262"/>
                </a:stretch>
              </a:blipFill>
            </p:spPr>
            <p:txBody>
              <a:bodyPr/>
              <a:lstStyle/>
              <a:p>
                <a:r>
                  <a:rPr lang="en-IN">
                    <a:noFill/>
                  </a:rPr>
                  <a:t> </a:t>
                </a:r>
              </a:p>
            </p:txBody>
          </p:sp>
        </mc:Fallback>
      </mc:AlternateContent>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236" y="1236617"/>
            <a:ext cx="5997009" cy="5390606"/>
          </a:xfrm>
          <a:prstGeom prst="rect">
            <a:avLst/>
          </a:prstGeom>
        </p:spPr>
      </p:pic>
    </p:spTree>
    <p:extLst>
      <p:ext uri="{BB962C8B-B14F-4D97-AF65-F5344CB8AC3E}">
        <p14:creationId xmlns:p14="http://schemas.microsoft.com/office/powerpoint/2010/main" val="913821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1" y="78377"/>
            <a:ext cx="1160061" cy="400110"/>
          </a:xfrm>
          <a:prstGeom prst="rect">
            <a:avLst/>
          </a:prstGeom>
          <a:noFill/>
        </p:spPr>
        <p:txBody>
          <a:bodyPr wrap="none" rtlCol="0">
            <a:spAutoFit/>
          </a:bodyPr>
          <a:lstStyle/>
          <a:p>
            <a:r>
              <a:rPr lang="en-IN" sz="2000" b="1" dirty="0" smtClean="0"/>
              <a:t>Example:</a:t>
            </a:r>
            <a:endParaRPr lang="en-IN" sz="2000" b="1" dirty="0"/>
          </a:p>
        </p:txBody>
      </p:sp>
      <mc:AlternateContent xmlns:mc="http://schemas.openxmlformats.org/markup-compatibility/2006" xmlns:a14="http://schemas.microsoft.com/office/drawing/2010/main">
        <mc:Choice Requires="a14">
          <p:sp>
            <p:nvSpPr>
              <p:cNvPr id="3" name="TextBox 2"/>
              <p:cNvSpPr txBox="1"/>
              <p:nvPr/>
            </p:nvSpPr>
            <p:spPr>
              <a:xfrm>
                <a:off x="330926" y="644434"/>
                <a:ext cx="11730445" cy="5827686"/>
              </a:xfrm>
              <a:prstGeom prst="rect">
                <a:avLst/>
              </a:prstGeom>
              <a:noFill/>
            </p:spPr>
            <p:txBody>
              <a:bodyPr wrap="square" rtlCol="0">
                <a:spAutoFit/>
              </a:bodyPr>
              <a:lstStyle/>
              <a:p>
                <a:r>
                  <a:rPr lang="en-IN" dirty="0" smtClean="0"/>
                  <a:t>Q.) A die was thrown 9000 times and a throw of 5 or 6 was obtained 3240 times. On the assumption of random throwing, do the data indicate an unbiased die?</a:t>
                </a:r>
              </a:p>
              <a:p>
                <a:endParaRPr lang="en-IN" dirty="0"/>
              </a:p>
              <a:p>
                <a:r>
                  <a:rPr lang="en-IN" dirty="0" err="1"/>
                  <a:t>Sol</a:t>
                </a:r>
                <a:r>
                  <a:rPr lang="en-IN" baseline="30000" dirty="0" err="1"/>
                  <a:t>n</a:t>
                </a:r>
                <a:r>
                  <a:rPr lang="en-IN" dirty="0"/>
                  <a:t>: 	Let us assume the die is unbiased</a:t>
                </a:r>
              </a:p>
              <a:p>
                <a:r>
                  <a:rPr lang="en-IN" dirty="0"/>
                  <a:t>	</a:t>
                </a:r>
              </a:p>
              <a:p>
                <a:r>
                  <a:rPr lang="en-IN" dirty="0"/>
                  <a:t>	Then the probability of throwing 5 or 6 with one die = </a:t>
                </a:r>
                <a14:m>
                  <m:oMath xmlns:m="http://schemas.openxmlformats.org/officeDocument/2006/math">
                    <m:r>
                      <a:rPr lang="en-IN" b="0" i="0">
                        <a:latin typeface="Cambria Math" panose="02040503050406030204" pitchFamily="18" charset="0"/>
                      </a:rPr>
                      <m:t> </m:t>
                    </m:r>
                    <m:r>
                      <m:rPr>
                        <m:sty m:val="p"/>
                      </m:rPr>
                      <a:rPr lang="en-IN" b="0" i="0">
                        <a:latin typeface="Cambria Math" panose="02040503050406030204" pitchFamily="18" charset="0"/>
                      </a:rPr>
                      <m:t>p</m:t>
                    </m:r>
                    <m:r>
                      <a:rPr lang="en-IN" b="0" i="0">
                        <a:latin typeface="Cambria Math" panose="02040503050406030204" pitchFamily="18" charset="0"/>
                      </a:rPr>
                      <m:t>=</m:t>
                    </m:r>
                    <m:f>
                      <m:fPr>
                        <m:ctrlPr>
                          <a:rPr lang="en-IN" i="1">
                            <a:latin typeface="Cambria Math" panose="02040503050406030204" pitchFamily="18" charset="0"/>
                          </a:rPr>
                        </m:ctrlPr>
                      </m:fPr>
                      <m:num>
                        <m:r>
                          <a:rPr lang="en-IN" b="0" i="1">
                            <a:latin typeface="Cambria Math" panose="02040503050406030204" pitchFamily="18" charset="0"/>
                          </a:rPr>
                          <m:t>1</m:t>
                        </m:r>
                      </m:num>
                      <m:den>
                        <m:r>
                          <a:rPr lang="en-IN" b="0" i="1">
                            <a:latin typeface="Cambria Math" panose="02040503050406030204" pitchFamily="18" charset="0"/>
                          </a:rPr>
                          <m:t>6</m:t>
                        </m:r>
                      </m:den>
                    </m:f>
                  </m:oMath>
                </a14:m>
                <a:r>
                  <a:rPr lang="en-IN" dirty="0"/>
                  <a:t> + </a:t>
                </a:r>
                <a14:m>
                  <m:oMath xmlns:m="http://schemas.openxmlformats.org/officeDocument/2006/math">
                    <m:f>
                      <m:fPr>
                        <m:ctrlPr>
                          <a:rPr lang="en-IN" i="1">
                            <a:latin typeface="Cambria Math" panose="02040503050406030204" pitchFamily="18" charset="0"/>
                          </a:rPr>
                        </m:ctrlPr>
                      </m:fPr>
                      <m:num>
                        <m:r>
                          <a:rPr lang="en-IN" b="0" i="1">
                            <a:latin typeface="Cambria Math" panose="02040503050406030204" pitchFamily="18" charset="0"/>
                          </a:rPr>
                          <m:t>1</m:t>
                        </m:r>
                      </m:num>
                      <m:den>
                        <m:r>
                          <a:rPr lang="en-IN" b="0" i="1">
                            <a:latin typeface="Cambria Math" panose="02040503050406030204" pitchFamily="18" charset="0"/>
                          </a:rPr>
                          <m:t>6</m:t>
                        </m:r>
                      </m:den>
                    </m:f>
                    <m:r>
                      <a:rPr lang="en-IN" b="0"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a:latin typeface="Cambria Math" panose="02040503050406030204" pitchFamily="18" charset="0"/>
                          </a:rPr>
                          <m:t>3</m:t>
                        </m:r>
                      </m:den>
                    </m:f>
                  </m:oMath>
                </a14:m>
                <a:endParaRPr lang="en-IN" dirty="0"/>
              </a:p>
              <a:p>
                <a:r>
                  <a:rPr lang="en-IN" dirty="0"/>
                  <a:t>	</a:t>
                </a:r>
              </a:p>
              <a:p>
                <a:r>
                  <a:rPr lang="en-IN" dirty="0"/>
                  <a:t>	probability of failure = </a:t>
                </a:r>
                <a14:m>
                  <m:oMath xmlns:m="http://schemas.openxmlformats.org/officeDocument/2006/math">
                    <m:r>
                      <a:rPr lang="en-IN" b="0" i="1">
                        <a:latin typeface="Cambria Math" panose="02040503050406030204" pitchFamily="18" charset="0"/>
                      </a:rPr>
                      <m:t>𝑞</m:t>
                    </m:r>
                    <m:r>
                      <a:rPr lang="en-IN" b="0" i="1">
                        <a:latin typeface="Cambria Math" panose="02040503050406030204" pitchFamily="18" charset="0"/>
                      </a:rPr>
                      <m:t>=1−</m:t>
                    </m:r>
                    <m:r>
                      <a:rPr lang="en-IN" b="0" i="1">
                        <a:latin typeface="Cambria Math" panose="02040503050406030204" pitchFamily="18" charset="0"/>
                      </a:rPr>
                      <m:t>𝑝</m:t>
                    </m:r>
                    <m:r>
                      <a:rPr lang="en-IN" b="0" i="1">
                        <a:latin typeface="Cambria Math" panose="02040503050406030204" pitchFamily="18" charset="0"/>
                      </a:rPr>
                      <m:t>=1−</m:t>
                    </m:r>
                    <m:f>
                      <m:fPr>
                        <m:ctrlPr>
                          <a:rPr lang="en-IN" b="0" i="1">
                            <a:latin typeface="Cambria Math" panose="02040503050406030204" pitchFamily="18" charset="0"/>
                          </a:rPr>
                        </m:ctrlPr>
                      </m:fPr>
                      <m:num>
                        <m:r>
                          <a:rPr lang="en-IN" b="0" i="1">
                            <a:latin typeface="Cambria Math" panose="02040503050406030204" pitchFamily="18" charset="0"/>
                          </a:rPr>
                          <m:t>1</m:t>
                        </m:r>
                      </m:num>
                      <m:den>
                        <m:r>
                          <a:rPr lang="en-IN" b="0" i="1">
                            <a:latin typeface="Cambria Math" panose="02040503050406030204" pitchFamily="18" charset="0"/>
                          </a:rPr>
                          <m:t>3</m:t>
                        </m:r>
                      </m:den>
                    </m:f>
                    <m:r>
                      <a:rPr lang="en-IN" b="0" i="1">
                        <a:latin typeface="Cambria Math" panose="02040503050406030204" pitchFamily="18" charset="0"/>
                      </a:rPr>
                      <m:t> =</m:t>
                    </m:r>
                    <m:f>
                      <m:fPr>
                        <m:ctrlPr>
                          <a:rPr lang="en-IN" b="0" i="1">
                            <a:latin typeface="Cambria Math" panose="02040503050406030204" pitchFamily="18" charset="0"/>
                          </a:rPr>
                        </m:ctrlPr>
                      </m:fPr>
                      <m:num>
                        <m:r>
                          <a:rPr lang="en-IN" b="0" i="1">
                            <a:latin typeface="Cambria Math" panose="02040503050406030204" pitchFamily="18" charset="0"/>
                          </a:rPr>
                          <m:t>2</m:t>
                        </m:r>
                      </m:num>
                      <m:den>
                        <m:r>
                          <a:rPr lang="en-IN" b="0" i="1">
                            <a:latin typeface="Cambria Math" panose="02040503050406030204" pitchFamily="18" charset="0"/>
                          </a:rPr>
                          <m:t>3</m:t>
                        </m:r>
                      </m:den>
                    </m:f>
                  </m:oMath>
                </a14:m>
                <a:endParaRPr lang="en-IN" b="0" dirty="0"/>
              </a:p>
              <a:p>
                <a:r>
                  <a:rPr lang="en-IN" dirty="0"/>
                  <a:t>	</a:t>
                </a:r>
              </a:p>
              <a:p>
                <a:r>
                  <a:rPr lang="en-IN" dirty="0"/>
                  <a:t>	Expected number of success = </a:t>
                </a:r>
                <a14:m>
                  <m:oMath xmlns:m="http://schemas.openxmlformats.org/officeDocument/2006/math">
                    <m:r>
                      <a:rPr lang="en-IN" b="0" i="1">
                        <a:latin typeface="Cambria Math" panose="02040503050406030204" pitchFamily="18" charset="0"/>
                      </a:rPr>
                      <m:t>𝑛𝑝</m:t>
                    </m:r>
                    <m:r>
                      <a:rPr lang="en-IN" b="0" i="1">
                        <a:latin typeface="Cambria Math" panose="02040503050406030204" pitchFamily="18" charset="0"/>
                      </a:rPr>
                      <m:t>=9000 × </m:t>
                    </m:r>
                    <m:f>
                      <m:fPr>
                        <m:ctrlPr>
                          <a:rPr lang="en-IN" b="0" i="1">
                            <a:latin typeface="Cambria Math" panose="02040503050406030204" pitchFamily="18" charset="0"/>
                          </a:rPr>
                        </m:ctrlPr>
                      </m:fPr>
                      <m:num>
                        <m:r>
                          <a:rPr lang="en-IN" b="0" i="1">
                            <a:latin typeface="Cambria Math" panose="02040503050406030204" pitchFamily="18" charset="0"/>
                          </a:rPr>
                          <m:t>1</m:t>
                        </m:r>
                      </m:num>
                      <m:den>
                        <m:r>
                          <a:rPr lang="en-IN" b="0" i="1">
                            <a:latin typeface="Cambria Math" panose="02040503050406030204" pitchFamily="18" charset="0"/>
                          </a:rPr>
                          <m:t>3</m:t>
                        </m:r>
                      </m:den>
                    </m:f>
                    <m:r>
                      <a:rPr lang="en-IN" b="0" i="1">
                        <a:latin typeface="Cambria Math" panose="02040503050406030204" pitchFamily="18" charset="0"/>
                      </a:rPr>
                      <m:t>=3000</m:t>
                    </m:r>
                  </m:oMath>
                </a14:m>
                <a:r>
                  <a:rPr lang="en-IN" dirty="0"/>
                  <a:t>  --------------(n = 9000, </a:t>
                </a:r>
                <a:r>
                  <a:rPr lang="en-IN" dirty="0" smtClean="0"/>
                  <a:t>Given</a:t>
                </a:r>
                <a:r>
                  <a:rPr lang="en-IN" dirty="0"/>
                  <a:t>)</a:t>
                </a:r>
              </a:p>
              <a:p>
                <a:r>
                  <a:rPr lang="en-IN" dirty="0"/>
                  <a:t>	</a:t>
                </a:r>
              </a:p>
              <a:p>
                <a:r>
                  <a:rPr lang="en-IN" dirty="0"/>
                  <a:t>	Observed number of success = </a:t>
                </a:r>
                <a14:m>
                  <m:oMath xmlns:m="http://schemas.openxmlformats.org/officeDocument/2006/math">
                    <m:r>
                      <a:rPr lang="en-IN" b="0" i="1">
                        <a:latin typeface="Cambria Math" panose="02040503050406030204" pitchFamily="18" charset="0"/>
                      </a:rPr>
                      <m:t>𝑥</m:t>
                    </m:r>
                    <m:r>
                      <a:rPr lang="en-IN" b="0" i="1">
                        <a:latin typeface="Cambria Math" panose="02040503050406030204" pitchFamily="18" charset="0"/>
                      </a:rPr>
                      <m:t>=3240 </m:t>
                    </m:r>
                  </m:oMath>
                </a14:m>
                <a:r>
                  <a:rPr lang="en-IN" dirty="0" smtClean="0"/>
                  <a:t>-----------------(Given)</a:t>
                </a:r>
                <a:endParaRPr lang="en-IN" dirty="0"/>
              </a:p>
              <a:p>
                <a:endParaRPr lang="en-IN" dirty="0"/>
              </a:p>
              <a:p>
                <a:r>
                  <a:rPr lang="en-IN" dirty="0"/>
                  <a:t>	Standard deviation =  </a:t>
                </a:r>
                <a14:m>
                  <m:oMath xmlns:m="http://schemas.openxmlformats.org/officeDocument/2006/math">
                    <m:r>
                      <m:rPr>
                        <m:sty m:val="p"/>
                      </m:rPr>
                      <a:rPr lang="el-GR" b="0" i="1">
                        <a:latin typeface="Cambria Math" panose="02040503050406030204" pitchFamily="18" charset="0"/>
                        <a:ea typeface="Cambria Math" panose="02040503050406030204" pitchFamily="18" charset="0"/>
                      </a:rPr>
                      <m:t>σ</m:t>
                    </m:r>
                    <m:r>
                      <a:rPr lang="en-IN" b="0" i="1">
                        <a:latin typeface="Cambria Math" panose="02040503050406030204" pitchFamily="18" charset="0"/>
                        <a:ea typeface="Cambria Math" panose="02040503050406030204" pitchFamily="18" charset="0"/>
                      </a:rPr>
                      <m:t>=</m:t>
                    </m:r>
                    <m:rad>
                      <m:radPr>
                        <m:degHide m:val="on"/>
                        <m:ctrlPr>
                          <a:rPr lang="en-IN" b="0" i="1">
                            <a:latin typeface="Cambria Math" panose="02040503050406030204" pitchFamily="18" charset="0"/>
                            <a:ea typeface="Cambria Math" panose="02040503050406030204" pitchFamily="18" charset="0"/>
                          </a:rPr>
                        </m:ctrlPr>
                      </m:radPr>
                      <m:deg/>
                      <m:e>
                        <m:r>
                          <a:rPr lang="en-IN" b="0" i="1">
                            <a:latin typeface="Cambria Math" panose="02040503050406030204" pitchFamily="18" charset="0"/>
                            <a:ea typeface="Cambria Math" panose="02040503050406030204" pitchFamily="18" charset="0"/>
                          </a:rPr>
                          <m:t>𝑛𝑝𝑞</m:t>
                        </m:r>
                      </m:e>
                    </m:rad>
                    <m:r>
                      <a:rPr lang="en-IN" b="0" i="1">
                        <a:latin typeface="Cambria Math" panose="02040503050406030204" pitchFamily="18" charset="0"/>
                        <a:ea typeface="Cambria Math" panose="02040503050406030204" pitchFamily="18" charset="0"/>
                      </a:rPr>
                      <m:t>= </m:t>
                    </m:r>
                    <m:rad>
                      <m:radPr>
                        <m:degHide m:val="on"/>
                        <m:ctrlPr>
                          <a:rPr lang="en-IN" b="0" i="1">
                            <a:latin typeface="Cambria Math" panose="02040503050406030204" pitchFamily="18" charset="0"/>
                            <a:ea typeface="Cambria Math" panose="02040503050406030204" pitchFamily="18" charset="0"/>
                          </a:rPr>
                        </m:ctrlPr>
                      </m:radPr>
                      <m:deg/>
                      <m:e>
                        <m:r>
                          <a:rPr lang="en-IN" b="0" i="1">
                            <a:latin typeface="Cambria Math" panose="02040503050406030204" pitchFamily="18" charset="0"/>
                            <a:ea typeface="Cambria Math" panose="02040503050406030204" pitchFamily="18" charset="0"/>
                          </a:rPr>
                          <m:t>9000 × </m:t>
                        </m:r>
                        <m:f>
                          <m:fPr>
                            <m:ctrlPr>
                              <a:rPr lang="en-IN" b="0" i="1">
                                <a:latin typeface="Cambria Math" panose="02040503050406030204" pitchFamily="18" charset="0"/>
                                <a:ea typeface="Cambria Math" panose="02040503050406030204" pitchFamily="18" charset="0"/>
                              </a:rPr>
                            </m:ctrlPr>
                          </m:fPr>
                          <m:num>
                            <m:r>
                              <a:rPr lang="en-IN" b="0" i="1">
                                <a:latin typeface="Cambria Math" panose="02040503050406030204" pitchFamily="18" charset="0"/>
                                <a:ea typeface="Cambria Math" panose="02040503050406030204" pitchFamily="18" charset="0"/>
                              </a:rPr>
                              <m:t>1</m:t>
                            </m:r>
                          </m:num>
                          <m:den>
                            <m:r>
                              <a:rPr lang="en-IN" b="0" i="1">
                                <a:latin typeface="Cambria Math" panose="02040503050406030204" pitchFamily="18" charset="0"/>
                                <a:ea typeface="Cambria Math" panose="02040503050406030204" pitchFamily="18" charset="0"/>
                              </a:rPr>
                              <m:t>3</m:t>
                            </m:r>
                          </m:den>
                        </m:f>
                        <m:r>
                          <a:rPr lang="en-IN" b="0" i="1">
                            <a:latin typeface="Cambria Math" panose="02040503050406030204" pitchFamily="18" charset="0"/>
                            <a:ea typeface="Cambria Math" panose="02040503050406030204" pitchFamily="18" charset="0"/>
                          </a:rPr>
                          <m:t> × </m:t>
                        </m:r>
                        <m:f>
                          <m:fPr>
                            <m:ctrlPr>
                              <a:rPr lang="en-IN" b="0" i="1">
                                <a:latin typeface="Cambria Math" panose="02040503050406030204" pitchFamily="18" charset="0"/>
                                <a:ea typeface="Cambria Math" panose="02040503050406030204" pitchFamily="18" charset="0"/>
                              </a:rPr>
                            </m:ctrlPr>
                          </m:fPr>
                          <m:num>
                            <m:r>
                              <a:rPr lang="en-IN" b="0" i="1">
                                <a:latin typeface="Cambria Math" panose="02040503050406030204" pitchFamily="18" charset="0"/>
                                <a:ea typeface="Cambria Math" panose="02040503050406030204" pitchFamily="18" charset="0"/>
                              </a:rPr>
                              <m:t>2</m:t>
                            </m:r>
                          </m:num>
                          <m:den>
                            <m:r>
                              <a:rPr lang="en-IN" b="0" i="1">
                                <a:latin typeface="Cambria Math" panose="02040503050406030204" pitchFamily="18" charset="0"/>
                                <a:ea typeface="Cambria Math" panose="02040503050406030204" pitchFamily="18" charset="0"/>
                              </a:rPr>
                              <m:t>3</m:t>
                            </m:r>
                          </m:den>
                        </m:f>
                      </m:e>
                    </m:rad>
                    <m:r>
                      <a:rPr lang="en-IN" b="0" i="1">
                        <a:latin typeface="Cambria Math" panose="02040503050406030204" pitchFamily="18" charset="0"/>
                        <a:ea typeface="Cambria Math" panose="02040503050406030204" pitchFamily="18" charset="0"/>
                      </a:rPr>
                      <m:t>=44.72</m:t>
                    </m:r>
                  </m:oMath>
                </a14:m>
                <a:r>
                  <a:rPr lang="en-IN" dirty="0"/>
                  <a:t> </a:t>
                </a:r>
              </a:p>
              <a:p>
                <a:endParaRPr lang="en-IN" dirty="0"/>
              </a:p>
              <a:p>
                <a:r>
                  <a:rPr lang="en-IN" dirty="0"/>
                  <a:t>	Hence </a:t>
                </a:r>
                <a14:m>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i="1">
                            <a:latin typeface="Cambria Math" panose="02040503050406030204" pitchFamily="18" charset="0"/>
                          </a:rPr>
                          <m:t>𝑥</m:t>
                        </m:r>
                        <m:r>
                          <a:rPr lang="en-IN" sz="2000" i="1">
                            <a:latin typeface="Cambria Math" panose="02040503050406030204" pitchFamily="18" charset="0"/>
                          </a:rPr>
                          <m:t> −</m:t>
                        </m:r>
                        <m:r>
                          <a:rPr lang="en-IN" sz="2000" i="1">
                            <a:latin typeface="Cambria Math" panose="02040503050406030204" pitchFamily="18" charset="0"/>
                          </a:rPr>
                          <m:t>𝑛𝑝</m:t>
                        </m:r>
                      </m:num>
                      <m:den>
                        <m:r>
                          <a:rPr lang="en-IN" sz="2000" i="1">
                            <a:latin typeface="Cambria Math" panose="02040503050406030204" pitchFamily="18" charset="0"/>
                            <a:ea typeface="Cambria Math" panose="02040503050406030204" pitchFamily="18" charset="0"/>
                          </a:rPr>
                          <m:t>𝜎</m:t>
                        </m:r>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3240 −3000</m:t>
                        </m:r>
                      </m:num>
                      <m:den>
                        <m:r>
                          <a:rPr lang="en-IN" i="1">
                            <a:latin typeface="Cambria Math" panose="02040503050406030204" pitchFamily="18" charset="0"/>
                          </a:rPr>
                          <m:t>44.72</m:t>
                        </m:r>
                      </m:den>
                    </m:f>
                    <m:r>
                      <a:rPr lang="en-IN" i="1">
                        <a:latin typeface="Cambria Math" panose="02040503050406030204" pitchFamily="18" charset="0"/>
                      </a:rPr>
                      <m:t>=5.4  </m:t>
                    </m:r>
                    <m:r>
                      <a:rPr lang="en-IN" i="1">
                        <a:latin typeface="Cambria Math" panose="02040503050406030204" pitchFamily="18" charset="0"/>
                      </a:rPr>
                      <m:t>𝑛𝑒𝑎𝑟𝑙𝑦</m:t>
                    </m:r>
                  </m:oMath>
                </a14:m>
                <a:r>
                  <a:rPr lang="en-IN" dirty="0"/>
                  <a:t>	</a:t>
                </a:r>
                <a:endParaRPr lang="en-IN" dirty="0" smtClean="0"/>
              </a:p>
              <a:p>
                <a:endParaRPr lang="en-IN" dirty="0"/>
              </a:p>
              <a:p>
                <a:r>
                  <a:rPr lang="en-IN" dirty="0"/>
                  <a:t>	As z &gt; 2.58, the hypothesis has to be rejected at 1% level of significance and we conclude that the dice is biased.</a:t>
                </a:r>
              </a:p>
            </p:txBody>
          </p:sp>
        </mc:Choice>
        <mc:Fallback xmlns="">
          <p:sp>
            <p:nvSpPr>
              <p:cNvPr id="3" name="TextBox 2"/>
              <p:cNvSpPr txBox="1">
                <a:spLocks noRot="1" noChangeAspect="1" noMove="1" noResize="1" noEditPoints="1" noAdjustHandles="1" noChangeArrowheads="1" noChangeShapeType="1" noTextEdit="1"/>
              </p:cNvSpPr>
              <p:nvPr/>
            </p:nvSpPr>
            <p:spPr>
              <a:xfrm>
                <a:off x="330926" y="644434"/>
                <a:ext cx="11730445" cy="5827686"/>
              </a:xfrm>
              <a:prstGeom prst="rect">
                <a:avLst/>
              </a:prstGeom>
              <a:blipFill>
                <a:blip r:embed="rId2"/>
                <a:stretch>
                  <a:fillRect l="-416" t="-628" b="-1046"/>
                </a:stretch>
              </a:blipFill>
            </p:spPr>
            <p:txBody>
              <a:bodyPr/>
              <a:lstStyle/>
              <a:p>
                <a:r>
                  <a:rPr lang="en-IN">
                    <a:noFill/>
                  </a:rPr>
                  <a:t> </a:t>
                </a:r>
              </a:p>
            </p:txBody>
          </p:sp>
        </mc:Fallback>
      </mc:AlternateContent>
    </p:spTree>
    <p:extLst>
      <p:ext uri="{BB962C8B-B14F-4D97-AF65-F5344CB8AC3E}">
        <p14:creationId xmlns:p14="http://schemas.microsoft.com/office/powerpoint/2010/main" val="1017959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2766" y="269967"/>
            <a:ext cx="5085806" cy="400110"/>
          </a:xfrm>
          <a:prstGeom prst="rect">
            <a:avLst/>
          </a:prstGeom>
          <a:noFill/>
        </p:spPr>
        <p:txBody>
          <a:bodyPr wrap="square" rtlCol="0">
            <a:spAutoFit/>
          </a:bodyPr>
          <a:lstStyle/>
          <a:p>
            <a:r>
              <a:rPr lang="en-IN" sz="2000" dirty="0" smtClean="0"/>
              <a:t>COMPARISON OF LARGE SAMPLES</a:t>
            </a:r>
            <a:endParaRPr lang="en-IN" sz="2000" dirty="0"/>
          </a:p>
        </p:txBody>
      </p:sp>
      <mc:AlternateContent xmlns:mc="http://schemas.openxmlformats.org/markup-compatibility/2006" xmlns:a14="http://schemas.microsoft.com/office/drawing/2010/main">
        <mc:Choice Requires="a14">
          <p:sp>
            <p:nvSpPr>
              <p:cNvPr id="4" name="TextBox 3"/>
              <p:cNvSpPr txBox="1"/>
              <p:nvPr/>
            </p:nvSpPr>
            <p:spPr>
              <a:xfrm>
                <a:off x="566057" y="1140822"/>
                <a:ext cx="11251474" cy="5378908"/>
              </a:xfrm>
              <a:prstGeom prst="rect">
                <a:avLst/>
              </a:prstGeom>
              <a:noFill/>
            </p:spPr>
            <p:txBody>
              <a:bodyPr wrap="square" rtlCol="0">
                <a:spAutoFit/>
              </a:bodyPr>
              <a:lstStyle/>
              <a:p>
                <a:r>
                  <a:rPr lang="en-IN" dirty="0" smtClean="0"/>
                  <a:t>Two large sample of sizes n1 and  n2 are taken from two populations giving proportions of attributes A’s as p1,p2 respectively.</a:t>
                </a:r>
              </a:p>
              <a:p>
                <a:endParaRPr lang="en-IN" dirty="0"/>
              </a:p>
              <a:p>
                <a:pPr marL="342900" indent="-342900">
                  <a:buAutoNum type="alphaLcParenBoth"/>
                </a:pPr>
                <a:r>
                  <a:rPr lang="en-IN" dirty="0" smtClean="0"/>
                  <a:t>On the hypothesis that the populations are similar as regards the attribute A, we combine the two samples to find an estimate of the common value of proportion of A’s in the populations which is given by </a:t>
                </a:r>
              </a:p>
              <a:p>
                <a:pPr marL="342900" indent="-342900">
                  <a:buAutoNum type="alphaLcParenBoth"/>
                </a:pPr>
                <a:endParaRPr lang="en-IN" dirty="0"/>
              </a:p>
              <a:p>
                <a:r>
                  <a:rPr lang="en-IN" dirty="0"/>
                  <a:t>	</a:t>
                </a:r>
                <a:r>
                  <a:rPr lang="en-IN" dirty="0" smtClean="0"/>
                  <a:t>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1+</m:t>
                        </m:r>
                        <m:r>
                          <a:rPr lang="en-IN" b="0" i="1" smtClean="0">
                            <a:latin typeface="Cambria Math" panose="02040503050406030204" pitchFamily="18" charset="0"/>
                          </a:rPr>
                          <m:t>𝑛</m:t>
                        </m:r>
                        <m:r>
                          <a:rPr lang="en-IN" b="0" i="1" smtClean="0">
                            <a:latin typeface="Cambria Math" panose="02040503050406030204" pitchFamily="18" charset="0"/>
                          </a:rPr>
                          <m:t>2</m:t>
                        </m:r>
                        <m:r>
                          <a:rPr lang="en-IN" b="0" i="1" smtClean="0">
                            <a:latin typeface="Cambria Math" panose="02040503050406030204" pitchFamily="18" charset="0"/>
                          </a:rPr>
                          <m:t>𝑝</m:t>
                        </m:r>
                        <m:r>
                          <a:rPr lang="en-IN" b="0" i="1" smtClean="0">
                            <a:latin typeface="Cambria Math" panose="02040503050406030204" pitchFamily="18" charset="0"/>
                          </a:rPr>
                          <m:t>2</m:t>
                        </m:r>
                      </m:num>
                      <m:den>
                        <m:r>
                          <a:rPr lang="en-IN" b="0" i="1" smtClean="0">
                            <a:latin typeface="Cambria Math" panose="02040503050406030204" pitchFamily="18" charset="0"/>
                          </a:rPr>
                          <m:t>𝑛</m:t>
                        </m:r>
                        <m:r>
                          <a:rPr lang="en-IN" b="0" i="1" smtClean="0">
                            <a:latin typeface="Cambria Math" panose="02040503050406030204" pitchFamily="18" charset="0"/>
                          </a:rPr>
                          <m:t>1+</m:t>
                        </m:r>
                        <m:r>
                          <a:rPr lang="en-IN" b="0" i="1" smtClean="0">
                            <a:latin typeface="Cambria Math" panose="02040503050406030204" pitchFamily="18" charset="0"/>
                          </a:rPr>
                          <m:t>𝑛</m:t>
                        </m:r>
                        <m:r>
                          <a:rPr lang="en-IN" b="0" i="1" smtClean="0">
                            <a:latin typeface="Cambria Math" panose="02040503050406030204" pitchFamily="18" charset="0"/>
                          </a:rPr>
                          <m:t>2</m:t>
                        </m:r>
                      </m:den>
                    </m:f>
                  </m:oMath>
                </a14:m>
                <a:endParaRPr lang="en-IN" b="0" dirty="0" smtClean="0"/>
              </a:p>
              <a:p>
                <a:r>
                  <a:rPr lang="en-IN" dirty="0"/>
                  <a:t>  </a:t>
                </a:r>
                <a:r>
                  <a:rPr lang="en-IN" dirty="0" smtClean="0"/>
                  <a:t>     If e1,e2 be the standard errors in the two samples then</a:t>
                </a:r>
              </a:p>
              <a:p>
                <a:endParaRPr lang="en-IN" dirty="0"/>
              </a:p>
              <a:p>
                <a:r>
                  <a:rPr lang="en-IN" dirty="0" smtClean="0"/>
                  <a:t>			e1</a:t>
                </a:r>
                <a:r>
                  <a:rPr lang="en-IN" baseline="30000" dirty="0" smtClean="0"/>
                  <a:t>2</a:t>
                </a:r>
                <a:r>
                  <a:rPr lang="en-IN" dirty="0" smtClean="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𝑝𝑞</m:t>
                        </m:r>
                      </m:num>
                      <m:den>
                        <m:r>
                          <a:rPr lang="en-IN" b="0" i="1" smtClean="0">
                            <a:latin typeface="Cambria Math" panose="02040503050406030204" pitchFamily="18" charset="0"/>
                          </a:rPr>
                          <m:t>𝑛</m:t>
                        </m:r>
                        <m:r>
                          <a:rPr lang="en-IN" b="0" i="1" smtClean="0">
                            <a:latin typeface="Cambria Math" panose="02040503050406030204" pitchFamily="18" charset="0"/>
                          </a:rPr>
                          <m:t>1</m:t>
                        </m:r>
                      </m:den>
                    </m:f>
                    <m:r>
                      <a:rPr lang="en-IN" b="0" i="1" smtClean="0">
                        <a:latin typeface="Cambria Math" panose="02040503050406030204" pitchFamily="18" charset="0"/>
                      </a:rPr>
                      <m:t> </m:t>
                    </m:r>
                    <m:r>
                      <a:rPr lang="en-IN" b="0" i="0" smtClean="0">
                        <a:latin typeface="Cambria Math" panose="02040503050406030204" pitchFamily="18" charset="0"/>
                      </a:rPr>
                      <m:t> </m:t>
                    </m:r>
                  </m:oMath>
                </a14:m>
                <a:r>
                  <a:rPr lang="en-IN" dirty="0" smtClean="0"/>
                  <a:t> and e2</a:t>
                </a:r>
                <a:r>
                  <a:rPr lang="en-IN" baseline="30000" dirty="0" smtClean="0"/>
                  <a:t>2</a:t>
                </a:r>
                <a:r>
                  <a:rPr lang="en-IN" dirty="0" smtClean="0"/>
                  <a:t> </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𝑝𝑞</m:t>
                        </m:r>
                      </m:num>
                      <m:den>
                        <m:r>
                          <a:rPr lang="en-IN" i="1">
                            <a:latin typeface="Cambria Math" panose="02040503050406030204" pitchFamily="18" charset="0"/>
                          </a:rPr>
                          <m:t>𝑛</m:t>
                        </m:r>
                        <m:r>
                          <a:rPr lang="en-IN" b="0" i="1" smtClean="0">
                            <a:latin typeface="Cambria Math" panose="02040503050406030204" pitchFamily="18" charset="0"/>
                          </a:rPr>
                          <m:t>2</m:t>
                        </m:r>
                      </m:den>
                    </m:f>
                    <m:r>
                      <a:rPr lang="en-IN" i="1">
                        <a:latin typeface="Cambria Math" panose="02040503050406030204" pitchFamily="18" charset="0"/>
                      </a:rPr>
                      <m:t> </m:t>
                    </m:r>
                  </m:oMath>
                </a14:m>
                <a:endParaRPr lang="en-IN" dirty="0" smtClean="0"/>
              </a:p>
              <a:p>
                <a:r>
                  <a:rPr lang="en-IN" dirty="0"/>
                  <a:t> </a:t>
                </a:r>
                <a:r>
                  <a:rPr lang="en-IN" dirty="0" smtClean="0"/>
                  <a:t>      If e be the standard error of the difference between p1 and p2, then</a:t>
                </a:r>
              </a:p>
              <a:p>
                <a:r>
                  <a:rPr lang="en-IN" dirty="0" smtClean="0"/>
                  <a:t>			</a:t>
                </a:r>
                <a:r>
                  <a:rPr lang="en-IN" dirty="0"/>
                  <a:t> </a:t>
                </a:r>
                <a:r>
                  <a:rPr lang="en-IN" dirty="0" smtClean="0"/>
                  <a:t>e</a:t>
                </a:r>
                <a:r>
                  <a:rPr lang="en-IN" baseline="30000" dirty="0" smtClean="0"/>
                  <a:t>2 </a:t>
                </a:r>
                <a:r>
                  <a:rPr lang="en-IN" dirty="0" smtClean="0"/>
                  <a:t> = e1</a:t>
                </a:r>
                <a:r>
                  <a:rPr lang="en-IN" baseline="30000" dirty="0" smtClean="0"/>
                  <a:t>2  </a:t>
                </a:r>
                <a:r>
                  <a:rPr lang="en-IN" dirty="0"/>
                  <a:t>+</a:t>
                </a:r>
                <a:r>
                  <a:rPr lang="en-IN" dirty="0" smtClean="0"/>
                  <a:t> e2</a:t>
                </a:r>
                <a:r>
                  <a:rPr lang="en-IN" baseline="30000" dirty="0" smtClean="0"/>
                  <a:t>2 </a:t>
                </a:r>
                <a:r>
                  <a:rPr lang="en-IN" dirty="0" smtClean="0"/>
                  <a:t> = </a:t>
                </a:r>
                <a14:m>
                  <m:oMath xmlns:m="http://schemas.openxmlformats.org/officeDocument/2006/math">
                    <m:r>
                      <a:rPr lang="en-IN" b="0" i="1" smtClean="0">
                        <a:latin typeface="Cambria Math" panose="02040503050406030204" pitchFamily="18" charset="0"/>
                      </a:rPr>
                      <m:t>𝑝𝑞</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r>
                          <a:rPr lang="en-IN" b="0" i="1" smtClean="0">
                            <a:latin typeface="Cambria Math" panose="02040503050406030204" pitchFamily="18" charset="0"/>
                          </a:rPr>
                          <m:t>1</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r>
                          <a:rPr lang="en-IN" b="0" i="1" smtClean="0">
                            <a:latin typeface="Cambria Math" panose="02040503050406030204" pitchFamily="18" charset="0"/>
                          </a:rPr>
                          <m:t>2</m:t>
                        </m:r>
                      </m:den>
                    </m:f>
                    <m:r>
                      <a:rPr lang="en-IN" b="0" i="1" smtClean="0">
                        <a:latin typeface="Cambria Math" panose="02040503050406030204" pitchFamily="18" charset="0"/>
                      </a:rPr>
                      <m:t>)</m:t>
                    </m:r>
                  </m:oMath>
                </a14:m>
                <a:endParaRPr lang="en-IN" dirty="0" smtClean="0"/>
              </a:p>
              <a:p>
                <a:r>
                  <a:rPr lang="en-IN" dirty="0"/>
                  <a:t>	</a:t>
                </a:r>
                <a:r>
                  <a:rPr lang="en-IN" dirty="0" smtClean="0"/>
                  <a:t>	Therefore, </a:t>
                </a:r>
                <a14:m>
                  <m:oMath xmlns:m="http://schemas.openxmlformats.org/officeDocument/2006/math">
                    <m:r>
                      <a:rPr lang="en-IN" sz="2000" b="0" i="1" smtClean="0">
                        <a:latin typeface="Cambria Math" panose="02040503050406030204" pitchFamily="18" charset="0"/>
                      </a:rPr>
                      <m:t>𝑧</m:t>
                    </m:r>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𝑝</m:t>
                        </m:r>
                        <m:r>
                          <a:rPr lang="en-IN" sz="2000" b="0" i="1" smtClean="0">
                            <a:latin typeface="Cambria Math" panose="02040503050406030204" pitchFamily="18" charset="0"/>
                          </a:rPr>
                          <m:t>1 −</m:t>
                        </m:r>
                        <m:r>
                          <a:rPr lang="en-IN" sz="2000" b="0" i="1" smtClean="0">
                            <a:latin typeface="Cambria Math" panose="02040503050406030204" pitchFamily="18" charset="0"/>
                          </a:rPr>
                          <m:t>𝑝</m:t>
                        </m:r>
                        <m:r>
                          <a:rPr lang="en-IN" sz="2000" b="0" i="1" smtClean="0">
                            <a:latin typeface="Cambria Math" panose="02040503050406030204" pitchFamily="18" charset="0"/>
                          </a:rPr>
                          <m:t>2</m:t>
                        </m:r>
                      </m:num>
                      <m:den>
                        <m:r>
                          <a:rPr lang="en-IN" sz="2000" b="0" i="1" smtClean="0">
                            <a:latin typeface="Cambria Math" panose="02040503050406030204" pitchFamily="18" charset="0"/>
                          </a:rPr>
                          <m:t>𝑒</m:t>
                        </m:r>
                      </m:den>
                    </m:f>
                  </m:oMath>
                </a14:m>
                <a:endParaRPr lang="en-IN" sz="2000" b="0" dirty="0" smtClean="0"/>
              </a:p>
              <a:p>
                <a:r>
                  <a:rPr lang="en-IN" sz="2000" dirty="0"/>
                  <a:t> </a:t>
                </a:r>
                <a:r>
                  <a:rPr lang="en-IN" sz="2000" dirty="0" smtClean="0"/>
                  <a:t>     </a:t>
                </a:r>
                <a:r>
                  <a:rPr lang="en-IN" dirty="0" smtClean="0"/>
                  <a:t>If  z&gt;3, the difference between p1 and p2 is real one.</a:t>
                </a:r>
              </a:p>
              <a:p>
                <a:r>
                  <a:rPr lang="en-IN" sz="2000" dirty="0" smtClean="0"/>
                  <a:t>      </a:t>
                </a:r>
                <a:r>
                  <a:rPr lang="en-IN" dirty="0" smtClean="0"/>
                  <a:t>If  z&lt;2, the difference may be due to fluctuations of simple sampling.</a:t>
                </a:r>
              </a:p>
              <a:p>
                <a:r>
                  <a:rPr lang="en-IN" sz="2000" dirty="0" smtClean="0"/>
                  <a:t>      </a:t>
                </a:r>
                <a:r>
                  <a:rPr lang="en-IN" dirty="0" smtClean="0"/>
                  <a:t>But if z lies between 2 and 3, then the difference is significant  at 5% level of significance.</a:t>
                </a:r>
                <a:endParaRPr lang="en-IN" sz="2000" dirty="0"/>
              </a:p>
              <a:p>
                <a:r>
                  <a:rPr lang="en-IN" dirty="0" smtClean="0"/>
                  <a:t>			</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566057" y="1140822"/>
                <a:ext cx="11251474" cy="5378908"/>
              </a:xfrm>
              <a:prstGeom prst="rect">
                <a:avLst/>
              </a:prstGeom>
              <a:blipFill>
                <a:blip r:embed="rId2"/>
                <a:stretch>
                  <a:fillRect l="-488" t="-566"/>
                </a:stretch>
              </a:blipFill>
            </p:spPr>
            <p:txBody>
              <a:bodyPr/>
              <a:lstStyle/>
              <a:p>
                <a:r>
                  <a:rPr lang="en-IN">
                    <a:noFill/>
                  </a:rPr>
                  <a:t> </a:t>
                </a:r>
              </a:p>
            </p:txBody>
          </p:sp>
        </mc:Fallback>
      </mc:AlternateContent>
    </p:spTree>
    <p:extLst>
      <p:ext uri="{BB962C8B-B14F-4D97-AF65-F5344CB8AC3E}">
        <p14:creationId xmlns:p14="http://schemas.microsoft.com/office/powerpoint/2010/main" val="210970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303" y="87084"/>
            <a:ext cx="11547566" cy="646331"/>
          </a:xfrm>
          <a:prstGeom prst="rect">
            <a:avLst/>
          </a:prstGeom>
          <a:noFill/>
        </p:spPr>
        <p:txBody>
          <a:bodyPr wrap="square" rtlCol="0">
            <a:spAutoFit/>
          </a:bodyPr>
          <a:lstStyle/>
          <a:p>
            <a:r>
              <a:rPr lang="en-IN" dirty="0" smtClean="0"/>
              <a:t>(b) If the proportions of A’s are not the same in the two populations from which the samples are drawn, but p1 and p2 are true values of proportions then S.E. e of the difference p1-p2 is  given by</a:t>
            </a:r>
          </a:p>
        </p:txBody>
      </p:sp>
      <mc:AlternateContent xmlns:mc="http://schemas.openxmlformats.org/markup-compatibility/2006" xmlns:a14="http://schemas.microsoft.com/office/drawing/2010/main">
        <mc:Choice Requires="a14">
          <p:sp>
            <p:nvSpPr>
              <p:cNvPr id="3" name="TextBox 2"/>
              <p:cNvSpPr txBox="1"/>
              <p:nvPr/>
            </p:nvSpPr>
            <p:spPr>
              <a:xfrm>
                <a:off x="3866606" y="1088572"/>
                <a:ext cx="2795451" cy="616644"/>
              </a:xfrm>
              <a:prstGeom prst="rect">
                <a:avLst/>
              </a:prstGeom>
              <a:noFill/>
            </p:spPr>
            <p:txBody>
              <a:bodyPr wrap="square" rtlCol="0">
                <a:spAutoFit/>
              </a:bodyPr>
              <a:lstStyle/>
              <a:p>
                <a:r>
                  <a:rPr lang="en-IN" sz="2400" dirty="0" smtClean="0"/>
                  <a:t> e</a:t>
                </a:r>
                <a:r>
                  <a:rPr lang="en-IN" sz="2400" baseline="30000" dirty="0" smtClean="0"/>
                  <a:t>2</a:t>
                </a:r>
                <a:r>
                  <a:rPr lang="en-IN" sz="2400" dirty="0" smtClean="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𝑝</m:t>
                        </m:r>
                        <m:r>
                          <a:rPr lang="en-IN" sz="2400" b="0" i="1" smtClean="0">
                            <a:latin typeface="Cambria Math" panose="02040503050406030204" pitchFamily="18" charset="0"/>
                          </a:rPr>
                          <m:t>1</m:t>
                        </m:r>
                        <m:r>
                          <a:rPr lang="en-IN" sz="2400" i="1">
                            <a:latin typeface="Cambria Math" panose="02040503050406030204" pitchFamily="18" charset="0"/>
                          </a:rPr>
                          <m:t>𝑞</m:t>
                        </m:r>
                        <m:r>
                          <a:rPr lang="en-IN" sz="2400" b="0" i="1" smtClean="0">
                            <a:latin typeface="Cambria Math" panose="02040503050406030204" pitchFamily="18" charset="0"/>
                          </a:rPr>
                          <m:t>1</m:t>
                        </m:r>
                      </m:num>
                      <m:den>
                        <m:r>
                          <a:rPr lang="en-IN" sz="2400" i="1">
                            <a:latin typeface="Cambria Math" panose="02040503050406030204" pitchFamily="18" charset="0"/>
                          </a:rPr>
                          <m:t>𝑛</m:t>
                        </m:r>
                        <m:r>
                          <a:rPr lang="en-IN" sz="2400" i="1">
                            <a:latin typeface="Cambria Math" panose="02040503050406030204" pitchFamily="18" charset="0"/>
                          </a:rPr>
                          <m:t>1</m:t>
                        </m:r>
                      </m:den>
                    </m:f>
                    <m:r>
                      <a:rPr lang="en-IN" sz="2400" b="0" i="1" smtClean="0">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𝑝</m:t>
                        </m:r>
                        <m:r>
                          <a:rPr lang="en-IN" sz="2400" b="0" i="1" smtClean="0">
                            <a:latin typeface="Cambria Math" panose="02040503050406030204" pitchFamily="18" charset="0"/>
                          </a:rPr>
                          <m:t>2</m:t>
                        </m:r>
                        <m:r>
                          <a:rPr lang="en-IN" sz="2400" i="1">
                            <a:latin typeface="Cambria Math" panose="02040503050406030204" pitchFamily="18" charset="0"/>
                          </a:rPr>
                          <m:t>𝑞</m:t>
                        </m:r>
                        <m:r>
                          <a:rPr lang="en-IN" sz="2400" b="0" i="1" smtClean="0">
                            <a:latin typeface="Cambria Math" panose="02040503050406030204" pitchFamily="18" charset="0"/>
                          </a:rPr>
                          <m:t>2</m:t>
                        </m:r>
                      </m:num>
                      <m:den>
                        <m:r>
                          <a:rPr lang="en-IN" sz="2400" i="1">
                            <a:latin typeface="Cambria Math" panose="02040503050406030204" pitchFamily="18" charset="0"/>
                          </a:rPr>
                          <m:t>𝑛</m:t>
                        </m:r>
                        <m:r>
                          <a:rPr lang="en-IN" sz="2400" i="1">
                            <a:latin typeface="Cambria Math" panose="02040503050406030204" pitchFamily="18" charset="0"/>
                          </a:rPr>
                          <m:t>1</m:t>
                        </m:r>
                      </m:den>
                    </m:f>
                  </m:oMath>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3866606" y="1088572"/>
                <a:ext cx="2795451" cy="616644"/>
              </a:xfrm>
              <a:prstGeom prst="rect">
                <a:avLst/>
              </a:prstGeom>
              <a:blipFill>
                <a:blip r:embed="rId2"/>
                <a:stretch>
                  <a:fillRect l="-871" b="-99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09302" y="1705216"/>
                <a:ext cx="11268891" cy="529184"/>
              </a:xfrm>
              <a:prstGeom prst="rect">
                <a:avLst/>
              </a:prstGeom>
              <a:noFill/>
            </p:spPr>
            <p:txBody>
              <a:bodyPr wrap="square" rtlCol="0">
                <a:spAutoFit/>
              </a:bodyPr>
              <a:lstStyle/>
              <a:p>
                <a:r>
                  <a:rPr lang="en-IN" dirty="0" smtClean="0"/>
                  <a:t>If </a:t>
                </a:r>
                <a14:m>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i="1">
                            <a:latin typeface="Cambria Math" panose="02040503050406030204" pitchFamily="18" charset="0"/>
                          </a:rPr>
                          <m:t>𝑝</m:t>
                        </m:r>
                        <m:r>
                          <a:rPr lang="en-IN" sz="2000" i="1">
                            <a:latin typeface="Cambria Math" panose="02040503050406030204" pitchFamily="18" charset="0"/>
                          </a:rPr>
                          <m:t>1 −</m:t>
                        </m:r>
                        <m:r>
                          <a:rPr lang="en-IN" sz="2000" i="1">
                            <a:latin typeface="Cambria Math" panose="02040503050406030204" pitchFamily="18" charset="0"/>
                          </a:rPr>
                          <m:t>𝑝</m:t>
                        </m:r>
                        <m:r>
                          <a:rPr lang="en-IN" sz="2000" i="1">
                            <a:latin typeface="Cambria Math" panose="02040503050406030204" pitchFamily="18" charset="0"/>
                          </a:rPr>
                          <m:t>2</m:t>
                        </m:r>
                      </m:num>
                      <m:den>
                        <m:r>
                          <a:rPr lang="en-IN" sz="2000" i="1">
                            <a:latin typeface="Cambria Math" panose="02040503050406030204" pitchFamily="18" charset="0"/>
                          </a:rPr>
                          <m:t>𝑒</m:t>
                        </m:r>
                      </m:den>
                    </m:f>
                  </m:oMath>
                </a14:m>
                <a:r>
                  <a:rPr lang="en-IN" sz="2000" dirty="0" smtClean="0"/>
                  <a:t> &lt; 3, </a:t>
                </a:r>
                <a:r>
                  <a:rPr lang="en-IN" dirty="0" smtClean="0"/>
                  <a:t>the difference could have arisen due to fluctuations of simple sampling. </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409302" y="1705216"/>
                <a:ext cx="11268891" cy="529184"/>
              </a:xfrm>
              <a:prstGeom prst="rect">
                <a:avLst/>
              </a:prstGeom>
              <a:blipFill>
                <a:blip r:embed="rId3"/>
                <a:stretch>
                  <a:fillRect l="-433" b="-8046"/>
                </a:stretch>
              </a:blipFill>
            </p:spPr>
            <p:txBody>
              <a:bodyPr/>
              <a:lstStyle/>
              <a:p>
                <a:r>
                  <a:rPr lang="en-IN">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6474" y="2450594"/>
            <a:ext cx="5976599" cy="4237590"/>
          </a:xfrm>
          <a:prstGeom prst="rect">
            <a:avLst/>
          </a:prstGeom>
        </p:spPr>
      </p:pic>
    </p:spTree>
    <p:extLst>
      <p:ext uri="{BB962C8B-B14F-4D97-AF65-F5344CB8AC3E}">
        <p14:creationId xmlns:p14="http://schemas.microsoft.com/office/powerpoint/2010/main" val="226104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5286" y="112442"/>
            <a:ext cx="6630809" cy="400110"/>
          </a:xfrm>
          <a:prstGeom prst="rect">
            <a:avLst/>
          </a:prstGeom>
          <a:noFill/>
        </p:spPr>
        <p:txBody>
          <a:bodyPr wrap="square" rtlCol="0">
            <a:spAutoFit/>
          </a:bodyPr>
          <a:lstStyle/>
          <a:p>
            <a:r>
              <a:rPr lang="en-IN" sz="2000" b="1" dirty="0" smtClean="0"/>
              <a:t>TEST OF SIGNIFICANCE FOR MEANS OF TWO LARGE SAMPLES </a:t>
            </a:r>
            <a:endParaRPr lang="en-IN" sz="2000" b="1" dirty="0"/>
          </a:p>
        </p:txBody>
      </p:sp>
      <mc:AlternateContent xmlns:mc="http://schemas.openxmlformats.org/markup-compatibility/2006" xmlns:a14="http://schemas.microsoft.com/office/drawing/2010/main">
        <mc:Choice Requires="a14">
          <p:sp>
            <p:nvSpPr>
              <p:cNvPr id="4" name="TextBox 3"/>
              <p:cNvSpPr txBox="1"/>
              <p:nvPr/>
            </p:nvSpPr>
            <p:spPr>
              <a:xfrm>
                <a:off x="89647" y="842681"/>
                <a:ext cx="12030635" cy="5152244"/>
              </a:xfrm>
              <a:prstGeom prst="rect">
                <a:avLst/>
              </a:prstGeom>
              <a:noFill/>
            </p:spPr>
            <p:txBody>
              <a:bodyPr wrap="square" rtlCol="0">
                <a:spAutoFit/>
              </a:bodyPr>
              <a:lstStyle/>
              <a:p>
                <a:pPr marL="342900" indent="-342900">
                  <a:buAutoNum type="alphaLcParenBoth"/>
                </a:pPr>
                <a:r>
                  <a:rPr lang="en-US" sz="2000" dirty="0" smtClean="0"/>
                  <a:t>Suppose </a:t>
                </a:r>
                <a:r>
                  <a:rPr lang="en-US" sz="2000" dirty="0"/>
                  <a:t>two random samples of sizes n1 and n2 have been drawn from the same population with </a:t>
                </a:r>
                <a:r>
                  <a:rPr lang="en-US" sz="2000" dirty="0" smtClean="0"/>
                  <a:t>S.D</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oMath>
                </a14:m>
                <a:r>
                  <a:rPr lang="en-US" sz="2000" dirty="0" smtClean="0"/>
                  <a:t>. </a:t>
                </a:r>
                <a:r>
                  <a:rPr lang="en-US" sz="2000" dirty="0"/>
                  <a:t>We wish to test whether the difference between the sample means </a:t>
                </a:r>
                <a:r>
                  <a:rPr lang="en-US" sz="2000" dirty="0" smtClean="0"/>
                  <a:t>x1 </a:t>
                </a:r>
                <a:r>
                  <a:rPr lang="en-US" sz="2000" dirty="0"/>
                  <a:t>and x2 is significant or is merely due to fluctuations of sampling</a:t>
                </a:r>
                <a:r>
                  <a:rPr lang="en-US" sz="2000" dirty="0" smtClean="0"/>
                  <a:t>.</a:t>
                </a:r>
              </a:p>
              <a:p>
                <a:r>
                  <a:rPr lang="en-US" sz="2000" dirty="0"/>
                  <a:t>	</a:t>
                </a:r>
                <a:endParaRPr lang="en-US" sz="2000" dirty="0" smtClean="0"/>
              </a:p>
              <a:p>
                <a:r>
                  <a:rPr lang="en-US" sz="2000" dirty="0"/>
                  <a:t>	If the samples are independent, then the standard error e of the difference of their means is given </a:t>
                </a:r>
                <a:r>
                  <a:rPr lang="en-US" sz="2000" dirty="0" smtClean="0"/>
                  <a:t>by</a:t>
                </a:r>
              </a:p>
              <a:p>
                <a:r>
                  <a:rPr lang="en-US" sz="2000" dirty="0"/>
                  <a:t>	</a:t>
                </a:r>
                <a:r>
                  <a:rPr lang="en-US" sz="2000" dirty="0" smtClean="0"/>
                  <a:t>		</a:t>
                </a:r>
                <a:r>
                  <a:rPr lang="en-IN" sz="2000" dirty="0"/>
                  <a:t> </a:t>
                </a:r>
                <a:r>
                  <a:rPr lang="en-IN" sz="2000" dirty="0" smtClean="0"/>
                  <a:t>		e</a:t>
                </a:r>
                <a:r>
                  <a:rPr lang="en-IN" sz="2000" baseline="30000" dirty="0" smtClean="0"/>
                  <a:t>2 </a:t>
                </a:r>
                <a:r>
                  <a:rPr lang="en-IN" sz="2000" dirty="0" smtClean="0"/>
                  <a:t> </a:t>
                </a:r>
                <a:r>
                  <a:rPr lang="en-IN" sz="2000" dirty="0"/>
                  <a:t>= e1</a:t>
                </a:r>
                <a:r>
                  <a:rPr lang="en-IN" sz="2000" baseline="30000" dirty="0"/>
                  <a:t>2  </a:t>
                </a:r>
                <a:r>
                  <a:rPr lang="en-IN" sz="2000" dirty="0"/>
                  <a:t>+ e2</a:t>
                </a:r>
                <a:r>
                  <a:rPr lang="en-IN" sz="2000" baseline="30000" dirty="0"/>
                  <a:t>2 </a:t>
                </a:r>
                <a:endParaRPr lang="en-IN" sz="2000" baseline="30000" dirty="0" smtClean="0"/>
              </a:p>
              <a:p>
                <a:r>
                  <a:rPr lang="en-US" sz="2000" dirty="0" smtClean="0"/>
                  <a:t>Where e1 = </a:t>
                </a:r>
                <a14:m>
                  <m:oMath xmlns:m="http://schemas.openxmlformats.org/officeDocument/2006/math">
                    <m:f>
                      <m:fPr>
                        <m:type m:val="skw"/>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IN" sz="2000" b="0" i="1" smtClean="0">
                                <a:latin typeface="Cambria Math" panose="02040503050406030204" pitchFamily="18" charset="0"/>
                                <a:ea typeface="Cambria Math" panose="02040503050406030204" pitchFamily="18" charset="0"/>
                              </a:rPr>
                              <m:t>𝑛</m:t>
                            </m:r>
                            <m:r>
                              <a:rPr lang="en-IN" sz="2000" b="0" i="1" smtClean="0">
                                <a:latin typeface="Cambria Math" panose="02040503050406030204" pitchFamily="18" charset="0"/>
                                <a:ea typeface="Cambria Math" panose="02040503050406030204" pitchFamily="18" charset="0"/>
                              </a:rPr>
                              <m:t>1</m:t>
                            </m:r>
                          </m:e>
                        </m:rad>
                        <m:r>
                          <a:rPr lang="en-IN" sz="2000" b="0" i="1" smtClean="0">
                            <a:latin typeface="Cambria Math" panose="02040503050406030204" pitchFamily="18" charset="0"/>
                            <a:ea typeface="Cambria Math" panose="02040503050406030204" pitchFamily="18" charset="0"/>
                          </a:rPr>
                          <m:t> </m:t>
                        </m:r>
                      </m:den>
                    </m:f>
                  </m:oMath>
                </a14:m>
                <a:r>
                  <a:rPr lang="en-US" sz="2000" dirty="0" smtClean="0"/>
                  <a:t>, e2 </a:t>
                </a:r>
                <a:r>
                  <a:rPr lang="en-US" sz="2000" dirty="0"/>
                  <a:t>= </a:t>
                </a:r>
                <a14:m>
                  <m:oMath xmlns:m="http://schemas.openxmlformats.org/officeDocument/2006/math">
                    <m:f>
                      <m:fPr>
                        <m:type m:val="skw"/>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𝜎</m:t>
                        </m:r>
                      </m:num>
                      <m:den>
                        <m:rad>
                          <m:radPr>
                            <m:degHide m:val="on"/>
                            <m:ctrlPr>
                              <a:rPr lang="en-US" sz="2000" i="1">
                                <a:latin typeface="Cambria Math" panose="02040503050406030204" pitchFamily="18" charset="0"/>
                                <a:ea typeface="Cambria Math" panose="02040503050406030204" pitchFamily="18" charset="0"/>
                              </a:rPr>
                            </m:ctrlPr>
                          </m:radPr>
                          <m:deg/>
                          <m:e>
                            <m:r>
                              <a:rPr lang="en-IN" sz="2000" i="1">
                                <a:latin typeface="Cambria Math" panose="02040503050406030204" pitchFamily="18" charset="0"/>
                                <a:ea typeface="Cambria Math" panose="02040503050406030204" pitchFamily="18" charset="0"/>
                              </a:rPr>
                              <m:t>𝑛</m:t>
                            </m:r>
                            <m:r>
                              <a:rPr lang="en-IN" sz="2000" b="0" i="1" smtClean="0">
                                <a:latin typeface="Cambria Math" panose="02040503050406030204" pitchFamily="18" charset="0"/>
                                <a:ea typeface="Cambria Math" panose="02040503050406030204" pitchFamily="18" charset="0"/>
                              </a:rPr>
                              <m:t>2</m:t>
                            </m:r>
                          </m:e>
                        </m:rad>
                        <m:r>
                          <a:rPr lang="en-IN" sz="2000" i="1">
                            <a:latin typeface="Cambria Math" panose="02040503050406030204" pitchFamily="18" charset="0"/>
                            <a:ea typeface="Cambria Math" panose="02040503050406030204" pitchFamily="18" charset="0"/>
                          </a:rPr>
                          <m:t> </m:t>
                        </m:r>
                      </m:den>
                    </m:f>
                  </m:oMath>
                </a14:m>
                <a:r>
                  <a:rPr lang="en-US" sz="2000" dirty="0" smtClean="0"/>
                  <a:t> are the S.E.s of the means of the two samples.</a:t>
                </a:r>
              </a:p>
              <a:p>
                <a:endParaRPr lang="en-US" sz="2000" dirty="0"/>
              </a:p>
              <a:p>
                <a:r>
                  <a:rPr lang="en-US" sz="2000" dirty="0" smtClean="0"/>
                  <a:t>	Therefore, e = </a:t>
                </a:r>
                <a14:m>
                  <m:oMath xmlns:m="http://schemas.openxmlformats.org/officeDocument/2006/math">
                    <m:rad>
                      <m:radPr>
                        <m:degHide m:val="on"/>
                        <m:ctrlPr>
                          <a:rPr lang="en-US" sz="2000" i="1" smtClean="0">
                            <a:latin typeface="Cambria Math" panose="02040503050406030204" pitchFamily="18" charset="0"/>
                            <a:ea typeface="Cambria Math" panose="02040503050406030204" pitchFamily="18" charset="0"/>
                          </a:rPr>
                        </m:ctrlPr>
                      </m:radPr>
                      <m:deg/>
                      <m:e>
                        <m:f>
                          <m:fPr>
                            <m:ctrlPr>
                              <a:rPr lang="en-US" sz="200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1</m:t>
                            </m:r>
                          </m:num>
                          <m:den>
                            <m:r>
                              <a:rPr lang="en-IN" sz="2000" b="0" i="1" smtClean="0">
                                <a:latin typeface="Cambria Math" panose="02040503050406030204" pitchFamily="18" charset="0"/>
                                <a:ea typeface="Cambria Math" panose="02040503050406030204" pitchFamily="18" charset="0"/>
                              </a:rPr>
                              <m:t>𝑛</m:t>
                            </m:r>
                            <m:r>
                              <a:rPr lang="en-IN" sz="2000" b="0" i="1" smtClean="0">
                                <a:latin typeface="Cambria Math" panose="02040503050406030204" pitchFamily="18" charset="0"/>
                                <a:ea typeface="Cambria Math" panose="02040503050406030204" pitchFamily="18" charset="0"/>
                              </a:rPr>
                              <m:t>1</m:t>
                            </m:r>
                          </m:den>
                        </m:f>
                        <m:r>
                          <a:rPr lang="en-IN" sz="2000" b="0" i="1" smtClean="0">
                            <a:latin typeface="Cambria Math" panose="02040503050406030204" pitchFamily="18" charset="0"/>
                            <a:ea typeface="Cambria Math" panose="02040503050406030204" pitchFamily="18" charset="0"/>
                          </a:rPr>
                          <m:t>+ </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1</m:t>
                            </m:r>
                          </m:num>
                          <m:den>
                            <m:r>
                              <a:rPr lang="en-IN" sz="2000" b="0" i="1" smtClean="0">
                                <a:latin typeface="Cambria Math" panose="02040503050406030204" pitchFamily="18" charset="0"/>
                                <a:ea typeface="Cambria Math" panose="02040503050406030204" pitchFamily="18" charset="0"/>
                              </a:rPr>
                              <m:t>𝑛</m:t>
                            </m:r>
                            <m:r>
                              <a:rPr lang="en-IN" sz="2000" b="0" i="1" smtClean="0">
                                <a:latin typeface="Cambria Math" panose="02040503050406030204" pitchFamily="18" charset="0"/>
                                <a:ea typeface="Cambria Math" panose="02040503050406030204" pitchFamily="18" charset="0"/>
                              </a:rPr>
                              <m:t>2</m:t>
                            </m:r>
                          </m:den>
                        </m:f>
                      </m:e>
                    </m:rad>
                  </m:oMath>
                </a14:m>
                <a:r>
                  <a:rPr lang="en-US" sz="2000" dirty="0" smtClean="0"/>
                  <a:t>  . Hence </a:t>
                </a:r>
                <a14:m>
                  <m:oMath xmlns:m="http://schemas.openxmlformats.org/officeDocument/2006/math">
                    <m:r>
                      <a:rPr lang="en-IN" sz="2000" b="0" i="1" smtClean="0">
                        <a:latin typeface="Cambria Math" panose="02040503050406030204" pitchFamily="18" charset="0"/>
                      </a:rPr>
                      <m:t>𝑧</m:t>
                    </m:r>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𝑥</m:t>
                        </m:r>
                        <m:r>
                          <a:rPr lang="en-IN" sz="2000" b="0" i="1" smtClean="0">
                            <a:latin typeface="Cambria Math" panose="02040503050406030204" pitchFamily="18" charset="0"/>
                          </a:rPr>
                          <m:t>1 −</m:t>
                        </m:r>
                        <m:r>
                          <a:rPr lang="en-IN" sz="2000" b="0" i="1" smtClean="0">
                            <a:latin typeface="Cambria Math" panose="02040503050406030204" pitchFamily="18" charset="0"/>
                          </a:rPr>
                          <m:t>𝑥</m:t>
                        </m:r>
                        <m:r>
                          <a:rPr lang="en-IN" sz="2000" b="0" i="1" smtClean="0">
                            <a:latin typeface="Cambria Math" panose="02040503050406030204" pitchFamily="18" charset="0"/>
                          </a:rPr>
                          <m:t>2</m:t>
                        </m:r>
                      </m:num>
                      <m:den>
                        <m:r>
                          <a:rPr lang="en-IN" sz="2000" b="0" i="1" smtClean="0">
                            <a:latin typeface="Cambria Math" panose="02040503050406030204" pitchFamily="18" charset="0"/>
                            <a:ea typeface="Cambria Math" panose="02040503050406030204" pitchFamily="18" charset="0"/>
                          </a:rPr>
                          <m:t>𝜎</m:t>
                        </m:r>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1</m:t>
                                </m:r>
                              </m:den>
                            </m:f>
                            <m:r>
                              <a:rPr lang="en-IN" sz="2000" i="1">
                                <a:latin typeface="Cambria Math" panose="02040503050406030204" pitchFamily="18" charset="0"/>
                                <a:ea typeface="Cambria Math" panose="02040503050406030204" pitchFamily="18" charset="0"/>
                              </a:rPr>
                              <m:t>+ </m:t>
                            </m:r>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2</m:t>
                                </m:r>
                              </m:den>
                            </m:f>
                          </m:e>
                        </m:rad>
                      </m:den>
                    </m:f>
                  </m:oMath>
                </a14:m>
                <a:endParaRPr lang="en-US" sz="2000" dirty="0" smtClean="0"/>
              </a:p>
              <a:p>
                <a:r>
                  <a:rPr lang="en-US" sz="2000" dirty="0"/>
                  <a:t>is normally distributed with mean zero and S.D. 1. </a:t>
                </a:r>
                <a:endParaRPr lang="en-US" sz="2000" dirty="0" smtClean="0"/>
              </a:p>
              <a:p>
                <a:r>
                  <a:rPr lang="en-US" sz="2000" dirty="0" smtClean="0"/>
                  <a:t>	Test </a:t>
                </a:r>
                <a:r>
                  <a:rPr lang="en-US" sz="2000" dirty="0"/>
                  <a:t>of significance (</a:t>
                </a:r>
                <a:r>
                  <a:rPr lang="en-US" sz="2000" dirty="0" smtClean="0"/>
                  <a:t>n1, </a:t>
                </a:r>
                <a:r>
                  <a:rPr lang="en-US" sz="2000" dirty="0"/>
                  <a:t>n2 being large): </a:t>
                </a:r>
                <a:endParaRPr lang="en-US" sz="2000" dirty="0" smtClean="0"/>
              </a:p>
              <a:p>
                <a:r>
                  <a:rPr lang="en-US" sz="2000" dirty="0" smtClean="0"/>
                  <a:t>	If </a:t>
                </a:r>
                <a:r>
                  <a:rPr lang="en-US" sz="2000" dirty="0"/>
                  <a:t>z &gt; 1.96, then the difference is significant at 5% level of significance. </a:t>
                </a:r>
                <a:endParaRPr lang="en-US" sz="2000" dirty="0" smtClean="0"/>
              </a:p>
              <a:p>
                <a:r>
                  <a:rPr lang="en-US" sz="2000" dirty="0" smtClean="0"/>
                  <a:t>	If </a:t>
                </a:r>
                <a:r>
                  <a:rPr lang="en-US" sz="2000" dirty="0"/>
                  <a:t>z &gt; 3, it is highly probable that either the samples have not been drawn from the same population or the sampling is not simple.</a:t>
                </a:r>
                <a:endParaRPr lang="en-US" sz="2000" dirty="0" smtClean="0"/>
              </a:p>
              <a:p>
                <a:r>
                  <a:rPr lang="en-US" sz="2000" dirty="0"/>
                  <a:t>	</a:t>
                </a:r>
                <a:r>
                  <a:rPr lang="en-US" sz="2000" dirty="0" smtClean="0"/>
                  <a:t>	</a:t>
                </a:r>
                <a:r>
                  <a:rPr lang="en-US" dirty="0" smtClean="0"/>
                  <a:t>	</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89647" y="842681"/>
                <a:ext cx="12030635" cy="5152244"/>
              </a:xfrm>
              <a:prstGeom prst="rect">
                <a:avLst/>
              </a:prstGeom>
              <a:blipFill>
                <a:blip r:embed="rId2"/>
                <a:stretch>
                  <a:fillRect l="-558" t="-828"/>
                </a:stretch>
              </a:blipFill>
            </p:spPr>
            <p:txBody>
              <a:bodyPr/>
              <a:lstStyle/>
              <a:p>
                <a:r>
                  <a:rPr lang="en-IN">
                    <a:noFill/>
                  </a:rPr>
                  <a:t> </a:t>
                </a:r>
              </a:p>
            </p:txBody>
          </p:sp>
        </mc:Fallback>
      </mc:AlternateContent>
    </p:spTree>
    <p:extLst>
      <p:ext uri="{BB962C8B-B14F-4D97-AF65-F5344CB8AC3E}">
        <p14:creationId xmlns:p14="http://schemas.microsoft.com/office/powerpoint/2010/main" val="175413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21920" y="-1"/>
                <a:ext cx="11956869" cy="3396314"/>
              </a:xfrm>
              <a:prstGeom prst="rect">
                <a:avLst/>
              </a:prstGeom>
              <a:noFill/>
            </p:spPr>
            <p:txBody>
              <a:bodyPr wrap="square" rtlCol="0">
                <a:spAutoFit/>
              </a:bodyPr>
              <a:lstStyle/>
              <a:p>
                <a:r>
                  <a:rPr lang="en-US" sz="2000" dirty="0" smtClean="0"/>
                  <a:t>(b) If </a:t>
                </a:r>
                <a:r>
                  <a:rPr lang="en-US" sz="2000" dirty="0"/>
                  <a:t>the samples are known to be drawn from different populations with means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r>
                      <a:rPr lang="en-IN" sz="2000" b="0" i="1" smtClean="0">
                        <a:latin typeface="Cambria Math" panose="02040503050406030204" pitchFamily="18" charset="0"/>
                        <a:ea typeface="Cambria Math" panose="02040503050406030204" pitchFamily="18" charset="0"/>
                      </a:rPr>
                      <m:t>1</m:t>
                    </m:r>
                  </m:oMath>
                </a14:m>
                <a:r>
                  <a:rPr lang="en-US" sz="2000" dirty="0" smtClean="0"/>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r>
                  <a:rPr lang="en-US" sz="2000" dirty="0" smtClean="0"/>
                  <a:t>2 </a:t>
                </a:r>
                <a:r>
                  <a:rPr lang="en-US" sz="2000" dirty="0"/>
                  <a:t>and standard </a:t>
                </a:r>
                <a:r>
                  <a:rPr lang="en-US" sz="2000" dirty="0" smtClean="0"/>
                  <a:t>deviations </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r>
                      <a:rPr lang="en-IN" sz="2000" b="0" i="1" smtClean="0">
                        <a:latin typeface="Cambria Math" panose="02040503050406030204" pitchFamily="18" charset="0"/>
                        <a:ea typeface="Cambria Math" panose="02040503050406030204" pitchFamily="18" charset="0"/>
                      </a:rPr>
                      <m:t>1</m:t>
                    </m:r>
                  </m:oMath>
                </a14:m>
                <a:r>
                  <a:rPr lang="en-US" sz="2000" dirty="0" smtClean="0"/>
                  <a:t> </a:t>
                </a:r>
                <a:r>
                  <a:rPr lang="en-US" sz="2000" dirty="0"/>
                  <a:t>and </a:t>
                </a:r>
                <a14:m>
                  <m:oMath xmlns:m="http://schemas.openxmlformats.org/officeDocument/2006/math">
                    <m:r>
                      <a:rPr lang="en-US" sz="2000" i="1">
                        <a:latin typeface="Cambria Math" panose="02040503050406030204" pitchFamily="18" charset="0"/>
                        <a:ea typeface="Cambria Math" panose="02040503050406030204" pitchFamily="18" charset="0"/>
                      </a:rPr>
                      <m:t>𝜎</m:t>
                    </m:r>
                  </m:oMath>
                </a14:m>
                <a:r>
                  <a:rPr lang="en-US" sz="2000" dirty="0" smtClean="0"/>
                  <a:t>2</a:t>
                </a:r>
                <a:r>
                  <a:rPr lang="en-US" sz="2000" dirty="0"/>
                  <a:t>. Then the standard error e of their means is given </a:t>
                </a:r>
                <a:r>
                  <a:rPr lang="en-US" sz="2000" dirty="0" smtClean="0"/>
                  <a:t>by</a:t>
                </a:r>
              </a:p>
              <a:p>
                <a:r>
                  <a:rPr lang="en-US" sz="2000" dirty="0"/>
                  <a:t>	</a:t>
                </a:r>
                <a:r>
                  <a:rPr lang="en-US" sz="2000" dirty="0" smtClean="0"/>
                  <a:t>			</a:t>
                </a:r>
                <a:r>
                  <a:rPr lang="en-US" sz="2000" dirty="0"/>
                  <a:t>e = </a:t>
                </a:r>
                <a14:m>
                  <m:oMath xmlns:m="http://schemas.openxmlformats.org/officeDocument/2006/math">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sSup>
                              <m:sSupPr>
                                <m:ctrlPr>
                                  <a:rPr lang="en-IN"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r>
                                  <a:rPr lang="en-IN" sz="2000" b="0" i="1" smtClean="0">
                                    <a:latin typeface="Cambria Math" panose="02040503050406030204" pitchFamily="18" charset="0"/>
                                    <a:ea typeface="Cambria Math" panose="02040503050406030204" pitchFamily="18" charset="0"/>
                                  </a:rPr>
                                  <m:t>1</m:t>
                                </m:r>
                              </m:e>
                              <m:sup>
                                <m:r>
                                  <a:rPr lang="en-IN" sz="2000" i="1">
                                    <a:latin typeface="Cambria Math" panose="02040503050406030204" pitchFamily="18" charset="0"/>
                                    <a:ea typeface="Cambria Math" panose="02040503050406030204" pitchFamily="18" charset="0"/>
                                  </a:rPr>
                                  <m:t>2</m:t>
                                </m:r>
                              </m:sup>
                            </m:sSup>
                          </m:num>
                          <m:den>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1</m:t>
                            </m:r>
                          </m:den>
                        </m:f>
                        <m:r>
                          <a:rPr lang="en-IN" sz="2000" i="1">
                            <a:latin typeface="Cambria Math" panose="02040503050406030204" pitchFamily="18" charset="0"/>
                            <a:ea typeface="Cambria Math" panose="02040503050406030204" pitchFamily="18" charset="0"/>
                          </a:rPr>
                          <m:t>+ </m:t>
                        </m:r>
                        <m:f>
                          <m:fPr>
                            <m:ctrlPr>
                              <a:rPr lang="en-IN" sz="2000" i="1" smtClean="0">
                                <a:latin typeface="Cambria Math" panose="02040503050406030204" pitchFamily="18" charset="0"/>
                                <a:ea typeface="Cambria Math" panose="02040503050406030204" pitchFamily="18" charset="0"/>
                              </a:rPr>
                            </m:ctrlPr>
                          </m:fPr>
                          <m:num>
                            <m:sSup>
                              <m:sSupPr>
                                <m:ctrlPr>
                                  <a:rPr lang="en-IN"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r>
                                  <a:rPr lang="en-IN" sz="2000" b="0" i="1" smtClean="0">
                                    <a:latin typeface="Cambria Math" panose="02040503050406030204" pitchFamily="18" charset="0"/>
                                    <a:ea typeface="Cambria Math" panose="02040503050406030204" pitchFamily="18" charset="0"/>
                                  </a:rPr>
                                  <m:t>2</m:t>
                                </m:r>
                              </m:e>
                              <m:sup>
                                <m:r>
                                  <a:rPr lang="en-IN" sz="2000" b="0" i="1" smtClean="0">
                                    <a:latin typeface="Cambria Math" panose="02040503050406030204" pitchFamily="18" charset="0"/>
                                    <a:ea typeface="Cambria Math" panose="02040503050406030204" pitchFamily="18" charset="0"/>
                                  </a:rPr>
                                  <m:t>2</m:t>
                                </m:r>
                              </m:sup>
                            </m:sSup>
                          </m:num>
                          <m:den>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2</m:t>
                            </m:r>
                          </m:den>
                        </m:f>
                      </m:e>
                    </m:rad>
                  </m:oMath>
                </a14:m>
                <a:endParaRPr lang="en-US" sz="2000" dirty="0" smtClean="0"/>
              </a:p>
              <a:p>
                <a:endParaRPr lang="en-US" sz="2000" dirty="0"/>
              </a:p>
              <a:p>
                <a:r>
                  <a:rPr lang="en-US" sz="2000" dirty="0"/>
                  <a:t>	Assuming that the two populations have the same mean (</a:t>
                </a:r>
                <a:r>
                  <a:rPr lang="en-US" sz="2000" dirty="0" smtClean="0"/>
                  <a:t>i.e.,</a:t>
                </a:r>
                <a:r>
                  <a:rPr lang="en-US" sz="2000" dirty="0" smtClean="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1</m:t>
                    </m:r>
                  </m:oMath>
                </a14:m>
                <a:r>
                  <a:rPr lang="en-US" sz="2000" dirty="0" smtClean="0"/>
                  <a:t> =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IN" sz="2000" b="0" i="1" smtClean="0">
                        <a:latin typeface="Cambria Math" panose="02040503050406030204" pitchFamily="18" charset="0"/>
                        <a:ea typeface="Cambria Math" panose="02040503050406030204" pitchFamily="18" charset="0"/>
                      </a:rPr>
                      <m:t>2</m:t>
                    </m:r>
                  </m:oMath>
                </a14:m>
                <a:r>
                  <a:rPr lang="en-US" sz="2000" dirty="0" smtClean="0"/>
                  <a:t> </a:t>
                </a:r>
                <a:r>
                  <a:rPr lang="en-US" sz="2000" dirty="0"/>
                  <a:t>), the difference of the means of the samples will be normally distributed with mean zero and S.D. e. Now the same procedure of test of significance is applied.</a:t>
                </a:r>
                <a:endParaRPr lang="en-US" sz="2000" dirty="0" smtClean="0"/>
              </a:p>
              <a:p>
                <a:endParaRPr lang="en-US" dirty="0"/>
              </a:p>
              <a:p>
                <a:endParaRPr lang="en-US" dirty="0" smtClean="0"/>
              </a:p>
              <a:p>
                <a:r>
                  <a:rPr lang="en-US" dirty="0"/>
                  <a:t>	</a:t>
                </a:r>
                <a:r>
                  <a:rPr lang="en-US" dirty="0" smtClean="0"/>
                  <a:t>			</a:t>
                </a:r>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21920" y="-1"/>
                <a:ext cx="11956869" cy="3396314"/>
              </a:xfrm>
              <a:prstGeom prst="rect">
                <a:avLst/>
              </a:prstGeom>
              <a:blipFill>
                <a:blip r:embed="rId2"/>
                <a:stretch>
                  <a:fillRect l="-510" t="-898"/>
                </a:stretch>
              </a:blipFill>
            </p:spPr>
            <p:txBody>
              <a:bodyPr/>
              <a:lstStyle/>
              <a:p>
                <a:r>
                  <a:rPr lang="en-IN">
                    <a:noFill/>
                  </a:rPr>
                  <a:t> </a:t>
                </a:r>
              </a:p>
            </p:txBody>
          </p:sp>
        </mc:Fallback>
      </mc:AlternateContent>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652" y="2397091"/>
            <a:ext cx="4853193" cy="4151938"/>
          </a:xfrm>
          <a:prstGeom prst="rect">
            <a:avLst/>
          </a:prstGeom>
        </p:spPr>
      </p:pic>
    </p:spTree>
    <p:extLst>
      <p:ext uri="{BB962C8B-B14F-4D97-AF65-F5344CB8AC3E}">
        <p14:creationId xmlns:p14="http://schemas.microsoft.com/office/powerpoint/2010/main" val="202528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2064</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Topic: Probability Distribution and Sampling Theory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Probability Distribution and Sampling Theory</dc:title>
  <dc:creator>adnan ali</dc:creator>
  <cp:lastModifiedBy>adnan ali</cp:lastModifiedBy>
  <cp:revision>53</cp:revision>
  <dcterms:created xsi:type="dcterms:W3CDTF">2021-05-09T14:24:20Z</dcterms:created>
  <dcterms:modified xsi:type="dcterms:W3CDTF">2021-05-11T09:29:49Z</dcterms:modified>
</cp:coreProperties>
</file>