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59" r:id="rId5"/>
    <p:sldId id="268" r:id="rId6"/>
    <p:sldId id="274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70" r:id="rId15"/>
    <p:sldId id="272" r:id="rId16"/>
    <p:sldId id="271" r:id="rId17"/>
    <p:sldId id="273" r:id="rId18"/>
    <p:sldId id="269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3600" b="1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171D"/>
    <a:srgbClr val="773338"/>
    <a:srgbClr val="5D8223"/>
    <a:srgbClr val="397B0D"/>
    <a:srgbClr val="000000"/>
    <a:srgbClr val="00499F"/>
    <a:srgbClr val="0CC1E0"/>
    <a:srgbClr val="666666"/>
    <a:srgbClr val="990D16"/>
    <a:srgbClr val="10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48" autoAdjust="0"/>
  </p:normalViewPr>
  <p:slideViewPr>
    <p:cSldViewPr>
      <p:cViewPr varScale="1">
        <p:scale>
          <a:sx n="86" d="100"/>
          <a:sy n="86" d="100"/>
        </p:scale>
        <p:origin x="82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7.xml"/><Relationship Id="rId3" Type="http://schemas.openxmlformats.org/officeDocument/2006/relationships/slide" Target="../slides/slide8.xml"/><Relationship Id="rId7" Type="http://schemas.openxmlformats.org/officeDocument/2006/relationships/slide" Target="../slides/slide6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12.xml"/><Relationship Id="rId5" Type="http://schemas.openxmlformats.org/officeDocument/2006/relationships/slide" Target="../slides/slide10.xml"/><Relationship Id="rId4" Type="http://schemas.openxmlformats.org/officeDocument/2006/relationships/slide" Target="../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C5975-F8DA-4DD0-A0EA-6CC0A8166C55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CAADC0B-8899-404D-9172-1CA2EF20FBA8}">
      <dgm:prSet phldrT="[Text]"/>
      <dgm:spPr/>
      <dgm:t>
        <a:bodyPr/>
        <a:lstStyle/>
        <a:p>
          <a:r>
            <a:rPr lang="en-US" u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</a:t>
          </a:r>
          <a:endParaRPr lang="en-US" u="none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0BE1BC7-492C-4C8B-AC47-7FEE7DF0D681}" type="parTrans" cxnId="{41E8D94C-B99A-4DFD-BBA0-BED5E2BA317D}">
      <dgm:prSet/>
      <dgm:spPr/>
      <dgm:t>
        <a:bodyPr/>
        <a:lstStyle/>
        <a:p>
          <a:endParaRPr lang="en-US"/>
        </a:p>
      </dgm:t>
    </dgm:pt>
    <dgm:pt modelId="{9CA0A296-1A66-4E7F-AC7B-F9CAFEB23103}" type="sibTrans" cxnId="{41E8D94C-B99A-4DFD-BBA0-BED5E2BA317D}">
      <dgm:prSet/>
      <dgm:spPr/>
      <dgm:t>
        <a:bodyPr/>
        <a:lstStyle/>
        <a:p>
          <a:endParaRPr lang="en-US"/>
        </a:p>
      </dgm:t>
    </dgm:pt>
    <dgm:pt modelId="{6712FA0E-D6B6-43A1-AC2A-487D3EB03DF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Literature Survey 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80E8C8-0691-483F-AEF6-54CE904D5704}" type="parTrans" cxnId="{BA8E4744-7121-4D4D-9295-7CD84FA39077}">
      <dgm:prSet/>
      <dgm:spPr/>
      <dgm:t>
        <a:bodyPr/>
        <a:lstStyle/>
        <a:p>
          <a:endParaRPr lang="en-US"/>
        </a:p>
      </dgm:t>
    </dgm:pt>
    <dgm:pt modelId="{BEA3C199-840E-45A5-BF56-5DD8D36656E4}" type="sibTrans" cxnId="{BA8E4744-7121-4D4D-9295-7CD84FA39077}">
      <dgm:prSet/>
      <dgm:spPr/>
      <dgm:t>
        <a:bodyPr/>
        <a:lstStyle/>
        <a:p>
          <a:endParaRPr lang="en-US"/>
        </a:p>
      </dgm:t>
    </dgm:pt>
    <dgm:pt modelId="{534BFFE8-4635-459B-B396-F7D91D6D0FB3}">
      <dgm:prSet phldrT="[Text]"/>
      <dgm:spPr/>
      <dgm:t>
        <a:bodyPr/>
        <a:lstStyle/>
        <a:p>
          <a:r>
            <a:rPr lang="en-US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Algorithms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 action="ppaction://hlinksldjump"/>
            </a:rPr>
            <a:t>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E556410-CF33-4DAC-AC05-6106548BD706}" type="parTrans" cxnId="{CE6E4F3F-CDCC-4325-938B-FEDF3D11F0A8}">
      <dgm:prSet/>
      <dgm:spPr/>
      <dgm:t>
        <a:bodyPr/>
        <a:lstStyle/>
        <a:p>
          <a:endParaRPr lang="en-US"/>
        </a:p>
      </dgm:t>
    </dgm:pt>
    <dgm:pt modelId="{739578F9-D4F2-42AC-8AE7-003B785FD5EA}" type="sibTrans" cxnId="{CE6E4F3F-CDCC-4325-938B-FEDF3D11F0A8}">
      <dgm:prSet/>
      <dgm:spPr/>
      <dgm:t>
        <a:bodyPr/>
        <a:lstStyle/>
        <a:p>
          <a:endParaRPr lang="en-US"/>
        </a:p>
      </dgm:t>
    </dgm:pt>
    <dgm:pt modelId="{0961C8E0-8ACC-4988-9CBB-7CED8B9CB9AD}">
      <dgm:prSet phldrT="[Text]"/>
      <dgm:spPr/>
      <dgm:t>
        <a:bodyPr/>
        <a:lstStyle/>
        <a:p>
          <a:endParaRPr lang="en-US"/>
        </a:p>
      </dgm:t>
    </dgm:pt>
    <dgm:pt modelId="{9A43DC16-1999-458A-B328-5570B43BD481}" type="parTrans" cxnId="{C850698A-1BBF-4991-BDF0-D9B1B735A671}">
      <dgm:prSet/>
      <dgm:spPr/>
      <dgm:t>
        <a:bodyPr/>
        <a:lstStyle/>
        <a:p>
          <a:endParaRPr lang="en-US"/>
        </a:p>
      </dgm:t>
    </dgm:pt>
    <dgm:pt modelId="{9A6816E6-CD27-4969-B00D-4DA08596D004}" type="sibTrans" cxnId="{C850698A-1BBF-4991-BDF0-D9B1B735A671}">
      <dgm:prSet/>
      <dgm:spPr/>
      <dgm:t>
        <a:bodyPr/>
        <a:lstStyle/>
        <a:p>
          <a:endParaRPr lang="en-US"/>
        </a:p>
      </dgm:t>
    </dgm:pt>
    <dgm:pt modelId="{675279D3-2FF9-4424-A866-556BDBF27592}">
      <dgm:prSet phldrT="[Text]"/>
      <dgm:spPr/>
      <dgm:t>
        <a:bodyPr/>
        <a:lstStyle/>
        <a:p>
          <a:r>
            <a:rPr lang="en-US" u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System Specifications </a:t>
          </a:r>
          <a:endParaRPr lang="en-US" u="none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53594E-FA97-443A-BD36-14DA931F8D2F}" type="parTrans" cxnId="{A6AEFBEF-352B-4672-B440-89952594155E}">
      <dgm:prSet/>
      <dgm:spPr/>
      <dgm:t>
        <a:bodyPr/>
        <a:lstStyle/>
        <a:p>
          <a:endParaRPr lang="en-US"/>
        </a:p>
      </dgm:t>
    </dgm:pt>
    <dgm:pt modelId="{F25109B0-A6A3-41F0-B6F4-60457EC94BD0}" type="sibTrans" cxnId="{A6AEFBEF-352B-4672-B440-89952594155E}">
      <dgm:prSet/>
      <dgm:spPr/>
      <dgm:t>
        <a:bodyPr/>
        <a:lstStyle/>
        <a:p>
          <a:endParaRPr lang="en-US"/>
        </a:p>
      </dgm:t>
    </dgm:pt>
    <dgm:pt modelId="{B2443155-8F0B-49CE-9780-4B7808ED3ED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Results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32E83F78-E526-4780-A6F2-4EF6D51F9786}" type="parTrans" cxnId="{947AE942-149E-43DD-9FC0-FF0187A42B3E}">
      <dgm:prSet/>
      <dgm:spPr/>
      <dgm:t>
        <a:bodyPr/>
        <a:lstStyle/>
        <a:p>
          <a:endParaRPr lang="en-US"/>
        </a:p>
      </dgm:t>
    </dgm:pt>
    <dgm:pt modelId="{16CF9716-865C-45E1-9FCD-B1A475968DB7}" type="sibTrans" cxnId="{947AE942-149E-43DD-9FC0-FF0187A42B3E}">
      <dgm:prSet/>
      <dgm:spPr/>
      <dgm:t>
        <a:bodyPr/>
        <a:lstStyle/>
        <a:p>
          <a:endParaRPr lang="en-US"/>
        </a:p>
      </dgm:t>
    </dgm:pt>
    <dgm:pt modelId="{D5242B7B-9567-4BB0-9CED-E432099EDCA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Conclusion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87FB5464-C4AD-463B-8EBA-25EE3EB468CC}" type="parTrans" cxnId="{B1867583-C6FF-4D9E-8371-459A03D06082}">
      <dgm:prSet/>
      <dgm:spPr/>
      <dgm:t>
        <a:bodyPr/>
        <a:lstStyle/>
        <a:p>
          <a:endParaRPr lang="en-US"/>
        </a:p>
      </dgm:t>
    </dgm:pt>
    <dgm:pt modelId="{0EF196C1-876D-43FD-967F-05C7B32AAA18}" type="sibTrans" cxnId="{B1867583-C6FF-4D9E-8371-459A03D06082}">
      <dgm:prSet/>
      <dgm:spPr/>
      <dgm:t>
        <a:bodyPr/>
        <a:lstStyle/>
        <a:p>
          <a:endParaRPr lang="en-US"/>
        </a:p>
      </dgm:t>
    </dgm:pt>
    <dgm:pt modelId="{23BD7EB9-6315-49EC-8D70-60B2480EFBD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7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Objectives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8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Design Details </a:t>
          </a:r>
          <a:endParaRPr lang="en-US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FA8202E5-880B-47AD-9C9B-9A3C80E7DAF9}" type="parTrans" cxnId="{4FB0526B-0CA2-488A-94DE-D22A6F8262F7}">
      <dgm:prSet/>
      <dgm:spPr/>
      <dgm:t>
        <a:bodyPr/>
        <a:lstStyle/>
        <a:p>
          <a:endParaRPr lang="en-US"/>
        </a:p>
      </dgm:t>
    </dgm:pt>
    <dgm:pt modelId="{0490753B-5D6A-49E9-B24F-5CA86FF6992A}" type="sibTrans" cxnId="{4FB0526B-0CA2-488A-94DE-D22A6F8262F7}">
      <dgm:prSet/>
      <dgm:spPr/>
      <dgm:t>
        <a:bodyPr/>
        <a:lstStyle/>
        <a:p>
          <a:endParaRPr lang="en-US"/>
        </a:p>
      </dgm:t>
    </dgm:pt>
    <dgm:pt modelId="{159E97CD-AD7B-4E56-AA3A-2B84C0A466C8}" type="pres">
      <dgm:prSet presAssocID="{DB2C5975-F8DA-4DD0-A0EA-6CC0A8166C55}" presName="Name0" presStyleCnt="0">
        <dgm:presLayoutVars>
          <dgm:chMax val="7"/>
          <dgm:chPref val="7"/>
          <dgm:dir/>
        </dgm:presLayoutVars>
      </dgm:prSet>
      <dgm:spPr/>
    </dgm:pt>
    <dgm:pt modelId="{7FDC5E80-9A94-4FCB-BC41-6C78206F4D9E}" type="pres">
      <dgm:prSet presAssocID="{DB2C5975-F8DA-4DD0-A0EA-6CC0A8166C55}" presName="Name1" presStyleCnt="0"/>
      <dgm:spPr/>
    </dgm:pt>
    <dgm:pt modelId="{F9F76158-F227-4A81-9224-CFE704305EFA}" type="pres">
      <dgm:prSet presAssocID="{DB2C5975-F8DA-4DD0-A0EA-6CC0A8166C55}" presName="cycle" presStyleCnt="0"/>
      <dgm:spPr/>
    </dgm:pt>
    <dgm:pt modelId="{964B1719-C424-42A5-86C4-AF02C9BD18D6}" type="pres">
      <dgm:prSet presAssocID="{DB2C5975-F8DA-4DD0-A0EA-6CC0A8166C55}" presName="srcNode" presStyleLbl="node1" presStyleIdx="0" presStyleCnt="7"/>
      <dgm:spPr/>
    </dgm:pt>
    <dgm:pt modelId="{7A725D89-2B2D-406E-94BA-7CEF02760EF8}" type="pres">
      <dgm:prSet presAssocID="{DB2C5975-F8DA-4DD0-A0EA-6CC0A8166C55}" presName="conn" presStyleLbl="parChTrans1D2" presStyleIdx="0" presStyleCnt="1"/>
      <dgm:spPr/>
    </dgm:pt>
    <dgm:pt modelId="{FF5F84A9-3F84-434B-BCC2-16EBF5C0271F}" type="pres">
      <dgm:prSet presAssocID="{DB2C5975-F8DA-4DD0-A0EA-6CC0A8166C55}" presName="extraNode" presStyleLbl="node1" presStyleIdx="0" presStyleCnt="7"/>
      <dgm:spPr/>
    </dgm:pt>
    <dgm:pt modelId="{1C165463-7D93-480D-A854-403CD67171DF}" type="pres">
      <dgm:prSet presAssocID="{DB2C5975-F8DA-4DD0-A0EA-6CC0A8166C55}" presName="dstNode" presStyleLbl="node1" presStyleIdx="0" presStyleCnt="7"/>
      <dgm:spPr/>
    </dgm:pt>
    <dgm:pt modelId="{9B9AD0F3-725C-4D62-8A7D-EE58C5F46880}" type="pres">
      <dgm:prSet presAssocID="{5CAADC0B-8899-404D-9172-1CA2EF20FBA8}" presName="text_1" presStyleLbl="node1" presStyleIdx="0" presStyleCnt="7">
        <dgm:presLayoutVars>
          <dgm:bulletEnabled val="1"/>
        </dgm:presLayoutVars>
      </dgm:prSet>
      <dgm:spPr/>
    </dgm:pt>
    <dgm:pt modelId="{E0956CB4-AAB5-416C-8FFD-92A0ECC4F015}" type="pres">
      <dgm:prSet presAssocID="{5CAADC0B-8899-404D-9172-1CA2EF20FBA8}" presName="accent_1" presStyleCnt="0"/>
      <dgm:spPr/>
    </dgm:pt>
    <dgm:pt modelId="{F7CE300C-5457-4AF9-BA6E-8A64AF105F6E}" type="pres">
      <dgm:prSet presAssocID="{5CAADC0B-8899-404D-9172-1CA2EF20FBA8}" presName="accentRepeatNode" presStyleLbl="solidFgAcc1" presStyleIdx="0" presStyleCnt="7"/>
      <dgm:spPr/>
    </dgm:pt>
    <dgm:pt modelId="{BEE0F0DC-1496-4893-85DB-8ED1F34C08E7}" type="pres">
      <dgm:prSet presAssocID="{6712FA0E-D6B6-43A1-AC2A-487D3EB03DF7}" presName="text_2" presStyleLbl="node1" presStyleIdx="1" presStyleCnt="7">
        <dgm:presLayoutVars>
          <dgm:bulletEnabled val="1"/>
        </dgm:presLayoutVars>
      </dgm:prSet>
      <dgm:spPr/>
    </dgm:pt>
    <dgm:pt modelId="{467920F6-20D2-4A40-A4AA-D1ECDB6646B6}" type="pres">
      <dgm:prSet presAssocID="{6712FA0E-D6B6-43A1-AC2A-487D3EB03DF7}" presName="accent_2" presStyleCnt="0"/>
      <dgm:spPr/>
    </dgm:pt>
    <dgm:pt modelId="{CFDE32E9-6AF5-4D84-BBA5-9D0EE8E1DC20}" type="pres">
      <dgm:prSet presAssocID="{6712FA0E-D6B6-43A1-AC2A-487D3EB03DF7}" presName="accentRepeatNode" presStyleLbl="solidFgAcc1" presStyleIdx="1" presStyleCnt="7"/>
      <dgm:spPr/>
    </dgm:pt>
    <dgm:pt modelId="{E2A316C2-79D9-4340-8CBF-89A53D8B157F}" type="pres">
      <dgm:prSet presAssocID="{23BD7EB9-6315-49EC-8D70-60B2480EFBD6}" presName="text_3" presStyleLbl="node1" presStyleIdx="2" presStyleCnt="7">
        <dgm:presLayoutVars>
          <dgm:bulletEnabled val="1"/>
        </dgm:presLayoutVars>
      </dgm:prSet>
      <dgm:spPr/>
    </dgm:pt>
    <dgm:pt modelId="{87EBC6D5-A3A2-44CC-83BB-4E9565B7D034}" type="pres">
      <dgm:prSet presAssocID="{23BD7EB9-6315-49EC-8D70-60B2480EFBD6}" presName="accent_3" presStyleCnt="0"/>
      <dgm:spPr/>
    </dgm:pt>
    <dgm:pt modelId="{C7767EF5-C834-4AC7-A835-FE2A17F8832B}" type="pres">
      <dgm:prSet presAssocID="{23BD7EB9-6315-49EC-8D70-60B2480EFBD6}" presName="accentRepeatNode" presStyleLbl="solidFgAcc1" presStyleIdx="2" presStyleCnt="7"/>
      <dgm:spPr/>
    </dgm:pt>
    <dgm:pt modelId="{56445F59-51FC-4535-9554-E36E748CF9DF}" type="pres">
      <dgm:prSet presAssocID="{534BFFE8-4635-459B-B396-F7D91D6D0FB3}" presName="text_4" presStyleLbl="node1" presStyleIdx="3" presStyleCnt="7">
        <dgm:presLayoutVars>
          <dgm:bulletEnabled val="1"/>
        </dgm:presLayoutVars>
      </dgm:prSet>
      <dgm:spPr/>
    </dgm:pt>
    <dgm:pt modelId="{7C28CB13-FE6E-48B7-B538-C24739C48801}" type="pres">
      <dgm:prSet presAssocID="{534BFFE8-4635-459B-B396-F7D91D6D0FB3}" presName="accent_4" presStyleCnt="0"/>
      <dgm:spPr/>
    </dgm:pt>
    <dgm:pt modelId="{1911CC94-4614-4EB3-A8D3-6771F5E861D3}" type="pres">
      <dgm:prSet presAssocID="{534BFFE8-4635-459B-B396-F7D91D6D0FB3}" presName="accentRepeatNode" presStyleLbl="solidFgAcc1" presStyleIdx="3" presStyleCnt="7"/>
      <dgm:spPr/>
    </dgm:pt>
    <dgm:pt modelId="{E11860E7-9FF8-4489-A499-1831D0633797}" type="pres">
      <dgm:prSet presAssocID="{675279D3-2FF9-4424-A866-556BDBF27592}" presName="text_5" presStyleLbl="node1" presStyleIdx="4" presStyleCnt="7">
        <dgm:presLayoutVars>
          <dgm:bulletEnabled val="1"/>
        </dgm:presLayoutVars>
      </dgm:prSet>
      <dgm:spPr/>
    </dgm:pt>
    <dgm:pt modelId="{67440DA5-2711-4096-A65E-1280AD4EACF3}" type="pres">
      <dgm:prSet presAssocID="{675279D3-2FF9-4424-A866-556BDBF27592}" presName="accent_5" presStyleCnt="0"/>
      <dgm:spPr/>
    </dgm:pt>
    <dgm:pt modelId="{74C24500-C4BD-4853-AEC7-FB6A5EE27594}" type="pres">
      <dgm:prSet presAssocID="{675279D3-2FF9-4424-A866-556BDBF27592}" presName="accentRepeatNode" presStyleLbl="solidFgAcc1" presStyleIdx="4" presStyleCnt="7"/>
      <dgm:spPr/>
    </dgm:pt>
    <dgm:pt modelId="{26EC01C8-7DB2-41CF-B14E-529650848ADC}" type="pres">
      <dgm:prSet presAssocID="{B2443155-8F0B-49CE-9780-4B7808ED3ED9}" presName="text_6" presStyleLbl="node1" presStyleIdx="5" presStyleCnt="7">
        <dgm:presLayoutVars>
          <dgm:bulletEnabled val="1"/>
        </dgm:presLayoutVars>
      </dgm:prSet>
      <dgm:spPr/>
    </dgm:pt>
    <dgm:pt modelId="{95056942-7B93-4760-B7C9-A854041FA190}" type="pres">
      <dgm:prSet presAssocID="{B2443155-8F0B-49CE-9780-4B7808ED3ED9}" presName="accent_6" presStyleCnt="0"/>
      <dgm:spPr/>
    </dgm:pt>
    <dgm:pt modelId="{210E9AF9-4C42-4D5A-B1BC-7114CFBB68E0}" type="pres">
      <dgm:prSet presAssocID="{B2443155-8F0B-49CE-9780-4B7808ED3ED9}" presName="accentRepeatNode" presStyleLbl="solidFgAcc1" presStyleIdx="5" presStyleCnt="7"/>
      <dgm:spPr/>
    </dgm:pt>
    <dgm:pt modelId="{91A2B649-E0A8-405B-90DB-22136DBFF384}" type="pres">
      <dgm:prSet presAssocID="{D5242B7B-9567-4BB0-9CED-E432099EDCA0}" presName="text_7" presStyleLbl="node1" presStyleIdx="6" presStyleCnt="7">
        <dgm:presLayoutVars>
          <dgm:bulletEnabled val="1"/>
        </dgm:presLayoutVars>
      </dgm:prSet>
      <dgm:spPr/>
    </dgm:pt>
    <dgm:pt modelId="{13546F53-1778-40AD-A44E-BF4931C8C62C}" type="pres">
      <dgm:prSet presAssocID="{D5242B7B-9567-4BB0-9CED-E432099EDCA0}" presName="accent_7" presStyleCnt="0"/>
      <dgm:spPr/>
    </dgm:pt>
    <dgm:pt modelId="{2E22E393-A500-4306-A009-CE3184AEC167}" type="pres">
      <dgm:prSet presAssocID="{D5242B7B-9567-4BB0-9CED-E432099EDCA0}" presName="accentRepeatNode" presStyleLbl="solidFgAcc1" presStyleIdx="6" presStyleCnt="7"/>
      <dgm:spPr/>
    </dgm:pt>
  </dgm:ptLst>
  <dgm:cxnLst>
    <dgm:cxn modelId="{44832B0B-ABF5-47F0-8C45-BDCBED9C6694}" type="presOf" srcId="{D5242B7B-9567-4BB0-9CED-E432099EDCA0}" destId="{91A2B649-E0A8-405B-90DB-22136DBFF384}" srcOrd="0" destOrd="0" presId="urn:microsoft.com/office/officeart/2008/layout/VerticalCurvedList"/>
    <dgm:cxn modelId="{805C612B-F76C-4995-BEFB-7772888C3CAB}" type="presOf" srcId="{675279D3-2FF9-4424-A866-556BDBF27592}" destId="{E11860E7-9FF8-4489-A499-1831D0633797}" srcOrd="0" destOrd="0" presId="urn:microsoft.com/office/officeart/2008/layout/VerticalCurvedList"/>
    <dgm:cxn modelId="{CE6E4F3F-CDCC-4325-938B-FEDF3D11F0A8}" srcId="{DB2C5975-F8DA-4DD0-A0EA-6CC0A8166C55}" destId="{534BFFE8-4635-459B-B396-F7D91D6D0FB3}" srcOrd="3" destOrd="0" parTransId="{8E556410-CF33-4DAC-AC05-6106548BD706}" sibTransId="{739578F9-D4F2-42AC-8AE7-003B785FD5EA}"/>
    <dgm:cxn modelId="{32293160-B6F4-4899-9A12-E29132C6A931}" type="presOf" srcId="{534BFFE8-4635-459B-B396-F7D91D6D0FB3}" destId="{56445F59-51FC-4535-9554-E36E748CF9DF}" srcOrd="0" destOrd="0" presId="urn:microsoft.com/office/officeart/2008/layout/VerticalCurvedList"/>
    <dgm:cxn modelId="{947AE942-149E-43DD-9FC0-FF0187A42B3E}" srcId="{DB2C5975-F8DA-4DD0-A0EA-6CC0A8166C55}" destId="{B2443155-8F0B-49CE-9780-4B7808ED3ED9}" srcOrd="5" destOrd="0" parTransId="{32E83F78-E526-4780-A6F2-4EF6D51F9786}" sibTransId="{16CF9716-865C-45E1-9FCD-B1A475968DB7}"/>
    <dgm:cxn modelId="{BA8E4744-7121-4D4D-9295-7CD84FA39077}" srcId="{DB2C5975-F8DA-4DD0-A0EA-6CC0A8166C55}" destId="{6712FA0E-D6B6-43A1-AC2A-487D3EB03DF7}" srcOrd="1" destOrd="0" parTransId="{0A80E8C8-0691-483F-AEF6-54CE904D5704}" sibTransId="{BEA3C199-840E-45A5-BF56-5DD8D36656E4}"/>
    <dgm:cxn modelId="{5AD58245-63AE-491A-91E1-F02780A4C73E}" type="presOf" srcId="{DB2C5975-F8DA-4DD0-A0EA-6CC0A8166C55}" destId="{159E97CD-AD7B-4E56-AA3A-2B84C0A466C8}" srcOrd="0" destOrd="0" presId="urn:microsoft.com/office/officeart/2008/layout/VerticalCurvedList"/>
    <dgm:cxn modelId="{4FB0526B-0CA2-488A-94DE-D22A6F8262F7}" srcId="{DB2C5975-F8DA-4DD0-A0EA-6CC0A8166C55}" destId="{23BD7EB9-6315-49EC-8D70-60B2480EFBD6}" srcOrd="2" destOrd="0" parTransId="{FA8202E5-880B-47AD-9C9B-9A3C80E7DAF9}" sibTransId="{0490753B-5D6A-49E9-B24F-5CA86FF6992A}"/>
    <dgm:cxn modelId="{41E8D94C-B99A-4DFD-BBA0-BED5E2BA317D}" srcId="{DB2C5975-F8DA-4DD0-A0EA-6CC0A8166C55}" destId="{5CAADC0B-8899-404D-9172-1CA2EF20FBA8}" srcOrd="0" destOrd="0" parTransId="{90BE1BC7-492C-4C8B-AC47-7FEE7DF0D681}" sibTransId="{9CA0A296-1A66-4E7F-AC7B-F9CAFEB23103}"/>
    <dgm:cxn modelId="{BE689471-7E44-4724-99C1-6B6AFA531A67}" type="presOf" srcId="{23BD7EB9-6315-49EC-8D70-60B2480EFBD6}" destId="{E2A316C2-79D9-4340-8CBF-89A53D8B157F}" srcOrd="0" destOrd="0" presId="urn:microsoft.com/office/officeart/2008/layout/VerticalCurvedList"/>
    <dgm:cxn modelId="{B1867583-C6FF-4D9E-8371-459A03D06082}" srcId="{DB2C5975-F8DA-4DD0-A0EA-6CC0A8166C55}" destId="{D5242B7B-9567-4BB0-9CED-E432099EDCA0}" srcOrd="6" destOrd="0" parTransId="{87FB5464-C4AD-463B-8EBA-25EE3EB468CC}" sibTransId="{0EF196C1-876D-43FD-967F-05C7B32AAA18}"/>
    <dgm:cxn modelId="{C850698A-1BBF-4991-BDF0-D9B1B735A671}" srcId="{DB2C5975-F8DA-4DD0-A0EA-6CC0A8166C55}" destId="{0961C8E0-8ACC-4988-9CBB-7CED8B9CB9AD}" srcOrd="7" destOrd="0" parTransId="{9A43DC16-1999-458A-B328-5570B43BD481}" sibTransId="{9A6816E6-CD27-4969-B00D-4DA08596D004}"/>
    <dgm:cxn modelId="{4D50F391-781D-40E5-8704-FBE55FDC47BD}" type="presOf" srcId="{B2443155-8F0B-49CE-9780-4B7808ED3ED9}" destId="{26EC01C8-7DB2-41CF-B14E-529650848ADC}" srcOrd="0" destOrd="0" presId="urn:microsoft.com/office/officeart/2008/layout/VerticalCurvedList"/>
    <dgm:cxn modelId="{C7C534DB-0D64-49C8-9D0D-6850FAAE56E4}" type="presOf" srcId="{9CA0A296-1A66-4E7F-AC7B-F9CAFEB23103}" destId="{7A725D89-2B2D-406E-94BA-7CEF02760EF8}" srcOrd="0" destOrd="0" presId="urn:microsoft.com/office/officeart/2008/layout/VerticalCurvedList"/>
    <dgm:cxn modelId="{E0693FE0-F484-4B25-9FFA-1D9DCFA7D29E}" type="presOf" srcId="{5CAADC0B-8899-404D-9172-1CA2EF20FBA8}" destId="{9B9AD0F3-725C-4D62-8A7D-EE58C5F46880}" srcOrd="0" destOrd="0" presId="urn:microsoft.com/office/officeart/2008/layout/VerticalCurvedList"/>
    <dgm:cxn modelId="{A6AEFBEF-352B-4672-B440-89952594155E}" srcId="{DB2C5975-F8DA-4DD0-A0EA-6CC0A8166C55}" destId="{675279D3-2FF9-4424-A866-556BDBF27592}" srcOrd="4" destOrd="0" parTransId="{E253594E-FA97-443A-BD36-14DA931F8D2F}" sibTransId="{F25109B0-A6A3-41F0-B6F4-60457EC94BD0}"/>
    <dgm:cxn modelId="{DE3247FB-606A-4D91-907E-B9D1ADAA4E95}" type="presOf" srcId="{6712FA0E-D6B6-43A1-AC2A-487D3EB03DF7}" destId="{BEE0F0DC-1496-4893-85DB-8ED1F34C08E7}" srcOrd="0" destOrd="0" presId="urn:microsoft.com/office/officeart/2008/layout/VerticalCurvedList"/>
    <dgm:cxn modelId="{9A34A5BF-5642-4CF8-B0F4-953EB188EB80}" type="presParOf" srcId="{159E97CD-AD7B-4E56-AA3A-2B84C0A466C8}" destId="{7FDC5E80-9A94-4FCB-BC41-6C78206F4D9E}" srcOrd="0" destOrd="0" presId="urn:microsoft.com/office/officeart/2008/layout/VerticalCurvedList"/>
    <dgm:cxn modelId="{48A33F80-F866-46C8-B407-07B6BD5E4F5B}" type="presParOf" srcId="{7FDC5E80-9A94-4FCB-BC41-6C78206F4D9E}" destId="{F9F76158-F227-4A81-9224-CFE704305EFA}" srcOrd="0" destOrd="0" presId="urn:microsoft.com/office/officeart/2008/layout/VerticalCurvedList"/>
    <dgm:cxn modelId="{D01C370F-5011-4D91-9D60-49ABDCFC1071}" type="presParOf" srcId="{F9F76158-F227-4A81-9224-CFE704305EFA}" destId="{964B1719-C424-42A5-86C4-AF02C9BD18D6}" srcOrd="0" destOrd="0" presId="urn:microsoft.com/office/officeart/2008/layout/VerticalCurvedList"/>
    <dgm:cxn modelId="{048808EF-4550-4792-961E-006C5C39E519}" type="presParOf" srcId="{F9F76158-F227-4A81-9224-CFE704305EFA}" destId="{7A725D89-2B2D-406E-94BA-7CEF02760EF8}" srcOrd="1" destOrd="0" presId="urn:microsoft.com/office/officeart/2008/layout/VerticalCurvedList"/>
    <dgm:cxn modelId="{EA3AECB2-E65E-4BC7-B610-7DA233137C97}" type="presParOf" srcId="{F9F76158-F227-4A81-9224-CFE704305EFA}" destId="{FF5F84A9-3F84-434B-BCC2-16EBF5C0271F}" srcOrd="2" destOrd="0" presId="urn:microsoft.com/office/officeart/2008/layout/VerticalCurvedList"/>
    <dgm:cxn modelId="{084532A7-92D6-4C54-B550-E971773537A5}" type="presParOf" srcId="{F9F76158-F227-4A81-9224-CFE704305EFA}" destId="{1C165463-7D93-480D-A854-403CD67171DF}" srcOrd="3" destOrd="0" presId="urn:microsoft.com/office/officeart/2008/layout/VerticalCurvedList"/>
    <dgm:cxn modelId="{41F5FF3F-39FA-43F6-AD80-159FDB1001C9}" type="presParOf" srcId="{7FDC5E80-9A94-4FCB-BC41-6C78206F4D9E}" destId="{9B9AD0F3-725C-4D62-8A7D-EE58C5F46880}" srcOrd="1" destOrd="0" presId="urn:microsoft.com/office/officeart/2008/layout/VerticalCurvedList"/>
    <dgm:cxn modelId="{EC5C4170-6FC5-4B50-B24D-E7B79DC814A9}" type="presParOf" srcId="{7FDC5E80-9A94-4FCB-BC41-6C78206F4D9E}" destId="{E0956CB4-AAB5-416C-8FFD-92A0ECC4F015}" srcOrd="2" destOrd="0" presId="urn:microsoft.com/office/officeart/2008/layout/VerticalCurvedList"/>
    <dgm:cxn modelId="{1B3999F2-D755-422F-8FFF-84CFBD7E6ECF}" type="presParOf" srcId="{E0956CB4-AAB5-416C-8FFD-92A0ECC4F015}" destId="{F7CE300C-5457-4AF9-BA6E-8A64AF105F6E}" srcOrd="0" destOrd="0" presId="urn:microsoft.com/office/officeart/2008/layout/VerticalCurvedList"/>
    <dgm:cxn modelId="{4A664CF2-916A-4C06-BDEA-F374BA4127FB}" type="presParOf" srcId="{7FDC5E80-9A94-4FCB-BC41-6C78206F4D9E}" destId="{BEE0F0DC-1496-4893-85DB-8ED1F34C08E7}" srcOrd="3" destOrd="0" presId="urn:microsoft.com/office/officeart/2008/layout/VerticalCurvedList"/>
    <dgm:cxn modelId="{97B86205-43FE-4225-9EF3-2E8642A879EC}" type="presParOf" srcId="{7FDC5E80-9A94-4FCB-BC41-6C78206F4D9E}" destId="{467920F6-20D2-4A40-A4AA-D1ECDB6646B6}" srcOrd="4" destOrd="0" presId="urn:microsoft.com/office/officeart/2008/layout/VerticalCurvedList"/>
    <dgm:cxn modelId="{6CDEE5AD-AF19-419B-BA6D-E0D032002256}" type="presParOf" srcId="{467920F6-20D2-4A40-A4AA-D1ECDB6646B6}" destId="{CFDE32E9-6AF5-4D84-BBA5-9D0EE8E1DC20}" srcOrd="0" destOrd="0" presId="urn:microsoft.com/office/officeart/2008/layout/VerticalCurvedList"/>
    <dgm:cxn modelId="{334DD09D-1E4A-4FC8-A083-578660C7D199}" type="presParOf" srcId="{7FDC5E80-9A94-4FCB-BC41-6C78206F4D9E}" destId="{E2A316C2-79D9-4340-8CBF-89A53D8B157F}" srcOrd="5" destOrd="0" presId="urn:microsoft.com/office/officeart/2008/layout/VerticalCurvedList"/>
    <dgm:cxn modelId="{168FBFD5-35F5-4BE5-AE70-98D8F846E52D}" type="presParOf" srcId="{7FDC5E80-9A94-4FCB-BC41-6C78206F4D9E}" destId="{87EBC6D5-A3A2-44CC-83BB-4E9565B7D034}" srcOrd="6" destOrd="0" presId="urn:microsoft.com/office/officeart/2008/layout/VerticalCurvedList"/>
    <dgm:cxn modelId="{64F2125E-793A-4C63-B1A0-912453F835F1}" type="presParOf" srcId="{87EBC6D5-A3A2-44CC-83BB-4E9565B7D034}" destId="{C7767EF5-C834-4AC7-A835-FE2A17F8832B}" srcOrd="0" destOrd="0" presId="urn:microsoft.com/office/officeart/2008/layout/VerticalCurvedList"/>
    <dgm:cxn modelId="{4FA35810-63C4-4554-B87D-0E955941E142}" type="presParOf" srcId="{7FDC5E80-9A94-4FCB-BC41-6C78206F4D9E}" destId="{56445F59-51FC-4535-9554-E36E748CF9DF}" srcOrd="7" destOrd="0" presId="urn:microsoft.com/office/officeart/2008/layout/VerticalCurvedList"/>
    <dgm:cxn modelId="{9D75BDEC-7D26-4777-AA1C-BA2DA7553AD0}" type="presParOf" srcId="{7FDC5E80-9A94-4FCB-BC41-6C78206F4D9E}" destId="{7C28CB13-FE6E-48B7-B538-C24739C48801}" srcOrd="8" destOrd="0" presId="urn:microsoft.com/office/officeart/2008/layout/VerticalCurvedList"/>
    <dgm:cxn modelId="{314CBDD7-3C3B-4220-9ED5-1E39E5F52153}" type="presParOf" srcId="{7C28CB13-FE6E-48B7-B538-C24739C48801}" destId="{1911CC94-4614-4EB3-A8D3-6771F5E861D3}" srcOrd="0" destOrd="0" presId="urn:microsoft.com/office/officeart/2008/layout/VerticalCurvedList"/>
    <dgm:cxn modelId="{C8882E41-B128-4124-8BB8-98B1650954F2}" type="presParOf" srcId="{7FDC5E80-9A94-4FCB-BC41-6C78206F4D9E}" destId="{E11860E7-9FF8-4489-A499-1831D0633797}" srcOrd="9" destOrd="0" presId="urn:microsoft.com/office/officeart/2008/layout/VerticalCurvedList"/>
    <dgm:cxn modelId="{34F723AF-C9CB-4EED-B9D4-55A91536478E}" type="presParOf" srcId="{7FDC5E80-9A94-4FCB-BC41-6C78206F4D9E}" destId="{67440DA5-2711-4096-A65E-1280AD4EACF3}" srcOrd="10" destOrd="0" presId="urn:microsoft.com/office/officeart/2008/layout/VerticalCurvedList"/>
    <dgm:cxn modelId="{A5A98494-CB7F-41A0-B938-BFBB57EBB02D}" type="presParOf" srcId="{67440DA5-2711-4096-A65E-1280AD4EACF3}" destId="{74C24500-C4BD-4853-AEC7-FB6A5EE27594}" srcOrd="0" destOrd="0" presId="urn:microsoft.com/office/officeart/2008/layout/VerticalCurvedList"/>
    <dgm:cxn modelId="{89E350C7-7E51-4293-9970-599972F6A8F1}" type="presParOf" srcId="{7FDC5E80-9A94-4FCB-BC41-6C78206F4D9E}" destId="{26EC01C8-7DB2-41CF-B14E-529650848ADC}" srcOrd="11" destOrd="0" presId="urn:microsoft.com/office/officeart/2008/layout/VerticalCurvedList"/>
    <dgm:cxn modelId="{02D32022-1ED7-46A9-BC8E-670DEC3FBDA5}" type="presParOf" srcId="{7FDC5E80-9A94-4FCB-BC41-6C78206F4D9E}" destId="{95056942-7B93-4760-B7C9-A854041FA190}" srcOrd="12" destOrd="0" presId="urn:microsoft.com/office/officeart/2008/layout/VerticalCurvedList"/>
    <dgm:cxn modelId="{933DCDAB-C511-4D44-99BB-1AC3131DA426}" type="presParOf" srcId="{95056942-7B93-4760-B7C9-A854041FA190}" destId="{210E9AF9-4C42-4D5A-B1BC-7114CFBB68E0}" srcOrd="0" destOrd="0" presId="urn:microsoft.com/office/officeart/2008/layout/VerticalCurvedList"/>
    <dgm:cxn modelId="{1CA20D31-9104-483C-B9F1-6BFA21CFEC00}" type="presParOf" srcId="{7FDC5E80-9A94-4FCB-BC41-6C78206F4D9E}" destId="{91A2B649-E0A8-405B-90DB-22136DBFF384}" srcOrd="13" destOrd="0" presId="urn:microsoft.com/office/officeart/2008/layout/VerticalCurvedList"/>
    <dgm:cxn modelId="{CA39FE31-F46F-43D3-86A2-E8BE1EA1D9FD}" type="presParOf" srcId="{7FDC5E80-9A94-4FCB-BC41-6C78206F4D9E}" destId="{13546F53-1778-40AD-A44E-BF4931C8C62C}" srcOrd="14" destOrd="0" presId="urn:microsoft.com/office/officeart/2008/layout/VerticalCurvedList"/>
    <dgm:cxn modelId="{C5D40D45-2854-4E3B-8285-1BE26EDA74E4}" type="presParOf" srcId="{13546F53-1778-40AD-A44E-BF4931C8C62C}" destId="{2E22E393-A500-4306-A009-CE3184AEC1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25D89-2B2D-406E-94BA-7CEF02760EF8}">
      <dsp:nvSpPr>
        <dsp:cNvPr id="0" name=""/>
        <dsp:cNvSpPr/>
      </dsp:nvSpPr>
      <dsp:spPr>
        <a:xfrm>
          <a:off x="-5551104" y="-850319"/>
          <a:ext cx="6612958" cy="6612958"/>
        </a:xfrm>
        <a:prstGeom prst="blockArc">
          <a:avLst>
            <a:gd name="adj1" fmla="val 18900000"/>
            <a:gd name="adj2" fmla="val 2700000"/>
            <a:gd name="adj3" fmla="val 327"/>
          </a:avLst>
        </a:prstGeom>
        <a:noFill/>
        <a:ln w="952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AD0F3-725C-4D62-8A7D-EE58C5F46880}">
      <dsp:nvSpPr>
        <dsp:cNvPr id="0" name=""/>
        <dsp:cNvSpPr/>
      </dsp:nvSpPr>
      <dsp:spPr>
        <a:xfrm>
          <a:off x="344599" y="223314"/>
          <a:ext cx="5878181" cy="446431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35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none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</a:t>
          </a:r>
          <a:endParaRPr lang="en-US" sz="2400" u="none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4599" y="223314"/>
        <a:ext cx="5878181" cy="446431"/>
      </dsp:txXfrm>
    </dsp:sp>
    <dsp:sp modelId="{F7CE300C-5457-4AF9-BA6E-8A64AF105F6E}">
      <dsp:nvSpPr>
        <dsp:cNvPr id="0" name=""/>
        <dsp:cNvSpPr/>
      </dsp:nvSpPr>
      <dsp:spPr>
        <a:xfrm>
          <a:off x="65579" y="167510"/>
          <a:ext cx="558039" cy="558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0F0DC-1496-4893-85DB-8ED1F34C08E7}">
      <dsp:nvSpPr>
        <dsp:cNvPr id="0" name=""/>
        <dsp:cNvSpPr/>
      </dsp:nvSpPr>
      <dsp:spPr>
        <a:xfrm>
          <a:off x="748883" y="893354"/>
          <a:ext cx="5473897" cy="446431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-244051"/>
                <a:satOff val="-15575"/>
                <a:lumOff val="1455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244051"/>
                <a:satOff val="-15575"/>
                <a:lumOff val="1455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244051"/>
                <a:satOff val="-15575"/>
                <a:lumOff val="145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35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Literature Survey </a:t>
          </a:r>
          <a:endParaRPr lang="en-US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48883" y="893354"/>
        <a:ext cx="5473897" cy="446431"/>
      </dsp:txXfrm>
    </dsp:sp>
    <dsp:sp modelId="{CFDE32E9-6AF5-4D84-BBA5-9D0EE8E1DC20}">
      <dsp:nvSpPr>
        <dsp:cNvPr id="0" name=""/>
        <dsp:cNvSpPr/>
      </dsp:nvSpPr>
      <dsp:spPr>
        <a:xfrm>
          <a:off x="469863" y="837550"/>
          <a:ext cx="558039" cy="558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-244051"/>
              <a:satOff val="-15575"/>
              <a:lumOff val="145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316C2-79D9-4340-8CBF-89A53D8B157F}">
      <dsp:nvSpPr>
        <dsp:cNvPr id="0" name=""/>
        <dsp:cNvSpPr/>
      </dsp:nvSpPr>
      <dsp:spPr>
        <a:xfrm>
          <a:off x="970428" y="1562903"/>
          <a:ext cx="5252351" cy="446431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-488103"/>
                <a:satOff val="-31149"/>
                <a:lumOff val="29106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488103"/>
                <a:satOff val="-31149"/>
                <a:lumOff val="29106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488103"/>
                <a:satOff val="-31149"/>
                <a:lumOff val="291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35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Objectives</a:t>
          </a: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Design Details </a:t>
          </a:r>
          <a:endParaRPr lang="en-US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70428" y="1562903"/>
        <a:ext cx="5252351" cy="446431"/>
      </dsp:txXfrm>
    </dsp:sp>
    <dsp:sp modelId="{C7767EF5-C834-4AC7-A835-FE2A17F8832B}">
      <dsp:nvSpPr>
        <dsp:cNvPr id="0" name=""/>
        <dsp:cNvSpPr/>
      </dsp:nvSpPr>
      <dsp:spPr>
        <a:xfrm>
          <a:off x="691409" y="1507099"/>
          <a:ext cx="558039" cy="558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-488103"/>
              <a:satOff val="-31149"/>
              <a:lumOff val="291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45F59-51FC-4535-9554-E36E748CF9DF}">
      <dsp:nvSpPr>
        <dsp:cNvPr id="0" name=""/>
        <dsp:cNvSpPr/>
      </dsp:nvSpPr>
      <dsp:spPr>
        <a:xfrm>
          <a:off x="1041166" y="2232944"/>
          <a:ext cx="5181614" cy="446431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-732154"/>
                <a:satOff val="-46724"/>
                <a:lumOff val="43659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732154"/>
                <a:satOff val="-46724"/>
                <a:lumOff val="43659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732154"/>
                <a:satOff val="-46724"/>
                <a:lumOff val="436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35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sng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Algorithms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" action="ppaction://hlinksldjump"/>
            </a:rPr>
            <a:t>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41166" y="2232944"/>
        <a:ext cx="5181614" cy="446431"/>
      </dsp:txXfrm>
    </dsp:sp>
    <dsp:sp modelId="{1911CC94-4614-4EB3-A8D3-6771F5E861D3}">
      <dsp:nvSpPr>
        <dsp:cNvPr id="0" name=""/>
        <dsp:cNvSpPr/>
      </dsp:nvSpPr>
      <dsp:spPr>
        <a:xfrm>
          <a:off x="762146" y="2177140"/>
          <a:ext cx="558039" cy="558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-732154"/>
              <a:satOff val="-46724"/>
              <a:lumOff val="436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860E7-9FF8-4489-A499-1831D0633797}">
      <dsp:nvSpPr>
        <dsp:cNvPr id="0" name=""/>
        <dsp:cNvSpPr/>
      </dsp:nvSpPr>
      <dsp:spPr>
        <a:xfrm>
          <a:off x="970428" y="2902984"/>
          <a:ext cx="5252351" cy="446431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-732154"/>
                <a:satOff val="-46724"/>
                <a:lumOff val="43659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732154"/>
                <a:satOff val="-46724"/>
                <a:lumOff val="43659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732154"/>
                <a:satOff val="-46724"/>
                <a:lumOff val="436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35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u="none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System Specifications </a:t>
          </a:r>
          <a:endParaRPr lang="en-US" sz="2400" u="none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70428" y="2902984"/>
        <a:ext cx="5252351" cy="446431"/>
      </dsp:txXfrm>
    </dsp:sp>
    <dsp:sp modelId="{74C24500-C4BD-4853-AEC7-FB6A5EE27594}">
      <dsp:nvSpPr>
        <dsp:cNvPr id="0" name=""/>
        <dsp:cNvSpPr/>
      </dsp:nvSpPr>
      <dsp:spPr>
        <a:xfrm>
          <a:off x="691409" y="2847180"/>
          <a:ext cx="558039" cy="558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-732154"/>
              <a:satOff val="-46724"/>
              <a:lumOff val="436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C01C8-7DB2-41CF-B14E-529650848ADC}">
      <dsp:nvSpPr>
        <dsp:cNvPr id="0" name=""/>
        <dsp:cNvSpPr/>
      </dsp:nvSpPr>
      <dsp:spPr>
        <a:xfrm>
          <a:off x="748883" y="3572533"/>
          <a:ext cx="5473897" cy="446431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-488103"/>
                <a:satOff val="-31149"/>
                <a:lumOff val="29106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488103"/>
                <a:satOff val="-31149"/>
                <a:lumOff val="29106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488103"/>
                <a:satOff val="-31149"/>
                <a:lumOff val="291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35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Results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748883" y="3572533"/>
        <a:ext cx="5473897" cy="446431"/>
      </dsp:txXfrm>
    </dsp:sp>
    <dsp:sp modelId="{210E9AF9-4C42-4D5A-B1BC-7114CFBB68E0}">
      <dsp:nvSpPr>
        <dsp:cNvPr id="0" name=""/>
        <dsp:cNvSpPr/>
      </dsp:nvSpPr>
      <dsp:spPr>
        <a:xfrm>
          <a:off x="469863" y="3516729"/>
          <a:ext cx="558039" cy="558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-488103"/>
              <a:satOff val="-31149"/>
              <a:lumOff val="291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2B649-E0A8-405B-90DB-22136DBFF384}">
      <dsp:nvSpPr>
        <dsp:cNvPr id="0" name=""/>
        <dsp:cNvSpPr/>
      </dsp:nvSpPr>
      <dsp:spPr>
        <a:xfrm>
          <a:off x="344599" y="4242574"/>
          <a:ext cx="5878181" cy="446431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-244051"/>
                <a:satOff val="-15575"/>
                <a:lumOff val="1455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244051"/>
                <a:satOff val="-15575"/>
                <a:lumOff val="1455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244051"/>
                <a:satOff val="-15575"/>
                <a:lumOff val="1455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35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Conclusion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344599" y="4242574"/>
        <a:ext cx="5878181" cy="446431"/>
      </dsp:txXfrm>
    </dsp:sp>
    <dsp:sp modelId="{2E22E393-A500-4306-A009-CE3184AEC167}">
      <dsp:nvSpPr>
        <dsp:cNvPr id="0" name=""/>
        <dsp:cNvSpPr/>
      </dsp:nvSpPr>
      <dsp:spPr>
        <a:xfrm>
          <a:off x="65579" y="4186770"/>
          <a:ext cx="558039" cy="5580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-244051"/>
              <a:satOff val="-15575"/>
              <a:lumOff val="145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845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fld id="{5C7FDDEC-30E6-4C05-905C-DF655B37285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440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FDDEC-30E6-4C05-905C-DF655B37285E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69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4663" y="3284539"/>
            <a:ext cx="4248150" cy="18002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64163" y="1628775"/>
            <a:ext cx="3168650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" pitchFamily="2" charset="0"/>
                <a:ea typeface="Kozuka Gothic Pro EL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0190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1" y="260352"/>
            <a:ext cx="1871663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888" y="260352"/>
            <a:ext cx="5465762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9736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2809A-F376-4B0E-A71A-2AB444E7260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422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E4D57-F7EE-40A2-8ABF-AE18E4FE2BE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2931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89AC6-CA73-401C-A650-F3668F51E90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8862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8176" y="1600202"/>
            <a:ext cx="3313113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3688" y="1600202"/>
            <a:ext cx="3313112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4F98D-DBD9-483E-A957-D63FB4391A0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3961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3CA1A1-DC57-4864-A20D-F792D3CC5AC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316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EC1DA-AF07-4A9A-A6B9-B59FAA8DD60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690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07D18-7CB7-43C2-914F-694F401D0FF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079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F116A-EBC9-46AF-B451-573E99B6C7D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901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58829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19FDB-D9C2-4F9A-BDEF-9591BF7272A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19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1D266-5E15-45F7-9CD8-DB3F32B4CB9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78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2938" y="274640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8176" y="274640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A285A-276B-458F-9EA7-26ACC0F6552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7705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6127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888" y="1411290"/>
            <a:ext cx="3668712" cy="48974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1" y="1411290"/>
            <a:ext cx="3668713" cy="48974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5396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037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37252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1434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0183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2447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58889" y="260352"/>
            <a:ext cx="74898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9" y="1411290"/>
            <a:ext cx="7489825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Futura LT" pitchFamily="2" charset="0"/>
          <a:ea typeface="Kozuka Gothic Pro EL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Futura LT" pitchFamily="2" charset="0"/>
          <a:ea typeface="Kozuka Gothic Pro EL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Futura LT" pitchFamily="2" charset="0"/>
          <a:ea typeface="Kozuka Gothic Pro EL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Futura LT" pitchFamily="2" charset="0"/>
          <a:ea typeface="Kozuka Gothic Pro EL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Futura LT" pitchFamily="2" charset="0"/>
          <a:ea typeface="Kozuka Gothic Pro EL" pitchFamily="34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Futura LT" pitchFamily="2" charset="0"/>
          <a:ea typeface="Kozuka Gothic Pro EL" pitchFamily="34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Futura LT" pitchFamily="2" charset="0"/>
          <a:ea typeface="Kozuka Gothic Pro EL" pitchFamily="34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Futura LT" pitchFamily="2" charset="0"/>
          <a:ea typeface="Kozuka Gothic Pro EL" pitchFamily="34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bg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bg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bg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6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6" y="1600202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b="0">
                <a:solidFill>
                  <a:schemeClr val="tx1"/>
                </a:solidFill>
                <a:latin typeface="+mn-lt"/>
              </a:defRPr>
            </a:lvl1pPr>
          </a:lstStyle>
          <a:p>
            <a:fld id="{5F67F30E-4002-43D1-94CD-F44C77DC2F94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7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700">
          <a:solidFill>
            <a:srgbClr val="666666"/>
          </a:solidFill>
          <a:latin typeface="Futura LT" pitchFamily="2" charset="0"/>
          <a:ea typeface="Kozuka Gothic Pro EL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700">
          <a:solidFill>
            <a:srgbClr val="666666"/>
          </a:solidFill>
          <a:latin typeface="Futura LT" pitchFamily="2" charset="0"/>
          <a:ea typeface="Kozuka Gothic Pro EL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700">
          <a:solidFill>
            <a:srgbClr val="666666"/>
          </a:solidFill>
          <a:latin typeface="Futura LT" pitchFamily="2" charset="0"/>
          <a:ea typeface="Kozuka Gothic Pro EL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700">
          <a:solidFill>
            <a:srgbClr val="666666"/>
          </a:solidFill>
          <a:latin typeface="Futura LT" pitchFamily="2" charset="0"/>
          <a:ea typeface="Kozuka Gothic Pro EL" pitchFamily="34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2700">
          <a:solidFill>
            <a:srgbClr val="666666"/>
          </a:solidFill>
          <a:latin typeface="Futura LT" pitchFamily="2" charset="0"/>
          <a:ea typeface="Kozuka Gothic Pro EL" pitchFamily="34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2700">
          <a:solidFill>
            <a:srgbClr val="666666"/>
          </a:solidFill>
          <a:latin typeface="Futura LT" pitchFamily="2" charset="0"/>
          <a:ea typeface="Kozuka Gothic Pro EL" pitchFamily="34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2700">
          <a:solidFill>
            <a:srgbClr val="666666"/>
          </a:solidFill>
          <a:latin typeface="Futura LT" pitchFamily="2" charset="0"/>
          <a:ea typeface="Kozuka Gothic Pro EL" pitchFamily="34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2700">
          <a:solidFill>
            <a:srgbClr val="666666"/>
          </a:solidFill>
          <a:latin typeface="Futura LT" pitchFamily="2" charset="0"/>
          <a:ea typeface="Kozuka Gothic Pro EL" pitchFamily="34" charset="-128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1500">
          <a:solidFill>
            <a:srgbClr val="666666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1500">
          <a:solidFill>
            <a:srgbClr val="666666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500">
          <a:solidFill>
            <a:srgbClr val="666666"/>
          </a:solidFill>
          <a:latin typeface="+mn-lt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rgbClr val="666666"/>
          </a:solidFill>
          <a:latin typeface="+mn-lt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rgbClr val="666666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rgbClr val="666666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rgbClr val="666666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rgbClr val="666666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836096" y="5301208"/>
            <a:ext cx="4320479" cy="145851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000" dirty="0"/>
              <a:t>Under the guidance of</a:t>
            </a:r>
            <a:br>
              <a:rPr lang="en-US" dirty="0"/>
            </a:br>
            <a:r>
              <a:rPr lang="en-US" sz="1800" dirty="0"/>
              <a:t>Prof. Shatabdi Bhalerao</a:t>
            </a:r>
            <a:endParaRPr lang="en-US" dirty="0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5917893" y="3158914"/>
            <a:ext cx="3203871" cy="594122"/>
          </a:xfrm>
        </p:spPr>
        <p:txBody>
          <a:bodyPr/>
          <a:lstStyle/>
          <a:p>
            <a:r>
              <a:rPr lang="en-US" dirty="0"/>
              <a:t>By:-</a:t>
            </a:r>
          </a:p>
          <a:p>
            <a:pPr>
              <a:lnSpc>
                <a:spcPct val="150000"/>
              </a:lnSpc>
            </a:pPr>
            <a:r>
              <a:rPr lang="en-US" dirty="0"/>
              <a:t>    03_Zeeshan Ansari</a:t>
            </a:r>
          </a:p>
          <a:p>
            <a:pPr>
              <a:lnSpc>
                <a:spcPct val="150000"/>
              </a:lnSpc>
            </a:pPr>
            <a:r>
              <a:rPr lang="en-US" dirty="0"/>
              <a:t>    37_Kanchan Mengune</a:t>
            </a:r>
          </a:p>
          <a:p>
            <a:pPr>
              <a:lnSpc>
                <a:spcPct val="150000"/>
              </a:lnSpc>
            </a:pPr>
            <a:r>
              <a:rPr lang="en-US" dirty="0"/>
              <a:t>    48_Binitdev Pandey</a:t>
            </a:r>
          </a:p>
          <a:p>
            <a:pPr>
              <a:lnSpc>
                <a:spcPct val="150000"/>
              </a:lnSpc>
            </a:pPr>
            <a:r>
              <a:rPr lang="en-US" dirty="0"/>
              <a:t>    68_Adnan Shaikh</a:t>
            </a:r>
            <a:endParaRPr lang="uk-UA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10961A4-7AD6-4D14-8A69-56EB37734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9588" y="620688"/>
            <a:ext cx="4104977" cy="214257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utura LT" pitchFamily="2" charset="0"/>
                <a:ea typeface="Kozuka Gothic Pro EL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utura LT" pitchFamily="2" charset="0"/>
                <a:ea typeface="Kozuka Gothic Pro EL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utura LT" pitchFamily="2" charset="0"/>
                <a:ea typeface="Kozuka Gothic Pro EL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utura LT" pitchFamily="2" charset="0"/>
                <a:ea typeface="Kozuka Gothic Pro EL" pitchFamily="34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utura LT" pitchFamily="2" charset="0"/>
                <a:ea typeface="Kozuka Gothic Pro EL" pitchFamily="34" charset="-128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utura LT" pitchFamily="2" charset="0"/>
                <a:ea typeface="Kozuka Gothic Pro EL" pitchFamily="34" charset="-128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utura LT" pitchFamily="2" charset="0"/>
                <a:ea typeface="Kozuka Gothic Pro EL" pitchFamily="34" charset="-128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utura LT" pitchFamily="2" charset="0"/>
                <a:ea typeface="Kozuka Gothic Pro EL" pitchFamily="34" charset="-128"/>
              </a:defRPr>
            </a:lvl9pPr>
          </a:lstStyle>
          <a:p>
            <a:pPr algn="ctr"/>
            <a:r>
              <a:rPr lang="en-US" sz="4400" b="0" kern="0" dirty="0">
                <a:solidFill>
                  <a:schemeClr val="accent2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LOAN </a:t>
            </a:r>
            <a:br>
              <a:rPr lang="en-US" sz="4400" b="0" kern="0" dirty="0">
                <a:solidFill>
                  <a:schemeClr val="accent2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</a:br>
            <a:r>
              <a:rPr lang="en-US" sz="4400" b="0" kern="0" dirty="0">
                <a:solidFill>
                  <a:schemeClr val="accent2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PREDICTION</a:t>
            </a:r>
          </a:p>
          <a:p>
            <a:pPr algn="ctr"/>
            <a:r>
              <a:rPr lang="en-US" sz="4400" b="0" kern="0" dirty="0">
                <a:solidFill>
                  <a:schemeClr val="accent2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SYSTEM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437968-A91B-4648-9AD2-82B1D9BA17AC}"/>
              </a:ext>
            </a:extLst>
          </p:cNvPr>
          <p:cNvCxnSpPr/>
          <p:nvPr/>
        </p:nvCxnSpPr>
        <p:spPr bwMode="auto">
          <a:xfrm>
            <a:off x="4959871" y="2708920"/>
            <a:ext cx="4072928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51E2B8-38E2-490B-A951-508FDBD70767}"/>
              </a:ext>
            </a:extLst>
          </p:cNvPr>
          <p:cNvCxnSpPr/>
          <p:nvPr/>
        </p:nvCxnSpPr>
        <p:spPr bwMode="auto">
          <a:xfrm>
            <a:off x="4939588" y="553548"/>
            <a:ext cx="407292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"/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"/>
                                        <p:tgtEl>
                                          <p:spTgt spid="34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00"/>
                                        <p:tgtEl>
                                          <p:spTgt spid="34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00"/>
                                        <p:tgtEl>
                                          <p:spTgt spid="34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00"/>
                                        <p:tgtEl>
                                          <p:spTgt spid="34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/>
      <p:bldP spid="34829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AB4F0CD-EE39-4C6A-BB50-637E9735C97E}"/>
              </a:ext>
            </a:extLst>
          </p:cNvPr>
          <p:cNvSpPr/>
          <p:nvPr/>
        </p:nvSpPr>
        <p:spPr bwMode="auto">
          <a:xfrm>
            <a:off x="-9104" y="620688"/>
            <a:ext cx="3231391" cy="648072"/>
          </a:xfrm>
          <a:prstGeom prst="homePlat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16099"/>
            <a:ext cx="5130404" cy="857250"/>
          </a:xfrm>
        </p:spPr>
        <p:txBody>
          <a:bodyPr/>
          <a:lstStyle/>
          <a:p>
            <a:r>
              <a:rPr lang="en-US" sz="3200" b="1" dirty="0">
                <a:solidFill>
                  <a:srgbClr val="64171D"/>
                </a:solidFill>
              </a:rPr>
              <a:t>Result</a:t>
            </a:r>
            <a:r>
              <a:rPr lang="en-US" b="1" dirty="0">
                <a:solidFill>
                  <a:srgbClr val="64171D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78123-F85F-403A-ABC0-4D0E949A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72" y="1392984"/>
            <a:ext cx="2882831" cy="1956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A2966-BEC7-4B84-B721-A8E081E87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313" y="1477938"/>
            <a:ext cx="2882831" cy="1956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382C1-4C1D-49FB-AA90-DDD8A1748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933081"/>
            <a:ext cx="2882831" cy="195662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A482590-1B95-44B4-B7A4-5D55A2257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3284984"/>
            <a:ext cx="3456384" cy="60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9pPr>
          </a:lstStyle>
          <a:p>
            <a:r>
              <a:rPr lang="en-US" sz="1400" kern="0" dirty="0">
                <a:solidFill>
                  <a:srgbClr val="64171D"/>
                </a:solidFill>
              </a:rPr>
              <a:t>1) Logistic</a:t>
            </a:r>
            <a:r>
              <a:rPr lang="en-US" sz="1400" b="1" kern="0" dirty="0">
                <a:solidFill>
                  <a:srgbClr val="64171D"/>
                </a:solidFill>
              </a:rPr>
              <a:t> Regression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402EA23-442D-4E4A-A547-03097F2D7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330" y="3365686"/>
            <a:ext cx="3456384" cy="60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9pPr>
          </a:lstStyle>
          <a:p>
            <a:r>
              <a:rPr lang="en-US" sz="1400" kern="0" dirty="0">
                <a:solidFill>
                  <a:srgbClr val="64171D"/>
                </a:solidFill>
              </a:rPr>
              <a:t>2)Decision Tree</a:t>
            </a:r>
            <a:endParaRPr lang="en-US" sz="1400" b="1" kern="0" dirty="0">
              <a:solidFill>
                <a:srgbClr val="64171D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068D6E0-0113-4097-BF5D-1349AE286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946" y="5866668"/>
            <a:ext cx="3456384" cy="60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9pPr>
          </a:lstStyle>
          <a:p>
            <a:r>
              <a:rPr lang="en-US" sz="1400" kern="0" dirty="0">
                <a:solidFill>
                  <a:srgbClr val="64171D"/>
                </a:solidFill>
              </a:rPr>
              <a:t>3) Random Forest </a:t>
            </a:r>
            <a:endParaRPr lang="en-US" sz="1400" b="1" kern="0" dirty="0">
              <a:solidFill>
                <a:srgbClr val="64171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948EA-884B-4CFC-9037-0E0546AF0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32" y="3972196"/>
            <a:ext cx="3037792" cy="2061156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0204D0-E164-4CB1-AAEC-ED9DC608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587" y="5913622"/>
            <a:ext cx="3456384" cy="60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9pPr>
          </a:lstStyle>
          <a:p>
            <a:r>
              <a:rPr lang="en-US" sz="1400" kern="0" dirty="0">
                <a:solidFill>
                  <a:srgbClr val="64171D"/>
                </a:solidFill>
              </a:rPr>
              <a:t>4) </a:t>
            </a:r>
            <a:r>
              <a:rPr lang="en-US" sz="1400" kern="0" dirty="0" err="1">
                <a:solidFill>
                  <a:srgbClr val="64171D"/>
                </a:solidFill>
              </a:rPr>
              <a:t>XGBoost</a:t>
            </a:r>
            <a:endParaRPr lang="en-US" sz="1400" b="1" kern="0" dirty="0">
              <a:solidFill>
                <a:srgbClr val="6417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99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  <p:bldP spid="9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AB4F0CD-EE39-4C6A-BB50-637E9735C97E}"/>
              </a:ext>
            </a:extLst>
          </p:cNvPr>
          <p:cNvSpPr/>
          <p:nvPr/>
        </p:nvSpPr>
        <p:spPr bwMode="auto">
          <a:xfrm>
            <a:off x="-30148" y="620688"/>
            <a:ext cx="3231391" cy="648072"/>
          </a:xfrm>
          <a:prstGeom prst="homePlat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16099"/>
            <a:ext cx="5130404" cy="857250"/>
          </a:xfrm>
        </p:spPr>
        <p:txBody>
          <a:bodyPr/>
          <a:lstStyle/>
          <a:p>
            <a:r>
              <a:rPr lang="en-US" sz="3200" b="1" dirty="0">
                <a:solidFill>
                  <a:srgbClr val="64171D"/>
                </a:solidFill>
              </a:rPr>
              <a:t>Result</a:t>
            </a:r>
            <a:r>
              <a:rPr lang="en-US" b="1" dirty="0">
                <a:solidFill>
                  <a:srgbClr val="64171D"/>
                </a:solidFill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402EA23-442D-4E4A-A547-03097F2D7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3264979"/>
            <a:ext cx="3456384" cy="60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9pPr>
          </a:lstStyle>
          <a:p>
            <a:r>
              <a:rPr lang="en-US" sz="1400" b="1" kern="0" dirty="0">
                <a:solidFill>
                  <a:srgbClr val="64171D"/>
                </a:solidFill>
              </a:rPr>
              <a:t>5) AdaBoost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D4EDDA-4B1B-40F9-84F6-06DE7554C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911" y="1186510"/>
            <a:ext cx="3260707" cy="221309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569873-C53C-4682-8FE7-D804A1EB9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80560"/>
              </p:ext>
            </p:extLst>
          </p:nvPr>
        </p:nvGraphicFramePr>
        <p:xfrm>
          <a:off x="2321584" y="3933056"/>
          <a:ext cx="6120680" cy="2120813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175040">
                  <a:extLst>
                    <a:ext uri="{9D8B030D-6E8A-4147-A177-3AD203B41FA5}">
                      <a16:colId xmlns:a16="http://schemas.microsoft.com/office/drawing/2014/main" val="3032969101"/>
                    </a:ext>
                  </a:extLst>
                </a:gridCol>
                <a:gridCol w="1296760">
                  <a:extLst>
                    <a:ext uri="{9D8B030D-6E8A-4147-A177-3AD203B41FA5}">
                      <a16:colId xmlns:a16="http://schemas.microsoft.com/office/drawing/2014/main" val="974461313"/>
                    </a:ext>
                  </a:extLst>
                </a:gridCol>
                <a:gridCol w="1268880">
                  <a:extLst>
                    <a:ext uri="{9D8B030D-6E8A-4147-A177-3AD203B41FA5}">
                      <a16:colId xmlns:a16="http://schemas.microsoft.com/office/drawing/2014/main" val="1550246922"/>
                    </a:ext>
                  </a:extLst>
                </a:gridCol>
                <a:gridCol w="1256640">
                  <a:extLst>
                    <a:ext uri="{9D8B030D-6E8A-4147-A177-3AD203B41FA5}">
                      <a16:colId xmlns:a16="http://schemas.microsoft.com/office/drawing/2014/main" val="1261576885"/>
                    </a:ext>
                  </a:extLst>
                </a:gridCol>
                <a:gridCol w="1123360">
                  <a:extLst>
                    <a:ext uri="{9D8B030D-6E8A-4147-A177-3AD203B41FA5}">
                      <a16:colId xmlns:a16="http://schemas.microsoft.com/office/drawing/2014/main" val="78316926"/>
                    </a:ext>
                  </a:extLst>
                </a:gridCol>
              </a:tblGrid>
              <a:tr h="376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SR No.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Algorithms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Accuracy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Running Time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AUC Score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8629658"/>
                  </a:ext>
                </a:extLst>
              </a:tr>
              <a:tr h="348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1.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dirty="0">
                          <a:effectLst/>
                        </a:rPr>
                        <a:t>Logistic Regression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dirty="0">
                          <a:effectLst/>
                        </a:rPr>
                        <a:t>81.11%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>
                          <a:effectLst/>
                        </a:rPr>
                        <a:t>133ms ± 3.05ms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dirty="0">
                          <a:effectLst/>
                        </a:rPr>
                        <a:t>0.83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6992513"/>
                  </a:ext>
                </a:extLst>
              </a:tr>
              <a:tr h="348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2.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Decision Tree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78%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34ms ± 915 µs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0.71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868767"/>
                  </a:ext>
                </a:extLst>
              </a:tr>
              <a:tr h="348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>
                          <a:effectLst/>
                        </a:rPr>
                        <a:t>3.</a:t>
                      </a:r>
                      <a:endParaRPr lang="en-US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50" b="1" dirty="0">
                          <a:effectLst/>
                        </a:rPr>
                        <a:t>Random Forest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50" b="1">
                          <a:effectLst/>
                        </a:rPr>
                        <a:t>81.40%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50" b="1">
                          <a:effectLst/>
                        </a:rPr>
                        <a:t>4.27s ± 83.2ms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50" b="1" dirty="0">
                          <a:effectLst/>
                        </a:rPr>
                        <a:t>0.69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097767"/>
                  </a:ext>
                </a:extLst>
              </a:tr>
              <a:tr h="348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</a:rPr>
                        <a:t>4.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XGBOOST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76.54%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211ms ± 10ms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</a:rPr>
                        <a:t>0.70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1226776"/>
                  </a:ext>
                </a:extLst>
              </a:tr>
              <a:tr h="348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1" dirty="0">
                          <a:effectLst/>
                        </a:rPr>
                        <a:t>5.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dirty="0">
                          <a:effectLst/>
                        </a:rPr>
                        <a:t>ADABOOST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dirty="0">
                          <a:effectLst/>
                        </a:rPr>
                        <a:t>81.11%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dirty="0">
                          <a:effectLst/>
                        </a:rPr>
                        <a:t>228ms ± 5.83ms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dirty="0">
                          <a:effectLst/>
                        </a:rPr>
                        <a:t>0.74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5721676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36F19E74-55A2-41B1-AC1F-B173DA26A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6098506"/>
            <a:ext cx="3456384" cy="60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5pPr>
            <a:lvl6pPr marL="3429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6pPr>
            <a:lvl7pPr marL="6858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7pPr>
            <a:lvl8pPr marL="10287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8pPr>
            <a:lvl9pPr marL="1371600" algn="l" rtl="0" fontAlgn="base">
              <a:spcBef>
                <a:spcPct val="0"/>
              </a:spcBef>
              <a:spcAft>
                <a:spcPct val="0"/>
              </a:spcAft>
              <a:defRPr sz="2700">
                <a:solidFill>
                  <a:srgbClr val="666666"/>
                </a:solidFill>
                <a:latin typeface="Futura LT" pitchFamily="2" charset="0"/>
                <a:ea typeface="Kozuka Gothic Pro EL" pitchFamily="34" charset="-128"/>
              </a:defRPr>
            </a:lvl9pPr>
          </a:lstStyle>
          <a:p>
            <a:r>
              <a:rPr lang="en-US" sz="1400" b="1" kern="0" dirty="0">
                <a:solidFill>
                  <a:srgbClr val="64171D"/>
                </a:solidFill>
              </a:rPr>
              <a:t>Table no:1</a:t>
            </a:r>
          </a:p>
        </p:txBody>
      </p:sp>
    </p:spTree>
    <p:extLst>
      <p:ext uri="{BB962C8B-B14F-4D97-AF65-F5344CB8AC3E}">
        <p14:creationId xmlns:p14="http://schemas.microsoft.com/office/powerpoint/2010/main" val="3712807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6989" y="1772816"/>
            <a:ext cx="6569869" cy="396388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did exploratory data Analysis on the features of this dataset and observe how each feature is distributed.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cleaned the data and removed NA values we also generated hypothesis to prove an association among the independent variables and the Target variable.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calculated correlation between independent variables and found that applicant income and loan amount have significant relation.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tested the data and got the accuracy of 81 %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6417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AB4F0CD-EE39-4C6A-BB50-637E9735C97E}"/>
              </a:ext>
            </a:extLst>
          </p:cNvPr>
          <p:cNvSpPr/>
          <p:nvPr/>
        </p:nvSpPr>
        <p:spPr bwMode="auto">
          <a:xfrm>
            <a:off x="-30148" y="620688"/>
            <a:ext cx="3231391" cy="648072"/>
          </a:xfrm>
          <a:prstGeom prst="homePlat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16099"/>
            <a:ext cx="5130404" cy="857250"/>
          </a:xfrm>
        </p:spPr>
        <p:txBody>
          <a:bodyPr/>
          <a:lstStyle/>
          <a:p>
            <a:r>
              <a:rPr lang="en-US" sz="3200" b="1" dirty="0">
                <a:solidFill>
                  <a:srgbClr val="64171D"/>
                </a:solidFill>
              </a:rPr>
              <a:t>Conclusion</a:t>
            </a:r>
            <a:r>
              <a:rPr lang="en-US" b="1" dirty="0">
                <a:solidFill>
                  <a:srgbClr val="64171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90006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  <p:bldP spid="1955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C8DB-6769-4C00-AD49-F438F9D9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1304853"/>
            <a:ext cx="7129535" cy="48974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4E82C-970E-4D2C-AA30-65760D4F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332656"/>
            <a:ext cx="3942498" cy="853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8F1C9-D98B-41CA-B2DF-29B755C61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75507" y="244057"/>
            <a:ext cx="7492633" cy="106079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5140DD-771B-49A9-9189-84C33F8A33ED}"/>
              </a:ext>
            </a:extLst>
          </p:cNvPr>
          <p:cNvSpPr txBox="1">
            <a:spLocks/>
          </p:cNvSpPr>
          <p:nvPr/>
        </p:nvSpPr>
        <p:spPr bwMode="auto">
          <a:xfrm>
            <a:off x="1659105" y="1268355"/>
            <a:ext cx="7129536" cy="187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bg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Guestrin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Tianqi Chen “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XGBoost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 A Scalable Tree Boosting System” research article</a:t>
            </a:r>
            <a:endParaRPr lang="en-US" sz="1700" b="0" kern="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Weiwei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lin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Ziming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wu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Longxin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Lin,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Angzhan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Wen, and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Jin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li “An Ensemble Random Forest Algorithm for Insurance Big Data Analysis”</a:t>
            </a:r>
            <a:r>
              <a:rPr lang="en-IN" sz="1700" b="0" kern="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Digital Object Identifier 10.1109/ACCESS.2017.2738069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Sara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Zahia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Boujemâa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Achchab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“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Modeling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Car Loan Prepayment”</a:t>
            </a:r>
            <a:r>
              <a:rPr lang="en-IN" sz="1700" b="0" kern="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International Workshop on Statistical Methods and Artificial Intelligence (IWSMAI) April 6-9, 2020, Warsaw, Poland</a:t>
            </a:r>
            <a:endParaRPr lang="en-US" sz="1700" b="0" kern="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Jasmin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Kevric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Samed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Jukic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Abdulhamit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Subasi</a:t>
            </a:r>
            <a:r>
              <a:rPr lang="en-IN" sz="17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“An effective combining classifier approach using tree algorithms for network intrusion detection” springer article</a:t>
            </a:r>
            <a:endParaRPr lang="en-US" sz="1700" b="0" kern="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IN" sz="1700" b="0" kern="0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IN" sz="1700" b="0" kern="0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39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C8DB-6769-4C00-AD49-F438F9D9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1304853"/>
            <a:ext cx="7129535" cy="48974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4E82C-970E-4D2C-AA30-65760D4F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332656"/>
            <a:ext cx="3942498" cy="853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8F1C9-D98B-41CA-B2DF-29B755C61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75507" y="244057"/>
            <a:ext cx="7492633" cy="106079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5140DD-771B-49A9-9189-84C33F8A33ED}"/>
              </a:ext>
            </a:extLst>
          </p:cNvPr>
          <p:cNvSpPr txBox="1">
            <a:spLocks/>
          </p:cNvSpPr>
          <p:nvPr/>
        </p:nvSpPr>
        <p:spPr bwMode="auto">
          <a:xfrm>
            <a:off x="1752358" y="1274769"/>
            <a:ext cx="7129536" cy="373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bg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Sara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Zahia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Boujemâa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Achchab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“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Modeling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Car Loan Prepayment”</a:t>
            </a:r>
            <a:r>
              <a:rPr lang="en-IN" sz="1700" b="0" kern="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International Workshop on Statistical Methods and Artificial Intelligence (IWSMAI) April 6-9, 2020, Warsaw, Poland</a:t>
            </a:r>
            <a:endParaRPr lang="en-US" sz="1700" b="0" kern="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Jasmin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Kevric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Samed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Jukic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Abdulhamit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Subasi</a:t>
            </a:r>
            <a:r>
              <a:rPr lang="en-IN" sz="1700" b="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“An effective combining classifier approach using tree algorithms for network intrusion detection” springer article</a:t>
            </a:r>
            <a:endParaRPr lang="en-US" sz="1700" b="0" kern="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Eman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A.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Toraih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Rami M.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Elshazli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Mohammad H. Hussein, Abdelaziz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Elgam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Mohamed Amin, Mohammed El‐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Mowafy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Mohamed El‐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Mesery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Assem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Ellythy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Juan Duchesne, Mary T.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Killackey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Keith C. Ferdinand, Emad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Kandil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Manal S. </a:t>
            </a:r>
            <a:r>
              <a:rPr lang="en-IN" sz="17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Fawzy</a:t>
            </a:r>
            <a:r>
              <a:rPr lang="en-IN" sz="17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“Association of cardiac biomarkers and comorbidities with increased mortality, severity, and cardiac injury in COVID‐19 patients: A meta‐regression and decision tree analysis” in Journal of Medical Virology · June 2020</a:t>
            </a:r>
            <a:endParaRPr lang="en-US" sz="1700" b="0" kern="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988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4E82C-970E-4D2C-AA30-65760D4F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332656"/>
            <a:ext cx="3942498" cy="853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8F1C9-D98B-41CA-B2DF-29B755C61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760" y="229015"/>
            <a:ext cx="7492633" cy="106079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EA18AC-F00E-46EF-8694-5ACB2C846972}"/>
              </a:ext>
            </a:extLst>
          </p:cNvPr>
          <p:cNvSpPr txBox="1">
            <a:spLocks/>
          </p:cNvSpPr>
          <p:nvPr/>
        </p:nvSpPr>
        <p:spPr bwMode="auto">
          <a:xfrm>
            <a:off x="1880461" y="1052736"/>
            <a:ext cx="7012019" cy="373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bg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Guestrin</a:t>
            </a:r>
            <a:r>
              <a:rPr lang="en-IN" sz="18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Tianqi Chen “</a:t>
            </a:r>
            <a:r>
              <a:rPr lang="en-IN" sz="18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XGBoost</a:t>
            </a:r>
            <a:r>
              <a:rPr lang="en-IN" sz="18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: A Scalable Tree Boosting System” research article</a:t>
            </a:r>
            <a:endParaRPr lang="en-US" sz="1800" b="0" kern="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Weiwei </a:t>
            </a:r>
            <a:r>
              <a:rPr lang="en-IN" sz="18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lin</a:t>
            </a:r>
            <a:r>
              <a:rPr lang="en-IN" sz="18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8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Ziming</a:t>
            </a:r>
            <a:r>
              <a:rPr lang="en-IN" sz="18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8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wu</a:t>
            </a:r>
            <a:r>
              <a:rPr lang="en-IN" sz="18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8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Longxin</a:t>
            </a:r>
            <a:r>
              <a:rPr lang="en-IN" sz="18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Lin, </a:t>
            </a:r>
            <a:r>
              <a:rPr lang="en-IN" sz="18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Angzhan</a:t>
            </a:r>
            <a:r>
              <a:rPr lang="en-IN" sz="18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Wen, and </a:t>
            </a:r>
            <a:r>
              <a:rPr lang="en-IN" sz="1800" b="0" kern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Jin</a:t>
            </a:r>
            <a:r>
              <a:rPr lang="en-IN" sz="18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li “An Ensemble Random Forest Algorithm for Insurance Big Data Analysis”</a:t>
            </a:r>
            <a:r>
              <a:rPr lang="en-IN" sz="1800" b="0" kern="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800" b="0" kern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Digital Object Identifier 10.1109/ACCESS.2017.2738069</a:t>
            </a:r>
            <a:endParaRPr lang="en-IN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Iftikhar 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Ahmaed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Mohmmad 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Basheri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Muhmmad 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Javed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Iqbal, and 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Aneel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Rahim “Performance Comparison of Support Vector Machine, Random Forest, and Extreme 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Learning Machine for Intrusion Detection”</a:t>
            </a:r>
            <a:r>
              <a:rPr lang="en-IN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Digital Object Identifier 10.1109/ACCESS.2018.2841987</a:t>
            </a: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Robert E. 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Schapire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“The Boosting Approach to Machine Learning an Overview”</a:t>
            </a:r>
            <a:r>
              <a:rPr lang="en-IN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AT&amp;T Labs Research Shannon Laboratory 180 Park Avenue, Room A203 Florham Park, NJ 07932 USA www.research.att.com/ 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schapire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December 19, 2001</a:t>
            </a: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276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4E82C-970E-4D2C-AA30-65760D4F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332656"/>
            <a:ext cx="3942498" cy="853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D8F1C9-D98B-41CA-B2DF-29B755C61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8760" y="229015"/>
            <a:ext cx="7492633" cy="106079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EA18AC-F00E-46EF-8694-5ACB2C846972}"/>
              </a:ext>
            </a:extLst>
          </p:cNvPr>
          <p:cNvSpPr txBox="1">
            <a:spLocks/>
          </p:cNvSpPr>
          <p:nvPr/>
        </p:nvSpPr>
        <p:spPr bwMode="auto">
          <a:xfrm>
            <a:off x="1979712" y="1289811"/>
            <a:ext cx="6984776" cy="373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bg1"/>
                </a:solidFill>
                <a:latin typeface="+mn-lt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bg1"/>
                </a:solidFill>
                <a:latin typeface="+mn-lt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R. </a:t>
            </a:r>
            <a:r>
              <a:rPr lang="en-IN" sz="1800" b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Bekkerman</a:t>
            </a:r>
            <a:r>
              <a:rPr lang="en-IN" sz="1800" b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The present and the future of the </a:t>
            </a:r>
            <a:r>
              <a:rPr lang="en-IN" sz="1800" b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kdd</a:t>
            </a:r>
            <a:r>
              <a:rPr lang="en-IN" sz="1800" b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cup competition: an outsider’s perspective.</a:t>
            </a:r>
            <a:endParaRPr lang="en-US" sz="1800" b="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R. </a:t>
            </a:r>
            <a:r>
              <a:rPr lang="en-IN" sz="1800" b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Bekkerman</a:t>
            </a:r>
            <a:r>
              <a:rPr lang="en-IN" sz="1800" b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M. </a:t>
            </a:r>
            <a:r>
              <a:rPr lang="en-IN" sz="1800" b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Bilenko</a:t>
            </a:r>
            <a:r>
              <a:rPr lang="en-IN" sz="1800" b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and J. Langford. Scaling Up Machine Learning: Parallel and Distributed Approaches. Cambridge University Press, New York, NY, USA, 2011. </a:t>
            </a:r>
            <a:endParaRPr lang="en-US" sz="1800" b="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J. Bennett and S. Lanning. The </a:t>
            </a:r>
            <a:r>
              <a:rPr lang="en-IN" sz="1800" b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netflix</a:t>
            </a:r>
            <a:r>
              <a:rPr lang="en-IN" sz="1800" b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prize. In Proceedings of the KDD Cup Workshop 2007, pages 3–6, New York, Aug. 2007. </a:t>
            </a:r>
            <a:endParaRPr lang="en-US" sz="1800" b="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L. </a:t>
            </a:r>
            <a:r>
              <a:rPr lang="en-IN" sz="1800" b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Breiman</a:t>
            </a:r>
            <a:r>
              <a:rPr lang="en-IN" sz="1800" b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Random forests. </a:t>
            </a:r>
            <a:r>
              <a:rPr lang="en-IN" sz="1800" b="0" dirty="0" err="1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Maching</a:t>
            </a:r>
            <a:r>
              <a:rPr lang="en-IN" sz="1800" b="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Learning, 45(1):5–32, Oct. 2001.</a:t>
            </a:r>
            <a:endParaRPr lang="en-US" sz="1800" b="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32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623F-AC3A-4B77-8CDD-11B6012BE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7984" y="3068960"/>
            <a:ext cx="4248150" cy="1800225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48632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4CE256-408F-4B77-B88B-C476C097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7" y="260648"/>
            <a:ext cx="7489825" cy="100806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INDEX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F589924-F6DE-4AA3-9A20-7B11E2E0F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109000"/>
              </p:ext>
            </p:extLst>
          </p:nvPr>
        </p:nvGraphicFramePr>
        <p:xfrm>
          <a:off x="1524000" y="1397000"/>
          <a:ext cx="6288360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29C0AD-4FB4-45F3-9FBD-024E9435331A}"/>
              </a:ext>
            </a:extLst>
          </p:cNvPr>
          <p:cNvSpPr txBox="1"/>
          <p:nvPr/>
        </p:nvSpPr>
        <p:spPr>
          <a:xfrm>
            <a:off x="1690534" y="1608820"/>
            <a:ext cx="45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1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641A4-E136-4EF5-86F3-5AC36FB58F2F}"/>
              </a:ext>
            </a:extLst>
          </p:cNvPr>
          <p:cNvSpPr txBox="1"/>
          <p:nvPr/>
        </p:nvSpPr>
        <p:spPr>
          <a:xfrm>
            <a:off x="2361898" y="3601571"/>
            <a:ext cx="45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4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04EA3-B63C-4228-ADA7-D73EFFF2A224}"/>
              </a:ext>
            </a:extLst>
          </p:cNvPr>
          <p:cNvSpPr txBox="1"/>
          <p:nvPr/>
        </p:nvSpPr>
        <p:spPr>
          <a:xfrm>
            <a:off x="2073424" y="2282305"/>
            <a:ext cx="45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2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0454D-AFC0-41A4-BD0D-CFBDD7B2D4E8}"/>
              </a:ext>
            </a:extLst>
          </p:cNvPr>
          <p:cNvSpPr txBox="1"/>
          <p:nvPr/>
        </p:nvSpPr>
        <p:spPr>
          <a:xfrm>
            <a:off x="2301280" y="2957220"/>
            <a:ext cx="45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3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EBDDC-25D2-4F19-B554-66B45A3B2301}"/>
              </a:ext>
            </a:extLst>
          </p:cNvPr>
          <p:cNvSpPr txBox="1"/>
          <p:nvPr/>
        </p:nvSpPr>
        <p:spPr>
          <a:xfrm>
            <a:off x="2301280" y="4269928"/>
            <a:ext cx="45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5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9F3EF5-D1A7-44C5-ACE1-0028A5D11D18}"/>
              </a:ext>
            </a:extLst>
          </p:cNvPr>
          <p:cNvSpPr txBox="1"/>
          <p:nvPr/>
        </p:nvSpPr>
        <p:spPr>
          <a:xfrm>
            <a:off x="2123728" y="4935735"/>
            <a:ext cx="45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6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AD983E-F8EA-4EAA-833B-8C09FC710A60}"/>
              </a:ext>
            </a:extLst>
          </p:cNvPr>
          <p:cNvSpPr txBox="1"/>
          <p:nvPr/>
        </p:nvSpPr>
        <p:spPr>
          <a:xfrm>
            <a:off x="1691680" y="5661248"/>
            <a:ext cx="45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7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2" grpId="0">
        <p:bldAsOne/>
      </p:bldGraphic>
      <p:bldP spid="4" grpId="0"/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6989" y="1772816"/>
            <a:ext cx="6569869" cy="396388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Loans are the core business of banks. 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profit comes directly from the loan’s interest.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loan companies grant a loan after an intensive process of verification and validation.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they still don’t have assurance if the applicant is able to repay the loan with no difficulties.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we’ll build a predictive model to predict if an applicant is able to repay the lending company or not.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prepare the data using </a:t>
            </a:r>
            <a:r>
              <a:rPr lang="en-US" sz="1800" b="0" i="0" dirty="0" err="1">
                <a:solidFill>
                  <a:srgbClr val="6417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800" b="0" i="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 and use various models to predict the target variable.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AB4F0CD-EE39-4C6A-BB50-637E9735C97E}"/>
              </a:ext>
            </a:extLst>
          </p:cNvPr>
          <p:cNvSpPr/>
          <p:nvPr/>
        </p:nvSpPr>
        <p:spPr bwMode="auto">
          <a:xfrm>
            <a:off x="-30148" y="620688"/>
            <a:ext cx="3231391" cy="648072"/>
          </a:xfrm>
          <a:prstGeom prst="homePlat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16099"/>
            <a:ext cx="5130404" cy="857250"/>
          </a:xfrm>
        </p:spPr>
        <p:txBody>
          <a:bodyPr/>
          <a:lstStyle/>
          <a:p>
            <a:r>
              <a:rPr lang="en-US" sz="3200" b="1" dirty="0">
                <a:solidFill>
                  <a:srgbClr val="64171D"/>
                </a:solidFill>
              </a:rPr>
              <a:t>Introduction</a:t>
            </a:r>
            <a:r>
              <a:rPr lang="en-US" b="1" dirty="0">
                <a:solidFill>
                  <a:srgbClr val="64171D"/>
                </a:solidFill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  <p:bldP spid="1955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6989" y="1447056"/>
            <a:ext cx="6569869" cy="396388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IN" sz="180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Loan calculation is a much-talked-about issue in the areas of banking and finance.</a:t>
            </a:r>
          </a:p>
          <a:p>
            <a:pPr algn="l">
              <a:lnSpc>
                <a:spcPct val="150000"/>
              </a:lnSpc>
            </a:pPr>
            <a:r>
              <a:rPr lang="en-IN" sz="180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recent years, it has involved more focus towards research on credit forecast and credit risk valuation.</a:t>
            </a:r>
            <a:endParaRPr lang="en-IN" sz="1800" dirty="0">
              <a:solidFill>
                <a:srgbClr val="64171D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study by merging cardiac markers with demographic and medical features was useful to forecast mortality and sternness in patients with COVID‐19.</a:t>
            </a:r>
            <a:endParaRPr lang="en-US" sz="1800" dirty="0">
              <a:solidFill>
                <a:srgbClr val="64171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Several methods have been used in invasion detection organizations, but machine learning methods are common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6417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of cardiac markers probability of changing outcome predictions and the selection of good cut is evaluated with the help of receiver operating-characteristic curve method.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64171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AB4F0CD-EE39-4C6A-BB50-637E9735C97E}"/>
              </a:ext>
            </a:extLst>
          </p:cNvPr>
          <p:cNvSpPr/>
          <p:nvPr/>
        </p:nvSpPr>
        <p:spPr bwMode="auto">
          <a:xfrm>
            <a:off x="1" y="620688"/>
            <a:ext cx="3712684" cy="648072"/>
          </a:xfrm>
          <a:prstGeom prst="homePlat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16099"/>
            <a:ext cx="5130404" cy="857250"/>
          </a:xfrm>
        </p:spPr>
        <p:txBody>
          <a:bodyPr/>
          <a:lstStyle/>
          <a:p>
            <a:r>
              <a:rPr lang="en-US" sz="2800" b="1" dirty="0">
                <a:solidFill>
                  <a:srgbClr val="64171D"/>
                </a:solidFill>
              </a:rPr>
              <a:t>Literature Survey</a:t>
            </a:r>
            <a:r>
              <a:rPr lang="en-US" sz="2000" b="1" dirty="0">
                <a:solidFill>
                  <a:srgbClr val="64171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4175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  <p:bldP spid="1955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6989" y="1492975"/>
            <a:ext cx="6867499" cy="39638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sz="1800" dirty="0">
                <a:solidFill>
                  <a:srgbClr val="6417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study of medical features and merging cardiac markers with demographic is seen useful for mortality and sternness in patients with SARS predictions.</a:t>
            </a:r>
            <a:endParaRPr lang="en-US" sz="1800" dirty="0">
              <a:solidFill>
                <a:srgbClr val="6417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800" dirty="0">
                <a:solidFill>
                  <a:srgbClr val="6417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proposed a novel sparseness attentive algorithm for theoretically acceptable weighted quantile sketch and handling sparse data for estimation learning. </a:t>
            </a:r>
            <a:endParaRPr lang="en-US" sz="1800" dirty="0">
              <a:solidFill>
                <a:srgbClr val="6417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800" dirty="0">
                <a:solidFill>
                  <a:srgbClr val="6417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authors analysed insurance business data for disproportion distribution, In disproportion dataset of pre-processing algorithms.</a:t>
            </a:r>
            <a:endParaRPr lang="en-US" sz="1800" dirty="0">
              <a:solidFill>
                <a:srgbClr val="64171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AB4F0CD-EE39-4C6A-BB50-637E9735C97E}"/>
              </a:ext>
            </a:extLst>
          </p:cNvPr>
          <p:cNvSpPr/>
          <p:nvPr/>
        </p:nvSpPr>
        <p:spPr bwMode="auto">
          <a:xfrm>
            <a:off x="1" y="620688"/>
            <a:ext cx="3712684" cy="648072"/>
          </a:xfrm>
          <a:prstGeom prst="homePlat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16099"/>
            <a:ext cx="5130404" cy="857250"/>
          </a:xfrm>
        </p:spPr>
        <p:txBody>
          <a:bodyPr/>
          <a:lstStyle/>
          <a:p>
            <a:r>
              <a:rPr lang="en-US" sz="2800" b="1" dirty="0">
                <a:solidFill>
                  <a:srgbClr val="64171D"/>
                </a:solidFill>
              </a:rPr>
              <a:t>Literature Survey</a:t>
            </a:r>
            <a:r>
              <a:rPr lang="en-US" sz="2000" b="1" dirty="0">
                <a:solidFill>
                  <a:srgbClr val="64171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974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  <p:bldP spid="1955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2" y="1700808"/>
            <a:ext cx="6569869" cy="3963888"/>
          </a:xfrm>
        </p:spPr>
        <p:txBody>
          <a:bodyPr/>
          <a:lstStyle/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Data analysis .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Data preprocessing.</a:t>
            </a:r>
            <a:endParaRPr lang="en-US" sz="1800" dirty="0">
              <a:solidFill>
                <a:srgbClr val="64171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Measuring data correlation.</a:t>
            </a:r>
            <a:endParaRPr lang="en-US" sz="1800" dirty="0">
              <a:solidFill>
                <a:srgbClr val="64171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Training different models using algorithm.</a:t>
            </a:r>
            <a:endParaRPr lang="en-US" sz="1800" dirty="0">
              <a:solidFill>
                <a:srgbClr val="64171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Applying same models on test data set to predict unknown loan status.</a:t>
            </a:r>
            <a:endParaRPr lang="en-US" sz="1800" dirty="0">
              <a:solidFill>
                <a:srgbClr val="64171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Saving submission file in CSV format.</a:t>
            </a:r>
            <a:endParaRPr lang="en-US" sz="1800" dirty="0">
              <a:solidFill>
                <a:srgbClr val="64171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AB4F0CD-EE39-4C6A-BB50-637E9735C97E}"/>
              </a:ext>
            </a:extLst>
          </p:cNvPr>
          <p:cNvSpPr/>
          <p:nvPr/>
        </p:nvSpPr>
        <p:spPr bwMode="auto">
          <a:xfrm>
            <a:off x="-30148" y="620688"/>
            <a:ext cx="3231391" cy="648072"/>
          </a:xfrm>
          <a:prstGeom prst="homePlat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16099"/>
            <a:ext cx="5130404" cy="857250"/>
          </a:xfrm>
        </p:spPr>
        <p:txBody>
          <a:bodyPr/>
          <a:lstStyle/>
          <a:p>
            <a:r>
              <a:rPr lang="en-US" sz="3200" b="1" dirty="0">
                <a:solidFill>
                  <a:srgbClr val="64171D"/>
                </a:solidFill>
              </a:rPr>
              <a:t>Objectives </a:t>
            </a:r>
            <a:endParaRPr lang="en-US" b="1" dirty="0">
              <a:solidFill>
                <a:srgbClr val="6417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562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6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  <p:bldP spid="1955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AB4F0CD-EE39-4C6A-BB50-637E9735C97E}"/>
              </a:ext>
            </a:extLst>
          </p:cNvPr>
          <p:cNvSpPr/>
          <p:nvPr/>
        </p:nvSpPr>
        <p:spPr bwMode="auto">
          <a:xfrm>
            <a:off x="0" y="192063"/>
            <a:ext cx="3231391" cy="648072"/>
          </a:xfrm>
          <a:prstGeom prst="homePlat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1" y="12067"/>
            <a:ext cx="7489825" cy="1008063"/>
          </a:xfrm>
        </p:spPr>
        <p:txBody>
          <a:bodyPr/>
          <a:lstStyle/>
          <a:p>
            <a:r>
              <a:rPr lang="en-US" sz="2800" b="1" dirty="0">
                <a:solidFill>
                  <a:srgbClr val="64171D"/>
                </a:solidFill>
              </a:rPr>
              <a:t>Design Details </a:t>
            </a:r>
            <a:endParaRPr lang="en-US" sz="2400" b="1" dirty="0">
              <a:solidFill>
                <a:srgbClr val="64171D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96FAA7-7160-44BD-AC68-BE602B50A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51521"/>
            <a:ext cx="6840760" cy="542980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4D71CC7-D74F-4A2D-B07C-F7EBBC184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6093296"/>
            <a:ext cx="74898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utura LT" pitchFamily="2" charset="0"/>
                <a:ea typeface="Kozuka Gothic Pro EL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utura LT" pitchFamily="2" charset="0"/>
                <a:ea typeface="Kozuka Gothic Pro EL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utura LT" pitchFamily="2" charset="0"/>
                <a:ea typeface="Kozuka Gothic Pro EL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utura LT" pitchFamily="2" charset="0"/>
                <a:ea typeface="Kozuka Gothic Pro EL" pitchFamily="34" charset="-128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utura LT" pitchFamily="2" charset="0"/>
                <a:ea typeface="Kozuka Gothic Pro EL" pitchFamily="34" charset="-128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utura LT" pitchFamily="2" charset="0"/>
                <a:ea typeface="Kozuka Gothic Pro EL" pitchFamily="34" charset="-128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utura LT" pitchFamily="2" charset="0"/>
                <a:ea typeface="Kozuka Gothic Pro EL" pitchFamily="34" charset="-128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Futura LT" pitchFamily="2" charset="0"/>
                <a:ea typeface="Kozuka Gothic Pro EL" pitchFamily="34" charset="-128"/>
              </a:defRPr>
            </a:lvl9pPr>
          </a:lstStyle>
          <a:p>
            <a:r>
              <a:rPr lang="en-US" sz="2800" b="1" kern="0" dirty="0"/>
              <a:t>Flowchart </a:t>
            </a:r>
            <a:endParaRPr lang="en-US" sz="2400" b="1" kern="0" dirty="0"/>
          </a:p>
        </p:txBody>
      </p:sp>
    </p:spTree>
    <p:extLst>
      <p:ext uri="{BB962C8B-B14F-4D97-AF65-F5344CB8AC3E}">
        <p14:creationId xmlns:p14="http://schemas.microsoft.com/office/powerpoint/2010/main" val="1242278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BAB4F0CD-EE39-4C6A-BB50-637E9735C97E}"/>
              </a:ext>
            </a:extLst>
          </p:cNvPr>
          <p:cNvSpPr/>
          <p:nvPr/>
        </p:nvSpPr>
        <p:spPr bwMode="auto">
          <a:xfrm>
            <a:off x="-30148" y="620688"/>
            <a:ext cx="3231391" cy="648072"/>
          </a:xfrm>
          <a:prstGeom prst="homePlate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utura LT Book" pitchFamily="2" charset="0"/>
              <a:ea typeface="굴림" charset="-127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48680"/>
            <a:ext cx="5130404" cy="857250"/>
          </a:xfrm>
        </p:spPr>
        <p:txBody>
          <a:bodyPr/>
          <a:lstStyle/>
          <a:p>
            <a:r>
              <a:rPr lang="en-US" sz="3200" b="1" dirty="0">
                <a:solidFill>
                  <a:srgbClr val="64171D"/>
                </a:solidFill>
              </a:rPr>
              <a:t>Algorithms </a:t>
            </a:r>
            <a:endParaRPr lang="en-US" b="1" dirty="0">
              <a:solidFill>
                <a:srgbClr val="64171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02151-5981-4FB3-B76A-7683A1BEAB5C}"/>
              </a:ext>
            </a:extLst>
          </p:cNvPr>
          <p:cNvSpPr txBox="1"/>
          <p:nvPr/>
        </p:nvSpPr>
        <p:spPr>
          <a:xfrm>
            <a:off x="1724571" y="1772816"/>
            <a:ext cx="7419429" cy="397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Following ML Algorithms are going to be used in Loan prediction system:</a:t>
            </a:r>
          </a:p>
          <a:p>
            <a:pPr marL="342900"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Logistic regression.</a:t>
            </a:r>
          </a:p>
          <a:p>
            <a:pPr marL="342900"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Decision tree.</a:t>
            </a:r>
          </a:p>
          <a:p>
            <a:pPr marL="342900"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Random Forest.</a:t>
            </a:r>
          </a:p>
          <a:p>
            <a:pPr marL="342900"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XGBOOST</a:t>
            </a:r>
          </a:p>
          <a:p>
            <a:pPr marL="342900"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</a:t>
            </a:r>
            <a:r>
              <a:rPr lang="en-US" sz="1800" b="0" dirty="0" err="1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ADABOOSTAlgorithms</a:t>
            </a:r>
            <a:r>
              <a:rPr lang="en-US" sz="1800" b="0" dirty="0">
                <a:solidFill>
                  <a:srgbClr val="64171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are going to be used in Loan prediction</a:t>
            </a:r>
            <a:endParaRPr lang="en-US" sz="1800" dirty="0">
              <a:solidFill>
                <a:srgbClr val="64171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57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36F8-8794-46C5-B05B-3802633BD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1340768"/>
            <a:ext cx="8713711" cy="5114054"/>
          </a:xfrm>
        </p:spPr>
        <p:txBody>
          <a:bodyPr/>
          <a:lstStyle/>
          <a:p>
            <a:r>
              <a:rPr lang="en-US" sz="1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SPECIFICATIONS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0894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RAM : 8 GB+, 2700 MHz, DDR4 Minimum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0894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Hard Drive : SSD Required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>
              <a:latin typeface="+mj-lt"/>
            </a:endParaRPr>
          </a:p>
          <a:p>
            <a:r>
              <a:rPr lang="en-US" sz="1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</a:t>
            </a:r>
            <a:r>
              <a:rPr lang="en-US" sz="1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1800" b="1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Anaconda 3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Jupyter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 Notebook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Google collab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Python 3.7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Pandas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Numpy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Seaborn</a:t>
            </a: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Skit-Learn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92554-AC41-4141-A58B-D8CE67A6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528" y="332705"/>
            <a:ext cx="4757449" cy="853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D714D-90EA-4175-A808-1C84CF72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1" y="553908"/>
            <a:ext cx="5725119" cy="640440"/>
          </a:xfrm>
        </p:spPr>
        <p:txBody>
          <a:bodyPr/>
          <a:lstStyle/>
          <a:p>
            <a:r>
              <a:rPr lang="en-US" b="1" dirty="0">
                <a:solidFill>
                  <a:srgbClr val="64171D"/>
                </a:solidFill>
                <a:ea typeface="Times New Roman" panose="02020603050405020304" pitchFamily="18" charset="0"/>
                <a:cs typeface="Mangal" panose="02040503050203030202" pitchFamily="18" charset="0"/>
              </a:rPr>
              <a:t>System</a:t>
            </a:r>
            <a:r>
              <a:rPr lang="en-US" b="1" dirty="0">
                <a:solidFill>
                  <a:schemeClr val="accent1"/>
                </a:solidFill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b="1" dirty="0">
                <a:solidFill>
                  <a:srgbClr val="64171D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Specifications</a:t>
            </a:r>
            <a:r>
              <a:rPr lang="en-US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 </a:t>
            </a:r>
            <a:r>
              <a:rPr lang="en-US" sz="2500" b="1" dirty="0">
                <a:solidFill>
                  <a:srgbClr val="64171D"/>
                </a:solidFill>
                <a:effectLst/>
                <a:ea typeface="Times New Roman" panose="02020603050405020304" pitchFamily="18" charset="0"/>
                <a:cs typeface="Mangal" panose="02040503050203030202" pitchFamily="18" charset="0"/>
              </a:rPr>
              <a:t>:</a:t>
            </a:r>
            <a:br>
              <a:rPr lang="en-US" sz="15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397009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"/>
        <a:ea typeface="Kozuka Gothic Pro EL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"/>
        <a:ea typeface="Kozuka Gothic Pro EL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935</TotalTime>
  <Words>1088</Words>
  <Application>Microsoft Office PowerPoint</Application>
  <PresentationFormat>On-screen Show (4:3)</PresentationFormat>
  <Paragraphs>130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Aharoni</vt:lpstr>
      <vt:lpstr>Arial</vt:lpstr>
      <vt:lpstr>Calibri</vt:lpstr>
      <vt:lpstr>Cambria</vt:lpstr>
      <vt:lpstr>Futura LT</vt:lpstr>
      <vt:lpstr>Futura LT Book</vt:lpstr>
      <vt:lpstr>Symbol</vt:lpstr>
      <vt:lpstr>Times New Roman</vt:lpstr>
      <vt:lpstr>template</vt:lpstr>
      <vt:lpstr>Custom Design</vt:lpstr>
      <vt:lpstr>Under the guidance of Prof. Shatabdi Bhalerao</vt:lpstr>
      <vt:lpstr>INDEX</vt:lpstr>
      <vt:lpstr>Introduction </vt:lpstr>
      <vt:lpstr>Literature Survey </vt:lpstr>
      <vt:lpstr>Literature Survey </vt:lpstr>
      <vt:lpstr>Objectives </vt:lpstr>
      <vt:lpstr>Design Details </vt:lpstr>
      <vt:lpstr>Algorithms </vt:lpstr>
      <vt:lpstr>System Specifications : </vt:lpstr>
      <vt:lpstr>Result </vt:lpstr>
      <vt:lpstr>Result </vt:lpstr>
      <vt:lpstr>Conclusion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ADMIN</dc:creator>
  <cp:lastModifiedBy>Kanchan Mengune</cp:lastModifiedBy>
  <cp:revision>8</cp:revision>
  <dcterms:created xsi:type="dcterms:W3CDTF">2015-05-21T05:18:51Z</dcterms:created>
  <dcterms:modified xsi:type="dcterms:W3CDTF">2021-10-22T10:55:19Z</dcterms:modified>
</cp:coreProperties>
</file>