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9"/>
  </p:notesMasterIdLst>
  <p:sldIdLst>
    <p:sldId id="256" r:id="rId3"/>
    <p:sldId id="273" r:id="rId4"/>
    <p:sldId id="277" r:id="rId5"/>
    <p:sldId id="312" r:id="rId6"/>
    <p:sldId id="318" r:id="rId7"/>
    <p:sldId id="300" r:id="rId8"/>
    <p:sldId id="313" r:id="rId9"/>
    <p:sldId id="317" r:id="rId10"/>
    <p:sldId id="309" r:id="rId11"/>
    <p:sldId id="314" r:id="rId12"/>
    <p:sldId id="319" r:id="rId13"/>
    <p:sldId id="310" r:id="rId14"/>
    <p:sldId id="315" r:id="rId15"/>
    <p:sldId id="320" r:id="rId16"/>
    <p:sldId id="311" r:id="rId17"/>
    <p:sldId id="316" r:id="rId18"/>
    <p:sldId id="328" r:id="rId19"/>
    <p:sldId id="321" r:id="rId20"/>
    <p:sldId id="327" r:id="rId21"/>
    <p:sldId id="322" r:id="rId22"/>
    <p:sldId id="329" r:id="rId23"/>
    <p:sldId id="323" r:id="rId24"/>
    <p:sldId id="324" r:id="rId25"/>
    <p:sldId id="325" r:id="rId26"/>
    <p:sldId id="326" r:id="rId27"/>
    <p:sldId id="272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99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33" autoAdjust="0"/>
    <p:restoredTop sz="94600"/>
  </p:normalViewPr>
  <p:slideViewPr>
    <p:cSldViewPr>
      <p:cViewPr varScale="1">
        <p:scale>
          <a:sx n="68" d="100"/>
          <a:sy n="68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AC0731-3944-4BCD-A35D-19011DA22DF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E955D79-437D-46F2-9EFF-3F4F90C3BF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91534-AA0C-4190-818F-527ED2A260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68A53-A85A-4407-9AA0-BE79539CF4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2CBF03E-1A00-46F4-9846-B98706FAA8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865E1-5675-4284-B5D7-95344A99F4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B8203-FCA7-4E09-9531-B165C6C86E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43684-385F-4DCF-A5F2-A2348E50E8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EF0CF-57E6-4DA2-BDFA-E5CBB3FC33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8401D-078B-4044-B7C0-D09059191F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4BC0C8-92ED-458F-BD00-C9487EA7E5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329AC-6187-4489-A778-A623873885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A10E2-2802-48E2-B712-399ED11955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C2B8F-0E22-48BE-9C7C-B4CAC3FB20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02B19-2FA9-4DF8-AF9E-5A9FCD752E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4F421-B05F-4565-AE43-8D51746D6F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6428B-A8AC-4B6D-9270-02F352B10F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2A4A1-0A9F-4F79-B2ED-B913D88428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ABBDA-2209-4FBA-B538-E33ACCE7B0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633F3F-9A6B-4E6C-852C-E73133E354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62A47-32FB-48E9-A4B1-D4251C7DF9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ED942-42A3-4C24-B288-B683762D5C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34EFD-BB3D-4438-BE9B-D2FD9250C1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8D6229-671C-4BEC-B1F0-E63FCEE0EB7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AC26FE-0FC5-427F-88CC-922510E298B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8600" y="0"/>
            <a:ext cx="8610600" cy="1752600"/>
          </a:xfrm>
        </p:spPr>
        <p:txBody>
          <a:bodyPr>
            <a:noAutofit/>
            <a:scene3d>
              <a:camera prst="perspective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CSE  308 </a:t>
            </a:r>
            <a:br>
              <a:rPr lang="en-US" sz="24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</a:br>
            <a:r>
              <a:rPr lang="en-US" sz="24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            Software Engineering  and Information System 		Design </a:t>
            </a:r>
            <a:r>
              <a:rPr lang="en-US" sz="2400" b="1" dirty="0" err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Sessional</a:t>
            </a:r>
            <a:r>
              <a:rPr lang="en-US" sz="24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 </a:t>
            </a:r>
            <a:br>
              <a:rPr lang="en-US" sz="24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</a:br>
            <a:endParaRPr lang="en-US" sz="2400" b="1" dirty="0">
              <a:ln w="11430"/>
              <a:solidFill>
                <a:schemeClr val="accent2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55D79-437D-46F2-9EFF-3F4F90C3BF9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91000" y="4038600"/>
            <a:ext cx="426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Group Members:</a:t>
            </a:r>
          </a:p>
          <a:p>
            <a:pPr algn="r"/>
            <a:r>
              <a:rPr lang="en-US" sz="2800" b="1" dirty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1005091</a:t>
            </a:r>
          </a:p>
          <a:p>
            <a:pPr algn="r"/>
            <a:r>
              <a:rPr lang="en-US" sz="2800" b="1" dirty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1005111</a:t>
            </a:r>
          </a:p>
          <a:p>
            <a:pPr algn="r"/>
            <a:r>
              <a:rPr lang="en-US" sz="2800" b="1" dirty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1005113</a:t>
            </a:r>
          </a:p>
          <a:p>
            <a:pPr algn="r"/>
            <a:r>
              <a:rPr lang="en-US" sz="2800" b="1" dirty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1005115</a:t>
            </a:r>
          </a:p>
          <a:p>
            <a:pPr algn="r"/>
            <a:r>
              <a:rPr lang="en-US" sz="2800" b="1" dirty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1005120</a:t>
            </a:r>
            <a:endParaRPr lang="en-US" sz="2800" b="1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82880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tx1"/>
              </a:buClr>
              <a:defRPr/>
            </a:pPr>
            <a:r>
              <a:rPr lang="en-US" sz="40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Automation of </a:t>
            </a:r>
          </a:p>
          <a:p>
            <a:pPr lvl="0" algn="ctr">
              <a:buClr>
                <a:schemeClr val="tx1"/>
              </a:buClr>
              <a:defRPr/>
            </a:pPr>
            <a:r>
              <a:rPr lang="en-US" sz="40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BCB’s</a:t>
            </a:r>
          </a:p>
          <a:p>
            <a:pPr lvl="0" algn="ctr">
              <a:buClr>
                <a:schemeClr val="tx1"/>
              </a:buClr>
              <a:defRPr/>
            </a:pPr>
            <a:r>
              <a:rPr lang="en-US" sz="40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Game Development Committe</a:t>
            </a:r>
            <a:r>
              <a:rPr lang="en-US" sz="40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e</a:t>
            </a:r>
            <a:endParaRPr lang="en-US" sz="4000" b="1" kern="0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4191000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Group No: 01</a:t>
            </a:r>
          </a:p>
          <a:p>
            <a:endParaRPr lang="en-US" sz="2800" b="1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Data Flow diagram</a:t>
            </a:r>
            <a:endParaRPr lang="en-US" sz="2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1509863_616198415120202_1498551316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57200"/>
            <a:ext cx="9216679" cy="640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Fish Bone diagram</a:t>
            </a:r>
            <a:endParaRPr lang="en-US" sz="2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1557310_618643238209051_1247267846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262"/>
            <a:ext cx="9144000" cy="4953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9144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Coach </a:t>
            </a:r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management 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System</a:t>
            </a:r>
            <a:endParaRPr lang="en-US" sz="4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Data Flow diagram</a:t>
            </a:r>
            <a:endParaRPr lang="en-US" sz="2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1509863_616198415120202_1498551316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9207636" cy="624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Fish Bone diagram</a:t>
            </a:r>
            <a:endParaRPr lang="en-US" sz="2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Coach fis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594"/>
            <a:ext cx="9144000" cy="5069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9144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Control 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management 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System</a:t>
            </a:r>
            <a:endParaRPr lang="en-US" sz="4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Data Flow diagram</a:t>
            </a:r>
            <a:endParaRPr lang="en-US" sz="2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1560710_616193935120650_926206426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4306"/>
            <a:ext cx="9144000" cy="5670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Fish Bone diagram</a:t>
            </a:r>
            <a:endParaRPr lang="en-US" sz="2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1899752_618643118209063_1449210711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706"/>
            <a:ext cx="9144000" cy="4884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33600" y="381000"/>
            <a:ext cx="6629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6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Operational Feasibility</a:t>
            </a:r>
            <a:endParaRPr lang="en-US" sz="36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1219200"/>
            <a:ext cx="6172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Root level players database is maintained.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Improve communication between members.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Player selection system is improved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All Tournament Information is saved in database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By maintaining the database in </a:t>
            </a:r>
            <a:r>
              <a:rPr lang="en-US" sz="2400" b="1" dirty="0" err="1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sti</a:t>
            </a:r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of facilities , members can easily know the amount of equipment in store.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National level teams database is maintained, so that we can know the development of cricket in our country. </a:t>
            </a:r>
            <a:endParaRPr lang="en-US" sz="2400" b="1" dirty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33600" y="381000"/>
            <a:ext cx="6629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6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Cultural Feasibility</a:t>
            </a:r>
            <a:endParaRPr lang="en-US" sz="36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1828800"/>
            <a:ext cx="518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2400" dirty="0" smtClean="0"/>
          </a:p>
          <a:p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</a:t>
            </a:r>
            <a:endParaRPr lang="en-US" sz="2400" b="1" dirty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1282691"/>
            <a:ext cx="5867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Segoe UI" pitchFamily="34" charset="0"/>
              </a:rPr>
              <a:t>  </a:t>
            </a:r>
            <a:r>
              <a:rPr lang="en-US" sz="2000" dirty="0" smtClean="0">
                <a:latin typeface="+mn-lt"/>
              </a:rPr>
              <a:t>Players are benefited largely due to our player selection and management system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 Grounds will be kept under keen observation for proper maintenance so that they are always prepared for playing matches. 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All the coaches will find it easier to select and manage his team members 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 Committee members are facilitated in observing the work of the officials working under respective members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b="1" dirty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90800" y="381000"/>
            <a:ext cx="32778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Subsystems</a:t>
            </a:r>
            <a:endParaRPr lang="en-US" sz="44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1600200"/>
            <a:ext cx="7010400" cy="390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Program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Divisional Cricket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Game Education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Academy Operations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Coach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Control Management System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33600" y="381000"/>
            <a:ext cx="6629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6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Technical Feasibility</a:t>
            </a:r>
            <a:endParaRPr lang="en-US" sz="36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828800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>
              <a:lnSpc>
                <a:spcPct val="150000"/>
              </a:lnSpc>
            </a:pPr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Tools used to implement this system are: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.net</a:t>
            </a:r>
            <a:endParaRPr lang="en-US" sz="2400" b="1" dirty="0" smtClean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  <a:p>
            <a:pPr lvl="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Available</a:t>
            </a:r>
          </a:p>
          <a:p>
            <a:pPr lvl="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Easier to implement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err="1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MySQL</a:t>
            </a:r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for database 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PHP for Server side scripting.	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en-US" sz="2400" b="1" dirty="0" smtClean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4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            These Sources are easily Available</a:t>
            </a:r>
            <a:endParaRPr lang="en-US" sz="24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33600" y="381000"/>
            <a:ext cx="6629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6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Technical Feasibility</a:t>
            </a:r>
            <a:endParaRPr lang="en-US" sz="36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066800"/>
            <a:ext cx="7772400" cy="577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r">
              <a:lnSpc>
                <a:spcPct val="150000"/>
              </a:lnSpc>
            </a:pPr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Practical Implications</a:t>
            </a:r>
            <a:endParaRPr lang="en-US" sz="24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1828800"/>
            <a:ext cx="5181600" cy="4190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Internet Connection is almost everywhere in Bangladesh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System engineers and programmers will handle all kinds of problems in system.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Operating a computer is not a hard work now a days.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Everyone in the Game Development committee has the ability to operate the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9800" y="0"/>
            <a:ext cx="6629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6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Cost Analysis</a:t>
            </a:r>
            <a:endParaRPr lang="en-US" sz="36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219200"/>
          <a:ext cx="8382001" cy="490890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157742"/>
                <a:gridCol w="2074753"/>
                <a:gridCol w="2074753"/>
                <a:gridCol w="2074753"/>
              </a:tblGrid>
              <a:tr h="907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  <a:cs typeface="Times New Roman" pitchFamily="18" charset="0"/>
                        </a:rPr>
                        <a:t>Sector</a:t>
                      </a:r>
                      <a:endParaRPr lang="en-US" sz="24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 of employee</a:t>
                      </a:r>
                      <a:endParaRPr lang="en-US" sz="2400" b="1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  <a:ea typeface="Calibri"/>
                          <a:cs typeface="Times New Roman" pitchFamily="18" charset="0"/>
                        </a:rPr>
                        <a:t>Costs</a:t>
                      </a:r>
                      <a:endParaRPr lang="en-US" sz="24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</a:tr>
              <a:tr h="9933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System </a:t>
                      </a:r>
                      <a:r>
                        <a:rPr lang="en-US" sz="2000" dirty="0" smtClean="0"/>
                        <a:t>Analysts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(30,000tk/month)</a:t>
                      </a:r>
                      <a:endParaRPr lang="en-US" sz="20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6months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360000 </a:t>
                      </a: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BDT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9933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Programmer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(50,000tk/month)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3months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450000 </a:t>
                      </a: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BDT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933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GUI </a:t>
                      </a: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designer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(20,000tk/month)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2months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40000 </a:t>
                      </a: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BDT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86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Database </a:t>
                      </a: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Specialists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(30,000tk/month)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3months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180000 </a:t>
                      </a: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BDT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14400" y="6096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Development costs</a:t>
            </a:r>
            <a:endParaRPr lang="en-US" sz="2400" b="1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0" y="6096000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Total Development costs: </a:t>
            </a:r>
            <a:r>
              <a:rPr lang="en-US" sz="24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10,30,000 </a:t>
            </a:r>
            <a:r>
              <a:rPr lang="en-US" sz="24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BDT </a:t>
            </a:r>
            <a:endParaRPr lang="en-US" sz="2400" b="1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09800" y="0"/>
            <a:ext cx="6629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6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Cost Analysis</a:t>
            </a:r>
            <a:endParaRPr lang="en-US" sz="36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219200"/>
          <a:ext cx="8382000" cy="458679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867526"/>
                <a:gridCol w="2757237"/>
                <a:gridCol w="2757237"/>
              </a:tblGrid>
              <a:tr h="907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  <a:cs typeface="Times New Roman" pitchFamily="18" charset="0"/>
                        </a:rPr>
                        <a:t>Sector</a:t>
                      </a:r>
                      <a:endParaRPr lang="en-US" sz="24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 of employee</a:t>
                      </a:r>
                      <a:endParaRPr lang="en-US" sz="2400" b="1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  <a:ea typeface="Calibri"/>
                          <a:cs typeface="Times New Roman" pitchFamily="18" charset="0"/>
                        </a:rPr>
                        <a:t>Costs</a:t>
                      </a:r>
                      <a:endParaRPr lang="en-US" sz="24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</a:tr>
              <a:tr h="9933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Programmer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(30,000tk/month)</a:t>
                      </a:r>
                      <a:endParaRPr lang="en-US" sz="20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+mj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360000</a:t>
                      </a:r>
                      <a:r>
                        <a:rPr lang="en-US" sz="2000" dirty="0" smtClean="0">
                          <a:latin typeface="+mj-lt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+mj-lt"/>
                          <a:ea typeface="Calibri"/>
                          <a:cs typeface="Times New Roman" pitchFamily="18" charset="0"/>
                        </a:rPr>
                        <a:t>BDT</a:t>
                      </a:r>
                      <a:endParaRPr lang="en-US" sz="2000" dirty="0">
                        <a:latin typeface="+mj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9933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System </a:t>
                      </a: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librarian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(30,000tk/month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360000 </a:t>
                      </a: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BDT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933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Maintenance agreement for server:</a:t>
                      </a: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endParaRPr lang="en-US" sz="2000" baseline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(2000tk/year)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----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2000 BDT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86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Internet </a:t>
                      </a: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Connection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(2000tk/month)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----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240000 </a:t>
                      </a: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BDT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14400" y="6096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Annual operating costs</a:t>
            </a:r>
            <a:endParaRPr lang="en-US" sz="2400" b="1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4600" y="5867400"/>
            <a:ext cx="586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Total </a:t>
            </a:r>
            <a:r>
              <a:rPr lang="en-US" sz="24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costs: 746000 </a:t>
            </a:r>
            <a:r>
              <a:rPr lang="en-US" sz="24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BDT </a:t>
            </a:r>
            <a:endParaRPr lang="en-US" sz="2400" b="1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33600" y="381000"/>
            <a:ext cx="6629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6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Tangible Benefits</a:t>
            </a:r>
            <a:endParaRPr lang="en-US" sz="36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1828800"/>
            <a:ext cx="518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Decrease Response Time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Reduce School registration steps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Save Time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Reduce paper 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33600" y="381000"/>
            <a:ext cx="6629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6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Intangible Benefits</a:t>
            </a:r>
            <a:endParaRPr lang="en-US" sz="36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600" y="1295400"/>
            <a:ext cx="6400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Improve player selection system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Improve Tournament scheduling  system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Monitoring over players is easier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Better communication between members of this committee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Better monitoring others work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Better decision making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Better service to community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ChangeArrowheads="1"/>
          </p:cNvSpPr>
          <p:nvPr/>
        </p:nvSpPr>
        <p:spPr bwMode="auto">
          <a:xfrm>
            <a:off x="1143000" y="1905000"/>
            <a:ext cx="7010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800" b="1" i="0" u="none" strike="noStrike" normalizeH="0" baseline="0" dirty="0" smtClean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Segoe UI" pitchFamily="34" charset="0"/>
                <a:ea typeface="Calibri" pitchFamily="34" charset="0"/>
                <a:cs typeface="Arial" pitchFamily="34" charset="0"/>
              </a:rPr>
              <a:t>Thank You</a:t>
            </a:r>
            <a:endParaRPr kumimoji="0" lang="en-US" sz="8800" b="1" i="0" u="none" strike="noStrike" normalizeH="0" baseline="0" dirty="0" smtClean="0">
              <a:ln w="900" cmpd="sng">
                <a:solidFill>
                  <a:srgbClr val="C00000">
                    <a:alpha val="55000"/>
                  </a:srgb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9144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Program management 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System</a:t>
            </a:r>
            <a:endParaRPr lang="en-US" sz="4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62200" y="633478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Data Flow diagram</a:t>
            </a:r>
            <a:endParaRPr lang="en-US" sz="2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Fish Bone diagram</a:t>
            </a:r>
            <a:endParaRPr lang="en-US" sz="2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1537948_618643258209049_192551894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5486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9144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Divisional </a:t>
            </a:r>
          </a:p>
          <a:p>
            <a:pPr algn="ctr"/>
            <a:r>
              <a:rPr lang="en-US" sz="4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Cricket</a:t>
            </a:r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management 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System</a:t>
            </a:r>
            <a:endParaRPr lang="en-US" sz="4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Data Flow diagram</a:t>
            </a:r>
            <a:endParaRPr lang="en-US" sz="2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1560522_616193901787320_328469672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40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Fish Bone diagram</a:t>
            </a:r>
            <a:endParaRPr lang="en-US" sz="2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1898657_618643284875713_408851997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065"/>
            <a:ext cx="9144000" cy="5006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9144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Academy Operations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management 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System</a:t>
            </a:r>
            <a:endParaRPr lang="en-US" sz="4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ind_3929_slide">
  <a:themeElements>
    <a:clrScheme name="Office Theme 2">
      <a:dk1>
        <a:srgbClr val="000000"/>
      </a:dk1>
      <a:lt1>
        <a:srgbClr val="CCCC66"/>
      </a:lt1>
      <a:dk2>
        <a:srgbClr val="000000"/>
      </a:dk2>
      <a:lt2>
        <a:srgbClr val="CCCCCC"/>
      </a:lt2>
      <a:accent1>
        <a:srgbClr val="806A00"/>
      </a:accent1>
      <a:accent2>
        <a:srgbClr val="517300"/>
      </a:accent2>
      <a:accent3>
        <a:srgbClr val="E2E2B8"/>
      </a:accent3>
      <a:accent4>
        <a:srgbClr val="000000"/>
      </a:accent4>
      <a:accent5>
        <a:srgbClr val="C0B9AA"/>
      </a:accent5>
      <a:accent6>
        <a:srgbClr val="496800"/>
      </a:accent6>
      <a:hlink>
        <a:srgbClr val="595900"/>
      </a:hlink>
      <a:folHlink>
        <a:srgbClr val="135E2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E2E2B8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E2E2B8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E2E2B8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E2E2B8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FFFFFF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FFFFFF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FFFFFF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FFFFFF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CCCC66"/>
      </a:lt1>
      <a:dk2>
        <a:srgbClr val="000000"/>
      </a:dk2>
      <a:lt2>
        <a:srgbClr val="CCCCCC"/>
      </a:lt2>
      <a:accent1>
        <a:srgbClr val="806A00"/>
      </a:accent1>
      <a:accent2>
        <a:srgbClr val="517300"/>
      </a:accent2>
      <a:accent3>
        <a:srgbClr val="E2E2B8"/>
      </a:accent3>
      <a:accent4>
        <a:srgbClr val="000000"/>
      </a:accent4>
      <a:accent5>
        <a:srgbClr val="C0B9AA"/>
      </a:accent5>
      <a:accent6>
        <a:srgbClr val="496800"/>
      </a:accent6>
      <a:hlink>
        <a:srgbClr val="595900"/>
      </a:hlink>
      <a:folHlink>
        <a:srgbClr val="135E2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E2E2B8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E2E2B8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E2E2B8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E2E2B8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FFFFFF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FFFFFF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FFFFFF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FFFFFF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ind_3929_slide</Template>
  <TotalTime>1224</TotalTime>
  <Words>483</Words>
  <Application>Microsoft PowerPoint</Application>
  <PresentationFormat>On-screen Show (4:3)</PresentationFormat>
  <Paragraphs>158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ind_3929_slide</vt:lpstr>
      <vt:lpstr>1_Default Design</vt:lpstr>
      <vt:lpstr>CSE  308              Software Engineering  and Information System   Design Sessional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 308              Software Engineering  and Information System Design Sessional</dc:title>
  <dc:creator>Nafisa anzum</dc:creator>
  <cp:lastModifiedBy>Nafisa anzum</cp:lastModifiedBy>
  <cp:revision>120</cp:revision>
  <dcterms:created xsi:type="dcterms:W3CDTF">2014-01-24T16:30:26Z</dcterms:created>
  <dcterms:modified xsi:type="dcterms:W3CDTF">2014-02-08T06:59:15Z</dcterms:modified>
</cp:coreProperties>
</file>