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5765800" cy="3244850"/>
  <p:notesSz cx="5765800" cy="3244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7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50520"/>
          </a:xfrm>
          <a:custGeom>
            <a:avLst/>
            <a:gdLst/>
            <a:ahLst/>
            <a:cxnLst/>
            <a:rect l="l" t="t" r="r" b="b"/>
            <a:pathLst>
              <a:path w="5760085" h="350520">
                <a:moveTo>
                  <a:pt x="5759996" y="0"/>
                </a:moveTo>
                <a:lnTo>
                  <a:pt x="0" y="0"/>
                </a:lnTo>
                <a:lnTo>
                  <a:pt x="0" y="350126"/>
                </a:lnTo>
                <a:lnTo>
                  <a:pt x="5759996" y="35012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5670" y="1132140"/>
            <a:ext cx="1394459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072" y="677708"/>
            <a:ext cx="5475655" cy="202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696993" y="3135783"/>
            <a:ext cx="56515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-12700" y="3135783"/>
            <a:ext cx="89217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399099" y="3135783"/>
            <a:ext cx="3067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slide" Target="slide2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slide" Target="slide2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6" Type="http://schemas.openxmlformats.org/officeDocument/2006/relationships/image" Target="../media/image31.jpg"/><Relationship Id="rId7" Type="http://schemas.openxmlformats.org/officeDocument/2006/relationships/slide" Target="slide2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Relationship Id="rId3" Type="http://schemas.openxmlformats.org/officeDocument/2006/relationships/slide" Target="slide2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Relationship Id="rId3" Type="http://schemas.openxmlformats.org/officeDocument/2006/relationships/slide" Target="slide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Relationship Id="rId3" Type="http://schemas.openxmlformats.org/officeDocument/2006/relationships/slide" Target="slide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Relationship Id="rId3" Type="http://schemas.openxmlformats.org/officeDocument/2006/relationships/slide" Target="slide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Relationship Id="rId3" Type="http://schemas.openxmlformats.org/officeDocument/2006/relationships/slide" Target="slide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Relationship Id="rId3" Type="http://schemas.openxmlformats.org/officeDocument/2006/relationships/slide" Target="slide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Relationship Id="rId3" Type="http://schemas.openxmlformats.org/officeDocument/2006/relationships/slide" Target="slide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Relationship Id="rId3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slide" Target="slide2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" Target="slide1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40.png"/><Relationship Id="rId5" Type="http://schemas.openxmlformats.org/officeDocument/2006/relationships/slide" Target="slide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slide" Target="slide2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jpg"/><Relationship Id="rId7" Type="http://schemas.openxmlformats.org/officeDocument/2006/relationships/slide" Target="slide2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jpg"/><Relationship Id="rId7" Type="http://schemas.openxmlformats.org/officeDocument/2006/relationships/slide" Target="slide2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jpg"/><Relationship Id="rId7" Type="http://schemas.openxmlformats.org/officeDocument/2006/relationships/slide" Target="slide2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15.png"/><Relationship Id="rId5" Type="http://schemas.openxmlformats.org/officeDocument/2006/relationships/image" Target="../media/image25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" Target="slide2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slide" Target="slide2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slide" Target="slide2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246557"/>
            <a:ext cx="5584825" cy="82550"/>
          </a:xfrm>
          <a:custGeom>
            <a:avLst/>
            <a:gdLst/>
            <a:ahLst/>
            <a:cxnLst/>
            <a:rect l="l" t="t" r="r" b="b"/>
            <a:pathLst>
              <a:path w="5584825" h="82550">
                <a:moveTo>
                  <a:pt x="553378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584584" y="82384"/>
                </a:lnTo>
                <a:lnTo>
                  <a:pt x="5584584" y="50800"/>
                </a:lnTo>
                <a:lnTo>
                  <a:pt x="5580575" y="31075"/>
                </a:lnTo>
                <a:lnTo>
                  <a:pt x="5569661" y="14922"/>
                </a:lnTo>
                <a:lnTo>
                  <a:pt x="5553509" y="4008"/>
                </a:lnTo>
                <a:lnTo>
                  <a:pt x="553378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7743" y="290983"/>
            <a:ext cx="5635625" cy="449580"/>
            <a:chOff x="87743" y="290983"/>
            <a:chExt cx="5635625" cy="449580"/>
          </a:xfrm>
        </p:grpSpPr>
        <p:sp>
          <p:nvSpPr>
            <p:cNvPr id="4" name="object 4"/>
            <p:cNvSpPr/>
            <p:nvPr/>
          </p:nvSpPr>
          <p:spPr>
            <a:xfrm>
              <a:off x="138544" y="638886"/>
              <a:ext cx="101599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9344" y="626185"/>
              <a:ext cx="5533706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72327" y="297116"/>
              <a:ext cx="50723" cy="3417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7743" y="290983"/>
              <a:ext cx="5584825" cy="398780"/>
            </a:xfrm>
            <a:custGeom>
              <a:avLst/>
              <a:gdLst/>
              <a:ahLst/>
              <a:cxnLst/>
              <a:rect l="l" t="t" r="r" b="b"/>
              <a:pathLst>
                <a:path w="5584825" h="398780">
                  <a:moveTo>
                    <a:pt x="5584584" y="0"/>
                  </a:moveTo>
                  <a:lnTo>
                    <a:pt x="0" y="0"/>
                  </a:lnTo>
                  <a:lnTo>
                    <a:pt x="0" y="347902"/>
                  </a:lnTo>
                  <a:lnTo>
                    <a:pt x="4008" y="367627"/>
                  </a:lnTo>
                  <a:lnTo>
                    <a:pt x="14922" y="383780"/>
                  </a:lnTo>
                  <a:lnTo>
                    <a:pt x="31075" y="394694"/>
                  </a:lnTo>
                  <a:lnTo>
                    <a:pt x="50800" y="398702"/>
                  </a:lnTo>
                  <a:lnTo>
                    <a:pt x="5533784" y="398702"/>
                  </a:lnTo>
                  <a:lnTo>
                    <a:pt x="5553509" y="394694"/>
                  </a:lnTo>
                  <a:lnTo>
                    <a:pt x="5569661" y="383780"/>
                  </a:lnTo>
                  <a:lnTo>
                    <a:pt x="5580575" y="367627"/>
                  </a:lnTo>
                  <a:lnTo>
                    <a:pt x="5584584" y="347902"/>
                  </a:lnTo>
                  <a:lnTo>
                    <a:pt x="558458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72327" y="335221"/>
              <a:ext cx="0" cy="323215"/>
            </a:xfrm>
            <a:custGeom>
              <a:avLst/>
              <a:gdLst/>
              <a:ahLst/>
              <a:cxnLst/>
              <a:rect l="l" t="t" r="r" b="b"/>
              <a:pathLst>
                <a:path w="0" h="323215">
                  <a:moveTo>
                    <a:pt x="0" y="32271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72327" y="3225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72327" y="3098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72327" y="2971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133041" y="349133"/>
            <a:ext cx="14941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LM Sans 12"/>
                <a:cs typeface="LM Sans 12"/>
              </a:rPr>
              <a:t>VIRTUAL</a:t>
            </a:r>
            <a:r>
              <a:rPr dirty="0" sz="1400" spc="-45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LM Sans 12"/>
                <a:cs typeface="LM Sans 12"/>
              </a:rPr>
              <a:t>TRY-ON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165" y="907464"/>
            <a:ext cx="5254625" cy="14147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LM Sans 10"/>
                <a:cs typeface="LM Sans 10"/>
              </a:rPr>
              <a:t>ADNAN LADJI </a:t>
            </a:r>
            <a:r>
              <a:rPr dirty="0" sz="1100" spc="-5">
                <a:latin typeface="LM Sans 10"/>
                <a:cs typeface="LM Sans 10"/>
              </a:rPr>
              <a:t>(01FE19BEC252) , </a:t>
            </a:r>
            <a:r>
              <a:rPr dirty="0" sz="1100" spc="-10">
                <a:latin typeface="LM Sans 10"/>
                <a:cs typeface="LM Sans 10"/>
              </a:rPr>
              <a:t>NIRANJAN BHUTI </a:t>
            </a:r>
            <a:r>
              <a:rPr dirty="0" sz="1100" spc="-5">
                <a:latin typeface="LM Sans 10"/>
                <a:cs typeface="LM Sans 10"/>
              </a:rPr>
              <a:t>(01FE19BEC248) , </a:t>
            </a:r>
            <a:r>
              <a:rPr dirty="0" sz="1100" spc="-10">
                <a:latin typeface="LM Sans 10"/>
                <a:cs typeface="LM Sans 10"/>
              </a:rPr>
              <a:t>SHIVKUMAR  </a:t>
            </a:r>
            <a:r>
              <a:rPr dirty="0" sz="1100" spc="-15">
                <a:latin typeface="LM Sans 10"/>
                <a:cs typeface="LM Sans 10"/>
              </a:rPr>
              <a:t>GHAMANI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(01FE19BEC084)</a:t>
            </a:r>
            <a:endParaRPr sz="1100">
              <a:latin typeface="LM Sans 10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1100" spc="-10">
                <a:latin typeface="LM Sans 10"/>
                <a:cs typeface="LM Sans 10"/>
              </a:rPr>
              <a:t>Under </a:t>
            </a:r>
            <a:r>
              <a:rPr dirty="0" sz="1100" spc="-5">
                <a:latin typeface="LM Sans 10"/>
                <a:cs typeface="LM Sans 10"/>
              </a:rPr>
              <a:t>the guidance of</a:t>
            </a:r>
            <a:endParaRPr sz="1100">
              <a:latin typeface="LM Sans 10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 spc="-10" b="1">
                <a:latin typeface="LM Sans 10"/>
                <a:cs typeface="LM Sans 10"/>
              </a:rPr>
              <a:t>Uma Mudenagudi </a:t>
            </a:r>
            <a:r>
              <a:rPr dirty="0" sz="1100" spc="-5" b="1">
                <a:latin typeface="LM Sans 10"/>
                <a:cs typeface="LM Sans 10"/>
              </a:rPr>
              <a:t>and </a:t>
            </a:r>
            <a:r>
              <a:rPr dirty="0" sz="1100" spc="-10" b="1">
                <a:latin typeface="LM Sans 10"/>
                <a:cs typeface="LM Sans 10"/>
              </a:rPr>
              <a:t>Ramesh Ashok</a:t>
            </a:r>
            <a:r>
              <a:rPr dirty="0" sz="1100" spc="10" b="1">
                <a:latin typeface="LM Sans 10"/>
                <a:cs typeface="LM Sans 10"/>
              </a:rPr>
              <a:t> </a:t>
            </a:r>
            <a:r>
              <a:rPr dirty="0" sz="1100" spc="-25" b="1">
                <a:latin typeface="LM Sans 10"/>
                <a:cs typeface="LM Sans 10"/>
              </a:rPr>
              <a:t>Tabib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LM Sans 10"/>
              <a:cs typeface="LM Sans 10"/>
            </a:endParaRPr>
          </a:p>
          <a:p>
            <a:pPr algn="ctr" marL="31750">
              <a:lnSpc>
                <a:spcPct val="100000"/>
              </a:lnSpc>
            </a:pPr>
            <a:r>
              <a:rPr dirty="0" sz="800" spc="-5">
                <a:latin typeface="LM Sans 8"/>
                <a:cs typeface="LM Sans 8"/>
              </a:rPr>
              <a:t>KLE </a:t>
            </a:r>
            <a:r>
              <a:rPr dirty="0" sz="800" spc="-10">
                <a:latin typeface="LM Sans 8"/>
                <a:cs typeface="LM Sans 8"/>
              </a:rPr>
              <a:t>Technological </a:t>
            </a:r>
            <a:r>
              <a:rPr dirty="0" sz="800" spc="-15">
                <a:latin typeface="LM Sans 8"/>
                <a:cs typeface="LM Sans 8"/>
              </a:rPr>
              <a:t>University, </a:t>
            </a:r>
            <a:r>
              <a:rPr dirty="0" sz="800" spc="-10">
                <a:latin typeface="LM Sans 8"/>
                <a:cs typeface="LM Sans 8"/>
              </a:rPr>
              <a:t>Vidyanagar, </a:t>
            </a:r>
            <a:r>
              <a:rPr dirty="0" sz="800" spc="-5">
                <a:latin typeface="LM Sans 8"/>
                <a:cs typeface="LM Sans 8"/>
              </a:rPr>
              <a:t>Hubballi-580031, </a:t>
            </a:r>
            <a:r>
              <a:rPr dirty="0" sz="800" spc="-10">
                <a:latin typeface="LM Sans 8"/>
                <a:cs typeface="LM Sans 8"/>
              </a:rPr>
              <a:t>Karnataka,</a:t>
            </a:r>
            <a:r>
              <a:rPr dirty="0" sz="800" spc="40">
                <a:latin typeface="LM Sans 8"/>
                <a:cs typeface="LM Sans 8"/>
              </a:rPr>
              <a:t> </a:t>
            </a:r>
            <a:r>
              <a:rPr dirty="0" sz="800" spc="-5">
                <a:latin typeface="LM Sans 8"/>
                <a:cs typeface="LM Sans 8"/>
              </a:rPr>
              <a:t>India</a:t>
            </a:r>
            <a:endParaRPr sz="8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LM Sans 8"/>
              <a:cs typeface="LM Sans 8"/>
            </a:endParaRPr>
          </a:p>
          <a:p>
            <a:pPr algn="ctr">
              <a:lnSpc>
                <a:spcPct val="100000"/>
              </a:lnSpc>
            </a:pPr>
            <a:r>
              <a:rPr dirty="0" sz="1100" spc="-10">
                <a:latin typeface="LM Sans 10"/>
                <a:cs typeface="LM Sans 10"/>
              </a:rPr>
              <a:t>January </a:t>
            </a:r>
            <a:r>
              <a:rPr dirty="0" sz="1100" spc="-5">
                <a:latin typeface="LM Sans 10"/>
                <a:cs typeface="LM Sans 10"/>
              </a:rPr>
              <a:t>7, 2022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83244" y="2491587"/>
            <a:ext cx="1593532" cy="4333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0" y="3130346"/>
            <a:ext cx="5760085" cy="109855"/>
            <a:chOff x="0" y="3130346"/>
            <a:chExt cx="576008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130346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863968" y="109651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63968" y="3130346"/>
              <a:ext cx="3168015" cy="109855"/>
            </a:xfrm>
            <a:custGeom>
              <a:avLst/>
              <a:gdLst/>
              <a:ahLst/>
              <a:cxnLst/>
              <a:rect l="l" t="t" r="r" b="b"/>
              <a:pathLst>
                <a:path w="3168015" h="109855">
                  <a:moveTo>
                    <a:pt x="316801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168015" y="109651"/>
                  </a:lnTo>
                  <a:lnTo>
                    <a:pt x="316801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031983" y="3130346"/>
              <a:ext cx="1728470" cy="109855"/>
            </a:xfrm>
            <a:custGeom>
              <a:avLst/>
              <a:gdLst/>
              <a:ahLst/>
              <a:cxnLst/>
              <a:rect l="l" t="t" r="r" b="b"/>
              <a:pathLst>
                <a:path w="1728470" h="109855">
                  <a:moveTo>
                    <a:pt x="1728012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728012" y="109651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101354" y="3135783"/>
            <a:ext cx="69342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VIRTUAL</a:t>
            </a:r>
            <a:r>
              <a:rPr dirty="0" sz="600" spc="-45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TRY-ON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10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7"/>
            <a:ext cx="12490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LM Sans 12"/>
                <a:cs typeface="LM Sans 12"/>
              </a:rPr>
              <a:t>Block</a:t>
            </a:r>
            <a:r>
              <a:rPr dirty="0" sz="1400" spc="-25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diagram-3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8067" y="482578"/>
            <a:ext cx="3524938" cy="1835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5844" y="2533934"/>
            <a:ext cx="5396865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dirty="0" sz="1000" spc="-5">
                <a:latin typeface="LM Sans 10"/>
                <a:cs typeface="LM Sans 10"/>
              </a:rPr>
              <a:t>Proposed </a:t>
            </a:r>
            <a:r>
              <a:rPr dirty="0" sz="1000">
                <a:latin typeface="LM Sans 10"/>
                <a:cs typeface="LM Sans 10"/>
              </a:rPr>
              <a:t>Block </a:t>
            </a:r>
            <a:r>
              <a:rPr dirty="0" sz="1000" spc="-5">
                <a:latin typeface="LM Sans 10"/>
                <a:cs typeface="LM Sans 10"/>
              </a:rPr>
              <a:t>Diagram </a:t>
            </a:r>
            <a:r>
              <a:rPr dirty="0" sz="1000" spc="-15">
                <a:latin typeface="LM Sans 10"/>
                <a:cs typeface="LM Sans 10"/>
              </a:rPr>
              <a:t>for </a:t>
            </a:r>
            <a:r>
              <a:rPr dirty="0" sz="1000" spc="-5">
                <a:latin typeface="LM Sans 10"/>
                <a:cs typeface="LM Sans 10"/>
              </a:rPr>
              <a:t>the </a:t>
            </a:r>
            <a:r>
              <a:rPr dirty="0" sz="1000" spc="-15">
                <a:latin typeface="LM Sans 10"/>
                <a:cs typeface="LM Sans 10"/>
              </a:rPr>
              <a:t>ACGPN </a:t>
            </a:r>
            <a:r>
              <a:rPr dirty="0" sz="1000" spc="-10">
                <a:latin typeface="LM Sans 10"/>
                <a:cs typeface="LM Sans 10"/>
              </a:rPr>
              <a:t>algorithm. </a:t>
            </a:r>
            <a:r>
              <a:rPr dirty="0" sz="1000" spc="-5">
                <a:latin typeface="LM Sans 10"/>
                <a:cs typeface="LM Sans 10"/>
              </a:rPr>
              <a:t>In first step semanticgeneration </a:t>
            </a:r>
            <a:r>
              <a:rPr dirty="0" sz="1000">
                <a:latin typeface="LM Sans 10"/>
                <a:cs typeface="LM Sans 10"/>
              </a:rPr>
              <a:t>module  </a:t>
            </a:r>
            <a:r>
              <a:rPr dirty="0" sz="1000" spc="-5">
                <a:latin typeface="LM Sans 10"/>
                <a:cs typeface="LM Sans 10"/>
              </a:rPr>
              <a:t>and in second step cloth </a:t>
            </a:r>
            <a:r>
              <a:rPr dirty="0" sz="1000" spc="-15">
                <a:latin typeface="LM Sans 10"/>
                <a:cs typeface="LM Sans 10"/>
              </a:rPr>
              <a:t>warping </a:t>
            </a:r>
            <a:r>
              <a:rPr dirty="0" sz="1000">
                <a:latin typeface="LM Sans 10"/>
                <a:cs typeface="LM Sans 10"/>
              </a:rPr>
              <a:t>module </a:t>
            </a:r>
            <a:r>
              <a:rPr dirty="0" sz="1000" spc="-5">
                <a:latin typeface="LM Sans 10"/>
                <a:cs typeface="LM Sans 10"/>
              </a:rPr>
              <a:t>and third step non-targetbody </a:t>
            </a:r>
            <a:r>
              <a:rPr dirty="0" sz="1000" spc="-10">
                <a:latin typeface="LM Sans 10"/>
                <a:cs typeface="LM Sans 10"/>
              </a:rPr>
              <a:t>part </a:t>
            </a:r>
            <a:r>
              <a:rPr dirty="0" sz="1000">
                <a:latin typeface="LM Sans 10"/>
                <a:cs typeface="LM Sans 10"/>
              </a:rPr>
              <a:t>composition </a:t>
            </a:r>
            <a:r>
              <a:rPr dirty="0" sz="1000" spc="-5">
                <a:latin typeface="LM Sans 10"/>
                <a:cs typeface="LM Sans 10"/>
              </a:rPr>
              <a:t>will </a:t>
            </a:r>
            <a:r>
              <a:rPr dirty="0" sz="1000">
                <a:latin typeface="LM Sans 10"/>
                <a:cs typeface="LM Sans 10"/>
              </a:rPr>
              <a:t>happen  </a:t>
            </a:r>
            <a:r>
              <a:rPr dirty="0" sz="1000" spc="-5">
                <a:latin typeface="LM Sans 10"/>
                <a:cs typeface="LM Sans 10"/>
              </a:rPr>
              <a:t>and at last step ther will </a:t>
            </a:r>
            <a:r>
              <a:rPr dirty="0" sz="1000" spc="10">
                <a:latin typeface="LM Sans 10"/>
                <a:cs typeface="LM Sans 10"/>
              </a:rPr>
              <a:t>be </a:t>
            </a:r>
            <a:r>
              <a:rPr dirty="0" sz="1000" spc="-5">
                <a:latin typeface="LM Sans 10"/>
                <a:cs typeface="LM Sans 10"/>
              </a:rPr>
              <a:t>content fusion </a:t>
            </a:r>
            <a:r>
              <a:rPr dirty="0" sz="1000">
                <a:latin typeface="LM Sans 10"/>
                <a:cs typeface="LM Sans 10"/>
              </a:rPr>
              <a:t>module </a:t>
            </a:r>
            <a:r>
              <a:rPr dirty="0" sz="1000" spc="-10">
                <a:latin typeface="LM Sans 10"/>
                <a:cs typeface="LM Sans 10"/>
              </a:rPr>
              <a:t>willtake </a:t>
            </a:r>
            <a:r>
              <a:rPr dirty="0" sz="1000" spc="-5">
                <a:latin typeface="LM Sans 10"/>
                <a:cs typeface="LM Sans 10"/>
              </a:rPr>
              <a:t>place then there will </a:t>
            </a:r>
            <a:r>
              <a:rPr dirty="0" sz="1000" spc="10">
                <a:latin typeface="LM Sans 10"/>
                <a:cs typeface="LM Sans 10"/>
              </a:rPr>
              <a:t>be </a:t>
            </a:r>
            <a:r>
              <a:rPr dirty="0" sz="1000" spc="-5">
                <a:latin typeface="LM Sans 10"/>
                <a:cs typeface="LM Sans 10"/>
              </a:rPr>
              <a:t>output</a:t>
            </a:r>
            <a:r>
              <a:rPr dirty="0" sz="1000" spc="80">
                <a:latin typeface="LM Sans 10"/>
                <a:cs typeface="LM Sans 10"/>
              </a:rPr>
              <a:t> </a:t>
            </a:r>
            <a:r>
              <a:rPr dirty="0" sz="1000" spc="-5">
                <a:latin typeface="LM Sans 10"/>
                <a:cs typeface="LM Sans 10"/>
              </a:rPr>
              <a:t>image.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346"/>
            <a:ext cx="5760085" cy="109855"/>
            <a:chOff x="0" y="3130346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346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863968" y="109651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63968" y="3130346"/>
              <a:ext cx="3168015" cy="109855"/>
            </a:xfrm>
            <a:custGeom>
              <a:avLst/>
              <a:gdLst/>
              <a:ahLst/>
              <a:cxnLst/>
              <a:rect l="l" t="t" r="r" b="b"/>
              <a:pathLst>
                <a:path w="3168015" h="109855">
                  <a:moveTo>
                    <a:pt x="316801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168015" y="109651"/>
                  </a:lnTo>
                  <a:lnTo>
                    <a:pt x="316801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31983" y="3130346"/>
              <a:ext cx="1728470" cy="109855"/>
            </a:xfrm>
            <a:custGeom>
              <a:avLst/>
              <a:gdLst/>
              <a:ahLst/>
              <a:cxnLst/>
              <a:rect l="l" t="t" r="r" b="b"/>
              <a:pathLst>
                <a:path w="1728470" h="109855">
                  <a:moveTo>
                    <a:pt x="1728012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728012" y="109651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01354" y="3135783"/>
            <a:ext cx="69342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VIRTUAL</a:t>
            </a:r>
            <a:r>
              <a:rPr dirty="0" sz="600" spc="-4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TRY-ON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10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7"/>
            <a:ext cx="23018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Dataset Analysis </a:t>
            </a:r>
            <a:r>
              <a:rPr dirty="0" sz="1400" spc="15">
                <a:solidFill>
                  <a:srgbClr val="FFFFFF"/>
                </a:solidFill>
                <a:latin typeface="LM Sans 12"/>
                <a:cs typeface="LM Sans 12"/>
              </a:rPr>
              <a:t>/ </a:t>
            </a: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Description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62156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0865" y="811377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0865" y="96320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0865" y="111503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0865" y="1266863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2932" y="513028"/>
            <a:ext cx="4270375" cy="105981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5">
                <a:latin typeface="LM Sans 10"/>
                <a:cs typeface="LM Sans 10"/>
              </a:rPr>
              <a:t>Detailed Explanation of </a:t>
            </a:r>
            <a:r>
              <a:rPr dirty="0" sz="1100" spc="-10">
                <a:latin typeface="LM Sans 10"/>
                <a:cs typeface="LM Sans 10"/>
              </a:rPr>
              <a:t>VITON: </a:t>
            </a:r>
            <a:r>
              <a:rPr dirty="0" sz="1100" spc="-5">
                <a:latin typeface="LM Sans 10"/>
                <a:cs typeface="LM Sans 10"/>
              </a:rPr>
              <a:t>Resolution:</a:t>
            </a:r>
            <a:r>
              <a:rPr dirty="0" sz="1100" spc="114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256x192</a:t>
            </a:r>
            <a:endParaRPr sz="1100">
              <a:latin typeface="LM Sans 10"/>
              <a:cs typeface="LM Sans 10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LM Sans 10"/>
                <a:cs typeface="LM Sans 10"/>
              </a:rPr>
              <a:t>Total </a:t>
            </a:r>
            <a:r>
              <a:rPr dirty="0" sz="1000" spc="-5">
                <a:latin typeface="LM Sans 10"/>
                <a:cs typeface="LM Sans 10"/>
              </a:rPr>
              <a:t>image pairs: 19000 (front view </a:t>
            </a:r>
            <a:r>
              <a:rPr dirty="0" sz="1000" spc="-10">
                <a:latin typeface="LM Sans 10"/>
                <a:cs typeface="LM Sans 10"/>
              </a:rPr>
              <a:t>woman </a:t>
            </a:r>
            <a:r>
              <a:rPr dirty="0" sz="1000" spc="-5">
                <a:latin typeface="LM Sans 10"/>
                <a:cs typeface="LM Sans 10"/>
              </a:rPr>
              <a:t>and top-clothing image pairs)  </a:t>
            </a:r>
            <a:r>
              <a:rPr dirty="0" sz="1000" spc="-10">
                <a:latin typeface="LM Sans 10"/>
                <a:cs typeface="LM Sans 10"/>
              </a:rPr>
              <a:t>Cleaned </a:t>
            </a:r>
            <a:r>
              <a:rPr dirty="0" sz="1000" spc="-5">
                <a:latin typeface="LM Sans 10"/>
                <a:cs typeface="LM Sans 10"/>
              </a:rPr>
              <a:t>pairs :</a:t>
            </a:r>
            <a:r>
              <a:rPr dirty="0" sz="1000" spc="114">
                <a:latin typeface="LM Sans 10"/>
                <a:cs typeface="LM Sans 10"/>
              </a:rPr>
              <a:t> </a:t>
            </a:r>
            <a:r>
              <a:rPr dirty="0" sz="1000" spc="-5">
                <a:latin typeface="LM Sans 10"/>
                <a:cs typeface="LM Sans 10"/>
              </a:rPr>
              <a:t>16253</a:t>
            </a:r>
            <a:endParaRPr sz="1000">
              <a:latin typeface="LM Sans 10"/>
              <a:cs typeface="LM Sans 10"/>
            </a:endParaRPr>
          </a:p>
          <a:p>
            <a:pPr marL="289560" marR="2860040">
              <a:lnSpc>
                <a:spcPts val="1200"/>
              </a:lnSpc>
              <a:spcBef>
                <a:spcPts val="35"/>
              </a:spcBef>
            </a:pPr>
            <a:r>
              <a:rPr dirty="0" sz="1000" spc="-15">
                <a:latin typeface="LM Sans 10"/>
                <a:cs typeface="LM Sans 10"/>
              </a:rPr>
              <a:t>Training </a:t>
            </a:r>
            <a:r>
              <a:rPr dirty="0" sz="1000" spc="-5">
                <a:latin typeface="LM Sans 10"/>
                <a:cs typeface="LM Sans 10"/>
              </a:rPr>
              <a:t>set : 14221  </a:t>
            </a:r>
            <a:r>
              <a:rPr dirty="0" sz="1000" spc="-10">
                <a:latin typeface="LM Sans 10"/>
                <a:cs typeface="LM Sans 10"/>
              </a:rPr>
              <a:t>Validation </a:t>
            </a:r>
            <a:r>
              <a:rPr dirty="0" sz="1000" spc="-5">
                <a:latin typeface="LM Sans 10"/>
                <a:cs typeface="LM Sans 10"/>
              </a:rPr>
              <a:t>set :</a:t>
            </a:r>
            <a:r>
              <a:rPr dirty="0" sz="1000" spc="90">
                <a:latin typeface="LM Sans 10"/>
                <a:cs typeface="LM Sans 10"/>
              </a:rPr>
              <a:t> </a:t>
            </a:r>
            <a:r>
              <a:rPr dirty="0" sz="1000" spc="-5">
                <a:latin typeface="LM Sans 10"/>
                <a:cs typeface="LM Sans 10"/>
              </a:rPr>
              <a:t>2032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100" spc="-5">
                <a:latin typeface="LM Sans 10"/>
                <a:cs typeface="LM Sans 10"/>
              </a:rPr>
              <a:t>sample image from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dataset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1089" y="1464221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7722" y="1646844"/>
            <a:ext cx="4621601" cy="11556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0" y="3130346"/>
            <a:ext cx="5760085" cy="109855"/>
            <a:chOff x="0" y="3130346"/>
            <a:chExt cx="576008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130346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863968" y="109651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63968" y="3130346"/>
              <a:ext cx="3168015" cy="109855"/>
            </a:xfrm>
            <a:custGeom>
              <a:avLst/>
              <a:gdLst/>
              <a:ahLst/>
              <a:cxnLst/>
              <a:rect l="l" t="t" r="r" b="b"/>
              <a:pathLst>
                <a:path w="3168015" h="109855">
                  <a:moveTo>
                    <a:pt x="316801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168015" y="109651"/>
                  </a:lnTo>
                  <a:lnTo>
                    <a:pt x="316801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31983" y="3130346"/>
              <a:ext cx="1728470" cy="109855"/>
            </a:xfrm>
            <a:custGeom>
              <a:avLst/>
              <a:gdLst/>
              <a:ahLst/>
              <a:cxnLst/>
              <a:rect l="l" t="t" r="r" b="b"/>
              <a:pathLst>
                <a:path w="1728470" h="109855">
                  <a:moveTo>
                    <a:pt x="1728012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728012" y="109651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01354" y="3135783"/>
            <a:ext cx="69342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VIRTUAL</a:t>
            </a:r>
            <a:r>
              <a:rPr dirty="0" sz="600" spc="-45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TRY-ON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10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7"/>
            <a:ext cx="15830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LM Sans 12"/>
                <a:cs typeface="LM Sans 12"/>
              </a:rPr>
              <a:t>Experimental</a:t>
            </a:r>
            <a:r>
              <a:rPr dirty="0" sz="1400" spc="-25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Results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3690" y="561681"/>
            <a:ext cx="953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LM Sans 10"/>
                <a:cs typeface="LM Sans 10"/>
              </a:rPr>
              <a:t>General</a:t>
            </a:r>
            <a:r>
              <a:rPr dirty="0" sz="1100" spc="-85" b="1">
                <a:latin typeface="LM Sans 10"/>
                <a:cs typeface="LM Sans 10"/>
              </a:rPr>
              <a:t> </a:t>
            </a:r>
            <a:r>
              <a:rPr dirty="0" sz="1100" spc="-5" b="1">
                <a:latin typeface="LM Sans 10"/>
                <a:cs typeface="LM Sans 10"/>
              </a:rPr>
              <a:t>Result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982" y="855619"/>
            <a:ext cx="5024241" cy="1611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5844" y="2666135"/>
            <a:ext cx="460946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 b="1">
                <a:latin typeface="LM Sans 10"/>
                <a:cs typeface="LM Sans 10"/>
              </a:rPr>
              <a:t>Inference </a:t>
            </a:r>
            <a:r>
              <a:rPr dirty="0" sz="1100" spc="-5">
                <a:latin typeface="LM Sans 10"/>
                <a:cs typeface="LM Sans 10"/>
              </a:rPr>
              <a:t>: </a:t>
            </a:r>
            <a:r>
              <a:rPr dirty="0" sz="1100" spc="-10">
                <a:latin typeface="LM Sans 10"/>
                <a:cs typeface="LM Sans 10"/>
              </a:rPr>
              <a:t>Cloth </a:t>
            </a:r>
            <a:r>
              <a:rPr dirty="0" sz="1100" spc="-5">
                <a:latin typeface="LM Sans 10"/>
                <a:cs typeface="LM Sans 10"/>
              </a:rPr>
              <a:t>texture is retained in case of </a:t>
            </a:r>
            <a:r>
              <a:rPr dirty="0" sz="1100" spc="-10">
                <a:latin typeface="LM Sans 10"/>
                <a:cs typeface="LM Sans 10"/>
              </a:rPr>
              <a:t>PF-AFN, and </a:t>
            </a:r>
            <a:r>
              <a:rPr dirty="0" sz="1100" spc="-5">
                <a:latin typeface="LM Sans 10"/>
                <a:cs typeface="LM Sans 10"/>
              </a:rPr>
              <a:t>is not retained in  </a:t>
            </a:r>
            <a:r>
              <a:rPr dirty="0" sz="1100" spc="-10">
                <a:latin typeface="LM Sans 10"/>
                <a:cs typeface="LM Sans 10"/>
              </a:rPr>
              <a:t>CPVton+,while </a:t>
            </a:r>
            <a:r>
              <a:rPr dirty="0" sz="1100" spc="-5">
                <a:latin typeface="LM Sans 10"/>
                <a:cs typeface="LM Sans 10"/>
              </a:rPr>
              <a:t>the cloth is not rendered </a:t>
            </a:r>
            <a:r>
              <a:rPr dirty="0" sz="1100" spc="-10">
                <a:latin typeface="LM Sans 10"/>
                <a:cs typeface="LM Sans 10"/>
              </a:rPr>
              <a:t>correctly </a:t>
            </a:r>
            <a:r>
              <a:rPr dirty="0" sz="1100" spc="-5">
                <a:latin typeface="LM Sans 10"/>
                <a:cs typeface="LM Sans 10"/>
              </a:rPr>
              <a:t>in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20">
                <a:latin typeface="LM Sans 10"/>
                <a:cs typeface="LM Sans 10"/>
              </a:rPr>
              <a:t>ACGPN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346"/>
            <a:ext cx="5760085" cy="109855"/>
            <a:chOff x="0" y="3130346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346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863968" y="109651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63968" y="3130346"/>
              <a:ext cx="3168015" cy="109855"/>
            </a:xfrm>
            <a:custGeom>
              <a:avLst/>
              <a:gdLst/>
              <a:ahLst/>
              <a:cxnLst/>
              <a:rect l="l" t="t" r="r" b="b"/>
              <a:pathLst>
                <a:path w="3168015" h="109855">
                  <a:moveTo>
                    <a:pt x="316801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168015" y="109651"/>
                  </a:lnTo>
                  <a:lnTo>
                    <a:pt x="316801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31983" y="3130346"/>
              <a:ext cx="1728470" cy="109855"/>
            </a:xfrm>
            <a:custGeom>
              <a:avLst/>
              <a:gdLst/>
              <a:ahLst/>
              <a:cxnLst/>
              <a:rect l="l" t="t" r="r" b="b"/>
              <a:pathLst>
                <a:path w="1728470" h="109855">
                  <a:moveTo>
                    <a:pt x="1728012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728012" y="109651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01354" y="3135783"/>
            <a:ext cx="69342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VIRTUAL</a:t>
            </a:r>
            <a:r>
              <a:rPr dirty="0" sz="600" spc="-4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TRY-ON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10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7"/>
            <a:ext cx="15830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LM Sans 12"/>
                <a:cs typeface="LM Sans 12"/>
              </a:rPr>
              <a:t>Experimental</a:t>
            </a:r>
            <a:r>
              <a:rPr dirty="0" sz="1400" spc="-25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Results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2198" y="579677"/>
            <a:ext cx="1676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LM Sans 10"/>
                <a:cs typeface="LM Sans 10"/>
              </a:rPr>
              <a:t>simple cloth </a:t>
            </a:r>
            <a:r>
              <a:rPr dirty="0" sz="1100" spc="-5" b="1">
                <a:latin typeface="LM Sans 10"/>
                <a:cs typeface="LM Sans 10"/>
              </a:rPr>
              <a:t>- </a:t>
            </a:r>
            <a:r>
              <a:rPr dirty="0" sz="1100" spc="-10" b="1">
                <a:latin typeface="LM Sans 10"/>
                <a:cs typeface="LM Sans 10"/>
              </a:rPr>
              <a:t>simple</a:t>
            </a:r>
            <a:r>
              <a:rPr dirty="0" sz="1100" spc="-5" b="1">
                <a:latin typeface="LM Sans 10"/>
                <a:cs typeface="LM Sans 10"/>
              </a:rPr>
              <a:t> </a:t>
            </a:r>
            <a:r>
              <a:rPr dirty="0" sz="1100" b="1">
                <a:latin typeface="LM Sans 10"/>
                <a:cs typeface="LM Sans 10"/>
              </a:rPr>
              <a:t>pose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938" y="892175"/>
            <a:ext cx="5032207" cy="1553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5844" y="2639134"/>
            <a:ext cx="5420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LM Sans 10"/>
                <a:cs typeface="LM Sans 10"/>
              </a:rPr>
              <a:t>Inference</a:t>
            </a:r>
            <a:r>
              <a:rPr dirty="0" sz="1100" spc="-5">
                <a:latin typeface="LM Sans 10"/>
                <a:cs typeface="LM Sans 10"/>
              </a:rPr>
              <a:t>:Cloth texture </a:t>
            </a:r>
            <a:r>
              <a:rPr dirty="0" sz="1100" spc="-10">
                <a:latin typeface="LM Sans 10"/>
                <a:cs typeface="LM Sans 10"/>
              </a:rPr>
              <a:t>and type </a:t>
            </a:r>
            <a:r>
              <a:rPr dirty="0" sz="1100" spc="-5">
                <a:latin typeface="LM Sans 10"/>
                <a:cs typeface="LM Sans 10"/>
              </a:rPr>
              <a:t>is retained in case of </a:t>
            </a:r>
            <a:r>
              <a:rPr dirty="0" sz="1100" spc="-10">
                <a:latin typeface="LM Sans 10"/>
                <a:cs typeface="LM Sans 10"/>
              </a:rPr>
              <a:t>PF-AFN, </a:t>
            </a:r>
            <a:r>
              <a:rPr dirty="0" sz="1100" spc="-5">
                <a:latin typeface="LM Sans 10"/>
                <a:cs typeface="LM Sans 10"/>
              </a:rPr>
              <a:t>cloth </a:t>
            </a:r>
            <a:r>
              <a:rPr dirty="0" sz="1100" spc="-10">
                <a:latin typeface="LM Sans 10"/>
                <a:cs typeface="LM Sans 10"/>
              </a:rPr>
              <a:t>type </a:t>
            </a:r>
            <a:r>
              <a:rPr dirty="0" sz="1100" spc="-5">
                <a:latin typeface="LM Sans 10"/>
                <a:cs typeface="LM Sans 10"/>
              </a:rPr>
              <a:t>is not retained</a:t>
            </a:r>
            <a:r>
              <a:rPr dirty="0" sz="1100" spc="3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in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346"/>
            <a:ext cx="5760085" cy="109855"/>
            <a:chOff x="0" y="3130346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346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863968" y="109651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63968" y="3130346"/>
              <a:ext cx="3168015" cy="109855"/>
            </a:xfrm>
            <a:custGeom>
              <a:avLst/>
              <a:gdLst/>
              <a:ahLst/>
              <a:cxnLst/>
              <a:rect l="l" t="t" r="r" b="b"/>
              <a:pathLst>
                <a:path w="3168015" h="109855">
                  <a:moveTo>
                    <a:pt x="316801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168015" y="109651"/>
                  </a:lnTo>
                  <a:lnTo>
                    <a:pt x="316801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31983" y="3130346"/>
              <a:ext cx="1728470" cy="109855"/>
            </a:xfrm>
            <a:custGeom>
              <a:avLst/>
              <a:gdLst/>
              <a:ahLst/>
              <a:cxnLst/>
              <a:rect l="l" t="t" r="r" b="b"/>
              <a:pathLst>
                <a:path w="1728470" h="109855">
                  <a:moveTo>
                    <a:pt x="1728012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728012" y="109651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25844" y="2844596"/>
            <a:ext cx="502094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10">
                <a:latin typeface="LM Sans 10"/>
                <a:cs typeface="LM Sans 10"/>
              </a:rPr>
              <a:t>CPVton+, </a:t>
            </a:r>
            <a:r>
              <a:rPr dirty="0" sz="1100" spc="-5">
                <a:latin typeface="LM Sans 10"/>
                <a:cs typeface="LM Sans 10"/>
              </a:rPr>
              <a:t>while the cloth is rendered </a:t>
            </a:r>
            <a:r>
              <a:rPr dirty="0" sz="1100" spc="-10">
                <a:latin typeface="LM Sans 10"/>
                <a:cs typeface="LM Sans 10"/>
              </a:rPr>
              <a:t>correctly </a:t>
            </a:r>
            <a:r>
              <a:rPr dirty="0" sz="1100" spc="-5">
                <a:latin typeface="LM Sans 10"/>
                <a:cs typeface="LM Sans 10"/>
              </a:rPr>
              <a:t>but extra skin is generated in</a:t>
            </a:r>
            <a:r>
              <a:rPr dirty="0" sz="1100" spc="-20">
                <a:latin typeface="LM Sans 10"/>
                <a:cs typeface="LM Sans 10"/>
              </a:rPr>
              <a:t> ACGPN.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01354" y="3135783"/>
            <a:ext cx="69342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VIRTUAL</a:t>
            </a:r>
            <a:r>
              <a:rPr dirty="0" sz="600" spc="-4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TRY-ON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13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7"/>
            <a:ext cx="15830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LM Sans 12"/>
                <a:cs typeface="LM Sans 12"/>
              </a:rPr>
              <a:t>Experimental</a:t>
            </a:r>
            <a:r>
              <a:rPr dirty="0" sz="1400" spc="-25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Results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2508" y="579728"/>
            <a:ext cx="17964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LM Sans 10"/>
                <a:cs typeface="LM Sans 10"/>
              </a:rPr>
              <a:t>complex </a:t>
            </a:r>
            <a:r>
              <a:rPr dirty="0" sz="1100" spc="-5" b="1">
                <a:latin typeface="LM Sans 10"/>
                <a:cs typeface="LM Sans 10"/>
              </a:rPr>
              <a:t>cloth - </a:t>
            </a:r>
            <a:r>
              <a:rPr dirty="0" sz="1100" spc="-10" b="1">
                <a:latin typeface="LM Sans 10"/>
                <a:cs typeface="LM Sans 10"/>
              </a:rPr>
              <a:t>simple</a:t>
            </a:r>
            <a:r>
              <a:rPr dirty="0" sz="1100" spc="-25" b="1">
                <a:latin typeface="LM Sans 10"/>
                <a:cs typeface="LM Sans 10"/>
              </a:rPr>
              <a:t> </a:t>
            </a:r>
            <a:r>
              <a:rPr dirty="0" sz="1100" b="1">
                <a:latin typeface="LM Sans 10"/>
                <a:cs typeface="LM Sans 10"/>
              </a:rPr>
              <a:t>pose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1861" y="899799"/>
            <a:ext cx="5020177" cy="1531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5844" y="2639071"/>
            <a:ext cx="5278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LM Sans 10"/>
                <a:cs typeface="LM Sans 10"/>
              </a:rPr>
              <a:t>Inference</a:t>
            </a:r>
            <a:r>
              <a:rPr dirty="0" sz="1100" spc="-5">
                <a:latin typeface="LM Sans 10"/>
                <a:cs typeface="LM Sans 10"/>
              </a:rPr>
              <a:t>:Cloth </a:t>
            </a:r>
            <a:r>
              <a:rPr dirty="0" sz="1100">
                <a:latin typeface="LM Sans 10"/>
                <a:cs typeface="LM Sans 10"/>
              </a:rPr>
              <a:t>shape </a:t>
            </a:r>
            <a:r>
              <a:rPr dirty="0" sz="1100" spc="-5">
                <a:latin typeface="LM Sans 10"/>
                <a:cs typeface="LM Sans 10"/>
              </a:rPr>
              <a:t>is retained in case of </a:t>
            </a:r>
            <a:r>
              <a:rPr dirty="0" sz="1100" spc="-10">
                <a:latin typeface="LM Sans 10"/>
                <a:cs typeface="LM Sans 10"/>
              </a:rPr>
              <a:t>PF-AFN and CPVton+, </a:t>
            </a:r>
            <a:r>
              <a:rPr dirty="0" sz="1100" spc="-5">
                <a:latin typeface="LM Sans 10"/>
                <a:cs typeface="LM Sans 10"/>
              </a:rPr>
              <a:t>while the cloth is</a:t>
            </a:r>
            <a:r>
              <a:rPr dirty="0" sz="1100" spc="-2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not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346"/>
            <a:ext cx="5760085" cy="109855"/>
            <a:chOff x="0" y="3130346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346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863968" y="109651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63968" y="3130346"/>
              <a:ext cx="3168015" cy="109855"/>
            </a:xfrm>
            <a:custGeom>
              <a:avLst/>
              <a:gdLst/>
              <a:ahLst/>
              <a:cxnLst/>
              <a:rect l="l" t="t" r="r" b="b"/>
              <a:pathLst>
                <a:path w="3168015" h="109855">
                  <a:moveTo>
                    <a:pt x="316801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168015" y="109651"/>
                  </a:lnTo>
                  <a:lnTo>
                    <a:pt x="316801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31983" y="3130346"/>
              <a:ext cx="1728470" cy="109855"/>
            </a:xfrm>
            <a:custGeom>
              <a:avLst/>
              <a:gdLst/>
              <a:ahLst/>
              <a:cxnLst/>
              <a:rect l="l" t="t" r="r" b="b"/>
              <a:pathLst>
                <a:path w="1728470" h="109855">
                  <a:moveTo>
                    <a:pt x="1728012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728012" y="109651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25844" y="2844533"/>
            <a:ext cx="510476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5">
                <a:latin typeface="LM Sans 10"/>
                <a:cs typeface="LM Sans 10"/>
              </a:rPr>
              <a:t>rendered </a:t>
            </a:r>
            <a:r>
              <a:rPr dirty="0" sz="1100" spc="-10">
                <a:latin typeface="LM Sans 10"/>
                <a:cs typeface="LM Sans 10"/>
              </a:rPr>
              <a:t>correctly </a:t>
            </a:r>
            <a:r>
              <a:rPr dirty="0" sz="1100" spc="-5">
                <a:latin typeface="LM Sans 10"/>
                <a:cs typeface="LM Sans 10"/>
              </a:rPr>
              <a:t>in </a:t>
            </a:r>
            <a:r>
              <a:rPr dirty="0" sz="1100" spc="-15">
                <a:latin typeface="LM Sans 10"/>
                <a:cs typeface="LM Sans 10"/>
              </a:rPr>
              <a:t>ACGPN. </a:t>
            </a:r>
            <a:r>
              <a:rPr dirty="0" sz="1100" spc="-10">
                <a:latin typeface="LM Sans 10"/>
                <a:cs typeface="LM Sans 10"/>
              </a:rPr>
              <a:t>The quality </a:t>
            </a:r>
            <a:r>
              <a:rPr dirty="0" sz="1100" spc="-5">
                <a:latin typeface="LM Sans 10"/>
                <a:cs typeface="LM Sans 10"/>
              </a:rPr>
              <a:t>of </a:t>
            </a:r>
            <a:r>
              <a:rPr dirty="0" sz="1100" spc="-15">
                <a:latin typeface="LM Sans 10"/>
                <a:cs typeface="LM Sans 10"/>
              </a:rPr>
              <a:t>CPVton+ </a:t>
            </a:r>
            <a:r>
              <a:rPr dirty="0" sz="1100" spc="-5">
                <a:latin typeface="LM Sans 10"/>
                <a:cs typeface="LM Sans 10"/>
              </a:rPr>
              <a:t>is </a:t>
            </a:r>
            <a:r>
              <a:rPr dirty="0" sz="1100" spc="-10">
                <a:latin typeface="LM Sans 10"/>
                <a:cs typeface="LM Sans 10"/>
              </a:rPr>
              <a:t>inferior compared </a:t>
            </a:r>
            <a:r>
              <a:rPr dirty="0" sz="1100" spc="-5">
                <a:latin typeface="LM Sans 10"/>
                <a:cs typeface="LM Sans 10"/>
              </a:rPr>
              <a:t>to</a:t>
            </a:r>
            <a:r>
              <a:rPr dirty="0" sz="1100" spc="7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PF-AFN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01354" y="3135783"/>
            <a:ext cx="69342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VIRTUAL</a:t>
            </a:r>
            <a:r>
              <a:rPr dirty="0" sz="600" spc="-4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TRY-ON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14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7"/>
            <a:ext cx="15830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LM Sans 12"/>
                <a:cs typeface="LM Sans 12"/>
              </a:rPr>
              <a:t>Experimental</a:t>
            </a:r>
            <a:r>
              <a:rPr dirty="0" sz="1400" spc="-25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Results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2508" y="590485"/>
            <a:ext cx="17964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LM Sans 10"/>
                <a:cs typeface="LM Sans 10"/>
              </a:rPr>
              <a:t>simple cloth </a:t>
            </a:r>
            <a:r>
              <a:rPr dirty="0" sz="1100" spc="-5" b="1">
                <a:latin typeface="LM Sans 10"/>
                <a:cs typeface="LM Sans 10"/>
              </a:rPr>
              <a:t>- </a:t>
            </a:r>
            <a:r>
              <a:rPr dirty="0" sz="1100" spc="-10" b="1">
                <a:latin typeface="LM Sans 10"/>
                <a:cs typeface="LM Sans 10"/>
              </a:rPr>
              <a:t>complex</a:t>
            </a:r>
            <a:r>
              <a:rPr dirty="0" sz="1100" b="1">
                <a:latin typeface="LM Sans 10"/>
                <a:cs typeface="LM Sans 10"/>
              </a:rPr>
              <a:t> pose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1809" y="914580"/>
            <a:ext cx="5008473" cy="1550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5844" y="2649866"/>
            <a:ext cx="54432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LM Sans 10"/>
                <a:cs typeface="LM Sans 10"/>
              </a:rPr>
              <a:t>Inference</a:t>
            </a:r>
            <a:r>
              <a:rPr dirty="0" sz="1100" spc="-5">
                <a:latin typeface="LM Sans 10"/>
                <a:cs typeface="LM Sans 10"/>
              </a:rPr>
              <a:t>:Occlusion has </a:t>
            </a:r>
            <a:r>
              <a:rPr dirty="0" sz="1100">
                <a:latin typeface="LM Sans 10"/>
                <a:cs typeface="LM Sans 10"/>
              </a:rPr>
              <a:t>been </a:t>
            </a:r>
            <a:r>
              <a:rPr dirty="0" sz="1100" spc="-10">
                <a:latin typeface="LM Sans 10"/>
                <a:cs typeface="LM Sans 10"/>
              </a:rPr>
              <a:t>handled </a:t>
            </a:r>
            <a:r>
              <a:rPr dirty="0" sz="1100" spc="-5">
                <a:latin typeface="LM Sans 10"/>
                <a:cs typeface="LM Sans 10"/>
              </a:rPr>
              <a:t>perfectly in </a:t>
            </a:r>
            <a:r>
              <a:rPr dirty="0" sz="1100" spc="-10">
                <a:latin typeface="LM Sans 10"/>
                <a:cs typeface="LM Sans 10"/>
              </a:rPr>
              <a:t>PF-AFN and </a:t>
            </a:r>
            <a:r>
              <a:rPr dirty="0" sz="1100" spc="-15">
                <a:latin typeface="LM Sans 10"/>
                <a:cs typeface="LM Sans 10"/>
              </a:rPr>
              <a:t>ACGPN, </a:t>
            </a:r>
            <a:r>
              <a:rPr dirty="0" sz="1100" spc="-5">
                <a:latin typeface="LM Sans 10"/>
                <a:cs typeface="LM Sans 10"/>
              </a:rPr>
              <a:t>but the cloth</a:t>
            </a:r>
            <a:r>
              <a:rPr dirty="0" sz="1100" spc="50">
                <a:latin typeface="LM Sans 10"/>
                <a:cs typeface="LM Sans 10"/>
              </a:rPr>
              <a:t> </a:t>
            </a:r>
            <a:r>
              <a:rPr dirty="0" sz="1100">
                <a:latin typeface="LM Sans 10"/>
                <a:cs typeface="LM Sans 10"/>
              </a:rPr>
              <a:t>shape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346"/>
            <a:ext cx="5760085" cy="109855"/>
            <a:chOff x="0" y="3130346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346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863968" y="109651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63968" y="3130346"/>
              <a:ext cx="3168015" cy="109855"/>
            </a:xfrm>
            <a:custGeom>
              <a:avLst/>
              <a:gdLst/>
              <a:ahLst/>
              <a:cxnLst/>
              <a:rect l="l" t="t" r="r" b="b"/>
              <a:pathLst>
                <a:path w="3168015" h="109855">
                  <a:moveTo>
                    <a:pt x="316801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168015" y="109651"/>
                  </a:lnTo>
                  <a:lnTo>
                    <a:pt x="316801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31983" y="3130346"/>
              <a:ext cx="1728470" cy="109855"/>
            </a:xfrm>
            <a:custGeom>
              <a:avLst/>
              <a:gdLst/>
              <a:ahLst/>
              <a:cxnLst/>
              <a:rect l="l" t="t" r="r" b="b"/>
              <a:pathLst>
                <a:path w="1728470" h="109855">
                  <a:moveTo>
                    <a:pt x="1728012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728012" y="109651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25844" y="2855340"/>
            <a:ext cx="155003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5">
                <a:latin typeface="LM Sans 10"/>
                <a:cs typeface="LM Sans 10"/>
              </a:rPr>
              <a:t>is not retained in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20">
                <a:latin typeface="LM Sans 10"/>
                <a:cs typeface="LM Sans 10"/>
              </a:rPr>
              <a:t>ACGPN.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01354" y="3135783"/>
            <a:ext cx="69342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VIRTUAL</a:t>
            </a:r>
            <a:r>
              <a:rPr dirty="0" sz="600" spc="-4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TRY-ON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15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7"/>
            <a:ext cx="15830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LM Sans 12"/>
                <a:cs typeface="LM Sans 12"/>
              </a:rPr>
              <a:t>Experimental</a:t>
            </a:r>
            <a:r>
              <a:rPr dirty="0" sz="1400" spc="-25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Results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2818" y="518628"/>
            <a:ext cx="1915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LM Sans 10"/>
                <a:cs typeface="LM Sans 10"/>
              </a:rPr>
              <a:t>complex </a:t>
            </a:r>
            <a:r>
              <a:rPr dirty="0" sz="1100" spc="-5" b="1">
                <a:latin typeface="LM Sans 10"/>
                <a:cs typeface="LM Sans 10"/>
              </a:rPr>
              <a:t>cloth - </a:t>
            </a:r>
            <a:r>
              <a:rPr dirty="0" sz="1100" spc="-10" b="1">
                <a:latin typeface="LM Sans 10"/>
                <a:cs typeface="LM Sans 10"/>
              </a:rPr>
              <a:t>complex</a:t>
            </a:r>
            <a:r>
              <a:rPr dirty="0" sz="1100" spc="-20" b="1">
                <a:latin typeface="LM Sans 10"/>
                <a:cs typeface="LM Sans 10"/>
              </a:rPr>
              <a:t> </a:t>
            </a:r>
            <a:r>
              <a:rPr dirty="0" sz="1100" b="1">
                <a:latin typeface="LM Sans 10"/>
                <a:cs typeface="LM Sans 10"/>
              </a:rPr>
              <a:t>pose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908" y="835273"/>
            <a:ext cx="5024241" cy="169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5844" y="2756406"/>
            <a:ext cx="52000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LM Sans 10"/>
                <a:cs typeface="LM Sans 10"/>
              </a:rPr>
              <a:t>Inference</a:t>
            </a:r>
            <a:r>
              <a:rPr dirty="0" sz="1100" spc="-5">
                <a:latin typeface="LM Sans 10"/>
                <a:cs typeface="LM Sans 10"/>
              </a:rPr>
              <a:t>:Cloth </a:t>
            </a:r>
            <a:r>
              <a:rPr dirty="0" sz="1100">
                <a:latin typeface="LM Sans 10"/>
                <a:cs typeface="LM Sans 10"/>
              </a:rPr>
              <a:t>does </a:t>
            </a:r>
            <a:r>
              <a:rPr dirty="0" sz="1100" spc="-5">
                <a:latin typeface="LM Sans 10"/>
                <a:cs typeface="LM Sans 10"/>
              </a:rPr>
              <a:t>not </a:t>
            </a:r>
            <a:r>
              <a:rPr dirty="0" sz="1100" spc="-10">
                <a:latin typeface="LM Sans 10"/>
                <a:cs typeface="LM Sans 10"/>
              </a:rPr>
              <a:t>fit </a:t>
            </a:r>
            <a:r>
              <a:rPr dirty="0" sz="1100" spc="-5">
                <a:latin typeface="LM Sans 10"/>
                <a:cs typeface="LM Sans 10"/>
              </a:rPr>
              <a:t>the </a:t>
            </a:r>
            <a:r>
              <a:rPr dirty="0" sz="1100" spc="5">
                <a:latin typeface="LM Sans 10"/>
                <a:cs typeface="LM Sans 10"/>
              </a:rPr>
              <a:t>body </a:t>
            </a:r>
            <a:r>
              <a:rPr dirty="0" sz="1100" spc="-5">
                <a:latin typeface="LM Sans 10"/>
                <a:cs typeface="LM Sans 10"/>
              </a:rPr>
              <a:t>in </a:t>
            </a:r>
            <a:r>
              <a:rPr dirty="0" sz="1100" spc="-10">
                <a:latin typeface="LM Sans 10"/>
                <a:cs typeface="LM Sans 10"/>
              </a:rPr>
              <a:t>CP-Vton+, </a:t>
            </a:r>
            <a:r>
              <a:rPr dirty="0" sz="1100" spc="-5">
                <a:latin typeface="LM Sans 10"/>
                <a:cs typeface="LM Sans 10"/>
              </a:rPr>
              <a:t>whereas cloth </a:t>
            </a:r>
            <a:r>
              <a:rPr dirty="0" sz="1100">
                <a:latin typeface="LM Sans 10"/>
                <a:cs typeface="LM Sans 10"/>
              </a:rPr>
              <a:t>shape </a:t>
            </a:r>
            <a:r>
              <a:rPr dirty="0" sz="1100" spc="-5">
                <a:latin typeface="LM Sans 10"/>
                <a:cs typeface="LM Sans 10"/>
              </a:rPr>
              <a:t>is not</a:t>
            </a:r>
            <a:r>
              <a:rPr dirty="0" sz="1100" spc="-1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perfectly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346"/>
            <a:ext cx="5760085" cy="109855"/>
            <a:chOff x="0" y="3130346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346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863968" y="109651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63968" y="3130346"/>
              <a:ext cx="3168015" cy="109855"/>
            </a:xfrm>
            <a:custGeom>
              <a:avLst/>
              <a:gdLst/>
              <a:ahLst/>
              <a:cxnLst/>
              <a:rect l="l" t="t" r="r" b="b"/>
              <a:pathLst>
                <a:path w="3168015" h="109855">
                  <a:moveTo>
                    <a:pt x="316801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168015" y="109651"/>
                  </a:lnTo>
                  <a:lnTo>
                    <a:pt x="316801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31983" y="3130346"/>
              <a:ext cx="1728470" cy="109855"/>
            </a:xfrm>
            <a:custGeom>
              <a:avLst/>
              <a:gdLst/>
              <a:ahLst/>
              <a:cxnLst/>
              <a:rect l="l" t="t" r="r" b="b"/>
              <a:pathLst>
                <a:path w="1728470" h="109855">
                  <a:moveTo>
                    <a:pt x="1728012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728012" y="109651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-12700" y="2961881"/>
            <a:ext cx="1311275" cy="276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1130">
              <a:lnSpc>
                <a:spcPts val="1150"/>
              </a:lnSpc>
            </a:pPr>
            <a:r>
              <a:rPr dirty="0" sz="1100" spc="-5">
                <a:latin typeface="LM Sans 10"/>
                <a:cs typeface="LM Sans 10"/>
              </a:rPr>
              <a:t>rendered in</a:t>
            </a:r>
            <a:r>
              <a:rPr dirty="0" sz="1100" spc="-75">
                <a:latin typeface="LM Sans 10"/>
                <a:cs typeface="LM Sans 10"/>
              </a:rPr>
              <a:t> </a:t>
            </a:r>
            <a:r>
              <a:rPr dirty="0" sz="1100" spc="-20">
                <a:latin typeface="LM Sans 10"/>
                <a:cs typeface="LM Sans 10"/>
              </a:rPr>
              <a:t>ACGPN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</a:rPr>
              <a:t>ADNAN,</a:t>
            </a:r>
            <a:r>
              <a:rPr dirty="0" sz="600" spc="-1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</a:rPr>
              <a:t>NIRANJAN,SHI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01354" y="3135783"/>
            <a:ext cx="69342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VIRTUAL</a:t>
            </a:r>
            <a:r>
              <a:rPr dirty="0" sz="600" spc="-4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TRY-ON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16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7"/>
            <a:ext cx="15830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LM Sans 12"/>
                <a:cs typeface="LM Sans 12"/>
              </a:rPr>
              <a:t>Experimental</a:t>
            </a:r>
            <a:r>
              <a:rPr dirty="0" sz="1400" spc="-25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Results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7296" y="509662"/>
            <a:ext cx="2385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LM Sans 10"/>
                <a:cs typeface="LM Sans 10"/>
              </a:rPr>
              <a:t>Custom input image </a:t>
            </a:r>
            <a:r>
              <a:rPr dirty="0" sz="1100" spc="-5" b="1">
                <a:latin typeface="LM Sans 10"/>
                <a:cs typeface="LM Sans 10"/>
              </a:rPr>
              <a:t>and </a:t>
            </a:r>
            <a:r>
              <a:rPr dirty="0" sz="1100" spc="-10" b="1">
                <a:latin typeface="LM Sans 10"/>
                <a:cs typeface="LM Sans 10"/>
              </a:rPr>
              <a:t>target</a:t>
            </a:r>
            <a:r>
              <a:rPr dirty="0" sz="1100" spc="-20" b="1">
                <a:latin typeface="LM Sans 10"/>
                <a:cs typeface="LM Sans 10"/>
              </a:rPr>
              <a:t> </a:t>
            </a:r>
            <a:r>
              <a:rPr dirty="0" sz="1100" spc="-10" b="1">
                <a:latin typeface="LM Sans 10"/>
                <a:cs typeface="LM Sans 10"/>
              </a:rPr>
              <a:t>cloth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262" y="821480"/>
            <a:ext cx="5015415" cy="1722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5844" y="2729470"/>
            <a:ext cx="5344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LM Sans 10"/>
                <a:cs typeface="LM Sans 10"/>
              </a:rPr>
              <a:t>Inference</a:t>
            </a:r>
            <a:r>
              <a:rPr dirty="0" sz="1100" spc="-5">
                <a:latin typeface="LM Sans 10"/>
                <a:cs typeface="LM Sans 10"/>
              </a:rPr>
              <a:t>:Because of </a:t>
            </a:r>
            <a:r>
              <a:rPr dirty="0" sz="1100" spc="-10">
                <a:latin typeface="LM Sans 10"/>
                <a:cs typeface="LM Sans 10"/>
              </a:rPr>
              <a:t>shadows </a:t>
            </a:r>
            <a:r>
              <a:rPr dirty="0" sz="1100" spc="-5">
                <a:latin typeface="LM Sans 10"/>
                <a:cs typeface="LM Sans 10"/>
              </a:rPr>
              <a:t>in the input image, the output </a:t>
            </a:r>
            <a:r>
              <a:rPr dirty="0" sz="1100" spc="-15">
                <a:latin typeface="LM Sans 10"/>
                <a:cs typeface="LM Sans 10"/>
              </a:rPr>
              <a:t>for </a:t>
            </a:r>
            <a:r>
              <a:rPr dirty="0" sz="1100">
                <a:latin typeface="LM Sans 10"/>
                <a:cs typeface="LM Sans 10"/>
              </a:rPr>
              <a:t>both </a:t>
            </a:r>
            <a:r>
              <a:rPr dirty="0" sz="1100" spc="-20">
                <a:latin typeface="LM Sans 10"/>
                <a:cs typeface="LM Sans 10"/>
              </a:rPr>
              <a:t>ACGPN </a:t>
            </a:r>
            <a:r>
              <a:rPr dirty="0" sz="1100" spc="-10">
                <a:latin typeface="LM Sans 10"/>
                <a:cs typeface="LM Sans 10"/>
              </a:rPr>
              <a:t>and</a:t>
            </a:r>
            <a:r>
              <a:rPr dirty="0" sz="1100" spc="-15">
                <a:latin typeface="LM Sans 10"/>
                <a:cs typeface="LM Sans 10"/>
              </a:rPr>
              <a:t> </a:t>
            </a:r>
            <a:r>
              <a:rPr dirty="0" sz="1100" spc="-25">
                <a:latin typeface="LM Sans 10"/>
                <a:cs typeface="LM Sans 10"/>
              </a:rPr>
              <a:t>PFAFN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346"/>
            <a:ext cx="5760085" cy="109855"/>
            <a:chOff x="0" y="3130346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346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863968" y="109651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63968" y="3130346"/>
              <a:ext cx="3168015" cy="109855"/>
            </a:xfrm>
            <a:custGeom>
              <a:avLst/>
              <a:gdLst/>
              <a:ahLst/>
              <a:cxnLst/>
              <a:rect l="l" t="t" r="r" b="b"/>
              <a:pathLst>
                <a:path w="3168015" h="109855">
                  <a:moveTo>
                    <a:pt x="316801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168015" y="109651"/>
                  </a:lnTo>
                  <a:lnTo>
                    <a:pt x="316801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31983" y="3130346"/>
              <a:ext cx="1728470" cy="109855"/>
            </a:xfrm>
            <a:custGeom>
              <a:avLst/>
              <a:gdLst/>
              <a:ahLst/>
              <a:cxnLst/>
              <a:rect l="l" t="t" r="r" b="b"/>
              <a:pathLst>
                <a:path w="1728470" h="109855">
                  <a:moveTo>
                    <a:pt x="1728012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728012" y="109651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-12700" y="2934931"/>
            <a:ext cx="1341755" cy="303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1130">
              <a:lnSpc>
                <a:spcPts val="1150"/>
              </a:lnSpc>
            </a:pPr>
            <a:r>
              <a:rPr dirty="0" sz="1100" spc="-15">
                <a:latin typeface="LM Sans 10"/>
                <a:cs typeface="LM Sans 10"/>
              </a:rPr>
              <a:t>are </a:t>
            </a:r>
            <a:r>
              <a:rPr dirty="0" sz="1100" spc="-5">
                <a:latin typeface="LM Sans 10"/>
                <a:cs typeface="LM Sans 10"/>
              </a:rPr>
              <a:t>not that</a:t>
            </a:r>
            <a:r>
              <a:rPr dirty="0" sz="1100" spc="-5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perfect.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</a:rPr>
              <a:t>ADNAN,</a:t>
            </a:r>
            <a:r>
              <a:rPr dirty="0" sz="600" spc="-1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</a:rPr>
              <a:t>NIRANJAN,SHI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01354" y="3135783"/>
            <a:ext cx="69342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VIRTUAL</a:t>
            </a:r>
            <a:r>
              <a:rPr dirty="0" sz="600" spc="-4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TRY-ON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17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7"/>
            <a:ext cx="15830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LM Sans 12"/>
                <a:cs typeface="LM Sans 12"/>
              </a:rPr>
              <a:t>Experimental</a:t>
            </a:r>
            <a:r>
              <a:rPr dirty="0" sz="1400" spc="-25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Results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7296" y="576527"/>
            <a:ext cx="2385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LM Sans 10"/>
                <a:cs typeface="LM Sans 10"/>
              </a:rPr>
              <a:t>Custom input image </a:t>
            </a:r>
            <a:r>
              <a:rPr dirty="0" sz="1100" spc="-5" b="1">
                <a:latin typeface="LM Sans 10"/>
                <a:cs typeface="LM Sans 10"/>
              </a:rPr>
              <a:t>and </a:t>
            </a:r>
            <a:r>
              <a:rPr dirty="0" sz="1100" spc="-10" b="1">
                <a:latin typeface="LM Sans 10"/>
                <a:cs typeface="LM Sans 10"/>
              </a:rPr>
              <a:t>target</a:t>
            </a:r>
            <a:r>
              <a:rPr dirty="0" sz="1100" spc="-20" b="1">
                <a:latin typeface="LM Sans 10"/>
                <a:cs typeface="LM Sans 10"/>
              </a:rPr>
              <a:t> </a:t>
            </a:r>
            <a:r>
              <a:rPr dirty="0" sz="1100" spc="-10" b="1">
                <a:latin typeface="LM Sans 10"/>
                <a:cs typeface="LM Sans 10"/>
              </a:rPr>
              <a:t>cloth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116" y="881221"/>
            <a:ext cx="5027804" cy="1730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5844" y="2815944"/>
            <a:ext cx="417385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LM Sans 10"/>
                <a:cs typeface="LM Sans 10"/>
              </a:rPr>
              <a:t>Inference</a:t>
            </a:r>
            <a:r>
              <a:rPr dirty="0" sz="1100" spc="-5">
                <a:latin typeface="LM Sans 10"/>
                <a:cs typeface="LM Sans 10"/>
              </a:rPr>
              <a:t>:Almost </a:t>
            </a:r>
            <a:r>
              <a:rPr dirty="0" sz="1100" spc="-10">
                <a:latin typeface="LM Sans 10"/>
                <a:cs typeface="LM Sans 10"/>
              </a:rPr>
              <a:t>same </a:t>
            </a:r>
            <a:r>
              <a:rPr dirty="0" sz="1100" spc="-5">
                <a:latin typeface="LM Sans 10"/>
                <a:cs typeface="LM Sans 10"/>
              </a:rPr>
              <a:t>as the </a:t>
            </a:r>
            <a:r>
              <a:rPr dirty="0" sz="1100">
                <a:latin typeface="LM Sans 10"/>
                <a:cs typeface="LM Sans 10"/>
              </a:rPr>
              <a:t>above </a:t>
            </a:r>
            <a:r>
              <a:rPr dirty="0" sz="1100" spc="-10">
                <a:latin typeface="LM Sans 10"/>
                <a:cs typeface="LM Sans 10"/>
              </a:rPr>
              <a:t>output </a:t>
            </a:r>
            <a:r>
              <a:rPr dirty="0" sz="1100" spc="-5">
                <a:latin typeface="LM Sans 10"/>
                <a:cs typeface="LM Sans 10"/>
              </a:rPr>
              <a:t>but </a:t>
            </a:r>
            <a:r>
              <a:rPr dirty="0" sz="1100" spc="-10">
                <a:latin typeface="LM Sans 10"/>
                <a:cs typeface="LM Sans 10"/>
              </a:rPr>
              <a:t>different target </a:t>
            </a:r>
            <a:r>
              <a:rPr dirty="0" sz="1100" spc="-5">
                <a:latin typeface="LM Sans 10"/>
                <a:cs typeface="LM Sans 10"/>
              </a:rPr>
              <a:t>image.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346"/>
            <a:ext cx="5760085" cy="109855"/>
            <a:chOff x="0" y="3130346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346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863968" y="109651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63968" y="3130346"/>
              <a:ext cx="3168015" cy="109855"/>
            </a:xfrm>
            <a:custGeom>
              <a:avLst/>
              <a:gdLst/>
              <a:ahLst/>
              <a:cxnLst/>
              <a:rect l="l" t="t" r="r" b="b"/>
              <a:pathLst>
                <a:path w="3168015" h="109855">
                  <a:moveTo>
                    <a:pt x="316801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168015" y="109651"/>
                  </a:lnTo>
                  <a:lnTo>
                    <a:pt x="316801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31983" y="3130346"/>
              <a:ext cx="1728470" cy="109855"/>
            </a:xfrm>
            <a:custGeom>
              <a:avLst/>
              <a:gdLst/>
              <a:ahLst/>
              <a:cxnLst/>
              <a:rect l="l" t="t" r="r" b="b"/>
              <a:pathLst>
                <a:path w="1728470" h="109855">
                  <a:moveTo>
                    <a:pt x="1728012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728012" y="109651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01354" y="3135783"/>
            <a:ext cx="69342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VIRTUAL</a:t>
            </a:r>
            <a:r>
              <a:rPr dirty="0" sz="600" spc="-4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TRY-ON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24499" y="3135783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</a:rPr>
              <a:t>18 /</a:t>
            </a:r>
            <a:r>
              <a:rPr dirty="0" sz="600" spc="-7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</a:rPr>
              <a:t>22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7"/>
            <a:ext cx="15830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LM Sans 12"/>
                <a:cs typeface="LM Sans 12"/>
              </a:rPr>
              <a:t>Experimental</a:t>
            </a:r>
            <a:r>
              <a:rPr dirty="0" sz="1400" spc="-25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Results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2693" y="648498"/>
            <a:ext cx="4215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LM Sans 10"/>
                <a:cs typeface="LM Sans 10"/>
              </a:rPr>
              <a:t>Custom </a:t>
            </a:r>
            <a:r>
              <a:rPr dirty="0" sz="1100" spc="-5" b="1">
                <a:latin typeface="LM Sans 10"/>
                <a:cs typeface="LM Sans 10"/>
              </a:rPr>
              <a:t>input </a:t>
            </a:r>
            <a:r>
              <a:rPr dirty="0" sz="1100" spc="-10" b="1">
                <a:latin typeface="LM Sans 10"/>
                <a:cs typeface="LM Sans 10"/>
              </a:rPr>
              <a:t>image </a:t>
            </a:r>
            <a:r>
              <a:rPr dirty="0" sz="1100" spc="-5" b="1">
                <a:latin typeface="LM Sans 10"/>
                <a:cs typeface="LM Sans 10"/>
              </a:rPr>
              <a:t>and </a:t>
            </a:r>
            <a:r>
              <a:rPr dirty="0" sz="1100" spc="-15" b="1">
                <a:latin typeface="LM Sans 10"/>
                <a:cs typeface="LM Sans 10"/>
              </a:rPr>
              <a:t>target </a:t>
            </a:r>
            <a:r>
              <a:rPr dirty="0" sz="1100" spc="-5" b="1">
                <a:latin typeface="LM Sans 10"/>
                <a:cs typeface="LM Sans 10"/>
              </a:rPr>
              <a:t>cloth in uncontrolled</a:t>
            </a:r>
            <a:r>
              <a:rPr dirty="0" sz="1100" spc="20" b="1">
                <a:latin typeface="LM Sans 10"/>
                <a:cs typeface="LM Sans 10"/>
              </a:rPr>
              <a:t> </a:t>
            </a:r>
            <a:r>
              <a:rPr dirty="0" sz="1100" spc="-10" b="1">
                <a:latin typeface="LM Sans 10"/>
                <a:cs typeface="LM Sans 10"/>
              </a:rPr>
              <a:t>environment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0006" y="953214"/>
            <a:ext cx="5040025" cy="1557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5844" y="2707981"/>
            <a:ext cx="44450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LM Sans 10"/>
                <a:cs typeface="LM Sans 10"/>
              </a:rPr>
              <a:t>Inference</a:t>
            </a:r>
            <a:r>
              <a:rPr dirty="0" sz="1100" spc="-10">
                <a:latin typeface="LM Sans 10"/>
                <a:cs typeface="LM Sans 10"/>
              </a:rPr>
              <a:t>:PF-AFN alogorithm </a:t>
            </a:r>
            <a:r>
              <a:rPr dirty="0" sz="1100" spc="-5">
                <a:latin typeface="LM Sans 10"/>
                <a:cs typeface="LM Sans 10"/>
              </a:rPr>
              <a:t>output </a:t>
            </a:r>
            <a:r>
              <a:rPr dirty="0" sz="1100" spc="-10">
                <a:latin typeface="LM Sans 10"/>
                <a:cs typeface="LM Sans 10"/>
              </a:rPr>
              <a:t>on </a:t>
            </a:r>
            <a:r>
              <a:rPr dirty="0" sz="1100" spc="-5">
                <a:latin typeface="LM Sans 10"/>
                <a:cs typeface="LM Sans 10"/>
              </a:rPr>
              <a:t>the right </a:t>
            </a:r>
            <a:r>
              <a:rPr dirty="0" sz="1100" spc="-10">
                <a:latin typeface="LM Sans 10"/>
                <a:cs typeface="LM Sans 10"/>
              </a:rPr>
              <a:t>and </a:t>
            </a:r>
            <a:r>
              <a:rPr dirty="0" sz="1100" spc="-20">
                <a:latin typeface="LM Sans 10"/>
                <a:cs typeface="LM Sans 10"/>
              </a:rPr>
              <a:t>ACGPN </a:t>
            </a:r>
            <a:r>
              <a:rPr dirty="0" sz="1100" spc="-10">
                <a:latin typeface="LM Sans 10"/>
                <a:cs typeface="LM Sans 10"/>
              </a:rPr>
              <a:t>on </a:t>
            </a:r>
            <a:r>
              <a:rPr dirty="0" sz="1100" spc="-5">
                <a:latin typeface="LM Sans 10"/>
                <a:cs typeface="LM Sans 10"/>
              </a:rPr>
              <a:t>the left</a:t>
            </a:r>
            <a:r>
              <a:rPr dirty="0" sz="1100" spc="9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346"/>
            <a:ext cx="5760085" cy="109855"/>
            <a:chOff x="0" y="3130346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346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863968" y="109651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63968" y="3130346"/>
              <a:ext cx="3168015" cy="109855"/>
            </a:xfrm>
            <a:custGeom>
              <a:avLst/>
              <a:gdLst/>
              <a:ahLst/>
              <a:cxnLst/>
              <a:rect l="l" t="t" r="r" b="b"/>
              <a:pathLst>
                <a:path w="3168015" h="109855">
                  <a:moveTo>
                    <a:pt x="316801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168015" y="109651"/>
                  </a:lnTo>
                  <a:lnTo>
                    <a:pt x="316801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31983" y="3130346"/>
              <a:ext cx="1728470" cy="109855"/>
            </a:xfrm>
            <a:custGeom>
              <a:avLst/>
              <a:gdLst/>
              <a:ahLst/>
              <a:cxnLst/>
              <a:rect l="l" t="t" r="r" b="b"/>
              <a:pathLst>
                <a:path w="1728470" h="109855">
                  <a:moveTo>
                    <a:pt x="1728012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728012" y="109651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01354" y="3135783"/>
            <a:ext cx="69342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VIRTUAL</a:t>
            </a:r>
            <a:r>
              <a:rPr dirty="0" sz="600" spc="-4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TRY-ON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19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7"/>
            <a:ext cx="9340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Intr</a:t>
            </a:r>
            <a:r>
              <a:rPr dirty="0" sz="1400" spc="50">
                <a:solidFill>
                  <a:srgbClr val="FFFFFF"/>
                </a:solidFill>
                <a:latin typeface="LM Sans 12"/>
                <a:cs typeface="LM Sans 12"/>
              </a:rPr>
              <a:t>o</a:t>
            </a: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duction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54004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2932" y="456601"/>
            <a:ext cx="4869180" cy="7486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LM Sans 10"/>
                <a:cs typeface="LM Sans 10"/>
              </a:rPr>
              <a:t>The </a:t>
            </a:r>
            <a:r>
              <a:rPr dirty="0" sz="1100" spc="-5">
                <a:latin typeface="LM Sans 10"/>
                <a:cs typeface="LM Sans 10"/>
              </a:rPr>
              <a:t>term ”virtual </a:t>
            </a:r>
            <a:r>
              <a:rPr dirty="0" sz="1100">
                <a:latin typeface="LM Sans 10"/>
                <a:cs typeface="LM Sans 10"/>
              </a:rPr>
              <a:t>try-on” </a:t>
            </a:r>
            <a:r>
              <a:rPr dirty="0" sz="1100" spc="-5">
                <a:latin typeface="LM Sans 10"/>
                <a:cs typeface="LM Sans 10"/>
              </a:rPr>
              <a:t>refers to the process of converting the clothing item </a:t>
            </a:r>
            <a:r>
              <a:rPr dirty="0" sz="1100" spc="-10">
                <a:latin typeface="LM Sans 10"/>
                <a:cs typeface="LM Sans 10"/>
              </a:rPr>
              <a:t>on a  </a:t>
            </a:r>
            <a:r>
              <a:rPr dirty="0" sz="1100">
                <a:latin typeface="LM Sans 10"/>
                <a:cs typeface="LM Sans 10"/>
              </a:rPr>
              <a:t>person </a:t>
            </a:r>
            <a:r>
              <a:rPr dirty="0" sz="1100" spc="-5">
                <a:latin typeface="LM Sans 10"/>
                <a:cs typeface="LM Sans 10"/>
              </a:rPr>
              <a:t>into </a:t>
            </a:r>
            <a:r>
              <a:rPr dirty="0" sz="1100" spc="-10">
                <a:latin typeface="LM Sans 10"/>
                <a:cs typeface="LM Sans 10"/>
              </a:rPr>
              <a:t>a new </a:t>
            </a:r>
            <a:r>
              <a:rPr dirty="0" sz="1100" spc="-5">
                <a:latin typeface="LM Sans 10"/>
                <a:cs typeface="LM Sans 10"/>
              </a:rPr>
              <a:t>item.</a:t>
            </a:r>
            <a:endParaRPr sz="1100">
              <a:latin typeface="LM Sans 10"/>
              <a:cs typeface="LM Sans 10"/>
            </a:endParaRPr>
          </a:p>
          <a:p>
            <a:pPr marL="12700" marR="951230">
              <a:lnSpc>
                <a:spcPct val="114700"/>
              </a:lnSpc>
            </a:pPr>
            <a:r>
              <a:rPr dirty="0" sz="1100" spc="-10">
                <a:latin typeface="LM Sans 10"/>
                <a:cs typeface="LM Sans 10"/>
              </a:rPr>
              <a:t>There </a:t>
            </a:r>
            <a:r>
              <a:rPr dirty="0" sz="1100" spc="-5">
                <a:latin typeface="LM Sans 10"/>
                <a:cs typeface="LM Sans 10"/>
              </a:rPr>
              <a:t>has </a:t>
            </a:r>
            <a:r>
              <a:rPr dirty="0" sz="1100">
                <a:latin typeface="LM Sans 10"/>
                <a:cs typeface="LM Sans 10"/>
              </a:rPr>
              <a:t>been </a:t>
            </a:r>
            <a:r>
              <a:rPr dirty="0" sz="1100" spc="-5">
                <a:latin typeface="LM Sans 10"/>
                <a:cs typeface="LM Sans 10"/>
              </a:rPr>
              <a:t>rapid </a:t>
            </a:r>
            <a:r>
              <a:rPr dirty="0" sz="1100" spc="-15">
                <a:latin typeface="LM Sans 10"/>
                <a:cs typeface="LM Sans 10"/>
              </a:rPr>
              <a:t>growth </a:t>
            </a:r>
            <a:r>
              <a:rPr dirty="0" sz="1100" spc="-10">
                <a:latin typeface="LM Sans 10"/>
                <a:cs typeface="LM Sans 10"/>
              </a:rPr>
              <a:t>in </a:t>
            </a:r>
            <a:r>
              <a:rPr dirty="0" sz="1100" spc="-5">
                <a:latin typeface="LM Sans 10"/>
                <a:cs typeface="LM Sans 10"/>
              </a:rPr>
              <a:t>online shopping </a:t>
            </a:r>
            <a:r>
              <a:rPr dirty="0" sz="1100" spc="-10">
                <a:latin typeface="LM Sans 10"/>
                <a:cs typeface="LM Sans 10"/>
              </a:rPr>
              <a:t>and </a:t>
            </a:r>
            <a:r>
              <a:rPr dirty="0" sz="1100" spc="-5">
                <a:latin typeface="LM Sans 10"/>
                <a:cs typeface="LM Sans 10"/>
              </a:rPr>
              <a:t>its </a:t>
            </a:r>
            <a:r>
              <a:rPr dirty="0" sz="1100" spc="-15">
                <a:latin typeface="LM Sans 10"/>
                <a:cs typeface="LM Sans 10"/>
              </a:rPr>
              <a:t>technology.  </a:t>
            </a:r>
            <a:r>
              <a:rPr dirty="0" sz="1100" spc="-5">
                <a:latin typeface="LM Sans 10"/>
                <a:cs typeface="LM Sans 10"/>
              </a:rPr>
              <a:t>Virtually </a:t>
            </a:r>
            <a:r>
              <a:rPr dirty="0" sz="1100" spc="-15">
                <a:latin typeface="LM Sans 10"/>
                <a:cs typeface="LM Sans 10"/>
              </a:rPr>
              <a:t>wearing </a:t>
            </a:r>
            <a:r>
              <a:rPr dirty="0" sz="1100" spc="-5">
                <a:latin typeface="LM Sans 10"/>
                <a:cs typeface="LM Sans 10"/>
              </a:rPr>
              <a:t>the clothes </a:t>
            </a:r>
            <a:r>
              <a:rPr dirty="0" sz="1100" spc="-10">
                <a:latin typeface="LM Sans 10"/>
                <a:cs typeface="LM Sans 10"/>
              </a:rPr>
              <a:t>can </a:t>
            </a:r>
            <a:r>
              <a:rPr dirty="0" sz="1100" spc="-5">
                <a:latin typeface="LM Sans 10"/>
                <a:cs typeface="LM Sans 10"/>
              </a:rPr>
              <a:t>enrich </a:t>
            </a:r>
            <a:r>
              <a:rPr dirty="0" sz="1100" spc="-10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customer’s</a:t>
            </a:r>
            <a:r>
              <a:rPr dirty="0" sz="1100" spc="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experience.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90437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109664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67813" y="1227182"/>
            <a:ext cx="1301425" cy="1301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94204" y="2584226"/>
            <a:ext cx="1483360" cy="4864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dirty="0" sz="1000" spc="-5">
                <a:latin typeface="LM Sans 10"/>
                <a:cs typeface="LM Sans 10"/>
              </a:rPr>
              <a:t>Virtual try-on</a:t>
            </a:r>
            <a:r>
              <a:rPr dirty="0" sz="1000" spc="-35">
                <a:latin typeface="LM Sans 10"/>
                <a:cs typeface="LM Sans 10"/>
              </a:rPr>
              <a:t> </a:t>
            </a:r>
            <a:r>
              <a:rPr dirty="0" sz="1000" spc="-10">
                <a:latin typeface="LM Sans 10"/>
                <a:cs typeface="LM Sans 10"/>
              </a:rPr>
              <a:t>Mirror</a:t>
            </a:r>
            <a:endParaRPr sz="10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LM Sans 10"/>
              <a:cs typeface="LM Sans 10"/>
            </a:endParaRPr>
          </a:p>
          <a:p>
            <a:pPr marL="200025">
              <a:lnSpc>
                <a:spcPct val="100000"/>
              </a:lnSpc>
            </a:pPr>
            <a:r>
              <a:rPr dirty="0" sz="1100" spc="-5">
                <a:latin typeface="LM Sans 10"/>
                <a:cs typeface="LM Sans 10"/>
              </a:rPr>
              <a:t>source:-Google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30346"/>
            <a:ext cx="5760085" cy="109855"/>
            <a:chOff x="0" y="3130346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346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863968" y="109651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63968" y="3130346"/>
              <a:ext cx="3168015" cy="109855"/>
            </a:xfrm>
            <a:custGeom>
              <a:avLst/>
              <a:gdLst/>
              <a:ahLst/>
              <a:cxnLst/>
              <a:rect l="l" t="t" r="r" b="b"/>
              <a:pathLst>
                <a:path w="3168015" h="109855">
                  <a:moveTo>
                    <a:pt x="316801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168015" y="109651"/>
                  </a:lnTo>
                  <a:lnTo>
                    <a:pt x="316801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31983" y="3130346"/>
              <a:ext cx="1728470" cy="109855"/>
            </a:xfrm>
            <a:custGeom>
              <a:avLst/>
              <a:gdLst/>
              <a:ahLst/>
              <a:cxnLst/>
              <a:rect l="l" t="t" r="r" b="b"/>
              <a:pathLst>
                <a:path w="1728470" h="109855">
                  <a:moveTo>
                    <a:pt x="1728012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728012" y="109651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01354" y="3135783"/>
            <a:ext cx="69342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VIRTUAL</a:t>
            </a:r>
            <a:r>
              <a:rPr dirty="0" sz="600" spc="-45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TRY-ON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10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7"/>
            <a:ext cx="2289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LM Sans 12"/>
                <a:cs typeface="LM Sans 12"/>
              </a:rPr>
              <a:t>Plan </a:t>
            </a: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of Action </a:t>
            </a:r>
            <a:r>
              <a:rPr dirty="0" sz="1400" spc="15">
                <a:solidFill>
                  <a:srgbClr val="FFFFFF"/>
                </a:solidFill>
                <a:latin typeface="LM Sans 12"/>
                <a:cs typeface="LM Sans 12"/>
              </a:rPr>
              <a:t>and</a:t>
            </a:r>
            <a:r>
              <a:rPr dirty="0" sz="1400" spc="-1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LM Sans 12"/>
                <a:cs typeface="LM Sans 12"/>
              </a:rPr>
              <a:t>Conclusion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132698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2932" y="1199754"/>
            <a:ext cx="5011420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LM Sans 10"/>
                <a:cs typeface="LM Sans 10"/>
              </a:rPr>
              <a:t>PF-AFN generates </a:t>
            </a:r>
            <a:r>
              <a:rPr dirty="0" sz="1100">
                <a:latin typeface="LM Sans 10"/>
                <a:cs typeface="LM Sans 10"/>
              </a:rPr>
              <a:t>better </a:t>
            </a:r>
            <a:r>
              <a:rPr dirty="0" sz="1100" spc="-5">
                <a:latin typeface="LM Sans 10"/>
                <a:cs typeface="LM Sans 10"/>
              </a:rPr>
              <a:t>results </a:t>
            </a:r>
            <a:r>
              <a:rPr dirty="0" sz="1100" spc="-10">
                <a:latin typeface="LM Sans 10"/>
                <a:cs typeface="LM Sans 10"/>
              </a:rPr>
              <a:t>than </a:t>
            </a:r>
            <a:r>
              <a:rPr dirty="0" sz="1100" spc="-15">
                <a:latin typeface="LM Sans 10"/>
                <a:cs typeface="LM Sans 10"/>
              </a:rPr>
              <a:t>CP-VTON+ </a:t>
            </a:r>
            <a:r>
              <a:rPr dirty="0" sz="1100" spc="-10">
                <a:latin typeface="LM Sans 10"/>
                <a:cs typeface="LM Sans 10"/>
              </a:rPr>
              <a:t>and</a:t>
            </a:r>
            <a:r>
              <a:rPr dirty="0" sz="1100" spc="30">
                <a:latin typeface="LM Sans 10"/>
                <a:cs typeface="LM Sans 10"/>
              </a:rPr>
              <a:t> </a:t>
            </a:r>
            <a:r>
              <a:rPr dirty="0" sz="1100" spc="-20">
                <a:latin typeface="LM Sans 10"/>
                <a:cs typeface="LM Sans 10"/>
              </a:rPr>
              <a:t>ACGPN.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25299"/>
              </a:lnSpc>
            </a:pPr>
            <a:r>
              <a:rPr dirty="0" sz="1100" spc="-20">
                <a:latin typeface="LM Sans 10"/>
                <a:cs typeface="LM Sans 10"/>
              </a:rPr>
              <a:t>ACGPN </a:t>
            </a:r>
            <a:r>
              <a:rPr dirty="0" sz="1100" spc="-10">
                <a:latin typeface="LM Sans 10"/>
                <a:cs typeface="LM Sans 10"/>
              </a:rPr>
              <a:t>also </a:t>
            </a:r>
            <a:r>
              <a:rPr dirty="0" sz="1100" spc="-5">
                <a:latin typeface="LM Sans 10"/>
                <a:cs typeface="LM Sans 10"/>
              </a:rPr>
              <a:t>generates </a:t>
            </a:r>
            <a:r>
              <a:rPr dirty="0" sz="1100" spc="10">
                <a:latin typeface="LM Sans 10"/>
                <a:cs typeface="LM Sans 10"/>
              </a:rPr>
              <a:t>good </a:t>
            </a:r>
            <a:r>
              <a:rPr dirty="0" sz="1100" spc="-5">
                <a:latin typeface="LM Sans 10"/>
                <a:cs typeface="LM Sans 10"/>
              </a:rPr>
              <a:t>results but has challenges </a:t>
            </a:r>
            <a:r>
              <a:rPr dirty="0" sz="1100" spc="-15">
                <a:latin typeface="LM Sans 10"/>
                <a:cs typeface="LM Sans 10"/>
              </a:rPr>
              <a:t>for </a:t>
            </a:r>
            <a:r>
              <a:rPr dirty="0" sz="1100" spc="-5">
                <a:latin typeface="LM Sans 10"/>
                <a:cs typeface="LM Sans 10"/>
              </a:rPr>
              <a:t>complex clothes </a:t>
            </a:r>
            <a:r>
              <a:rPr dirty="0" sz="1100" spc="-10">
                <a:latin typeface="LM Sans 10"/>
                <a:cs typeface="LM Sans 10"/>
              </a:rPr>
              <a:t>and </a:t>
            </a:r>
            <a:r>
              <a:rPr dirty="0" sz="1100">
                <a:latin typeface="LM Sans 10"/>
                <a:cs typeface="LM Sans 10"/>
              </a:rPr>
              <a:t>poses.  </a:t>
            </a:r>
            <a:r>
              <a:rPr dirty="0" sz="1100" spc="-5">
                <a:latin typeface="LM Sans 10"/>
                <a:cs typeface="LM Sans 10"/>
              </a:rPr>
              <a:t>It is </a:t>
            </a:r>
            <a:r>
              <a:rPr dirty="0" sz="1100" spc="-10">
                <a:latin typeface="LM Sans 10"/>
                <a:cs typeface="LM Sans 10"/>
              </a:rPr>
              <a:t>necessary </a:t>
            </a:r>
            <a:r>
              <a:rPr dirty="0" sz="1100" spc="-5">
                <a:latin typeface="LM Sans 10"/>
                <a:cs typeface="LM Sans 10"/>
              </a:rPr>
              <a:t>to </a:t>
            </a:r>
            <a:r>
              <a:rPr dirty="0" sz="1100" spc="-25">
                <a:latin typeface="LM Sans 10"/>
                <a:cs typeface="LM Sans 10"/>
              </a:rPr>
              <a:t>work </a:t>
            </a:r>
            <a:r>
              <a:rPr dirty="0" sz="1100" spc="-5">
                <a:latin typeface="LM Sans 10"/>
                <a:cs typeface="LM Sans 10"/>
              </a:rPr>
              <a:t>in </a:t>
            </a:r>
            <a:r>
              <a:rPr dirty="0" sz="1100" spc="-10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controlled</a:t>
            </a:r>
            <a:r>
              <a:rPr dirty="0" sz="1100" spc="1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environment.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53701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174705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0" y="3130346"/>
            <a:ext cx="5760085" cy="109855"/>
            <a:chOff x="0" y="3130346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346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863968" y="109651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63968" y="3130346"/>
              <a:ext cx="3168015" cy="109855"/>
            </a:xfrm>
            <a:custGeom>
              <a:avLst/>
              <a:gdLst/>
              <a:ahLst/>
              <a:cxnLst/>
              <a:rect l="l" t="t" r="r" b="b"/>
              <a:pathLst>
                <a:path w="3168015" h="109855">
                  <a:moveTo>
                    <a:pt x="316801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168015" y="109651"/>
                  </a:lnTo>
                  <a:lnTo>
                    <a:pt x="316801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31983" y="3130346"/>
              <a:ext cx="1728470" cy="109855"/>
            </a:xfrm>
            <a:custGeom>
              <a:avLst/>
              <a:gdLst/>
              <a:ahLst/>
              <a:cxnLst/>
              <a:rect l="l" t="t" r="r" b="b"/>
              <a:pathLst>
                <a:path w="1728470" h="109855">
                  <a:moveTo>
                    <a:pt x="1728012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728012" y="109651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01354" y="3135783"/>
            <a:ext cx="69342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VIRTUAL</a:t>
            </a:r>
            <a:r>
              <a:rPr dirty="0" sz="600" spc="-45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TRY-ON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19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7"/>
            <a:ext cx="7435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LM Sans 12"/>
                <a:cs typeface="LM Sans 12"/>
              </a:rPr>
              <a:t>Reference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76116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70510" marR="354330">
              <a:lnSpc>
                <a:spcPct val="102699"/>
              </a:lnSpc>
              <a:spcBef>
                <a:spcPts val="55"/>
              </a:spcBef>
            </a:pPr>
            <a:r>
              <a:rPr dirty="0" spc="-10"/>
              <a:t>Y. Ge, Y. </a:t>
            </a:r>
            <a:r>
              <a:rPr dirty="0" spc="-5"/>
              <a:t>Song, </a:t>
            </a:r>
            <a:r>
              <a:rPr dirty="0" spc="-10"/>
              <a:t>R. Zhang, C. Ge, W. </a:t>
            </a:r>
            <a:r>
              <a:rPr dirty="0" spc="-5"/>
              <a:t>Liu, </a:t>
            </a:r>
            <a:r>
              <a:rPr dirty="0" spc="-10"/>
              <a:t>and </a:t>
            </a:r>
            <a:r>
              <a:rPr dirty="0" spc="-55"/>
              <a:t>P. </a:t>
            </a:r>
            <a:r>
              <a:rPr dirty="0" spc="-5"/>
              <a:t>Luo. </a:t>
            </a:r>
            <a:r>
              <a:rPr dirty="0" spc="-10"/>
              <a:t>Parser-free </a:t>
            </a:r>
            <a:r>
              <a:rPr dirty="0" spc="-5"/>
              <a:t>virtual try-on via  distilling </a:t>
            </a:r>
            <a:r>
              <a:rPr dirty="0" spc="-10"/>
              <a:t>appearance </a:t>
            </a:r>
            <a:r>
              <a:rPr dirty="0" spc="-15"/>
              <a:t>flows. arXiv preprint </a:t>
            </a:r>
            <a:r>
              <a:rPr dirty="0" spc="-10"/>
              <a:t>arXiv:2103.04559,</a:t>
            </a:r>
            <a:r>
              <a:rPr dirty="0" spc="-185"/>
              <a:t> </a:t>
            </a:r>
            <a:r>
              <a:rPr dirty="0" spc="-5"/>
              <a:t>2021.</a:t>
            </a:r>
          </a:p>
          <a:p>
            <a:pPr marL="257810">
              <a:lnSpc>
                <a:spcPct val="100000"/>
              </a:lnSpc>
              <a:spcBef>
                <a:spcPts val="45"/>
              </a:spcBef>
            </a:pPr>
          </a:p>
          <a:p>
            <a:pPr marL="270510" marR="5080">
              <a:lnSpc>
                <a:spcPct val="102600"/>
              </a:lnSpc>
            </a:pPr>
            <a:r>
              <a:rPr dirty="0" spc="-10"/>
              <a:t>M. </a:t>
            </a:r>
            <a:r>
              <a:rPr dirty="0" spc="-15"/>
              <a:t>Minar, </a:t>
            </a:r>
            <a:r>
              <a:rPr dirty="0" spc="-10"/>
              <a:t>T. </a:t>
            </a:r>
            <a:r>
              <a:rPr dirty="0" spc="-25"/>
              <a:t>Tuan, </a:t>
            </a:r>
            <a:r>
              <a:rPr dirty="0" spc="-5"/>
              <a:t>H. </a:t>
            </a:r>
            <a:r>
              <a:rPr dirty="0" spc="-10"/>
              <a:t>Ahn, </a:t>
            </a:r>
            <a:r>
              <a:rPr dirty="0" spc="-55"/>
              <a:t>P. </a:t>
            </a:r>
            <a:r>
              <a:rPr dirty="0" spc="-5"/>
              <a:t>Rosin, </a:t>
            </a:r>
            <a:r>
              <a:rPr dirty="0" spc="-10"/>
              <a:t>and Y. </a:t>
            </a:r>
            <a:r>
              <a:rPr dirty="0" spc="-5"/>
              <a:t>Lai. </a:t>
            </a:r>
            <a:r>
              <a:rPr dirty="0" spc="-10"/>
              <a:t>Cp-vton+: Clothing </a:t>
            </a:r>
            <a:r>
              <a:rPr dirty="0"/>
              <a:t>shape </a:t>
            </a:r>
            <a:r>
              <a:rPr dirty="0" spc="-10"/>
              <a:t>and </a:t>
            </a:r>
            <a:r>
              <a:rPr dirty="0" spc="-5"/>
              <a:t>texture  </a:t>
            </a:r>
            <a:r>
              <a:rPr dirty="0" spc="-10"/>
              <a:t>preserving </a:t>
            </a:r>
            <a:r>
              <a:rPr dirty="0" spc="-5"/>
              <a:t>image-based virtual try-on. 2(3):11,</a:t>
            </a:r>
            <a:r>
              <a:rPr dirty="0" spc="110"/>
              <a:t> </a:t>
            </a:r>
            <a:r>
              <a:rPr dirty="0" spc="-5"/>
              <a:t>2020.</a:t>
            </a:r>
          </a:p>
          <a:p>
            <a:pPr marL="257810">
              <a:lnSpc>
                <a:spcPct val="100000"/>
              </a:lnSpc>
              <a:spcBef>
                <a:spcPts val="45"/>
              </a:spcBef>
            </a:pPr>
          </a:p>
          <a:p>
            <a:pPr marL="270510" marR="1148080">
              <a:lnSpc>
                <a:spcPct val="102600"/>
              </a:lnSpc>
            </a:pPr>
            <a:r>
              <a:rPr dirty="0" spc="-10"/>
              <a:t>B. </a:t>
            </a:r>
            <a:r>
              <a:rPr dirty="0" spc="-15"/>
              <a:t>Wang, </a:t>
            </a:r>
            <a:r>
              <a:rPr dirty="0" spc="-5"/>
              <a:t>H. Zheng, </a:t>
            </a:r>
            <a:r>
              <a:rPr dirty="0" spc="-10"/>
              <a:t>X. </a:t>
            </a:r>
            <a:r>
              <a:rPr dirty="0" spc="-5"/>
              <a:t>Liang, </a:t>
            </a:r>
            <a:r>
              <a:rPr dirty="0" spc="-10"/>
              <a:t>Y. Chen, L. </a:t>
            </a:r>
            <a:r>
              <a:rPr dirty="0" spc="-5"/>
              <a:t>Lin, </a:t>
            </a:r>
            <a:r>
              <a:rPr dirty="0" spc="-10"/>
              <a:t>and M. </a:t>
            </a:r>
            <a:r>
              <a:rPr dirty="0" spc="-25"/>
              <a:t>Yang. </a:t>
            </a:r>
            <a:r>
              <a:rPr dirty="0" spc="-40"/>
              <a:t>Toward  </a:t>
            </a:r>
            <a:r>
              <a:rPr dirty="0" spc="-10"/>
              <a:t>characteristic-preserving </a:t>
            </a:r>
            <a:r>
              <a:rPr dirty="0" spc="-5"/>
              <a:t>image-based virtual try-on </a:t>
            </a:r>
            <a:r>
              <a:rPr dirty="0" spc="-20"/>
              <a:t>network.</a:t>
            </a:r>
            <a:r>
              <a:rPr dirty="0" spc="130"/>
              <a:t> </a:t>
            </a:r>
            <a:r>
              <a:rPr dirty="0" spc="-5"/>
              <a:t>2018.</a:t>
            </a:r>
          </a:p>
          <a:p>
            <a:pPr marL="257810">
              <a:lnSpc>
                <a:spcPct val="100000"/>
              </a:lnSpc>
              <a:spcBef>
                <a:spcPts val="40"/>
              </a:spcBef>
            </a:pPr>
          </a:p>
          <a:p>
            <a:pPr marL="270510" marR="36195">
              <a:lnSpc>
                <a:spcPct val="102699"/>
              </a:lnSpc>
              <a:spcBef>
                <a:spcPts val="5"/>
              </a:spcBef>
            </a:pPr>
            <a:r>
              <a:rPr dirty="0" spc="-5"/>
              <a:t>H. </a:t>
            </a:r>
            <a:r>
              <a:rPr dirty="0" spc="-25"/>
              <a:t>Yang, </a:t>
            </a:r>
            <a:r>
              <a:rPr dirty="0" spc="-10"/>
              <a:t>R. Zhang, X. Guo, W. </a:t>
            </a:r>
            <a:r>
              <a:rPr dirty="0" spc="-5"/>
              <a:t>Liu, </a:t>
            </a:r>
            <a:r>
              <a:rPr dirty="0" spc="-10"/>
              <a:t>W. </a:t>
            </a:r>
            <a:r>
              <a:rPr dirty="0" spc="-5"/>
              <a:t>Zuo, </a:t>
            </a:r>
            <a:r>
              <a:rPr dirty="0" spc="-10"/>
              <a:t>and </a:t>
            </a:r>
            <a:r>
              <a:rPr dirty="0" spc="-55"/>
              <a:t>P. </a:t>
            </a:r>
            <a:r>
              <a:rPr dirty="0" spc="-5"/>
              <a:t>Luo. </a:t>
            </a:r>
            <a:r>
              <a:rPr dirty="0" spc="-35"/>
              <a:t>Towards </a:t>
            </a:r>
            <a:r>
              <a:rPr dirty="0" spc="-5"/>
              <a:t>photo-realistic virtual  try-on </a:t>
            </a:r>
            <a:r>
              <a:rPr dirty="0" spc="-20"/>
              <a:t>by </a:t>
            </a:r>
            <a:r>
              <a:rPr dirty="0" spc="-5"/>
              <a:t>adaptively </a:t>
            </a:r>
            <a:r>
              <a:rPr dirty="0" spc="-10"/>
              <a:t>generating-preserving </a:t>
            </a:r>
            <a:r>
              <a:rPr dirty="0" spc="-5"/>
              <a:t>image content. </a:t>
            </a:r>
            <a:r>
              <a:rPr dirty="0" spc="-10"/>
              <a:t>pages </a:t>
            </a:r>
            <a:r>
              <a:rPr dirty="0" spc="-5"/>
              <a:t>7850–7859,</a:t>
            </a:r>
            <a:r>
              <a:rPr dirty="0" spc="150"/>
              <a:t> </a:t>
            </a:r>
            <a:r>
              <a:rPr dirty="0" spc="-5"/>
              <a:t>2020.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31533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186952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089" y="242370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0" y="3130346"/>
            <a:ext cx="5760085" cy="109855"/>
            <a:chOff x="0" y="3130346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346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863968" y="109651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68" y="3130346"/>
              <a:ext cx="3168015" cy="109855"/>
            </a:xfrm>
            <a:custGeom>
              <a:avLst/>
              <a:gdLst/>
              <a:ahLst/>
              <a:cxnLst/>
              <a:rect l="l" t="t" r="r" b="b"/>
              <a:pathLst>
                <a:path w="3168015" h="109855">
                  <a:moveTo>
                    <a:pt x="316801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168015" y="109651"/>
                  </a:lnTo>
                  <a:lnTo>
                    <a:pt x="316801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31983" y="3130346"/>
              <a:ext cx="1728470" cy="109855"/>
            </a:xfrm>
            <a:custGeom>
              <a:avLst/>
              <a:gdLst/>
              <a:ahLst/>
              <a:cxnLst/>
              <a:rect l="l" t="t" r="r" b="b"/>
              <a:pathLst>
                <a:path w="1728470" h="109855">
                  <a:moveTo>
                    <a:pt x="1728012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728012" y="109651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01354" y="3135783"/>
            <a:ext cx="69342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VIRTUAL</a:t>
            </a:r>
            <a:r>
              <a:rPr dirty="0" sz="600" spc="-45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TRY-ON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19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5670" y="1132140"/>
            <a:ext cx="1388745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Thank</a:t>
            </a:r>
            <a:r>
              <a:rPr dirty="0" spc="-60"/>
              <a:t> </a:t>
            </a:r>
            <a:r>
              <a:rPr dirty="0" spc="-55"/>
              <a:t>You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30346"/>
            <a:ext cx="5760085" cy="109855"/>
            <a:chOff x="0" y="3130346"/>
            <a:chExt cx="576008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130346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863968" y="109651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63968" y="3130346"/>
              <a:ext cx="3168015" cy="109855"/>
            </a:xfrm>
            <a:custGeom>
              <a:avLst/>
              <a:gdLst/>
              <a:ahLst/>
              <a:cxnLst/>
              <a:rect l="l" t="t" r="r" b="b"/>
              <a:pathLst>
                <a:path w="3168015" h="109855">
                  <a:moveTo>
                    <a:pt x="316801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168015" y="109651"/>
                  </a:lnTo>
                  <a:lnTo>
                    <a:pt x="316801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31983" y="3130346"/>
              <a:ext cx="1728470" cy="109855"/>
            </a:xfrm>
            <a:custGeom>
              <a:avLst/>
              <a:gdLst/>
              <a:ahLst/>
              <a:cxnLst/>
              <a:rect l="l" t="t" r="r" b="b"/>
              <a:pathLst>
                <a:path w="1728470" h="109855">
                  <a:moveTo>
                    <a:pt x="1728012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728012" y="109651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01354" y="3135783"/>
            <a:ext cx="69342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VIRTUAL</a:t>
            </a:r>
            <a:r>
              <a:rPr dirty="0" sz="600" spc="-45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TRY-ON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19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7"/>
            <a:ext cx="82994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Motivation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9676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2932" y="884197"/>
            <a:ext cx="5174615" cy="15106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2384">
              <a:lnSpc>
                <a:spcPct val="102699"/>
              </a:lnSpc>
              <a:spcBef>
                <a:spcPts val="55"/>
              </a:spcBef>
            </a:pPr>
            <a:r>
              <a:rPr dirty="0" sz="1100" spc="-5">
                <a:latin typeface="LM Sans 10"/>
                <a:cs typeface="LM Sans 10"/>
              </a:rPr>
              <a:t>In this modern </a:t>
            </a:r>
            <a:r>
              <a:rPr dirty="0" sz="1100" spc="-20">
                <a:latin typeface="LM Sans 10"/>
                <a:cs typeface="LM Sans 10"/>
              </a:rPr>
              <a:t>world, </a:t>
            </a:r>
            <a:r>
              <a:rPr dirty="0" sz="1100" spc="-5">
                <a:latin typeface="LM Sans 10"/>
                <a:cs typeface="LM Sans 10"/>
              </a:rPr>
              <a:t>most of the times customers </a:t>
            </a:r>
            <a:r>
              <a:rPr dirty="0" sz="1100" spc="-10">
                <a:latin typeface="LM Sans 10"/>
                <a:cs typeface="LM Sans 10"/>
              </a:rPr>
              <a:t>find </a:t>
            </a:r>
            <a:r>
              <a:rPr dirty="0" sz="1100" spc="-5">
                <a:latin typeface="LM Sans 10"/>
                <a:cs typeface="LM Sans 10"/>
              </a:rPr>
              <a:t>it </a:t>
            </a:r>
            <a:r>
              <a:rPr dirty="0" sz="1100" spc="-10">
                <a:latin typeface="LM Sans 10"/>
                <a:cs typeface="LM Sans 10"/>
              </a:rPr>
              <a:t>difficult and </a:t>
            </a:r>
            <a:r>
              <a:rPr dirty="0" sz="1100" spc="-5">
                <a:latin typeface="LM Sans 10"/>
                <a:cs typeface="LM Sans 10"/>
              </a:rPr>
              <a:t>challenging to try  </a:t>
            </a:r>
            <a:r>
              <a:rPr dirty="0" sz="1100" spc="-10">
                <a:latin typeface="LM Sans 10"/>
                <a:cs typeface="LM Sans 10"/>
              </a:rPr>
              <a:t>on </a:t>
            </a:r>
            <a:r>
              <a:rPr dirty="0" sz="1100" spc="-5">
                <a:latin typeface="LM Sans 10"/>
                <a:cs typeface="LM Sans 10"/>
              </a:rPr>
              <a:t>clothes physically in the </a:t>
            </a:r>
            <a:r>
              <a:rPr dirty="0" sz="1100" spc="-10">
                <a:latin typeface="LM Sans 10"/>
                <a:cs typeface="LM Sans 10"/>
              </a:rPr>
              <a:t>store.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LM Sans 10"/>
                <a:cs typeface="LM Sans 10"/>
              </a:rPr>
              <a:t>Customers buy </a:t>
            </a:r>
            <a:r>
              <a:rPr dirty="0" sz="1100" spc="-5">
                <a:latin typeface="LM Sans 10"/>
                <a:cs typeface="LM Sans 10"/>
              </a:rPr>
              <a:t>clothes </a:t>
            </a:r>
            <a:r>
              <a:rPr dirty="0" sz="1100" spc="-10">
                <a:latin typeface="LM Sans 10"/>
                <a:cs typeface="LM Sans 10"/>
              </a:rPr>
              <a:t>and </a:t>
            </a:r>
            <a:r>
              <a:rPr dirty="0" sz="1100" spc="-5">
                <a:latin typeface="LM Sans 10"/>
                <a:cs typeface="LM Sans 10"/>
              </a:rPr>
              <a:t>return the clothes </a:t>
            </a:r>
            <a:r>
              <a:rPr dirty="0" sz="1100">
                <a:latin typeface="LM Sans 10"/>
                <a:cs typeface="LM Sans 10"/>
              </a:rPr>
              <a:t>being </a:t>
            </a:r>
            <a:r>
              <a:rPr dirty="0" sz="1100" spc="-10">
                <a:latin typeface="LM Sans 10"/>
                <a:cs typeface="LM Sans 10"/>
              </a:rPr>
              <a:t>unsatisfied </a:t>
            </a:r>
            <a:r>
              <a:rPr dirty="0" sz="1100" spc="-5">
                <a:latin typeface="LM Sans 10"/>
                <a:cs typeface="LM Sans 10"/>
              </a:rPr>
              <a:t>with fitting, </a:t>
            </a:r>
            <a:r>
              <a:rPr dirty="0" sz="1100" spc="-10">
                <a:latin typeface="LM Sans 10"/>
                <a:cs typeface="LM Sans 10"/>
              </a:rPr>
              <a:t>colour </a:t>
            </a:r>
            <a:r>
              <a:rPr dirty="0" sz="1100" spc="-5">
                <a:latin typeface="LM Sans 10"/>
                <a:cs typeface="LM Sans 10"/>
              </a:rPr>
              <a:t>etc.  because of not </a:t>
            </a:r>
            <a:r>
              <a:rPr dirty="0" sz="1100">
                <a:latin typeface="LM Sans 10"/>
                <a:cs typeface="LM Sans 10"/>
              </a:rPr>
              <a:t>been </a:t>
            </a:r>
            <a:r>
              <a:rPr dirty="0" sz="1100" spc="-5">
                <a:latin typeface="LM Sans 10"/>
                <a:cs typeface="LM Sans 10"/>
              </a:rPr>
              <a:t>able to try clothes </a:t>
            </a:r>
            <a:r>
              <a:rPr dirty="0" sz="1100" spc="-10">
                <a:latin typeface="LM Sans 10"/>
                <a:cs typeface="LM Sans 10"/>
              </a:rPr>
              <a:t>before </a:t>
            </a:r>
            <a:r>
              <a:rPr dirty="0" sz="1100" spc="-5">
                <a:latin typeface="LM Sans 10"/>
                <a:cs typeface="LM Sans 10"/>
              </a:rPr>
              <a:t>buying which has </a:t>
            </a:r>
            <a:r>
              <a:rPr dirty="0" sz="1100" spc="-10">
                <a:latin typeface="LM Sans 10"/>
                <a:cs typeface="LM Sans 10"/>
              </a:rPr>
              <a:t>increased </a:t>
            </a:r>
            <a:r>
              <a:rPr dirty="0" sz="1100" spc="-5">
                <a:latin typeface="LM Sans 10"/>
                <a:cs typeface="LM Sans 10"/>
              </a:rPr>
              <a:t>the number of  returns.</a:t>
            </a:r>
            <a:endParaRPr sz="1100">
              <a:latin typeface="LM Sans 10"/>
              <a:cs typeface="LM Sans 10"/>
            </a:endParaRPr>
          </a:p>
          <a:p>
            <a:pPr marL="12700" marR="14986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LM Sans 10"/>
                <a:cs typeface="LM Sans 10"/>
              </a:rPr>
              <a:t>Companies </a:t>
            </a:r>
            <a:r>
              <a:rPr dirty="0" sz="1100" spc="-5">
                <a:latin typeface="LM Sans 10"/>
                <a:cs typeface="LM Sans 10"/>
              </a:rPr>
              <a:t>need to </a:t>
            </a:r>
            <a:r>
              <a:rPr dirty="0" sz="1100">
                <a:latin typeface="LM Sans 10"/>
                <a:cs typeface="LM Sans 10"/>
              </a:rPr>
              <a:t>look </a:t>
            </a:r>
            <a:r>
              <a:rPr dirty="0" sz="1100" spc="-15">
                <a:latin typeface="LM Sans 10"/>
                <a:cs typeface="LM Sans 10"/>
              </a:rPr>
              <a:t>for more </a:t>
            </a:r>
            <a:r>
              <a:rPr dirty="0" sz="1100" spc="-5">
                <a:latin typeface="LM Sans 10"/>
                <a:cs typeface="LM Sans 10"/>
              </a:rPr>
              <a:t>attractive </a:t>
            </a:r>
            <a:r>
              <a:rPr dirty="0" sz="1100" spc="-10">
                <a:latin typeface="LM Sans 10"/>
                <a:cs typeface="LM Sans 10"/>
              </a:rPr>
              <a:t>and effective </a:t>
            </a:r>
            <a:r>
              <a:rPr dirty="0" sz="1100" spc="-5">
                <a:latin typeface="LM Sans 10"/>
                <a:cs typeface="LM Sans 10"/>
              </a:rPr>
              <a:t>methodologies to attract the  customers </a:t>
            </a:r>
            <a:r>
              <a:rPr dirty="0" sz="1100" spc="-10">
                <a:latin typeface="LM Sans 10"/>
                <a:cs typeface="LM Sans 10"/>
              </a:rPr>
              <a:t>online </a:t>
            </a:r>
            <a:r>
              <a:rPr dirty="0" sz="1100" spc="-5">
                <a:latin typeface="LM Sans 10"/>
                <a:cs typeface="LM Sans 10"/>
              </a:rPr>
              <a:t>as </a:t>
            </a:r>
            <a:r>
              <a:rPr dirty="0" sz="1100" spc="-15">
                <a:latin typeface="LM Sans 10"/>
                <a:cs typeface="LM Sans 10"/>
              </a:rPr>
              <a:t>well </a:t>
            </a:r>
            <a:r>
              <a:rPr dirty="0" sz="1100" spc="-5">
                <a:latin typeface="LM Sans 10"/>
                <a:cs typeface="LM Sans 10"/>
              </a:rPr>
              <a:t>as in </a:t>
            </a:r>
            <a:r>
              <a:rPr dirty="0" sz="1100" spc="-10">
                <a:latin typeface="LM Sans 10"/>
                <a:cs typeface="LM Sans 10"/>
              </a:rPr>
              <a:t>offline</a:t>
            </a:r>
            <a:r>
              <a:rPr dirty="0" sz="1100" spc="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stores.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LM Sans 10"/>
                <a:cs typeface="LM Sans 10"/>
              </a:rPr>
              <a:t>Without going to the </a:t>
            </a:r>
            <a:r>
              <a:rPr dirty="0" sz="1100" spc="-10">
                <a:latin typeface="LM Sans 10"/>
                <a:cs typeface="LM Sans 10"/>
              </a:rPr>
              <a:t>store, </a:t>
            </a:r>
            <a:r>
              <a:rPr dirty="0" sz="1100" spc="-20">
                <a:latin typeface="LM Sans 10"/>
                <a:cs typeface="LM Sans 10"/>
              </a:rPr>
              <a:t>you </a:t>
            </a:r>
            <a:r>
              <a:rPr dirty="0" sz="1100" spc="-10">
                <a:latin typeface="LM Sans 10"/>
                <a:cs typeface="LM Sans 10"/>
              </a:rPr>
              <a:t>can </a:t>
            </a:r>
            <a:r>
              <a:rPr dirty="0" sz="1100" spc="-5">
                <a:latin typeface="LM Sans 10"/>
                <a:cs typeface="LM Sans 10"/>
              </a:rPr>
              <a:t>try </a:t>
            </a:r>
            <a:r>
              <a:rPr dirty="0" sz="1100" spc="-10">
                <a:latin typeface="LM Sans 10"/>
                <a:cs typeface="LM Sans 10"/>
              </a:rPr>
              <a:t>before </a:t>
            </a:r>
            <a:r>
              <a:rPr dirty="0" sz="1100" spc="-15">
                <a:latin typeface="LM Sans 10"/>
                <a:cs typeface="LM Sans 10"/>
              </a:rPr>
              <a:t>you</a:t>
            </a:r>
            <a:r>
              <a:rPr dirty="0" sz="1100" spc="20">
                <a:latin typeface="LM Sans 10"/>
                <a:cs typeface="LM Sans 10"/>
              </a:rPr>
              <a:t> </a:t>
            </a:r>
            <a:r>
              <a:rPr dirty="0" sz="1100" spc="-30">
                <a:latin typeface="LM Sans 10"/>
                <a:cs typeface="LM Sans 10"/>
              </a:rPr>
              <a:t>buy.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34975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190394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089" y="228605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0" y="3130346"/>
            <a:ext cx="5760085" cy="109855"/>
            <a:chOff x="0" y="3130346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346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863968" y="109651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3968" y="3130346"/>
              <a:ext cx="3168015" cy="109855"/>
            </a:xfrm>
            <a:custGeom>
              <a:avLst/>
              <a:gdLst/>
              <a:ahLst/>
              <a:cxnLst/>
              <a:rect l="l" t="t" r="r" b="b"/>
              <a:pathLst>
                <a:path w="3168015" h="109855">
                  <a:moveTo>
                    <a:pt x="316801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168015" y="109651"/>
                  </a:lnTo>
                  <a:lnTo>
                    <a:pt x="316801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31983" y="3130346"/>
              <a:ext cx="1728470" cy="109855"/>
            </a:xfrm>
            <a:custGeom>
              <a:avLst/>
              <a:gdLst/>
              <a:ahLst/>
              <a:cxnLst/>
              <a:rect l="l" t="t" r="r" b="b"/>
              <a:pathLst>
                <a:path w="1728470" h="109855">
                  <a:moveTo>
                    <a:pt x="1728012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728012" y="109651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01354" y="3135783"/>
            <a:ext cx="69342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VIRTUAL</a:t>
            </a:r>
            <a:r>
              <a:rPr dirty="0" sz="600" spc="-45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TRY-ON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10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7"/>
            <a:ext cx="13036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Literature</a:t>
            </a:r>
            <a:r>
              <a:rPr dirty="0" sz="1400" spc="-25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Survey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743" y="477202"/>
            <a:ext cx="5635625" cy="831850"/>
            <a:chOff x="87743" y="477202"/>
            <a:chExt cx="5635625" cy="831850"/>
          </a:xfrm>
        </p:grpSpPr>
        <p:sp>
          <p:nvSpPr>
            <p:cNvPr id="4" name="object 4"/>
            <p:cNvSpPr/>
            <p:nvPr/>
          </p:nvSpPr>
          <p:spPr>
            <a:xfrm>
              <a:off x="87743" y="477202"/>
              <a:ext cx="5584825" cy="384175"/>
            </a:xfrm>
            <a:custGeom>
              <a:avLst/>
              <a:gdLst/>
              <a:ahLst/>
              <a:cxnLst/>
              <a:rect l="l" t="t" r="r" b="b"/>
              <a:pathLst>
                <a:path w="5584825" h="384175">
                  <a:moveTo>
                    <a:pt x="553378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383940"/>
                  </a:lnTo>
                  <a:lnTo>
                    <a:pt x="5584584" y="383940"/>
                  </a:lnTo>
                  <a:lnTo>
                    <a:pt x="5584584" y="50800"/>
                  </a:lnTo>
                  <a:lnTo>
                    <a:pt x="5580575" y="31075"/>
                  </a:lnTo>
                  <a:lnTo>
                    <a:pt x="5569661" y="14922"/>
                  </a:lnTo>
                  <a:lnTo>
                    <a:pt x="5553509" y="4008"/>
                  </a:lnTo>
                  <a:lnTo>
                    <a:pt x="553378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744" y="848486"/>
              <a:ext cx="558458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544" y="1206919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9344" y="1194219"/>
              <a:ext cx="5533706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72327" y="521436"/>
              <a:ext cx="50723" cy="68548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743" y="892757"/>
              <a:ext cx="5584825" cy="365125"/>
            </a:xfrm>
            <a:custGeom>
              <a:avLst/>
              <a:gdLst/>
              <a:ahLst/>
              <a:cxnLst/>
              <a:rect l="l" t="t" r="r" b="b"/>
              <a:pathLst>
                <a:path w="5584825" h="365125">
                  <a:moveTo>
                    <a:pt x="5584584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5"/>
                  </a:lnTo>
                  <a:lnTo>
                    <a:pt x="14922" y="350038"/>
                  </a:lnTo>
                  <a:lnTo>
                    <a:pt x="31075" y="360953"/>
                  </a:lnTo>
                  <a:lnTo>
                    <a:pt x="50800" y="364961"/>
                  </a:lnTo>
                  <a:lnTo>
                    <a:pt x="5533784" y="364961"/>
                  </a:lnTo>
                  <a:lnTo>
                    <a:pt x="5553509" y="360953"/>
                  </a:lnTo>
                  <a:lnTo>
                    <a:pt x="5569661" y="350038"/>
                  </a:lnTo>
                  <a:lnTo>
                    <a:pt x="5580575" y="333885"/>
                  </a:lnTo>
                  <a:lnTo>
                    <a:pt x="5584584" y="314161"/>
                  </a:lnTo>
                  <a:lnTo>
                    <a:pt x="5584584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72327" y="559522"/>
              <a:ext cx="0" cy="666750"/>
            </a:xfrm>
            <a:custGeom>
              <a:avLst/>
              <a:gdLst/>
              <a:ahLst/>
              <a:cxnLst/>
              <a:rect l="l" t="t" r="r" b="b"/>
              <a:pathLst>
                <a:path w="0" h="666750">
                  <a:moveTo>
                    <a:pt x="0" y="6664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72327" y="5468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72327" y="5341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672327" y="5214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5844" y="456206"/>
            <a:ext cx="5488940" cy="7708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Paper Title : </a:t>
            </a:r>
            <a:r>
              <a:rPr dirty="0" sz="1200" spc="-10">
                <a:solidFill>
                  <a:srgbClr val="FFFFFF"/>
                </a:solidFill>
                <a:latin typeface="LM Sans 12"/>
                <a:cs typeface="LM Sans 12"/>
              </a:rPr>
              <a:t>CP-VTON+: Clothing </a:t>
            </a:r>
            <a:r>
              <a:rPr dirty="0" sz="1200">
                <a:solidFill>
                  <a:srgbClr val="FFFFFF"/>
                </a:solidFill>
                <a:latin typeface="LM Sans 12"/>
                <a:cs typeface="LM Sans 12"/>
              </a:rPr>
              <a:t>Shape </a:t>
            </a: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and </a:t>
            </a:r>
            <a:r>
              <a:rPr dirty="0" sz="1200" spc="-20">
                <a:solidFill>
                  <a:srgbClr val="FFFFFF"/>
                </a:solidFill>
                <a:latin typeface="LM Sans 12"/>
                <a:cs typeface="LM Sans 12"/>
              </a:rPr>
              <a:t>Texture </a:t>
            </a: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Preserving Image-Based Virtual  </a:t>
            </a:r>
            <a:r>
              <a:rPr dirty="0" sz="1200" spc="-20">
                <a:solidFill>
                  <a:srgbClr val="FFFFFF"/>
                </a:solidFill>
                <a:latin typeface="LM Sans 12"/>
                <a:cs typeface="LM Sans 12"/>
              </a:rPr>
              <a:t>Try-On </a:t>
            </a: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(Matiur </a:t>
            </a:r>
            <a:r>
              <a:rPr dirty="0" sz="1200" spc="-10">
                <a:solidFill>
                  <a:srgbClr val="FFFFFF"/>
                </a:solidFill>
                <a:latin typeface="LM Sans 12"/>
                <a:cs typeface="LM Sans 12"/>
              </a:rPr>
              <a:t>Minar. CVPR</a:t>
            </a:r>
            <a:r>
              <a:rPr dirty="0" sz="1200" spc="-235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2020)</a:t>
            </a:r>
            <a:endParaRPr sz="1200">
              <a:latin typeface="LM Sans 12"/>
              <a:cs typeface="LM Sans 12"/>
            </a:endParaRPr>
          </a:p>
          <a:p>
            <a:pPr marL="12700" marR="40259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LM Sans 10"/>
                <a:cs typeface="LM Sans 10"/>
              </a:rPr>
              <a:t>Description:The try-on clothing is </a:t>
            </a:r>
            <a:r>
              <a:rPr dirty="0" sz="1100" spc="-15">
                <a:latin typeface="LM Sans 10"/>
                <a:cs typeface="LM Sans 10"/>
              </a:rPr>
              <a:t>warped </a:t>
            </a:r>
            <a:r>
              <a:rPr dirty="0" sz="1100" spc="-5">
                <a:latin typeface="LM Sans 10"/>
                <a:cs typeface="LM Sans 10"/>
              </a:rPr>
              <a:t>to align with the </a:t>
            </a:r>
            <a:r>
              <a:rPr dirty="0" sz="1100" spc="-10">
                <a:latin typeface="LM Sans 10"/>
                <a:cs typeface="LM Sans 10"/>
              </a:rPr>
              <a:t>target human, and </a:t>
            </a:r>
            <a:r>
              <a:rPr dirty="0" sz="1100" spc="-5">
                <a:latin typeface="LM Sans 10"/>
                <a:cs typeface="LM Sans 10"/>
              </a:rPr>
              <a:t>then the  </a:t>
            </a:r>
            <a:r>
              <a:rPr dirty="0" sz="1100" spc="-15">
                <a:latin typeface="LM Sans 10"/>
                <a:cs typeface="LM Sans 10"/>
              </a:rPr>
              <a:t>warped </a:t>
            </a:r>
            <a:r>
              <a:rPr dirty="0" sz="1100" spc="-5">
                <a:latin typeface="LM Sans 10"/>
                <a:cs typeface="LM Sans 10"/>
              </a:rPr>
              <a:t>clothing is blended with the </a:t>
            </a:r>
            <a:r>
              <a:rPr dirty="0" sz="1100" spc="-10">
                <a:latin typeface="LM Sans 10"/>
                <a:cs typeface="LM Sans 10"/>
              </a:rPr>
              <a:t>target human</a:t>
            </a:r>
            <a:r>
              <a:rPr dirty="0" sz="110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image.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5632" y="1343535"/>
            <a:ext cx="5205632" cy="13803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82444" y="2779463"/>
            <a:ext cx="19062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dirty="0" sz="1000" spc="-5">
                <a:latin typeface="LM Sans 10"/>
                <a:cs typeface="LM Sans 10"/>
              </a:rPr>
              <a:t>Full </a:t>
            </a:r>
            <a:r>
              <a:rPr dirty="0" sz="1000">
                <a:latin typeface="LM Sans 10"/>
                <a:cs typeface="LM Sans 10"/>
              </a:rPr>
              <a:t>pipeline </a:t>
            </a:r>
            <a:r>
              <a:rPr dirty="0" sz="1000" spc="-5">
                <a:latin typeface="LM Sans 10"/>
                <a:cs typeface="LM Sans 10"/>
              </a:rPr>
              <a:t>of</a:t>
            </a:r>
            <a:r>
              <a:rPr dirty="0" sz="1000" spc="-70">
                <a:latin typeface="LM Sans 10"/>
                <a:cs typeface="LM Sans 10"/>
              </a:rPr>
              <a:t> </a:t>
            </a:r>
            <a:r>
              <a:rPr dirty="0" sz="1000" spc="-10">
                <a:latin typeface="LM Sans 10"/>
                <a:cs typeface="LM Sans 10"/>
              </a:rPr>
              <a:t>CP-VTON+.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130346"/>
            <a:ext cx="5760085" cy="109855"/>
            <a:chOff x="0" y="3130346"/>
            <a:chExt cx="5760085" cy="109855"/>
          </a:xfrm>
        </p:grpSpPr>
        <p:sp>
          <p:nvSpPr>
            <p:cNvPr id="18" name="object 18"/>
            <p:cNvSpPr/>
            <p:nvPr/>
          </p:nvSpPr>
          <p:spPr>
            <a:xfrm>
              <a:off x="0" y="3130346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863968" y="109651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63968" y="3130346"/>
              <a:ext cx="3168015" cy="109855"/>
            </a:xfrm>
            <a:custGeom>
              <a:avLst/>
              <a:gdLst/>
              <a:ahLst/>
              <a:cxnLst/>
              <a:rect l="l" t="t" r="r" b="b"/>
              <a:pathLst>
                <a:path w="3168015" h="109855">
                  <a:moveTo>
                    <a:pt x="316801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168015" y="109651"/>
                  </a:lnTo>
                  <a:lnTo>
                    <a:pt x="316801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031983" y="3130346"/>
              <a:ext cx="1728470" cy="109855"/>
            </a:xfrm>
            <a:custGeom>
              <a:avLst/>
              <a:gdLst/>
              <a:ahLst/>
              <a:cxnLst/>
              <a:rect l="l" t="t" r="r" b="b"/>
              <a:pathLst>
                <a:path w="1728470" h="109855">
                  <a:moveTo>
                    <a:pt x="1728012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728012" y="109651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01354" y="3135783"/>
            <a:ext cx="69342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VIRTUAL</a:t>
            </a:r>
            <a:r>
              <a:rPr dirty="0" sz="600" spc="-45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TRY-ON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10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7"/>
            <a:ext cx="13036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Literature</a:t>
            </a:r>
            <a:r>
              <a:rPr dirty="0" sz="1400" spc="-25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Survey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743" y="460717"/>
            <a:ext cx="5635625" cy="831850"/>
            <a:chOff x="87743" y="460717"/>
            <a:chExt cx="5635625" cy="831850"/>
          </a:xfrm>
        </p:grpSpPr>
        <p:sp>
          <p:nvSpPr>
            <p:cNvPr id="4" name="object 4"/>
            <p:cNvSpPr/>
            <p:nvPr/>
          </p:nvSpPr>
          <p:spPr>
            <a:xfrm>
              <a:off x="87743" y="460717"/>
              <a:ext cx="5584825" cy="384175"/>
            </a:xfrm>
            <a:custGeom>
              <a:avLst/>
              <a:gdLst/>
              <a:ahLst/>
              <a:cxnLst/>
              <a:rect l="l" t="t" r="r" b="b"/>
              <a:pathLst>
                <a:path w="5584825" h="384175">
                  <a:moveTo>
                    <a:pt x="553378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383940"/>
                  </a:lnTo>
                  <a:lnTo>
                    <a:pt x="5584584" y="383940"/>
                  </a:lnTo>
                  <a:lnTo>
                    <a:pt x="5584584" y="50800"/>
                  </a:lnTo>
                  <a:lnTo>
                    <a:pt x="5580575" y="31075"/>
                  </a:lnTo>
                  <a:lnTo>
                    <a:pt x="5569661" y="14922"/>
                  </a:lnTo>
                  <a:lnTo>
                    <a:pt x="5553509" y="4008"/>
                  </a:lnTo>
                  <a:lnTo>
                    <a:pt x="553378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744" y="832002"/>
              <a:ext cx="558458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544" y="1190447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9344" y="1177747"/>
              <a:ext cx="5533706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72327" y="504951"/>
              <a:ext cx="50723" cy="6854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743" y="876285"/>
              <a:ext cx="5584825" cy="365125"/>
            </a:xfrm>
            <a:custGeom>
              <a:avLst/>
              <a:gdLst/>
              <a:ahLst/>
              <a:cxnLst/>
              <a:rect l="l" t="t" r="r" b="b"/>
              <a:pathLst>
                <a:path w="5584825" h="365125">
                  <a:moveTo>
                    <a:pt x="5584584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5"/>
                  </a:lnTo>
                  <a:lnTo>
                    <a:pt x="14922" y="350038"/>
                  </a:lnTo>
                  <a:lnTo>
                    <a:pt x="31075" y="360953"/>
                  </a:lnTo>
                  <a:lnTo>
                    <a:pt x="50800" y="364961"/>
                  </a:lnTo>
                  <a:lnTo>
                    <a:pt x="5533784" y="364961"/>
                  </a:lnTo>
                  <a:lnTo>
                    <a:pt x="5553509" y="360953"/>
                  </a:lnTo>
                  <a:lnTo>
                    <a:pt x="5569661" y="350038"/>
                  </a:lnTo>
                  <a:lnTo>
                    <a:pt x="5580575" y="333885"/>
                  </a:lnTo>
                  <a:lnTo>
                    <a:pt x="5584584" y="314161"/>
                  </a:lnTo>
                  <a:lnTo>
                    <a:pt x="5584584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72327" y="543050"/>
              <a:ext cx="0" cy="666750"/>
            </a:xfrm>
            <a:custGeom>
              <a:avLst/>
              <a:gdLst/>
              <a:ahLst/>
              <a:cxnLst/>
              <a:rect l="l" t="t" r="r" b="b"/>
              <a:pathLst>
                <a:path w="0" h="666750">
                  <a:moveTo>
                    <a:pt x="0" y="6664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72327" y="5303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72327" y="5176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672327" y="5049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5844" y="439722"/>
            <a:ext cx="5352415" cy="7708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415290">
              <a:lnSpc>
                <a:spcPts val="1390"/>
              </a:lnSpc>
              <a:spcBef>
                <a:spcPts val="180"/>
              </a:spcBef>
            </a:pP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Paper Title : </a:t>
            </a:r>
            <a:r>
              <a:rPr dirty="0" sz="1200" spc="-35">
                <a:solidFill>
                  <a:srgbClr val="FFFFFF"/>
                </a:solidFill>
                <a:latin typeface="LM Sans 12"/>
                <a:cs typeface="LM Sans 12"/>
              </a:rPr>
              <a:t>Towards </a:t>
            </a: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Photo-Realistic Virtual </a:t>
            </a:r>
            <a:r>
              <a:rPr dirty="0" sz="1200" spc="-20">
                <a:solidFill>
                  <a:srgbClr val="FFFFFF"/>
                </a:solidFill>
                <a:latin typeface="LM Sans 12"/>
                <a:cs typeface="LM Sans 12"/>
              </a:rPr>
              <a:t>Try-On </a:t>
            </a:r>
            <a:r>
              <a:rPr dirty="0" sz="1200" spc="-25">
                <a:solidFill>
                  <a:srgbClr val="FFFFFF"/>
                </a:solidFill>
                <a:latin typeface="LM Sans 12"/>
                <a:cs typeface="LM Sans 12"/>
              </a:rPr>
              <a:t>by </a:t>
            </a: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Adaptively </a:t>
            </a:r>
            <a:r>
              <a:rPr dirty="0" sz="1200" spc="-10">
                <a:solidFill>
                  <a:srgbClr val="FFFFFF"/>
                </a:solidFill>
                <a:latin typeface="LM Sans 12"/>
                <a:cs typeface="LM Sans 12"/>
              </a:rPr>
              <a:t>Generating  </a:t>
            </a: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Preserving Image </a:t>
            </a:r>
            <a:r>
              <a:rPr dirty="0" sz="1200" spc="-10">
                <a:solidFill>
                  <a:srgbClr val="FFFFFF"/>
                </a:solidFill>
                <a:latin typeface="LM Sans 12"/>
                <a:cs typeface="LM Sans 12"/>
              </a:rPr>
              <a:t>Content </a:t>
            </a: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(Han </a:t>
            </a:r>
            <a:r>
              <a:rPr dirty="0" sz="1200" spc="-25">
                <a:solidFill>
                  <a:srgbClr val="FFFFFF"/>
                </a:solidFill>
                <a:latin typeface="LM Sans 12"/>
                <a:cs typeface="LM Sans 12"/>
              </a:rPr>
              <a:t>Yang. </a:t>
            </a:r>
            <a:r>
              <a:rPr dirty="0" sz="1200" spc="-10">
                <a:solidFill>
                  <a:srgbClr val="FFFFFF"/>
                </a:solidFill>
                <a:latin typeface="LM Sans 12"/>
                <a:cs typeface="LM Sans 12"/>
              </a:rPr>
              <a:t>CVPR</a:t>
            </a:r>
            <a:r>
              <a:rPr dirty="0" sz="1200" spc="-215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2020)</a:t>
            </a:r>
            <a:endParaRPr sz="1200">
              <a:latin typeface="LM Sans 12"/>
              <a:cs typeface="LM Sans 12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LM Sans 10"/>
                <a:cs typeface="LM Sans 10"/>
              </a:rPr>
              <a:t>Description:ACGPN: </a:t>
            </a:r>
            <a:r>
              <a:rPr dirty="0" sz="1100" spc="-5">
                <a:latin typeface="LM Sans 10"/>
                <a:cs typeface="LM Sans 10"/>
              </a:rPr>
              <a:t>Here it uses 3 </a:t>
            </a:r>
            <a:r>
              <a:rPr dirty="0" sz="1100" spc="-10">
                <a:latin typeface="LM Sans 10"/>
                <a:cs typeface="LM Sans 10"/>
              </a:rPr>
              <a:t>main </a:t>
            </a:r>
            <a:r>
              <a:rPr dirty="0" sz="1100" spc="-5">
                <a:latin typeface="LM Sans 10"/>
                <a:cs typeface="LM Sans 10"/>
              </a:rPr>
              <a:t>steps they </a:t>
            </a:r>
            <a:r>
              <a:rPr dirty="0" sz="1100" spc="-15">
                <a:latin typeface="LM Sans 10"/>
                <a:cs typeface="LM Sans 10"/>
              </a:rPr>
              <a:t>are </a:t>
            </a:r>
            <a:r>
              <a:rPr dirty="0" sz="1100" spc="-5">
                <a:latin typeface="LM Sans 10"/>
                <a:cs typeface="LM Sans 10"/>
              </a:rPr>
              <a:t>Semantic </a:t>
            </a:r>
            <a:r>
              <a:rPr dirty="0" sz="1100" spc="-10">
                <a:latin typeface="LM Sans 10"/>
                <a:cs typeface="LM Sans 10"/>
              </a:rPr>
              <a:t>Generation </a:t>
            </a:r>
            <a:r>
              <a:rPr dirty="0" sz="1100" spc="-5">
                <a:latin typeface="LM Sans 10"/>
                <a:cs typeface="LM Sans 10"/>
              </a:rPr>
              <a:t>Module, </a:t>
            </a:r>
            <a:r>
              <a:rPr dirty="0" sz="1100" spc="-10">
                <a:latin typeface="LM Sans 10"/>
                <a:cs typeface="LM Sans 10"/>
              </a:rPr>
              <a:t>Cloth  </a:t>
            </a:r>
            <a:r>
              <a:rPr dirty="0" sz="1100" spc="-15">
                <a:latin typeface="LM Sans 10"/>
                <a:cs typeface="LM Sans 10"/>
              </a:rPr>
              <a:t>Warping </a:t>
            </a:r>
            <a:r>
              <a:rPr dirty="0" sz="1100" spc="-5">
                <a:latin typeface="LM Sans 10"/>
                <a:cs typeface="LM Sans 10"/>
              </a:rPr>
              <a:t>Module </a:t>
            </a:r>
            <a:r>
              <a:rPr dirty="0" sz="1100" spc="-10">
                <a:latin typeface="LM Sans 10"/>
                <a:cs typeface="LM Sans 10"/>
              </a:rPr>
              <a:t>and Content</a:t>
            </a:r>
            <a:r>
              <a:rPr dirty="0" sz="1100" spc="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Fusion.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056" y="1329918"/>
            <a:ext cx="4405841" cy="15066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993887" y="2904901"/>
            <a:ext cx="22840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dirty="0" sz="1000" spc="-5">
                <a:latin typeface="LM Sans 10"/>
                <a:cs typeface="LM Sans 10"/>
              </a:rPr>
              <a:t>The overall architecture of</a:t>
            </a:r>
            <a:r>
              <a:rPr dirty="0" sz="1000" spc="-15">
                <a:latin typeface="LM Sans 10"/>
                <a:cs typeface="LM Sans 10"/>
              </a:rPr>
              <a:t> ACGPN.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130346"/>
            <a:ext cx="5760085" cy="109855"/>
            <a:chOff x="0" y="3130346"/>
            <a:chExt cx="5760085" cy="109855"/>
          </a:xfrm>
        </p:grpSpPr>
        <p:sp>
          <p:nvSpPr>
            <p:cNvPr id="18" name="object 18"/>
            <p:cNvSpPr/>
            <p:nvPr/>
          </p:nvSpPr>
          <p:spPr>
            <a:xfrm>
              <a:off x="0" y="3130346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863968" y="109651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63968" y="3130346"/>
              <a:ext cx="3168015" cy="109855"/>
            </a:xfrm>
            <a:custGeom>
              <a:avLst/>
              <a:gdLst/>
              <a:ahLst/>
              <a:cxnLst/>
              <a:rect l="l" t="t" r="r" b="b"/>
              <a:pathLst>
                <a:path w="3168015" h="109855">
                  <a:moveTo>
                    <a:pt x="316801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168015" y="109651"/>
                  </a:lnTo>
                  <a:lnTo>
                    <a:pt x="316801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031983" y="3130346"/>
              <a:ext cx="1728470" cy="109855"/>
            </a:xfrm>
            <a:custGeom>
              <a:avLst/>
              <a:gdLst/>
              <a:ahLst/>
              <a:cxnLst/>
              <a:rect l="l" t="t" r="r" b="b"/>
              <a:pathLst>
                <a:path w="1728470" h="109855">
                  <a:moveTo>
                    <a:pt x="1728012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728012" y="109651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01354" y="3135783"/>
            <a:ext cx="69342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VIRTUAL</a:t>
            </a:r>
            <a:r>
              <a:rPr dirty="0" sz="600" spc="-45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TRY-ON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10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7"/>
            <a:ext cx="13036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Literature</a:t>
            </a:r>
            <a:r>
              <a:rPr dirty="0" sz="1400" spc="-25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Survey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743" y="481456"/>
            <a:ext cx="5635625" cy="840105"/>
            <a:chOff x="87743" y="481456"/>
            <a:chExt cx="5635625" cy="840105"/>
          </a:xfrm>
        </p:grpSpPr>
        <p:sp>
          <p:nvSpPr>
            <p:cNvPr id="4" name="object 4"/>
            <p:cNvSpPr/>
            <p:nvPr/>
          </p:nvSpPr>
          <p:spPr>
            <a:xfrm>
              <a:off x="87743" y="481456"/>
              <a:ext cx="5584825" cy="392430"/>
            </a:xfrm>
            <a:custGeom>
              <a:avLst/>
              <a:gdLst/>
              <a:ahLst/>
              <a:cxnLst/>
              <a:rect l="l" t="t" r="r" b="b"/>
              <a:pathLst>
                <a:path w="5584825" h="392430">
                  <a:moveTo>
                    <a:pt x="553378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392375"/>
                  </a:lnTo>
                  <a:lnTo>
                    <a:pt x="5584584" y="392375"/>
                  </a:lnTo>
                  <a:lnTo>
                    <a:pt x="5584584" y="50800"/>
                  </a:lnTo>
                  <a:lnTo>
                    <a:pt x="5580575" y="31075"/>
                  </a:lnTo>
                  <a:lnTo>
                    <a:pt x="5569661" y="14922"/>
                  </a:lnTo>
                  <a:lnTo>
                    <a:pt x="5553509" y="4008"/>
                  </a:lnTo>
                  <a:lnTo>
                    <a:pt x="553378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744" y="861174"/>
              <a:ext cx="558458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544" y="1219619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9344" y="1206919"/>
              <a:ext cx="5533706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72327" y="525691"/>
              <a:ext cx="50723" cy="6939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743" y="905457"/>
              <a:ext cx="5584825" cy="365125"/>
            </a:xfrm>
            <a:custGeom>
              <a:avLst/>
              <a:gdLst/>
              <a:ahLst/>
              <a:cxnLst/>
              <a:rect l="l" t="t" r="r" b="b"/>
              <a:pathLst>
                <a:path w="5584825" h="365125">
                  <a:moveTo>
                    <a:pt x="5584584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5"/>
                  </a:lnTo>
                  <a:lnTo>
                    <a:pt x="14922" y="350038"/>
                  </a:lnTo>
                  <a:lnTo>
                    <a:pt x="31075" y="360953"/>
                  </a:lnTo>
                  <a:lnTo>
                    <a:pt x="50800" y="364961"/>
                  </a:lnTo>
                  <a:lnTo>
                    <a:pt x="5533784" y="364961"/>
                  </a:lnTo>
                  <a:lnTo>
                    <a:pt x="5553509" y="360953"/>
                  </a:lnTo>
                  <a:lnTo>
                    <a:pt x="5569661" y="350038"/>
                  </a:lnTo>
                  <a:lnTo>
                    <a:pt x="5580575" y="333885"/>
                  </a:lnTo>
                  <a:lnTo>
                    <a:pt x="5584584" y="314161"/>
                  </a:lnTo>
                  <a:lnTo>
                    <a:pt x="5584584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72327" y="563787"/>
              <a:ext cx="0" cy="675005"/>
            </a:xfrm>
            <a:custGeom>
              <a:avLst/>
              <a:gdLst/>
              <a:ahLst/>
              <a:cxnLst/>
              <a:rect l="l" t="t" r="r" b="b"/>
              <a:pathLst>
                <a:path w="0" h="675005">
                  <a:moveTo>
                    <a:pt x="0" y="67488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72327" y="5510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72327" y="5383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672327" y="5256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5844" y="468894"/>
            <a:ext cx="5441315" cy="7708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197485">
              <a:lnSpc>
                <a:spcPts val="1390"/>
              </a:lnSpc>
              <a:spcBef>
                <a:spcPts val="180"/>
              </a:spcBef>
            </a:pP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Paper Title : </a:t>
            </a:r>
            <a:r>
              <a:rPr dirty="0" sz="1200" spc="-15">
                <a:solidFill>
                  <a:srgbClr val="FFFFFF"/>
                </a:solidFill>
                <a:latin typeface="LM Sans 12"/>
                <a:cs typeface="LM Sans 12"/>
              </a:rPr>
              <a:t>Parser-Free </a:t>
            </a: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Virtual </a:t>
            </a:r>
            <a:r>
              <a:rPr dirty="0" sz="1200" spc="-20">
                <a:solidFill>
                  <a:srgbClr val="FFFFFF"/>
                </a:solidFill>
                <a:latin typeface="LM Sans 12"/>
                <a:cs typeface="LM Sans 12"/>
              </a:rPr>
              <a:t>Try-On </a:t>
            </a: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via Distilling Appearance </a:t>
            </a:r>
            <a:r>
              <a:rPr dirty="0" sz="1200" spc="-15">
                <a:solidFill>
                  <a:srgbClr val="FFFFFF"/>
                </a:solidFill>
                <a:latin typeface="LM Sans 12"/>
                <a:cs typeface="LM Sans 12"/>
              </a:rPr>
              <a:t>Flows(Yuying </a:t>
            </a:r>
            <a:r>
              <a:rPr dirty="0" sz="1200" spc="-10">
                <a:solidFill>
                  <a:srgbClr val="FFFFFF"/>
                </a:solidFill>
                <a:latin typeface="LM Sans 12"/>
                <a:cs typeface="LM Sans 12"/>
              </a:rPr>
              <a:t>Ge.  CVPR </a:t>
            </a: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2021)</a:t>
            </a:r>
            <a:endParaRPr sz="1200">
              <a:latin typeface="LM Sans 12"/>
              <a:cs typeface="LM Sans 12"/>
            </a:endParaRP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r>
              <a:rPr dirty="0" sz="1100" spc="-5">
                <a:latin typeface="LM Sans 10"/>
                <a:cs typeface="LM Sans 10"/>
              </a:rPr>
              <a:t>Description: It cosists of </a:t>
            </a:r>
            <a:r>
              <a:rPr dirty="0" sz="1100" spc="-10">
                <a:latin typeface="LM Sans 10"/>
                <a:cs typeface="LM Sans 10"/>
              </a:rPr>
              <a:t>paser-based </a:t>
            </a:r>
            <a:r>
              <a:rPr dirty="0" sz="1100">
                <a:latin typeface="LM Sans 10"/>
                <a:cs typeface="LM Sans 10"/>
              </a:rPr>
              <a:t>model </a:t>
            </a:r>
            <a:r>
              <a:rPr dirty="0" sz="1100" spc="-10">
                <a:latin typeface="LM Sans 10"/>
                <a:cs typeface="LM Sans 10"/>
              </a:rPr>
              <a:t>and </a:t>
            </a:r>
            <a:r>
              <a:rPr dirty="0" sz="1100" spc="-5">
                <a:latin typeface="LM Sans 10"/>
                <a:cs typeface="LM Sans 10"/>
              </a:rPr>
              <a:t>paser-free </a:t>
            </a:r>
            <a:r>
              <a:rPr dirty="0" sz="1100">
                <a:latin typeface="LM Sans 10"/>
                <a:cs typeface="LM Sans 10"/>
              </a:rPr>
              <a:t>model </a:t>
            </a:r>
            <a:r>
              <a:rPr dirty="0" sz="1100" spc="-5">
                <a:latin typeface="LM Sans 10"/>
                <a:cs typeface="LM Sans 10"/>
              </a:rPr>
              <a:t>where paser based </a:t>
            </a:r>
            <a:r>
              <a:rPr dirty="0" sz="1100">
                <a:latin typeface="LM Sans 10"/>
                <a:cs typeface="LM Sans 10"/>
              </a:rPr>
              <a:t>model </a:t>
            </a:r>
            <a:r>
              <a:rPr dirty="0" sz="1100" spc="-5">
                <a:latin typeface="LM Sans 10"/>
                <a:cs typeface="LM Sans 10"/>
              </a:rPr>
              <a:t>is  used as </a:t>
            </a:r>
            <a:r>
              <a:rPr dirty="0" sz="1100" spc="-15">
                <a:latin typeface="LM Sans 10"/>
                <a:cs typeface="LM Sans 10"/>
              </a:rPr>
              <a:t>tutor </a:t>
            </a:r>
            <a:r>
              <a:rPr dirty="0" sz="1100" spc="-10">
                <a:latin typeface="LM Sans 10"/>
                <a:cs typeface="LM Sans 10"/>
              </a:rPr>
              <a:t>knowledge </a:t>
            </a:r>
            <a:r>
              <a:rPr dirty="0" sz="1100" spc="-5">
                <a:latin typeface="LM Sans 10"/>
                <a:cs typeface="LM Sans 10"/>
              </a:rPr>
              <a:t>to produce paser-free</a:t>
            </a:r>
            <a:r>
              <a:rPr dirty="0" sz="1100">
                <a:latin typeface="LM Sans 10"/>
                <a:cs typeface="LM Sans 10"/>
              </a:rPr>
              <a:t> </a:t>
            </a:r>
            <a:r>
              <a:rPr dirty="0" sz="1100" spc="-20">
                <a:latin typeface="LM Sans 10"/>
                <a:cs typeface="LM Sans 10"/>
              </a:rPr>
              <a:t>network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2797" y="1400375"/>
            <a:ext cx="4294785" cy="12747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077351" y="2774142"/>
            <a:ext cx="21170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dirty="0" sz="1000" spc="-5">
                <a:latin typeface="LM Sans 10"/>
                <a:cs typeface="LM Sans 10"/>
              </a:rPr>
              <a:t>The training </a:t>
            </a:r>
            <a:r>
              <a:rPr dirty="0" sz="1000">
                <a:latin typeface="LM Sans 10"/>
                <a:cs typeface="LM Sans 10"/>
              </a:rPr>
              <a:t>pipeline </a:t>
            </a:r>
            <a:r>
              <a:rPr dirty="0" sz="1000" spc="-5">
                <a:latin typeface="LM Sans 10"/>
                <a:cs typeface="LM Sans 10"/>
              </a:rPr>
              <a:t>of</a:t>
            </a:r>
            <a:r>
              <a:rPr dirty="0" sz="1000" spc="-30">
                <a:latin typeface="LM Sans 10"/>
                <a:cs typeface="LM Sans 10"/>
              </a:rPr>
              <a:t> </a:t>
            </a:r>
            <a:r>
              <a:rPr dirty="0" sz="1000" spc="-5">
                <a:latin typeface="LM Sans 10"/>
                <a:cs typeface="LM Sans 10"/>
              </a:rPr>
              <a:t>PF-AFN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130346"/>
            <a:ext cx="5760085" cy="109855"/>
            <a:chOff x="0" y="3130346"/>
            <a:chExt cx="5760085" cy="109855"/>
          </a:xfrm>
        </p:grpSpPr>
        <p:sp>
          <p:nvSpPr>
            <p:cNvPr id="18" name="object 18"/>
            <p:cNvSpPr/>
            <p:nvPr/>
          </p:nvSpPr>
          <p:spPr>
            <a:xfrm>
              <a:off x="0" y="3130346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863968" y="109651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63968" y="3130346"/>
              <a:ext cx="3168015" cy="109855"/>
            </a:xfrm>
            <a:custGeom>
              <a:avLst/>
              <a:gdLst/>
              <a:ahLst/>
              <a:cxnLst/>
              <a:rect l="l" t="t" r="r" b="b"/>
              <a:pathLst>
                <a:path w="3168015" h="109855">
                  <a:moveTo>
                    <a:pt x="316801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168015" y="109651"/>
                  </a:lnTo>
                  <a:lnTo>
                    <a:pt x="316801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031983" y="3130346"/>
              <a:ext cx="1728470" cy="109855"/>
            </a:xfrm>
            <a:custGeom>
              <a:avLst/>
              <a:gdLst/>
              <a:ahLst/>
              <a:cxnLst/>
              <a:rect l="l" t="t" r="r" b="b"/>
              <a:pathLst>
                <a:path w="1728470" h="109855">
                  <a:moveTo>
                    <a:pt x="1728012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728012" y="109651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01354" y="3135783"/>
            <a:ext cx="69342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VIRTUAL</a:t>
            </a:r>
            <a:r>
              <a:rPr dirty="0" sz="600" spc="-45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TRY-ON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10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7"/>
            <a:ext cx="26238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LM Sans 12"/>
                <a:cs typeface="LM Sans 12"/>
              </a:rPr>
              <a:t>Problem Statement and</a:t>
            </a:r>
            <a:r>
              <a:rPr dirty="0" sz="1400" spc="-4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Objectives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743" y="1006665"/>
            <a:ext cx="5635625" cy="635635"/>
            <a:chOff x="87743" y="1006665"/>
            <a:chExt cx="5635625" cy="635635"/>
          </a:xfrm>
        </p:grpSpPr>
        <p:sp>
          <p:nvSpPr>
            <p:cNvPr id="4" name="object 4"/>
            <p:cNvSpPr/>
            <p:nvPr/>
          </p:nvSpPr>
          <p:spPr>
            <a:xfrm>
              <a:off x="87743" y="1006665"/>
              <a:ext cx="5584825" cy="187960"/>
            </a:xfrm>
            <a:custGeom>
              <a:avLst/>
              <a:gdLst/>
              <a:ahLst/>
              <a:cxnLst/>
              <a:rect l="l" t="t" r="r" b="b"/>
              <a:pathLst>
                <a:path w="5584825" h="187959">
                  <a:moveTo>
                    <a:pt x="553378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4"/>
                  </a:lnTo>
                  <a:lnTo>
                    <a:pt x="5584584" y="187824"/>
                  </a:lnTo>
                  <a:lnTo>
                    <a:pt x="5584584" y="50800"/>
                  </a:lnTo>
                  <a:lnTo>
                    <a:pt x="5580575" y="31075"/>
                  </a:lnTo>
                  <a:lnTo>
                    <a:pt x="5569661" y="14922"/>
                  </a:lnTo>
                  <a:lnTo>
                    <a:pt x="5553509" y="4008"/>
                  </a:lnTo>
                  <a:lnTo>
                    <a:pt x="553378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744" y="1181836"/>
              <a:ext cx="558458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544" y="1540281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9344" y="1527581"/>
              <a:ext cx="5533706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72327" y="1050899"/>
              <a:ext cx="50723" cy="4893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743" y="1226120"/>
              <a:ext cx="5584825" cy="365125"/>
            </a:xfrm>
            <a:custGeom>
              <a:avLst/>
              <a:gdLst/>
              <a:ahLst/>
              <a:cxnLst/>
              <a:rect l="l" t="t" r="r" b="b"/>
              <a:pathLst>
                <a:path w="5584825" h="365125">
                  <a:moveTo>
                    <a:pt x="5584584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5"/>
                  </a:lnTo>
                  <a:lnTo>
                    <a:pt x="14922" y="350038"/>
                  </a:lnTo>
                  <a:lnTo>
                    <a:pt x="31075" y="360953"/>
                  </a:lnTo>
                  <a:lnTo>
                    <a:pt x="50800" y="364961"/>
                  </a:lnTo>
                  <a:lnTo>
                    <a:pt x="5533784" y="364961"/>
                  </a:lnTo>
                  <a:lnTo>
                    <a:pt x="5553509" y="360953"/>
                  </a:lnTo>
                  <a:lnTo>
                    <a:pt x="5569661" y="350038"/>
                  </a:lnTo>
                  <a:lnTo>
                    <a:pt x="5580575" y="333885"/>
                  </a:lnTo>
                  <a:lnTo>
                    <a:pt x="5584584" y="314161"/>
                  </a:lnTo>
                  <a:lnTo>
                    <a:pt x="5584584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72327" y="1089002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4">
                  <a:moveTo>
                    <a:pt x="0" y="4703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72327" y="10763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72327" y="10636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672327" y="10509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281089" y="1956041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1089" y="216607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5844" y="954412"/>
            <a:ext cx="5293360" cy="132016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Problem</a:t>
            </a:r>
            <a:r>
              <a:rPr dirty="0" sz="1200" spc="-1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Statement</a:t>
            </a:r>
            <a:endParaRPr sz="1200">
              <a:latin typeface="LM Sans 12"/>
              <a:cs typeface="LM Sans 12"/>
            </a:endParaRPr>
          </a:p>
          <a:p>
            <a:pPr marL="12700" marR="5080">
              <a:lnSpc>
                <a:spcPct val="102600"/>
              </a:lnSpc>
              <a:spcBef>
                <a:spcPts val="180"/>
              </a:spcBef>
            </a:pPr>
            <a:r>
              <a:rPr dirty="0" sz="1100" spc="-5">
                <a:latin typeface="LM Sans 10"/>
                <a:cs typeface="LM Sans 10"/>
              </a:rPr>
              <a:t>Design of </a:t>
            </a:r>
            <a:r>
              <a:rPr dirty="0" sz="1100" spc="-10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Vitual try-on </a:t>
            </a:r>
            <a:r>
              <a:rPr dirty="0" sz="1100">
                <a:latin typeface="LM Sans 10"/>
                <a:cs typeface="LM Sans 10"/>
              </a:rPr>
              <a:t>model </a:t>
            </a:r>
            <a:r>
              <a:rPr dirty="0" sz="1100" spc="-5">
                <a:latin typeface="LM Sans 10"/>
                <a:cs typeface="LM Sans 10"/>
              </a:rPr>
              <a:t>which given with </a:t>
            </a:r>
            <a:r>
              <a:rPr dirty="0" sz="1100" spc="-10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pair of </a:t>
            </a:r>
            <a:r>
              <a:rPr dirty="0" sz="1100" spc="-10">
                <a:latin typeface="LM Sans 10"/>
                <a:cs typeface="LM Sans 10"/>
              </a:rPr>
              <a:t>target </a:t>
            </a:r>
            <a:r>
              <a:rPr dirty="0" sz="1100" spc="-5">
                <a:latin typeface="LM Sans 10"/>
                <a:cs typeface="LM Sans 10"/>
              </a:rPr>
              <a:t>cloth </a:t>
            </a:r>
            <a:r>
              <a:rPr dirty="0" sz="1100" spc="-10">
                <a:latin typeface="LM Sans 10"/>
                <a:cs typeface="LM Sans 10"/>
              </a:rPr>
              <a:t>and </a:t>
            </a:r>
            <a:r>
              <a:rPr dirty="0" sz="1100">
                <a:latin typeface="LM Sans 10"/>
                <a:cs typeface="LM Sans 10"/>
              </a:rPr>
              <a:t>person </a:t>
            </a:r>
            <a:r>
              <a:rPr dirty="0" sz="1100" spc="-5">
                <a:latin typeface="LM Sans 10"/>
                <a:cs typeface="LM Sans 10"/>
              </a:rPr>
              <a:t>image ,  generates </a:t>
            </a:r>
            <a:r>
              <a:rPr dirty="0" sz="1100" spc="-10">
                <a:latin typeface="LM Sans 10"/>
                <a:cs typeface="LM Sans 10"/>
              </a:rPr>
              <a:t>a photorealistic </a:t>
            </a:r>
            <a:r>
              <a:rPr dirty="0" sz="1100" spc="-5">
                <a:latin typeface="LM Sans 10"/>
                <a:cs typeface="LM Sans 10"/>
              </a:rPr>
              <a:t>image of </a:t>
            </a:r>
            <a:r>
              <a:rPr dirty="0" sz="1100" spc="-10">
                <a:latin typeface="LM Sans 10"/>
                <a:cs typeface="LM Sans 10"/>
              </a:rPr>
              <a:t>a </a:t>
            </a:r>
            <a:r>
              <a:rPr dirty="0" sz="1100">
                <a:latin typeface="LM Sans 10"/>
                <a:cs typeface="LM Sans 10"/>
              </a:rPr>
              <a:t>person </a:t>
            </a:r>
            <a:r>
              <a:rPr dirty="0" sz="1100" spc="-15">
                <a:latin typeface="LM Sans 10"/>
                <a:cs typeface="LM Sans 10"/>
              </a:rPr>
              <a:t>wearing </a:t>
            </a:r>
            <a:r>
              <a:rPr dirty="0" sz="1100" spc="-10">
                <a:latin typeface="LM Sans 10"/>
                <a:cs typeface="LM Sans 10"/>
              </a:rPr>
              <a:t>a target</a:t>
            </a:r>
            <a:r>
              <a:rPr dirty="0" sz="1100" spc="1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cloth.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65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LM Sans 10"/>
                <a:cs typeface="LM Sans 10"/>
              </a:rPr>
              <a:t>Objectives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LM Sans 10"/>
                <a:cs typeface="LM Sans 10"/>
              </a:rPr>
              <a:t>Achieve Virtual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20">
                <a:latin typeface="LM Sans 10"/>
                <a:cs typeface="LM Sans 10"/>
              </a:rPr>
              <a:t>Try-On.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5">
                <a:latin typeface="LM Sans 10"/>
                <a:cs typeface="LM Sans 10"/>
              </a:rPr>
              <a:t>Perform </a:t>
            </a:r>
            <a:r>
              <a:rPr dirty="0" sz="1100" spc="-5">
                <a:latin typeface="LM Sans 10"/>
                <a:cs typeface="LM Sans 10"/>
              </a:rPr>
              <a:t>realistic rendering of</a:t>
            </a:r>
            <a:r>
              <a:rPr dirty="0" sz="110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clothes.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130346"/>
            <a:ext cx="5760085" cy="109855"/>
            <a:chOff x="0" y="3130346"/>
            <a:chExt cx="5760085" cy="109855"/>
          </a:xfrm>
        </p:grpSpPr>
        <p:sp>
          <p:nvSpPr>
            <p:cNvPr id="18" name="object 18"/>
            <p:cNvSpPr/>
            <p:nvPr/>
          </p:nvSpPr>
          <p:spPr>
            <a:xfrm>
              <a:off x="0" y="3130346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863968" y="109651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63968" y="3130346"/>
              <a:ext cx="3168015" cy="109855"/>
            </a:xfrm>
            <a:custGeom>
              <a:avLst/>
              <a:gdLst/>
              <a:ahLst/>
              <a:cxnLst/>
              <a:rect l="l" t="t" r="r" b="b"/>
              <a:pathLst>
                <a:path w="3168015" h="109855">
                  <a:moveTo>
                    <a:pt x="316801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168015" y="109651"/>
                  </a:lnTo>
                  <a:lnTo>
                    <a:pt x="316801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031983" y="3130346"/>
              <a:ext cx="1728470" cy="109855"/>
            </a:xfrm>
            <a:custGeom>
              <a:avLst/>
              <a:gdLst/>
              <a:ahLst/>
              <a:cxnLst/>
              <a:rect l="l" t="t" r="r" b="b"/>
              <a:pathLst>
                <a:path w="1728470" h="109855">
                  <a:moveTo>
                    <a:pt x="1728012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728012" y="109651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01354" y="3135783"/>
            <a:ext cx="69342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VIRTUAL</a:t>
            </a:r>
            <a:r>
              <a:rPr dirty="0" sz="600" spc="-45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TRY-ON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10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7"/>
            <a:ext cx="12490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LM Sans 12"/>
                <a:cs typeface="LM Sans 12"/>
              </a:rPr>
              <a:t>Block</a:t>
            </a:r>
            <a:r>
              <a:rPr dirty="0" sz="1400" spc="-25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diagram-1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9028" y="784925"/>
            <a:ext cx="5126394" cy="1146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5844" y="2015355"/>
            <a:ext cx="5368290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dirty="0" sz="1000" spc="-5">
                <a:latin typeface="LM Sans 10"/>
                <a:cs typeface="LM Sans 10"/>
              </a:rPr>
              <a:t>Proposed </a:t>
            </a:r>
            <a:r>
              <a:rPr dirty="0" sz="1000">
                <a:latin typeface="LM Sans 10"/>
                <a:cs typeface="LM Sans 10"/>
              </a:rPr>
              <a:t>Block </a:t>
            </a:r>
            <a:r>
              <a:rPr dirty="0" sz="1000" spc="-5">
                <a:latin typeface="LM Sans 10"/>
                <a:cs typeface="LM Sans 10"/>
              </a:rPr>
              <a:t>Diagram </a:t>
            </a:r>
            <a:r>
              <a:rPr dirty="0" sz="1000" spc="-15">
                <a:latin typeface="LM Sans 10"/>
                <a:cs typeface="LM Sans 10"/>
              </a:rPr>
              <a:t>for </a:t>
            </a:r>
            <a:r>
              <a:rPr dirty="0" sz="1000" spc="-5">
                <a:latin typeface="LM Sans 10"/>
                <a:cs typeface="LM Sans 10"/>
              </a:rPr>
              <a:t>the PF-AFN </a:t>
            </a:r>
            <a:r>
              <a:rPr dirty="0" sz="1000" spc="-10">
                <a:latin typeface="LM Sans 10"/>
                <a:cs typeface="LM Sans 10"/>
              </a:rPr>
              <a:t>algorithm. </a:t>
            </a:r>
            <a:r>
              <a:rPr dirty="0" sz="1000" spc="-5">
                <a:latin typeface="LM Sans 10"/>
                <a:cs typeface="LM Sans 10"/>
              </a:rPr>
              <a:t>PB-AFN on the left and PF-AFN on the  right. </a:t>
            </a:r>
            <a:r>
              <a:rPr dirty="0" sz="1000" spc="-10">
                <a:latin typeface="LM Sans 10"/>
                <a:cs typeface="LM Sans 10"/>
              </a:rPr>
              <a:t>Person </a:t>
            </a:r>
            <a:r>
              <a:rPr dirty="0" sz="1000" spc="-5">
                <a:latin typeface="LM Sans 10"/>
                <a:cs typeface="LM Sans 10"/>
              </a:rPr>
              <a:t>representation and the cloth image </a:t>
            </a:r>
            <a:r>
              <a:rPr dirty="0" sz="1000" spc="-15">
                <a:latin typeface="LM Sans 10"/>
                <a:cs typeface="LM Sans 10"/>
              </a:rPr>
              <a:t>are </a:t>
            </a:r>
            <a:r>
              <a:rPr dirty="0" sz="1000" spc="-5">
                <a:latin typeface="LM Sans 10"/>
                <a:cs typeface="LM Sans 10"/>
              </a:rPr>
              <a:t>input to the PB-AFN. The output from</a:t>
            </a:r>
            <a:r>
              <a:rPr dirty="0" sz="1000" spc="-114">
                <a:latin typeface="LM Sans 10"/>
                <a:cs typeface="LM Sans 10"/>
              </a:rPr>
              <a:t> </a:t>
            </a:r>
            <a:r>
              <a:rPr dirty="0" sz="1000" spc="-5">
                <a:latin typeface="LM Sans 10"/>
                <a:cs typeface="LM Sans 10"/>
              </a:rPr>
              <a:t>the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90"/>
              </a:lnSpc>
            </a:pPr>
            <a:r>
              <a:rPr dirty="0" sz="1000" spc="-5">
                <a:latin typeface="LM Sans 10"/>
                <a:cs typeface="LM Sans 10"/>
              </a:rPr>
              <a:t>PB-AFN </a:t>
            </a:r>
            <a:r>
              <a:rPr dirty="0" sz="1000" spc="-15">
                <a:latin typeface="LM Sans 10"/>
                <a:cs typeface="LM Sans 10"/>
              </a:rPr>
              <a:t>are </a:t>
            </a:r>
            <a:r>
              <a:rPr dirty="0" sz="1000" spc="-5">
                <a:latin typeface="LM Sans 10"/>
                <a:cs typeface="LM Sans 10"/>
              </a:rPr>
              <a:t>input to the</a:t>
            </a:r>
            <a:r>
              <a:rPr dirty="0" sz="1000">
                <a:latin typeface="LM Sans 10"/>
                <a:cs typeface="LM Sans 10"/>
              </a:rPr>
              <a:t> </a:t>
            </a:r>
            <a:r>
              <a:rPr dirty="0" sz="1000" spc="-5">
                <a:latin typeface="LM Sans 10"/>
                <a:cs typeface="LM Sans 10"/>
              </a:rPr>
              <a:t>PF-AFN.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346"/>
            <a:ext cx="5760085" cy="109855"/>
            <a:chOff x="0" y="3130346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346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863968" y="109651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63968" y="3130346"/>
              <a:ext cx="3168015" cy="109855"/>
            </a:xfrm>
            <a:custGeom>
              <a:avLst/>
              <a:gdLst/>
              <a:ahLst/>
              <a:cxnLst/>
              <a:rect l="l" t="t" r="r" b="b"/>
              <a:pathLst>
                <a:path w="3168015" h="109855">
                  <a:moveTo>
                    <a:pt x="316801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168015" y="109651"/>
                  </a:lnTo>
                  <a:lnTo>
                    <a:pt x="316801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31983" y="3130346"/>
              <a:ext cx="1728470" cy="109855"/>
            </a:xfrm>
            <a:custGeom>
              <a:avLst/>
              <a:gdLst/>
              <a:ahLst/>
              <a:cxnLst/>
              <a:rect l="l" t="t" r="r" b="b"/>
              <a:pathLst>
                <a:path w="1728470" h="109855">
                  <a:moveTo>
                    <a:pt x="1728012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728012" y="109651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01354" y="3135783"/>
            <a:ext cx="69342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VIRTUAL</a:t>
            </a:r>
            <a:r>
              <a:rPr dirty="0" sz="600" spc="-4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TRY-ON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10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7"/>
            <a:ext cx="12490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LM Sans 12"/>
                <a:cs typeface="LM Sans 12"/>
              </a:rPr>
              <a:t>Block</a:t>
            </a:r>
            <a:r>
              <a:rPr dirty="0" sz="1400" spc="-25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LM Sans 12"/>
                <a:cs typeface="LM Sans 12"/>
              </a:rPr>
              <a:t>diagram-2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5628" y="572244"/>
            <a:ext cx="5172257" cy="1625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5844" y="2297434"/>
            <a:ext cx="5199380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dirty="0" sz="1000" spc="-5">
                <a:latin typeface="LM Sans 10"/>
                <a:cs typeface="LM Sans 10"/>
              </a:rPr>
              <a:t>Proposed </a:t>
            </a:r>
            <a:r>
              <a:rPr dirty="0" sz="1000">
                <a:latin typeface="LM Sans 10"/>
                <a:cs typeface="LM Sans 10"/>
              </a:rPr>
              <a:t>Block </a:t>
            </a:r>
            <a:r>
              <a:rPr dirty="0" sz="1000" spc="-5">
                <a:latin typeface="LM Sans 10"/>
                <a:cs typeface="LM Sans 10"/>
              </a:rPr>
              <a:t>Diagram </a:t>
            </a:r>
            <a:r>
              <a:rPr dirty="0" sz="1000" spc="-15">
                <a:latin typeface="LM Sans 10"/>
                <a:cs typeface="LM Sans 10"/>
              </a:rPr>
              <a:t>for </a:t>
            </a:r>
            <a:r>
              <a:rPr dirty="0" sz="1000" spc="-5">
                <a:latin typeface="LM Sans 10"/>
                <a:cs typeface="LM Sans 10"/>
              </a:rPr>
              <a:t>the cp-viton+ </a:t>
            </a:r>
            <a:r>
              <a:rPr dirty="0" sz="1000" spc="-10">
                <a:latin typeface="LM Sans 10"/>
                <a:cs typeface="LM Sans 10"/>
              </a:rPr>
              <a:t>algorithm. GMM </a:t>
            </a:r>
            <a:r>
              <a:rPr dirty="0" sz="1000">
                <a:latin typeface="LM Sans 10"/>
                <a:cs typeface="LM Sans 10"/>
              </a:rPr>
              <a:t>module </a:t>
            </a:r>
            <a:r>
              <a:rPr dirty="0" sz="1000" spc="-5">
                <a:latin typeface="LM Sans 10"/>
                <a:cs typeface="LM Sans 10"/>
              </a:rPr>
              <a:t>on the left and TOM  </a:t>
            </a:r>
            <a:r>
              <a:rPr dirty="0" sz="1000">
                <a:latin typeface="LM Sans 10"/>
                <a:cs typeface="LM Sans 10"/>
              </a:rPr>
              <a:t>module </a:t>
            </a:r>
            <a:r>
              <a:rPr dirty="0" sz="1000" spc="-5">
                <a:latin typeface="LM Sans 10"/>
                <a:cs typeface="LM Sans 10"/>
              </a:rPr>
              <a:t>on the right. </a:t>
            </a:r>
            <a:r>
              <a:rPr dirty="0" sz="1000" spc="-10">
                <a:latin typeface="LM Sans 10"/>
                <a:cs typeface="LM Sans 10"/>
              </a:rPr>
              <a:t>Person </a:t>
            </a:r>
            <a:r>
              <a:rPr dirty="0" sz="1000" spc="-5">
                <a:latin typeface="LM Sans 10"/>
                <a:cs typeface="LM Sans 10"/>
              </a:rPr>
              <a:t>representation and the cloth image </a:t>
            </a:r>
            <a:r>
              <a:rPr dirty="0" sz="1000" spc="-15">
                <a:latin typeface="LM Sans 10"/>
                <a:cs typeface="LM Sans 10"/>
              </a:rPr>
              <a:t>are </a:t>
            </a:r>
            <a:r>
              <a:rPr dirty="0" sz="1000" spc="-5">
                <a:latin typeface="LM Sans 10"/>
                <a:cs typeface="LM Sans 10"/>
              </a:rPr>
              <a:t>input to the </a:t>
            </a:r>
            <a:r>
              <a:rPr dirty="0" sz="1000" spc="-10">
                <a:latin typeface="LM Sans 10"/>
                <a:cs typeface="LM Sans 10"/>
              </a:rPr>
              <a:t>GMM </a:t>
            </a:r>
            <a:r>
              <a:rPr dirty="0" sz="1000" spc="-5">
                <a:latin typeface="LM Sans 10"/>
                <a:cs typeface="LM Sans 10"/>
              </a:rPr>
              <a:t>and TOM  </a:t>
            </a:r>
            <a:r>
              <a:rPr dirty="0" sz="1000">
                <a:latin typeface="LM Sans 10"/>
                <a:cs typeface="LM Sans 10"/>
              </a:rPr>
              <a:t>module. </a:t>
            </a:r>
            <a:r>
              <a:rPr dirty="0" sz="1000" spc="-5">
                <a:latin typeface="LM Sans 10"/>
                <a:cs typeface="LM Sans 10"/>
              </a:rPr>
              <a:t>The output from the </a:t>
            </a:r>
            <a:r>
              <a:rPr dirty="0" sz="1000" spc="-10">
                <a:latin typeface="LM Sans 10"/>
                <a:cs typeface="LM Sans 10"/>
              </a:rPr>
              <a:t>GMM </a:t>
            </a:r>
            <a:r>
              <a:rPr dirty="0" sz="1000">
                <a:latin typeface="LM Sans 10"/>
                <a:cs typeface="LM Sans 10"/>
              </a:rPr>
              <a:t>module </a:t>
            </a:r>
            <a:r>
              <a:rPr dirty="0" sz="1000" spc="-15">
                <a:latin typeface="LM Sans 10"/>
                <a:cs typeface="LM Sans 10"/>
              </a:rPr>
              <a:t>are </a:t>
            </a:r>
            <a:r>
              <a:rPr dirty="0" sz="1000" spc="-5">
                <a:latin typeface="LM Sans 10"/>
                <a:cs typeface="LM Sans 10"/>
              </a:rPr>
              <a:t>input to the TOM</a:t>
            </a:r>
            <a:r>
              <a:rPr dirty="0" sz="1000" spc="130">
                <a:latin typeface="LM Sans 10"/>
                <a:cs typeface="LM Sans 10"/>
              </a:rPr>
              <a:t> </a:t>
            </a:r>
            <a:r>
              <a:rPr dirty="0" sz="1000">
                <a:latin typeface="LM Sans 10"/>
                <a:cs typeface="LM Sans 10"/>
              </a:rPr>
              <a:t>module.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346"/>
            <a:ext cx="5760085" cy="109855"/>
            <a:chOff x="0" y="3130346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346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863968" y="109651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63968" y="3130346"/>
              <a:ext cx="3168015" cy="109855"/>
            </a:xfrm>
            <a:custGeom>
              <a:avLst/>
              <a:gdLst/>
              <a:ahLst/>
              <a:cxnLst/>
              <a:rect l="l" t="t" r="r" b="b"/>
              <a:pathLst>
                <a:path w="3168015" h="109855">
                  <a:moveTo>
                    <a:pt x="316801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168015" y="109651"/>
                  </a:lnTo>
                  <a:lnTo>
                    <a:pt x="316801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31983" y="3130346"/>
              <a:ext cx="1728470" cy="109855"/>
            </a:xfrm>
            <a:custGeom>
              <a:avLst/>
              <a:gdLst/>
              <a:ahLst/>
              <a:cxnLst/>
              <a:rect l="l" t="t" r="r" b="b"/>
              <a:pathLst>
                <a:path w="1728470" h="109855">
                  <a:moveTo>
                    <a:pt x="1728012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728012" y="109651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ADNAN,</a:t>
            </a:r>
            <a:r>
              <a:rPr dirty="0" spc="-30"/>
              <a:t> </a:t>
            </a:r>
            <a:r>
              <a:rPr dirty="0" spc="-5"/>
              <a:t>NIRANJAN,SHI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01354" y="3135783"/>
            <a:ext cx="69342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VIRTUAL</a:t>
            </a:r>
            <a:r>
              <a:rPr dirty="0" sz="600" spc="-4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TRY-ON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January 7,</a:t>
            </a:r>
            <a:r>
              <a:rPr dirty="0" spc="-65"/>
              <a:t> </a:t>
            </a:r>
            <a:r>
              <a:rPr dirty="0" spc="-5"/>
              <a:t>2022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10</a:t>
            </a:fld>
            <a:r>
              <a:rPr dirty="0" spc="-5"/>
              <a:t> /</a:t>
            </a:r>
            <a:r>
              <a:rPr dirty="0" spc="-70"/>
              <a:t> </a:t>
            </a:r>
            <a:r>
              <a:rPr dirty="0" spc="-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ADNAN LADJI (01FE19BEC252) , NIRANJAN BHUTI (01FE19BEC248) , SHIVKUMAR GHAMANI (01FE19BEC084) 5pt Under the guidance of Uma Mudenagudi and Ramesh Ashok Tabib</dc:creator>
  <dc:subject>Project Title</dc:subject>
  <dc:title>VIRTUAL TRY-ON</dc:title>
  <dcterms:created xsi:type="dcterms:W3CDTF">2022-01-09T12:52:33Z</dcterms:created>
  <dcterms:modified xsi:type="dcterms:W3CDTF">2022-01-09T12:52:33Z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2022-01-09T00:00:00Z</vt:filetime>
  </property>
</Properties>
</file>